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35.xml" ContentType="application/vnd.openxmlformats-officedocument.presentationml.slideLayout+xml"/>
  <Override PartName="/ppt/theme/theme7.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36.xml" ContentType="application/vnd.openxmlformats-officedocument.presentationml.slideLayout+xml"/>
  <Override PartName="/ppt/theme/theme8.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37.xml" ContentType="application/vnd.openxmlformats-officedocument.presentationml.slideLayout+xml"/>
  <Override PartName="/ppt/theme/theme9.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38.xml" ContentType="application/vnd.openxmlformats-officedocument.presentationml.slideLayout+xml"/>
  <Override PartName="/ppt/theme/theme10.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slideLayouts/slideLayout39.xml" ContentType="application/vnd.openxmlformats-officedocument.presentationml.slideLayout+xml"/>
  <Override PartName="/ppt/theme/theme11.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slideLayouts/slideLayout40.xml" ContentType="application/vnd.openxmlformats-officedocument.presentationml.slideLayout+xml"/>
  <Override PartName="/ppt/theme/theme1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slideLayouts/slideLayout41.xml" ContentType="application/vnd.openxmlformats-officedocument.presentationml.slideLayout+xml"/>
  <Override PartName="/ppt/theme/theme13.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slideLayouts/slideLayout42.xml" ContentType="application/vnd.openxmlformats-officedocument.presentationml.slideLayout+xml"/>
  <Override PartName="/ppt/theme/theme14.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slideLayouts/slideLayout43.xml" ContentType="application/vnd.openxmlformats-officedocument.presentationml.slideLayout+xml"/>
  <Override PartName="/ppt/theme/theme15.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slideLayouts/slideLayout44.xml" ContentType="application/vnd.openxmlformats-officedocument.presentationml.slideLayout+xml"/>
  <Override PartName="/ppt/theme/theme16.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slideLayouts/slideLayout45.xml" ContentType="application/vnd.openxmlformats-officedocument.presentationml.slideLayout+xml"/>
  <Override PartName="/ppt/theme/theme17.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slideLayouts/slideLayout46.xml" ContentType="application/vnd.openxmlformats-officedocument.presentationml.slideLayout+xml"/>
  <Override PartName="/ppt/theme/theme18.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8.xml" ContentType="application/vnd.openxmlformats-officedocument.drawingml.chart+xml"/>
  <Override PartName="/ppt/drawings/drawing2.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9.xml" ContentType="application/vnd.openxmlformats-officedocument.drawingml.chart+xml"/>
  <Override PartName="/ppt/drawings/drawing3.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drawings/drawing4.xml" ContentType="application/vnd.openxmlformats-officedocument.drawingml.chartshapes+xml"/>
  <Override PartName="/ppt/notesSlides/notesSlide16.xml" ContentType="application/vnd.openxmlformats-officedocument.presentationml.notesSlide+xml"/>
  <Override PartName="/ppt/charts/chart11.xml" ContentType="application/vnd.openxmlformats-officedocument.drawingml.chart+xml"/>
  <Override PartName="/ppt/theme/themeOverride6.xml" ContentType="application/vnd.openxmlformats-officedocument.themeOverride+xml"/>
  <Override PartName="/ppt/notesSlides/notesSlide17.xml" ContentType="application/vnd.openxmlformats-officedocument.presentationml.notesSlide+xml"/>
  <Override PartName="/ppt/charts/chart12.xml" ContentType="application/vnd.openxmlformats-officedocument.drawingml.chart+xml"/>
  <Override PartName="/ppt/theme/themeOverride7.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3.xml" ContentType="application/vnd.openxmlformats-officedocument.drawingml.chart+xml"/>
  <Override PartName="/ppt/theme/themeOverride8.xml" ContentType="application/vnd.openxmlformats-officedocument.themeOverride+xml"/>
  <Override PartName="/ppt/notesSlides/notesSlide20.xml" ContentType="application/vnd.openxmlformats-officedocument.presentationml.notesSlide+xml"/>
  <Override PartName="/ppt/charts/chart14.xml" ContentType="application/vnd.openxmlformats-officedocument.drawingml.chart+xml"/>
  <Override PartName="/ppt/notesSlides/notesSlide21.xml" ContentType="application/vnd.openxmlformats-officedocument.presentationml.notesSlide+xml"/>
  <Override PartName="/ppt/charts/chart15.xml" ContentType="application/vnd.openxmlformats-officedocument.drawingml.chart+xml"/>
  <Override PartName="/ppt/theme/themeOverride9.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6.xml" ContentType="application/vnd.openxmlformats-officedocument.drawingml.chart+xml"/>
  <Override PartName="/ppt/theme/themeOverride10.xml" ContentType="application/vnd.openxmlformats-officedocument.themeOverride+xml"/>
  <Override PartName="/ppt/notesSlides/notesSlide25.xml" ContentType="application/vnd.openxmlformats-officedocument.presentationml.notesSlide+xml"/>
  <Override PartName="/ppt/charts/chart17.xml" ContentType="application/vnd.openxmlformats-officedocument.drawingml.chart+xml"/>
  <Override PartName="/ppt/theme/themeOverride11.xml" ContentType="application/vnd.openxmlformats-officedocument.themeOverride+xml"/>
  <Override PartName="/ppt/notesSlides/notesSlide26.xml" ContentType="application/vnd.openxmlformats-officedocument.presentationml.notesSlide+xml"/>
  <Override PartName="/ppt/charts/chart18.xml" ContentType="application/vnd.openxmlformats-officedocument.drawingml.chart+xml"/>
  <Override PartName="/ppt/theme/themeOverride12.xml" ContentType="application/vnd.openxmlformats-officedocument.themeOverride+xml"/>
  <Override PartName="/ppt/notesSlides/notesSlide27.xml" ContentType="application/vnd.openxmlformats-officedocument.presentationml.notesSlide+xml"/>
  <Override PartName="/ppt/charts/chart19.xml" ContentType="application/vnd.openxmlformats-officedocument.drawingml.chart+xml"/>
  <Override PartName="/ppt/notesSlides/notesSlide28.xml" ContentType="application/vnd.openxmlformats-officedocument.presentationml.notesSlide+xml"/>
  <Override PartName="/ppt/charts/chart20.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1.xml" ContentType="application/vnd.openxmlformats-officedocument.drawingml.chart+xml"/>
  <Override PartName="/ppt/theme/themeOverride13.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notesSlides/notesSlide36.xml" ContentType="application/vnd.openxmlformats-officedocument.presentationml.notesSlide+xml"/>
  <Override PartName="/ppt/charts/chart24.xml" ContentType="application/vnd.openxmlformats-officedocument.drawingml.chart+xml"/>
  <Override PartName="/ppt/notesSlides/notesSlide37.xml" ContentType="application/vnd.openxmlformats-officedocument.presentationml.notesSlide+xml"/>
  <Override PartName="/ppt/charts/chart25.xml" ContentType="application/vnd.openxmlformats-officedocument.drawingml.chart+xml"/>
  <Override PartName="/ppt/drawings/drawing5.xml" ContentType="application/vnd.openxmlformats-officedocument.drawingml.chartshapes+xml"/>
  <Override PartName="/ppt/notesSlides/notesSlide38.xml" ContentType="application/vnd.openxmlformats-officedocument.presentationml.notesSlide+xml"/>
  <Override PartName="/ppt/charts/chart26.xml" ContentType="application/vnd.openxmlformats-officedocument.drawingml.chart+xml"/>
  <Override PartName="/ppt/notesSlides/notesSlide39.xml" ContentType="application/vnd.openxmlformats-officedocument.presentationml.notesSlide+xml"/>
  <Override PartName="/ppt/charts/chart27.xml" ContentType="application/vnd.openxmlformats-officedocument.drawingml.chart+xml"/>
  <Override PartName="/ppt/drawings/drawing6.xml" ContentType="application/vnd.openxmlformats-officedocument.drawingml.chartshape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28.xml" ContentType="application/vnd.openxmlformats-officedocument.drawingml.chart+xml"/>
  <Override PartName="/ppt/drawings/drawing7.xml" ContentType="application/vnd.openxmlformats-officedocument.drawingml.chartshape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27.xml" ContentType="application/vnd.openxmlformats-officedocument.presentationml.tags+xml"/>
  <Override PartName="/ppt/notesSlides/notesSlide45.xml" ContentType="application/vnd.openxmlformats-officedocument.presentationml.notesSlide+xml"/>
  <Override PartName="/ppt/tags/tag28.xml" ContentType="application/vnd.openxmlformats-officedocument.presentationml.tags+xml"/>
  <Override PartName="/ppt/notesSlides/notesSlide46.xml" ContentType="application/vnd.openxmlformats-officedocument.presentationml.notesSlide+xml"/>
  <Override PartName="/ppt/tags/tag29.xml" ContentType="application/vnd.openxmlformats-officedocument.presentationml.tags+xml"/>
  <Override PartName="/ppt/notesSlides/notesSlide47.xml" ContentType="application/vnd.openxmlformats-officedocument.presentationml.notesSlide+xml"/>
  <Override PartName="/ppt/tags/tag30.xml" ContentType="application/vnd.openxmlformats-officedocument.presentationml.tags+xml"/>
  <Override PartName="/ppt/notesSlides/notesSlide48.xml" ContentType="application/vnd.openxmlformats-officedocument.presentationml.notesSlide+xml"/>
  <Override PartName="/ppt/tags/tag31.xml" ContentType="application/vnd.openxmlformats-officedocument.presentationml.tags+xml"/>
  <Override PartName="/ppt/notesSlides/notesSlide49.xml" ContentType="application/vnd.openxmlformats-officedocument.presentationml.notesSlide+xml"/>
  <Override PartName="/ppt/charts/chart29.xml" ContentType="application/vnd.openxmlformats-officedocument.drawingml.chart+xml"/>
  <Override PartName="/ppt/notesSlides/notesSlide50.xml" ContentType="application/vnd.openxmlformats-officedocument.presentationml.notesSlide+xml"/>
  <Override PartName="/ppt/charts/chart30.xml" ContentType="application/vnd.openxmlformats-officedocument.drawingml.chart+xml"/>
  <Override PartName="/ppt/drawings/drawing8.xml" ContentType="application/vnd.openxmlformats-officedocument.drawingml.chartshapes+xml"/>
  <Override PartName="/ppt/notesSlides/notesSlide51.xml" ContentType="application/vnd.openxmlformats-officedocument.presentationml.notesSlide+xml"/>
  <Override PartName="/ppt/charts/chart31.xml" ContentType="application/vnd.openxmlformats-officedocument.drawingml.chart+xml"/>
  <Override PartName="/ppt/theme/themeOverride14.xml" ContentType="application/vnd.openxmlformats-officedocument.themeOverride+xml"/>
  <Override PartName="/ppt/drawings/drawing9.xml" ContentType="application/vnd.openxmlformats-officedocument.drawingml.chartshapes+xml"/>
  <Override PartName="/ppt/tags/tag32.xml" ContentType="application/vnd.openxmlformats-officedocument.presentationml.tags+xml"/>
  <Override PartName="/ppt/notesSlides/notesSlide52.xml" ContentType="application/vnd.openxmlformats-officedocument.presentationml.notesSlide+xml"/>
  <Override PartName="/ppt/tags/tag33.xml" ContentType="application/vnd.openxmlformats-officedocument.presentationml.tags+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4" r:id="rId4"/>
    <p:sldMasterId id="2147484006" r:id="rId5"/>
    <p:sldMasterId id="2147484033" r:id="rId6"/>
    <p:sldMasterId id="2147484047" r:id="rId7"/>
    <p:sldMasterId id="2147484065" r:id="rId8"/>
    <p:sldMasterId id="2147484072" r:id="rId9"/>
    <p:sldMasterId id="2147484074" r:id="rId10"/>
    <p:sldMasterId id="2147484076" r:id="rId11"/>
    <p:sldMasterId id="2147484078" r:id="rId12"/>
    <p:sldMasterId id="2147484080" r:id="rId13"/>
    <p:sldMasterId id="2147484082" r:id="rId14"/>
    <p:sldMasterId id="2147484084" r:id="rId15"/>
    <p:sldMasterId id="2147484086" r:id="rId16"/>
    <p:sldMasterId id="2147484088" r:id="rId17"/>
    <p:sldMasterId id="2147484090" r:id="rId18"/>
    <p:sldMasterId id="2147484092" r:id="rId19"/>
    <p:sldMasterId id="2147484094" r:id="rId20"/>
    <p:sldMasterId id="2147484096" r:id="rId21"/>
  </p:sldMasterIdLst>
  <p:notesMasterIdLst>
    <p:notesMasterId r:id="rId89"/>
  </p:notesMasterIdLst>
  <p:handoutMasterIdLst>
    <p:handoutMasterId r:id="rId90"/>
  </p:handoutMasterIdLst>
  <p:sldIdLst>
    <p:sldId id="736" r:id="rId22"/>
    <p:sldId id="795" r:id="rId23"/>
    <p:sldId id="888" r:id="rId24"/>
    <p:sldId id="883" r:id="rId25"/>
    <p:sldId id="797" r:id="rId26"/>
    <p:sldId id="922" r:id="rId27"/>
    <p:sldId id="884" r:id="rId28"/>
    <p:sldId id="934" r:id="rId29"/>
    <p:sldId id="935" r:id="rId30"/>
    <p:sldId id="936" r:id="rId31"/>
    <p:sldId id="937" r:id="rId32"/>
    <p:sldId id="938" r:id="rId33"/>
    <p:sldId id="939" r:id="rId34"/>
    <p:sldId id="940" r:id="rId35"/>
    <p:sldId id="941" r:id="rId36"/>
    <p:sldId id="856" r:id="rId37"/>
    <p:sldId id="891" r:id="rId38"/>
    <p:sldId id="890" r:id="rId39"/>
    <p:sldId id="942" r:id="rId40"/>
    <p:sldId id="943" r:id="rId41"/>
    <p:sldId id="944" r:id="rId42"/>
    <p:sldId id="945" r:id="rId43"/>
    <p:sldId id="946" r:id="rId44"/>
    <p:sldId id="908" r:id="rId45"/>
    <p:sldId id="930" r:id="rId46"/>
    <p:sldId id="932" r:id="rId47"/>
    <p:sldId id="931" r:id="rId48"/>
    <p:sldId id="907" r:id="rId49"/>
    <p:sldId id="947" r:id="rId50"/>
    <p:sldId id="910" r:id="rId51"/>
    <p:sldId id="911" r:id="rId52"/>
    <p:sldId id="924" r:id="rId53"/>
    <p:sldId id="925" r:id="rId54"/>
    <p:sldId id="926" r:id="rId55"/>
    <p:sldId id="927" r:id="rId56"/>
    <p:sldId id="928" r:id="rId57"/>
    <p:sldId id="647" r:id="rId58"/>
    <p:sldId id="933" r:id="rId59"/>
    <p:sldId id="721" r:id="rId60"/>
    <p:sldId id="948" r:id="rId61"/>
    <p:sldId id="949" r:id="rId62"/>
    <p:sldId id="950" r:id="rId63"/>
    <p:sldId id="951" r:id="rId64"/>
    <p:sldId id="952" r:id="rId65"/>
    <p:sldId id="953" r:id="rId66"/>
    <p:sldId id="954" r:id="rId67"/>
    <p:sldId id="955" r:id="rId68"/>
    <p:sldId id="956" r:id="rId69"/>
    <p:sldId id="957" r:id="rId70"/>
    <p:sldId id="958" r:id="rId71"/>
    <p:sldId id="959" r:id="rId72"/>
    <p:sldId id="960" r:id="rId73"/>
    <p:sldId id="961" r:id="rId74"/>
    <p:sldId id="962" r:id="rId75"/>
    <p:sldId id="963" r:id="rId76"/>
    <p:sldId id="964" r:id="rId77"/>
    <p:sldId id="965" r:id="rId78"/>
    <p:sldId id="966" r:id="rId79"/>
    <p:sldId id="967" r:id="rId80"/>
    <p:sldId id="968" r:id="rId81"/>
    <p:sldId id="969" r:id="rId82"/>
    <p:sldId id="970" r:id="rId83"/>
    <p:sldId id="971" r:id="rId84"/>
    <p:sldId id="972" r:id="rId85"/>
    <p:sldId id="973" r:id="rId86"/>
    <p:sldId id="974" r:id="rId87"/>
    <p:sldId id="975" r:id="rId88"/>
  </p:sldIdLst>
  <p:sldSz cx="9144000" cy="6858000" type="screen4x3"/>
  <p:notesSz cx="7026275" cy="93122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5EB"/>
    <a:srgbClr val="FFE8D4"/>
    <a:srgbClr val="00BBFE"/>
    <a:srgbClr val="E2DDD0"/>
    <a:srgbClr val="E8DBCA"/>
    <a:srgbClr val="DED8C8"/>
    <a:srgbClr val="EEEEEE"/>
    <a:srgbClr val="9B4D1D"/>
    <a:srgbClr val="673313"/>
    <a:srgbClr val="D9D2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734" autoAdjust="0"/>
    <p:restoredTop sz="67227" autoAdjust="0"/>
  </p:normalViewPr>
  <p:slideViewPr>
    <p:cSldViewPr snapToGrid="0" showGuides="1">
      <p:cViewPr>
        <p:scale>
          <a:sx n="80" d="100"/>
          <a:sy n="80" d="100"/>
        </p:scale>
        <p:origin x="-1452" y="-72"/>
      </p:cViewPr>
      <p:guideLst>
        <p:guide orient="horz" pos="606"/>
        <p:guide orient="horz" pos="3925"/>
        <p:guide orient="horz" pos="90"/>
        <p:guide orient="horz" pos="3624"/>
        <p:guide orient="horz" pos="837"/>
        <p:guide orient="horz" pos="3523"/>
        <p:guide orient="horz" pos="1007"/>
        <p:guide orient="horz" pos="1152"/>
        <p:guide orient="horz" pos="3408"/>
        <p:guide pos="5524"/>
        <p:guide pos="5431"/>
        <p:guide pos="331"/>
        <p:guide pos="614"/>
        <p:guide pos="3758"/>
        <p:guide pos="4324"/>
        <p:guide pos="500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200" d="100"/>
          <a:sy n="200" d="100"/>
        </p:scale>
        <p:origin x="-300" y="7218"/>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18.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slide" Target="slides/slide42.xml"/><Relationship Id="rId68" Type="http://schemas.openxmlformats.org/officeDocument/2006/relationships/slide" Target="slides/slide47.xml"/><Relationship Id="rId76" Type="http://schemas.openxmlformats.org/officeDocument/2006/relationships/slide" Target="slides/slide55.xml"/><Relationship Id="rId84" Type="http://schemas.openxmlformats.org/officeDocument/2006/relationships/slide" Target="slides/slide63.xml"/><Relationship Id="rId89"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slide" Target="slides/slide50.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8.xml"/><Relationship Id="rId11" Type="http://schemas.openxmlformats.org/officeDocument/2006/relationships/slideMaster" Target="slideMasters/slideMaster8.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slide" Target="slides/slide53.xml"/><Relationship Id="rId79" Type="http://schemas.openxmlformats.org/officeDocument/2006/relationships/slide" Target="slides/slide58.xml"/><Relationship Id="rId87" Type="http://schemas.openxmlformats.org/officeDocument/2006/relationships/slide" Target="slides/slide66.xml"/><Relationship Id="rId5" Type="http://schemas.openxmlformats.org/officeDocument/2006/relationships/slideMaster" Target="slideMasters/slideMaster2.xml"/><Relationship Id="rId61" Type="http://schemas.openxmlformats.org/officeDocument/2006/relationships/slide" Target="slides/slide40.xml"/><Relationship Id="rId82" Type="http://schemas.openxmlformats.org/officeDocument/2006/relationships/slide" Target="slides/slide61.xml"/><Relationship Id="rId90" Type="http://schemas.openxmlformats.org/officeDocument/2006/relationships/handoutMaster" Target="handoutMasters/handoutMaster1.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8" Type="http://schemas.openxmlformats.org/officeDocument/2006/relationships/slideMaster" Target="slideMasters/slideMaster5.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slide" Target="slides/slide64.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17.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slide" Target="slides/slide67.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7.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Q:\Dpt-Pew%20Center%20on%20the%20States\8%20-%20R&amp;I%20Resources\Current%20Projects\Fiscal%20Indicator%20Tool\Indicators\Revenue\Revenue%20Volatility\Data\1995-2014\Revenue%20Volatility%20downloadable%20data%20-%206.5.15.xlsx" TargetMode="Externa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8.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9.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0.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1.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2.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3.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22.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24.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25.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28.xlsx"/></Relationships>
</file>

<file path=ppt/charts/_rels/chart31.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29.xlsx"/><Relationship Id="rId1" Type="http://schemas.openxmlformats.org/officeDocument/2006/relationships/themeOverride" Target="../theme/themeOverride14.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Q:\Dpt-Pew%20Center%20on%20the%20States\8%20-%20R&amp;I%20Resources\Current%20Projects\Fiscal%20Indicator%20Tool\Indicators\Revenue\Revenue%20Volatility\Data\1995-2014\Revenue%20Volatility%20downloadable%20data%20-%206.5.15.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Q:\Dpt-Pew%20Center%20on%20the%20States\8%20-%20R&amp;I%20Resources\Current%20Projects\Fiscal%20Indicator%20Tool\Indicators\Revenue\Revenue%20Volatility\Data\1995-2014\Revenue%20Volatility%20downloadable%20data%20-%206.5.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8.9717508995247969E-2"/>
          <c:y val="4.1000099671085415E-2"/>
          <c:w val="0.85275640475784409"/>
          <c:h val="0.79649875411143234"/>
        </c:manualLayout>
      </c:layout>
      <c:lineChart>
        <c:grouping val="standard"/>
        <c:varyColors val="0"/>
        <c:ser>
          <c:idx val="0"/>
          <c:order val="0"/>
          <c:tx>
            <c:strRef>
              <c:f>Sheet1!$B$1</c:f>
              <c:strCache>
                <c:ptCount val="1"/>
                <c:pt idx="0">
                  <c:v>    50 states</c:v>
                </c:pt>
              </c:strCache>
            </c:strRef>
          </c:tx>
          <c:spPr>
            <a:ln w="76200">
              <a:solidFill>
                <a:srgbClr val="006F96"/>
              </a:solidFill>
            </a:ln>
            <a:effectLst>
              <a:outerShdw blurRad="50800" dist="38100" dir="2700000" algn="tl" rotWithShape="0">
                <a:prstClr val="black">
                  <a:alpha val="40000"/>
                </a:prstClr>
              </a:outerShdw>
            </a:effectLst>
          </c:spPr>
          <c:marker>
            <c:symbol val="circle"/>
            <c:size val="7"/>
            <c:spPr>
              <a:solidFill>
                <a:schemeClr val="tx1"/>
              </a:solidFill>
              <a:ln w="15875">
                <a:solidFill>
                  <a:schemeClr val="accent4"/>
                </a:solidFill>
              </a:ln>
              <a:effectLst>
                <a:outerShdw blurRad="50800" dist="38100" dir="2700000" algn="tl" rotWithShape="0">
                  <a:prstClr val="black">
                    <a:alpha val="40000"/>
                  </a:prstClr>
                </a:outerShdw>
              </a:effectLst>
            </c:spPr>
          </c:marker>
          <c:cat>
            <c:numRef>
              <c:f>Sheet1!$A$2:$A$38</c:f>
              <c:numCache>
                <c:formatCode>m/d/yyyy</c:formatCode>
                <c:ptCount val="37"/>
                <c:pt idx="0">
                  <c:v>38808</c:v>
                </c:pt>
                <c:pt idx="1">
                  <c:v>38899</c:v>
                </c:pt>
                <c:pt idx="2">
                  <c:v>38991</c:v>
                </c:pt>
                <c:pt idx="3">
                  <c:v>39083</c:v>
                </c:pt>
                <c:pt idx="4">
                  <c:v>39173</c:v>
                </c:pt>
                <c:pt idx="5">
                  <c:v>39264</c:v>
                </c:pt>
                <c:pt idx="6">
                  <c:v>39356</c:v>
                </c:pt>
                <c:pt idx="7">
                  <c:v>39448</c:v>
                </c:pt>
                <c:pt idx="8">
                  <c:v>39539</c:v>
                </c:pt>
                <c:pt idx="9">
                  <c:v>39630</c:v>
                </c:pt>
                <c:pt idx="10">
                  <c:v>39722</c:v>
                </c:pt>
                <c:pt idx="11">
                  <c:v>39814</c:v>
                </c:pt>
                <c:pt idx="12">
                  <c:v>39904</c:v>
                </c:pt>
                <c:pt idx="13">
                  <c:v>39995</c:v>
                </c:pt>
                <c:pt idx="14">
                  <c:v>40087</c:v>
                </c:pt>
                <c:pt idx="15">
                  <c:v>40179</c:v>
                </c:pt>
                <c:pt idx="16">
                  <c:v>40269</c:v>
                </c:pt>
                <c:pt idx="17">
                  <c:v>40360</c:v>
                </c:pt>
                <c:pt idx="18">
                  <c:v>40452</c:v>
                </c:pt>
                <c:pt idx="19">
                  <c:v>40544</c:v>
                </c:pt>
                <c:pt idx="20">
                  <c:v>40634</c:v>
                </c:pt>
                <c:pt idx="21">
                  <c:v>40725</c:v>
                </c:pt>
                <c:pt idx="22">
                  <c:v>40817</c:v>
                </c:pt>
                <c:pt idx="23">
                  <c:v>40909</c:v>
                </c:pt>
                <c:pt idx="24">
                  <c:v>41000</c:v>
                </c:pt>
                <c:pt idx="25">
                  <c:v>41091</c:v>
                </c:pt>
                <c:pt idx="26">
                  <c:v>41183</c:v>
                </c:pt>
                <c:pt idx="27">
                  <c:v>41275</c:v>
                </c:pt>
                <c:pt idx="28">
                  <c:v>41365</c:v>
                </c:pt>
                <c:pt idx="29">
                  <c:v>41456</c:v>
                </c:pt>
                <c:pt idx="30">
                  <c:v>41548</c:v>
                </c:pt>
                <c:pt idx="31">
                  <c:v>41640</c:v>
                </c:pt>
                <c:pt idx="32">
                  <c:v>41730</c:v>
                </c:pt>
                <c:pt idx="33">
                  <c:v>41821</c:v>
                </c:pt>
                <c:pt idx="34">
                  <c:v>41913</c:v>
                </c:pt>
                <c:pt idx="35">
                  <c:v>42005</c:v>
                </c:pt>
                <c:pt idx="36">
                  <c:v>42095</c:v>
                </c:pt>
              </c:numCache>
            </c:numRef>
          </c:cat>
          <c:val>
            <c:numRef>
              <c:f>Sheet1!$B$2:$B$38</c:f>
              <c:numCache>
                <c:formatCode>0.00</c:formatCode>
                <c:ptCount val="37"/>
                <c:pt idx="0">
                  <c:v>-5.4718110929565436</c:v>
                </c:pt>
                <c:pt idx="1">
                  <c:v>-3.6917299932796213</c:v>
                </c:pt>
                <c:pt idx="2">
                  <c:v>-3.1714309446470557</c:v>
                </c:pt>
                <c:pt idx="3">
                  <c:v>-2.8305798735137748</c:v>
                </c:pt>
                <c:pt idx="4">
                  <c:v>-2.3540123915165099</c:v>
                </c:pt>
                <c:pt idx="5">
                  <c:v>-1.5798191811569418</c:v>
                </c:pt>
                <c:pt idx="6">
                  <c:v>-1.4763148572506701</c:v>
                </c:pt>
                <c:pt idx="7">
                  <c:v>-1.3336375211444589</c:v>
                </c:pt>
                <c:pt idx="8">
                  <c:v>-1.1219326233640543</c:v>
                </c:pt>
                <c:pt idx="9">
                  <c:v>-0.10583749633872441</c:v>
                </c:pt>
                <c:pt idx="10">
                  <c:v>0</c:v>
                </c:pt>
                <c:pt idx="11">
                  <c:v>-1.3044291109524664</c:v>
                </c:pt>
                <c:pt idx="12">
                  <c:v>-4.4659296872349392</c:v>
                </c:pt>
                <c:pt idx="13">
                  <c:v>-9.6837106801724193</c:v>
                </c:pt>
                <c:pt idx="14">
                  <c:v>-12.184708442307169</c:v>
                </c:pt>
                <c:pt idx="15">
                  <c:v>-12.937428877811683</c:v>
                </c:pt>
                <c:pt idx="16">
                  <c:v>-12.352469970838508</c:v>
                </c:pt>
                <c:pt idx="17">
                  <c:v>-12.069678963470379</c:v>
                </c:pt>
                <c:pt idx="18">
                  <c:v>-11.262560720892289</c:v>
                </c:pt>
                <c:pt idx="19">
                  <c:v>-9.9361809642437571</c:v>
                </c:pt>
                <c:pt idx="20">
                  <c:v>-8.2489188095184627</c:v>
                </c:pt>
                <c:pt idx="21">
                  <c:v>-5.9623836964066701</c:v>
                </c:pt>
                <c:pt idx="22">
                  <c:v>-5.3176956144442116</c:v>
                </c:pt>
                <c:pt idx="23">
                  <c:v>-5.0667854885056602</c:v>
                </c:pt>
                <c:pt idx="24">
                  <c:v>-4.6494424864038315</c:v>
                </c:pt>
                <c:pt idx="25">
                  <c:v>-4.1746161300915992</c:v>
                </c:pt>
                <c:pt idx="26">
                  <c:v>-3.777011363192571</c:v>
                </c:pt>
                <c:pt idx="27">
                  <c:v>-2.9695258064640693</c:v>
                </c:pt>
                <c:pt idx="28">
                  <c:v>-1.1763932230391412</c:v>
                </c:pt>
                <c:pt idx="29">
                  <c:v>1.2108421573430348</c:v>
                </c:pt>
                <c:pt idx="30">
                  <c:v>2.0401957106180397</c:v>
                </c:pt>
                <c:pt idx="31">
                  <c:v>2.4196888644092351</c:v>
                </c:pt>
                <c:pt idx="32">
                  <c:v>2.1201822308897422</c:v>
                </c:pt>
                <c:pt idx="33">
                  <c:v>1.2844750321218938</c:v>
                </c:pt>
                <c:pt idx="34">
                  <c:v>1.8478874902549631</c:v>
                </c:pt>
                <c:pt idx="35">
                  <c:v>2.8864657866155476</c:v>
                </c:pt>
                <c:pt idx="36">
                  <c:v>4.0345589590349924</c:v>
                </c:pt>
              </c:numCache>
            </c:numRef>
          </c:val>
          <c:smooth val="0"/>
        </c:ser>
        <c:dLbls>
          <c:showLegendKey val="0"/>
          <c:showVal val="0"/>
          <c:showCatName val="0"/>
          <c:showSerName val="0"/>
          <c:showPercent val="0"/>
          <c:showBubbleSize val="0"/>
        </c:dLbls>
        <c:marker val="1"/>
        <c:smooth val="0"/>
        <c:axId val="162954240"/>
        <c:axId val="162956416"/>
      </c:lineChart>
      <c:dateAx>
        <c:axId val="162954240"/>
        <c:scaling>
          <c:orientation val="minMax"/>
          <c:max val="42095"/>
          <c:min val="38718"/>
        </c:scaling>
        <c:delete val="0"/>
        <c:axPos val="b"/>
        <c:majorGridlines>
          <c:spPr>
            <a:ln w="25400">
              <a:solidFill>
                <a:srgbClr val="707683">
                  <a:lumMod val="60000"/>
                  <a:lumOff val="40000"/>
                </a:srgbClr>
              </a:solidFill>
            </a:ln>
          </c:spPr>
        </c:majorGridlines>
        <c:numFmt formatCode="yyyy" sourceLinked="0"/>
        <c:majorTickMark val="none"/>
        <c:minorTickMark val="none"/>
        <c:tickLblPos val="low"/>
        <c:spPr>
          <a:ln w="28575">
            <a:solidFill>
              <a:schemeClr val="accent6"/>
            </a:solidFill>
          </a:ln>
        </c:spPr>
        <c:txPr>
          <a:bodyPr rot="0" vert="horz"/>
          <a:lstStyle/>
          <a:p>
            <a:pPr>
              <a:defRPr sz="1400">
                <a:solidFill>
                  <a:schemeClr val="accent6"/>
                </a:solidFill>
              </a:defRPr>
            </a:pPr>
            <a:endParaRPr lang="en-US"/>
          </a:p>
        </c:txPr>
        <c:crossAx val="162956416"/>
        <c:crosses val="autoZero"/>
        <c:auto val="0"/>
        <c:lblOffset val="100"/>
        <c:baseTimeUnit val="months"/>
        <c:majorUnit val="1"/>
        <c:majorTimeUnit val="years"/>
        <c:minorUnit val="3"/>
        <c:minorTimeUnit val="months"/>
      </c:dateAx>
      <c:valAx>
        <c:axId val="162956416"/>
        <c:scaling>
          <c:orientation val="minMax"/>
          <c:max val="10"/>
          <c:min val="-15"/>
        </c:scaling>
        <c:delete val="0"/>
        <c:axPos val="l"/>
        <c:majorGridlines>
          <c:spPr>
            <a:ln w="12700">
              <a:solidFill>
                <a:srgbClr val="707683">
                  <a:lumMod val="60000"/>
                  <a:lumOff val="40000"/>
                </a:srgbClr>
              </a:solidFill>
            </a:ln>
          </c:spPr>
        </c:majorGridlines>
        <c:numFmt formatCode="#,##0" sourceLinked="0"/>
        <c:majorTickMark val="none"/>
        <c:minorTickMark val="none"/>
        <c:tickLblPos val="nextTo"/>
        <c:spPr>
          <a:ln w="12700">
            <a:solidFill>
              <a:schemeClr val="accent6">
                <a:lumMod val="60000"/>
                <a:lumOff val="40000"/>
              </a:schemeClr>
            </a:solidFill>
          </a:ln>
        </c:spPr>
        <c:txPr>
          <a:bodyPr/>
          <a:lstStyle/>
          <a:p>
            <a:pPr>
              <a:defRPr sz="1400">
                <a:solidFill>
                  <a:schemeClr val="accent6"/>
                </a:solidFill>
              </a:defRPr>
            </a:pPr>
            <a:endParaRPr lang="en-US"/>
          </a:p>
        </c:txPr>
        <c:crossAx val="162954240"/>
        <c:crosses val="autoZero"/>
        <c:crossBetween val="midCat"/>
        <c:majorUnit val="5"/>
      </c:valAx>
      <c:spPr>
        <a:noFill/>
        <a:ln w="15875">
          <a:solidFill>
            <a:srgbClr val="707683">
              <a:lumMod val="60000"/>
              <a:lumOff val="40000"/>
            </a:srgbClr>
          </a:solidFill>
        </a:ln>
      </c:spPr>
    </c:plotArea>
    <c:legend>
      <c:legendPos val="b"/>
      <c:legendEntry>
        <c:idx val="0"/>
        <c:txPr>
          <a:bodyPr/>
          <a:lstStyle/>
          <a:p>
            <a:pPr>
              <a:defRPr sz="1600">
                <a:solidFill>
                  <a:schemeClr val="bg1"/>
                </a:solidFill>
              </a:defRPr>
            </a:pPr>
            <a:endParaRPr lang="en-US"/>
          </a:p>
        </c:txPr>
      </c:legendEntry>
      <c:layout>
        <c:manualLayout>
          <c:xMode val="edge"/>
          <c:yMode val="edge"/>
          <c:x val="0.39964011220293105"/>
          <c:y val="0.90962982158875716"/>
          <c:w val="0.18093851857464049"/>
          <c:h val="5.9990431575799863E-2"/>
        </c:manualLayout>
      </c:layout>
      <c:overlay val="0"/>
      <c:txPr>
        <a:bodyPr/>
        <a:lstStyle/>
        <a:p>
          <a:pPr>
            <a:defRPr sz="1400">
              <a:solidFill>
                <a:schemeClr val="bg1"/>
              </a:solidFill>
            </a:defRPr>
          </a:pPr>
          <a:endParaRPr lang="en-US"/>
        </a:p>
      </c:txPr>
    </c:legend>
    <c:plotVisOnly val="1"/>
    <c:dispBlanksAs val="gap"/>
    <c:showDLblsOverMax val="0"/>
  </c:chart>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2"/>
          <c:order val="0"/>
          <c:tx>
            <c:strRef>
              <c:f>'Volatility by tax 1995-2014'!$B$123</c:f>
              <c:strCache>
                <c:ptCount val="1"/>
                <c:pt idx="0">
                  <c:v>Personal income</c:v>
                </c:pt>
              </c:strCache>
            </c:strRef>
          </c:tx>
          <c:spPr>
            <a:ln w="76200">
              <a:solidFill>
                <a:srgbClr val="00B050"/>
              </a:solidFill>
            </a:ln>
          </c:spPr>
          <c:marker>
            <c:symbol val="circle"/>
            <c:size val="7"/>
            <c:spPr>
              <a:solidFill>
                <a:schemeClr val="tx1"/>
              </a:solidFill>
              <a:ln w="9525">
                <a:solidFill>
                  <a:srgbClr val="00B050"/>
                </a:solidFill>
              </a:ln>
            </c:spPr>
          </c:marker>
          <c:cat>
            <c:numRef>
              <c:f>'Volatility by tax 1995-2014'!$C$5:$V$5</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'Volatility by tax 1995-2014'!$C$95:$V$95</c:f>
              <c:numCache>
                <c:formatCode>0.0%</c:formatCode>
                <c:ptCount val="20"/>
                <c:pt idx="0">
                  <c:v>0.18376696573745216</c:v>
                </c:pt>
                <c:pt idx="1">
                  <c:v>8.1119877494168782E-2</c:v>
                </c:pt>
                <c:pt idx="2">
                  <c:v>0.10853403884472146</c:v>
                </c:pt>
                <c:pt idx="3">
                  <c:v>0.11218935627962517</c:v>
                </c:pt>
                <c:pt idx="4">
                  <c:v>0.10223426224680185</c:v>
                </c:pt>
                <c:pt idx="5">
                  <c:v>9.948167045356178E-2</c:v>
                </c:pt>
                <c:pt idx="6">
                  <c:v>7.461656588599673E-2</c:v>
                </c:pt>
                <c:pt idx="7">
                  <c:v>-5.2370338179395334E-2</c:v>
                </c:pt>
                <c:pt idx="8">
                  <c:v>-2.6427846946568159E-2</c:v>
                </c:pt>
                <c:pt idx="9">
                  <c:v>5.4634523575476643E-2</c:v>
                </c:pt>
                <c:pt idx="10">
                  <c:v>7.8969315049201114E-2</c:v>
                </c:pt>
                <c:pt idx="11">
                  <c:v>0.11878072243779789</c:v>
                </c:pt>
                <c:pt idx="12">
                  <c:v>7.645497155915669E-2</c:v>
                </c:pt>
                <c:pt idx="13">
                  <c:v>6.2510910437203457E-2</c:v>
                </c:pt>
                <c:pt idx="14">
                  <c:v>-6.7842009014135798E-2</c:v>
                </c:pt>
                <c:pt idx="15">
                  <c:v>-9.3275052100186606E-2</c:v>
                </c:pt>
                <c:pt idx="16">
                  <c:v>4.8038521606459897E-2</c:v>
                </c:pt>
                <c:pt idx="17">
                  <c:v>0.13173674880567121</c:v>
                </c:pt>
                <c:pt idx="18">
                  <c:v>4.8515244307621316E-2</c:v>
                </c:pt>
                <c:pt idx="19">
                  <c:v>-3.4707696150521562E-3</c:v>
                </c:pt>
              </c:numCache>
            </c:numRef>
          </c:val>
          <c:smooth val="0"/>
        </c:ser>
        <c:ser>
          <c:idx val="0"/>
          <c:order val="1"/>
          <c:tx>
            <c:strRef>
              <c:f>'Volatility by tax 1995-2014'!$B$96</c:f>
              <c:strCache>
                <c:ptCount val="1"/>
                <c:pt idx="0">
                  <c:v>Motor fuels</c:v>
                </c:pt>
              </c:strCache>
            </c:strRef>
          </c:tx>
          <c:spPr>
            <a:ln w="76200">
              <a:solidFill>
                <a:srgbClr val="7030A0"/>
              </a:solidFill>
            </a:ln>
          </c:spPr>
          <c:marker>
            <c:symbol val="circle"/>
            <c:size val="7"/>
            <c:spPr>
              <a:solidFill>
                <a:schemeClr val="tx1"/>
              </a:solidFill>
              <a:ln w="9525">
                <a:solidFill>
                  <a:srgbClr val="7030A0"/>
                </a:solidFill>
              </a:ln>
            </c:spPr>
          </c:marker>
          <c:cat>
            <c:numRef>
              <c:f>'Volatility by tax 1995-2014'!$C$5:$V$5</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'Volatility by tax 1995-2014'!$C$96:$V$96</c:f>
              <c:numCache>
                <c:formatCode>0.0%</c:formatCode>
                <c:ptCount val="20"/>
                <c:pt idx="0">
                  <c:v>0.15975035167703336</c:v>
                </c:pt>
                <c:pt idx="1">
                  <c:v>3.312569643607402E-2</c:v>
                </c:pt>
                <c:pt idx="2">
                  <c:v>0.14685340651102263</c:v>
                </c:pt>
                <c:pt idx="3">
                  <c:v>3.0000662946968869E-2</c:v>
                </c:pt>
                <c:pt idx="4">
                  <c:v>-7.0066668862019104E-3</c:v>
                </c:pt>
                <c:pt idx="5">
                  <c:v>4.8529010532154956E-2</c:v>
                </c:pt>
                <c:pt idx="6">
                  <c:v>-2.8173164977695227E-2</c:v>
                </c:pt>
                <c:pt idx="7">
                  <c:v>2.4349328544336191E-2</c:v>
                </c:pt>
                <c:pt idx="8">
                  <c:v>1.8145609672267037E-2</c:v>
                </c:pt>
                <c:pt idx="9">
                  <c:v>3.0759454709731227E-2</c:v>
                </c:pt>
                <c:pt idx="10">
                  <c:v>2.1119986789687701E-2</c:v>
                </c:pt>
                <c:pt idx="11">
                  <c:v>-4.5320212976701123E-3</c:v>
                </c:pt>
                <c:pt idx="12">
                  <c:v>-2.758938120185734E-3</c:v>
                </c:pt>
                <c:pt idx="13">
                  <c:v>-4.7376508853569935E-4</c:v>
                </c:pt>
                <c:pt idx="14">
                  <c:v>-3.9347931490160977E-2</c:v>
                </c:pt>
                <c:pt idx="15">
                  <c:v>2.06211801829695E-2</c:v>
                </c:pt>
                <c:pt idx="16">
                  <c:v>-2.095808797964309E-3</c:v>
                </c:pt>
                <c:pt idx="17">
                  <c:v>-1.5834170826369648E-2</c:v>
                </c:pt>
                <c:pt idx="18">
                  <c:v>-1.1169299729053861E-2</c:v>
                </c:pt>
                <c:pt idx="19">
                  <c:v>-6.5898516284921219E-3</c:v>
                </c:pt>
              </c:numCache>
            </c:numRef>
          </c:val>
          <c:smooth val="0"/>
        </c:ser>
        <c:ser>
          <c:idx val="3"/>
          <c:order val="2"/>
          <c:tx>
            <c:strRef>
              <c:f>'Volatility by tax 1995-2014'!$B$124</c:f>
              <c:strCache>
                <c:ptCount val="1"/>
                <c:pt idx="0">
                  <c:v>Sales</c:v>
                </c:pt>
              </c:strCache>
            </c:strRef>
          </c:tx>
          <c:spPr>
            <a:ln w="76200">
              <a:solidFill>
                <a:schemeClr val="accent5"/>
              </a:solidFill>
            </a:ln>
          </c:spPr>
          <c:marker>
            <c:symbol val="circle"/>
            <c:size val="7"/>
            <c:spPr>
              <a:solidFill>
                <a:schemeClr val="tx1"/>
              </a:solidFill>
              <a:ln w="9525">
                <a:solidFill>
                  <a:schemeClr val="accent5"/>
                </a:solidFill>
              </a:ln>
            </c:spPr>
          </c:marker>
          <c:cat>
            <c:numRef>
              <c:f>'Volatility by tax 1995-2014'!$C$5:$V$5</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'Volatility by tax 1995-2014'!$C$97:$V$97</c:f>
              <c:numCache>
                <c:formatCode>0.0%</c:formatCode>
                <c:ptCount val="20"/>
                <c:pt idx="0">
                  <c:v>6.9320412224656056E-2</c:v>
                </c:pt>
                <c:pt idx="1">
                  <c:v>4.9984455583426672E-2</c:v>
                </c:pt>
                <c:pt idx="2">
                  <c:v>5.1503582062552553E-2</c:v>
                </c:pt>
                <c:pt idx="3">
                  <c:v>7.3821389722502948E-2</c:v>
                </c:pt>
                <c:pt idx="4">
                  <c:v>3.5478200909568658E-2</c:v>
                </c:pt>
                <c:pt idx="5">
                  <c:v>2.7157252942670844E-2</c:v>
                </c:pt>
                <c:pt idx="6">
                  <c:v>6.2277334314847083E-3</c:v>
                </c:pt>
                <c:pt idx="7">
                  <c:v>1.7764326670804676E-2</c:v>
                </c:pt>
                <c:pt idx="8">
                  <c:v>-1.2226776865525773E-2</c:v>
                </c:pt>
                <c:pt idx="9">
                  <c:v>4.6187798202292775E-2</c:v>
                </c:pt>
                <c:pt idx="10">
                  <c:v>2.9282843879181914E-2</c:v>
                </c:pt>
                <c:pt idx="11">
                  <c:v>2.0946891442975509E-2</c:v>
                </c:pt>
                <c:pt idx="12">
                  <c:v>5.5764996959721549E-2</c:v>
                </c:pt>
                <c:pt idx="13">
                  <c:v>-1.3640728658423872E-2</c:v>
                </c:pt>
                <c:pt idx="14">
                  <c:v>-6.1022391531821644E-2</c:v>
                </c:pt>
                <c:pt idx="15">
                  <c:v>-3.6746690372505712E-2</c:v>
                </c:pt>
                <c:pt idx="16">
                  <c:v>1.8340135047687365E-2</c:v>
                </c:pt>
                <c:pt idx="17">
                  <c:v>4.3986282964650444E-2</c:v>
                </c:pt>
                <c:pt idx="18">
                  <c:v>1.6472525383368616E-2</c:v>
                </c:pt>
                <c:pt idx="19">
                  <c:v>4.1537711945135426E-2</c:v>
                </c:pt>
              </c:numCache>
            </c:numRef>
          </c:val>
          <c:smooth val="0"/>
        </c:ser>
        <c:dLbls>
          <c:showLegendKey val="0"/>
          <c:showVal val="0"/>
          <c:showCatName val="0"/>
          <c:showSerName val="0"/>
          <c:showPercent val="0"/>
          <c:showBubbleSize val="0"/>
        </c:dLbls>
        <c:marker val="1"/>
        <c:smooth val="0"/>
        <c:axId val="156424832"/>
        <c:axId val="162800384"/>
      </c:lineChart>
      <c:catAx>
        <c:axId val="156424832"/>
        <c:scaling>
          <c:orientation val="minMax"/>
        </c:scaling>
        <c:delete val="0"/>
        <c:axPos val="b"/>
        <c:majorGridlines>
          <c:spPr>
            <a:ln>
              <a:solidFill>
                <a:schemeClr val="accent6">
                  <a:lumMod val="60000"/>
                  <a:lumOff val="40000"/>
                </a:schemeClr>
              </a:solidFill>
            </a:ln>
          </c:spPr>
        </c:majorGridlines>
        <c:numFmt formatCode="General" sourceLinked="1"/>
        <c:majorTickMark val="out"/>
        <c:minorTickMark val="none"/>
        <c:tickLblPos val="low"/>
        <c:spPr>
          <a:ln w="38100">
            <a:solidFill>
              <a:schemeClr val="accent6">
                <a:lumMod val="60000"/>
                <a:lumOff val="40000"/>
              </a:schemeClr>
            </a:solidFill>
          </a:ln>
        </c:spPr>
        <c:txPr>
          <a:bodyPr/>
          <a:lstStyle/>
          <a:p>
            <a:pPr>
              <a:defRPr sz="1400" i="0">
                <a:solidFill>
                  <a:schemeClr val="accent6"/>
                </a:solidFill>
                <a:latin typeface="+mn-lt"/>
              </a:defRPr>
            </a:pPr>
            <a:endParaRPr lang="en-US"/>
          </a:p>
        </c:txPr>
        <c:crossAx val="162800384"/>
        <c:crosses val="autoZero"/>
        <c:auto val="1"/>
        <c:lblAlgn val="ctr"/>
        <c:lblOffset val="100"/>
        <c:tickLblSkip val="3"/>
        <c:noMultiLvlLbl val="0"/>
      </c:catAx>
      <c:valAx>
        <c:axId val="162800384"/>
        <c:scaling>
          <c:orientation val="minMax"/>
          <c:min val="-0.1"/>
        </c:scaling>
        <c:delete val="0"/>
        <c:axPos val="l"/>
        <c:majorGridlines>
          <c:spPr>
            <a:ln>
              <a:solidFill>
                <a:schemeClr val="accent6">
                  <a:lumMod val="60000"/>
                  <a:lumOff val="40000"/>
                </a:schemeClr>
              </a:solidFill>
            </a:ln>
          </c:spPr>
        </c:majorGridlines>
        <c:numFmt formatCode="0%" sourceLinked="0"/>
        <c:majorTickMark val="out"/>
        <c:minorTickMark val="none"/>
        <c:tickLblPos val="nextTo"/>
        <c:txPr>
          <a:bodyPr/>
          <a:lstStyle/>
          <a:p>
            <a:pPr>
              <a:defRPr sz="1400" i="0">
                <a:solidFill>
                  <a:schemeClr val="accent6"/>
                </a:solidFill>
                <a:latin typeface="+mn-lt"/>
              </a:defRPr>
            </a:pPr>
            <a:endParaRPr lang="en-US"/>
          </a:p>
        </c:txPr>
        <c:crossAx val="156424832"/>
        <c:crosses val="autoZero"/>
        <c:crossBetween val="midCat"/>
      </c:valAx>
      <c:spPr>
        <a:ln>
          <a:solidFill>
            <a:schemeClr val="accent6">
              <a:lumMod val="60000"/>
              <a:lumOff val="40000"/>
            </a:schemeClr>
          </a:solidFill>
        </a:ln>
      </c:spPr>
    </c:plotArea>
    <c:legend>
      <c:legendPos val="t"/>
      <c:layout/>
      <c:overlay val="0"/>
      <c:txPr>
        <a:bodyPr/>
        <a:lstStyle/>
        <a:p>
          <a:pPr>
            <a:defRPr sz="1200" b="0">
              <a:solidFill>
                <a:schemeClr val="bg2"/>
              </a:solidFill>
              <a:latin typeface="+mn-lt"/>
            </a:defRPr>
          </a:pPr>
          <a:endParaRPr lang="en-US"/>
        </a:p>
      </c:txPr>
    </c:legend>
    <c:plotVisOnly val="1"/>
    <c:dispBlanksAs val="gap"/>
    <c:showDLblsOverMax val="0"/>
  </c:chart>
  <c:spPr>
    <a:ln>
      <a:noFill/>
    </a:ln>
  </c:sp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8.971750899524801E-2"/>
          <c:y val="8.8944310564822424E-2"/>
          <c:w val="0.85275640475784409"/>
          <c:h val="0.74855443665100496"/>
        </c:manualLayout>
      </c:layout>
      <c:lineChart>
        <c:grouping val="standard"/>
        <c:varyColors val="0"/>
        <c:ser>
          <c:idx val="0"/>
          <c:order val="0"/>
          <c:tx>
            <c:strRef>
              <c:f>Sheet1!$B$1</c:f>
              <c:strCache>
                <c:ptCount val="1"/>
                <c:pt idx="0">
                  <c:v>  50 states</c:v>
                </c:pt>
              </c:strCache>
            </c:strRef>
          </c:tx>
          <c:spPr>
            <a:ln w="76200">
              <a:solidFill>
                <a:srgbClr val="006F96"/>
              </a:solidFill>
            </a:ln>
            <a:effectLst>
              <a:outerShdw blurRad="50800" dist="38100" dir="2700000" algn="tl" rotWithShape="0">
                <a:prstClr val="black">
                  <a:alpha val="40000"/>
                </a:prstClr>
              </a:outerShdw>
            </a:effectLst>
          </c:spPr>
          <c:marker>
            <c:symbol val="circle"/>
            <c:size val="7"/>
            <c:spPr>
              <a:solidFill>
                <a:schemeClr val="tx1"/>
              </a:solidFill>
              <a:ln w="15875">
                <a:solidFill>
                  <a:schemeClr val="accent4"/>
                </a:solidFill>
              </a:ln>
              <a:effectLst>
                <a:outerShdw blurRad="50800" dist="38100" dir="2700000" algn="tl" rotWithShape="0">
                  <a:prstClr val="black">
                    <a:alpha val="40000"/>
                  </a:prstClr>
                </a:outerShdw>
              </a:effectLst>
            </c:spPr>
          </c:marker>
          <c:cat>
            <c:strRef>
              <c:f>Sheet1!$A$2:$A$15</c:f>
              <c:strCache>
                <c:ptCount val="14"/>
                <c:pt idx="0">
                  <c:v>             FY2000</c:v>
                </c:pt>
                <c:pt idx="1">
                  <c:v>             FY2001</c:v>
                </c:pt>
                <c:pt idx="2">
                  <c:v>             FY2002</c:v>
                </c:pt>
                <c:pt idx="3">
                  <c:v>             FY2003</c:v>
                </c:pt>
                <c:pt idx="4">
                  <c:v>             FY2004</c:v>
                </c:pt>
                <c:pt idx="5">
                  <c:v>             FY2005</c:v>
                </c:pt>
                <c:pt idx="6">
                  <c:v>             FY2006</c:v>
                </c:pt>
                <c:pt idx="7">
                  <c:v>             FY2007</c:v>
                </c:pt>
                <c:pt idx="8">
                  <c:v>             FY2008</c:v>
                </c:pt>
                <c:pt idx="9">
                  <c:v>             FY2009</c:v>
                </c:pt>
                <c:pt idx="10">
                  <c:v>             FY2010</c:v>
                </c:pt>
                <c:pt idx="11">
                  <c:v>             FY2011</c:v>
                </c:pt>
                <c:pt idx="12">
                  <c:v>             FY2012</c:v>
                </c:pt>
                <c:pt idx="13">
                  <c:v>         FY2013</c:v>
                </c:pt>
              </c:strCache>
            </c:strRef>
          </c:cat>
          <c:val>
            <c:numRef>
              <c:f>Sheet1!$B$2:$B$15</c:f>
              <c:numCache>
                <c:formatCode>0.0%</c:formatCode>
                <c:ptCount val="14"/>
                <c:pt idx="0">
                  <c:v>0.26311751765103103</c:v>
                </c:pt>
                <c:pt idx="1">
                  <c:v>0.27476336416277169</c:v>
                </c:pt>
                <c:pt idx="2">
                  <c:v>0.29886524636457951</c:v>
                </c:pt>
                <c:pt idx="3">
                  <c:v>0.3086331651242587</c:v>
                </c:pt>
                <c:pt idx="4">
                  <c:v>0.31315513617540741</c:v>
                </c:pt>
                <c:pt idx="5">
                  <c:v>0.30018911251092917</c:v>
                </c:pt>
                <c:pt idx="6">
                  <c:v>0.28624169410515138</c:v>
                </c:pt>
                <c:pt idx="7">
                  <c:v>0.28100000000000003</c:v>
                </c:pt>
                <c:pt idx="8">
                  <c:v>0.27767006302070418</c:v>
                </c:pt>
                <c:pt idx="9">
                  <c:v>0.31776466257743619</c:v>
                </c:pt>
                <c:pt idx="10">
                  <c:v>0.35499999999999998</c:v>
                </c:pt>
                <c:pt idx="11">
                  <c:v>0.34661116233618805</c:v>
                </c:pt>
                <c:pt idx="12">
                  <c:v>0.316</c:v>
                </c:pt>
                <c:pt idx="13">
                  <c:v>0.3</c:v>
                </c:pt>
              </c:numCache>
            </c:numRef>
          </c:val>
          <c:smooth val="0"/>
        </c:ser>
        <c:dLbls>
          <c:showLegendKey val="0"/>
          <c:showVal val="0"/>
          <c:showCatName val="0"/>
          <c:showSerName val="0"/>
          <c:showPercent val="0"/>
          <c:showBubbleSize val="0"/>
        </c:dLbls>
        <c:marker val="1"/>
        <c:smooth val="0"/>
        <c:axId val="180725248"/>
        <c:axId val="180727168"/>
      </c:lineChart>
      <c:dateAx>
        <c:axId val="180725248"/>
        <c:scaling>
          <c:orientation val="minMax"/>
        </c:scaling>
        <c:delete val="1"/>
        <c:axPos val="b"/>
        <c:majorGridlines>
          <c:spPr>
            <a:ln w="9525">
              <a:solidFill>
                <a:srgbClr val="707683">
                  <a:lumMod val="60000"/>
                  <a:lumOff val="40000"/>
                </a:srgbClr>
              </a:solidFill>
            </a:ln>
          </c:spPr>
        </c:majorGridlines>
        <c:numFmt formatCode="yyyy" sourceLinked="0"/>
        <c:majorTickMark val="none"/>
        <c:minorTickMark val="none"/>
        <c:tickLblPos val="nextTo"/>
        <c:crossAx val="180727168"/>
        <c:crossesAt val="0"/>
        <c:auto val="1"/>
        <c:lblOffset val="100"/>
        <c:baseTimeUnit val="months"/>
        <c:majorUnit val="2"/>
        <c:majorTimeUnit val="years"/>
        <c:minorUnit val="1"/>
        <c:minorTimeUnit val="months"/>
      </c:dateAx>
      <c:valAx>
        <c:axId val="180727168"/>
        <c:scaling>
          <c:orientation val="minMax"/>
          <c:max val="0.36000000000000004"/>
          <c:min val="0.24000000000000002"/>
        </c:scaling>
        <c:delete val="0"/>
        <c:axPos val="l"/>
        <c:majorGridlines>
          <c:spPr>
            <a:ln w="12700">
              <a:solidFill>
                <a:srgbClr val="707683">
                  <a:lumMod val="60000"/>
                  <a:lumOff val="40000"/>
                </a:srgbClr>
              </a:solidFill>
            </a:ln>
          </c:spPr>
        </c:majorGridlines>
        <c:numFmt formatCode="0%" sourceLinked="0"/>
        <c:majorTickMark val="none"/>
        <c:minorTickMark val="none"/>
        <c:tickLblPos val="nextTo"/>
        <c:spPr>
          <a:ln w="12700">
            <a:solidFill>
              <a:schemeClr val="accent6">
                <a:lumMod val="60000"/>
                <a:lumOff val="40000"/>
              </a:schemeClr>
            </a:solidFill>
          </a:ln>
        </c:spPr>
        <c:txPr>
          <a:bodyPr/>
          <a:lstStyle/>
          <a:p>
            <a:pPr>
              <a:defRPr sz="1400">
                <a:solidFill>
                  <a:schemeClr val="accent6"/>
                </a:solidFill>
              </a:defRPr>
            </a:pPr>
            <a:endParaRPr lang="en-US"/>
          </a:p>
        </c:txPr>
        <c:crossAx val="180725248"/>
        <c:crosses val="autoZero"/>
        <c:crossBetween val="midCat"/>
        <c:majorUnit val="2.0000000000000004E-2"/>
      </c:valAx>
      <c:spPr>
        <a:noFill/>
        <a:ln w="15875">
          <a:solidFill>
            <a:srgbClr val="707683">
              <a:lumMod val="60000"/>
              <a:lumOff val="40000"/>
            </a:srgbClr>
          </a:solidFill>
        </a:ln>
      </c:spPr>
    </c:plotArea>
    <c:legend>
      <c:legendPos val="b"/>
      <c:legendEntry>
        <c:idx val="0"/>
        <c:txPr>
          <a:bodyPr/>
          <a:lstStyle/>
          <a:p>
            <a:pPr>
              <a:defRPr sz="1600">
                <a:solidFill>
                  <a:schemeClr val="bg1"/>
                </a:solidFill>
              </a:defRPr>
            </a:pPr>
            <a:endParaRPr lang="en-US"/>
          </a:p>
        </c:txPr>
      </c:legendEntry>
      <c:layout>
        <c:manualLayout>
          <c:xMode val="edge"/>
          <c:yMode val="edge"/>
          <c:x val="0.39964011220293105"/>
          <c:y val="0.90962982158875716"/>
          <c:w val="0.18196764360774231"/>
          <c:h val="5.6270951412916166E-2"/>
        </c:manualLayout>
      </c:layout>
      <c:overlay val="0"/>
      <c:txPr>
        <a:bodyPr/>
        <a:lstStyle/>
        <a:p>
          <a:pPr>
            <a:defRPr sz="1400">
              <a:solidFill>
                <a:schemeClr val="bg1"/>
              </a:solidFill>
            </a:defRPr>
          </a:pPr>
          <a:endParaRPr lang="en-US"/>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8.971750899524801E-2"/>
          <c:y val="8.8944310564822424E-2"/>
          <c:w val="0.85275640475784409"/>
          <c:h val="0.74855443665100496"/>
        </c:manualLayout>
      </c:layout>
      <c:lineChart>
        <c:grouping val="standard"/>
        <c:varyColors val="0"/>
        <c:ser>
          <c:idx val="0"/>
          <c:order val="0"/>
          <c:tx>
            <c:strRef>
              <c:f>Sheet1!$B$1</c:f>
              <c:strCache>
                <c:ptCount val="1"/>
                <c:pt idx="0">
                  <c:v> 50 states</c:v>
                </c:pt>
              </c:strCache>
            </c:strRef>
          </c:tx>
          <c:spPr>
            <a:ln w="76200">
              <a:solidFill>
                <a:srgbClr val="006F96"/>
              </a:solidFill>
            </a:ln>
            <a:effectLst>
              <a:outerShdw blurRad="50800" dist="38100" dir="2700000" algn="tl" rotWithShape="0">
                <a:prstClr val="black">
                  <a:alpha val="40000"/>
                </a:prstClr>
              </a:outerShdw>
            </a:effectLst>
          </c:spPr>
          <c:marker>
            <c:symbol val="circle"/>
            <c:size val="7"/>
            <c:spPr>
              <a:solidFill>
                <a:schemeClr val="tx1"/>
              </a:solidFill>
              <a:ln w="15875">
                <a:solidFill>
                  <a:schemeClr val="accent4"/>
                </a:solidFill>
              </a:ln>
              <a:effectLst>
                <a:outerShdw blurRad="50800" dist="38100" dir="2700000" algn="tl" rotWithShape="0">
                  <a:prstClr val="black">
                    <a:alpha val="40000"/>
                  </a:prstClr>
                </a:outerShdw>
              </a:effectLst>
            </c:spPr>
          </c:marker>
          <c:cat>
            <c:strRef>
              <c:f>Sheet1!$A$2:$A$15</c:f>
              <c:strCache>
                <c:ptCount val="14"/>
                <c:pt idx="0">
                  <c:v>             FY2000</c:v>
                </c:pt>
                <c:pt idx="1">
                  <c:v>             FY2001</c:v>
                </c:pt>
                <c:pt idx="2">
                  <c:v>             FY2002</c:v>
                </c:pt>
                <c:pt idx="3">
                  <c:v>             FY2003</c:v>
                </c:pt>
                <c:pt idx="4">
                  <c:v>             FY2004</c:v>
                </c:pt>
                <c:pt idx="5">
                  <c:v>             FY2005</c:v>
                </c:pt>
                <c:pt idx="6">
                  <c:v>             FY2006</c:v>
                </c:pt>
                <c:pt idx="7">
                  <c:v>             FY2007</c:v>
                </c:pt>
                <c:pt idx="8">
                  <c:v>             FY2008</c:v>
                </c:pt>
                <c:pt idx="9">
                  <c:v>             FY2009</c:v>
                </c:pt>
                <c:pt idx="10">
                  <c:v>             FY2010</c:v>
                </c:pt>
                <c:pt idx="11">
                  <c:v>             FY2011</c:v>
                </c:pt>
                <c:pt idx="12">
                  <c:v>FY2012</c:v>
                </c:pt>
                <c:pt idx="13">
                  <c:v>FY 2013</c:v>
                </c:pt>
              </c:strCache>
            </c:strRef>
          </c:cat>
          <c:val>
            <c:numRef>
              <c:f>Sheet1!$B$2:$B$15</c:f>
              <c:numCache>
                <c:formatCode>0.0%</c:formatCode>
                <c:ptCount val="14"/>
                <c:pt idx="0" formatCode="0%">
                  <c:v>0.26311751765103103</c:v>
                </c:pt>
                <c:pt idx="1">
                  <c:v>0.27476376008734699</c:v>
                </c:pt>
                <c:pt idx="2">
                  <c:v>0.29886524636457951</c:v>
                </c:pt>
                <c:pt idx="3">
                  <c:v>0.3086331651242587</c:v>
                </c:pt>
                <c:pt idx="4">
                  <c:v>0.31315480116097916</c:v>
                </c:pt>
                <c:pt idx="5">
                  <c:v>0.30018939406228151</c:v>
                </c:pt>
                <c:pt idx="6">
                  <c:v>0.28624169410515138</c:v>
                </c:pt>
                <c:pt idx="7">
                  <c:v>0.2805275825514007</c:v>
                </c:pt>
                <c:pt idx="8">
                  <c:v>0.27814361987282837</c:v>
                </c:pt>
                <c:pt idx="9">
                  <c:v>0.31838323877397451</c:v>
                </c:pt>
                <c:pt idx="10">
                  <c:v>0.3545111558819582</c:v>
                </c:pt>
                <c:pt idx="11">
                  <c:v>0.34719994347246946</c:v>
                </c:pt>
                <c:pt idx="12">
                  <c:v>0.31587406877730967</c:v>
                </c:pt>
                <c:pt idx="13">
                  <c:v>0.3</c:v>
                </c:pt>
              </c:numCache>
            </c:numRef>
          </c:val>
          <c:smooth val="0"/>
        </c:ser>
        <c:ser>
          <c:idx val="1"/>
          <c:order val="1"/>
          <c:tx>
            <c:strRef>
              <c:f>Sheet1!$C$1</c:f>
              <c:strCache>
                <c:ptCount val="1"/>
                <c:pt idx="0">
                  <c:v> Mississippi</c:v>
                </c:pt>
              </c:strCache>
            </c:strRef>
          </c:tx>
          <c:spPr>
            <a:ln w="76200">
              <a:solidFill>
                <a:srgbClr val="56AE06"/>
              </a:solidFill>
            </a:ln>
            <a:effectLst>
              <a:outerShdw blurRad="50800" dist="38100" dir="2700000" algn="tl" rotWithShape="0">
                <a:prstClr val="black">
                  <a:alpha val="40000"/>
                </a:prstClr>
              </a:outerShdw>
            </a:effectLst>
          </c:spPr>
          <c:marker>
            <c:symbol val="circle"/>
            <c:size val="7"/>
            <c:spPr>
              <a:solidFill>
                <a:sysClr val="window" lastClr="FFFFFF"/>
              </a:solidFill>
              <a:ln w="15875">
                <a:solidFill>
                  <a:srgbClr val="56AE06"/>
                </a:solidFill>
              </a:ln>
              <a:effectLst>
                <a:outerShdw blurRad="50800" dist="38100" dir="2700000" algn="tl" rotWithShape="0">
                  <a:prstClr val="black">
                    <a:alpha val="40000"/>
                  </a:prstClr>
                </a:outerShdw>
              </a:effectLst>
            </c:spPr>
          </c:marker>
          <c:cat>
            <c:strRef>
              <c:f>Sheet1!$A$2:$A$15</c:f>
              <c:strCache>
                <c:ptCount val="14"/>
                <c:pt idx="0">
                  <c:v>             FY2000</c:v>
                </c:pt>
                <c:pt idx="1">
                  <c:v>             FY2001</c:v>
                </c:pt>
                <c:pt idx="2">
                  <c:v>             FY2002</c:v>
                </c:pt>
                <c:pt idx="3">
                  <c:v>             FY2003</c:v>
                </c:pt>
                <c:pt idx="4">
                  <c:v>             FY2004</c:v>
                </c:pt>
                <c:pt idx="5">
                  <c:v>             FY2005</c:v>
                </c:pt>
                <c:pt idx="6">
                  <c:v>             FY2006</c:v>
                </c:pt>
                <c:pt idx="7">
                  <c:v>             FY2007</c:v>
                </c:pt>
                <c:pt idx="8">
                  <c:v>             FY2008</c:v>
                </c:pt>
                <c:pt idx="9">
                  <c:v>             FY2009</c:v>
                </c:pt>
                <c:pt idx="10">
                  <c:v>             FY2010</c:v>
                </c:pt>
                <c:pt idx="11">
                  <c:v>             FY2011</c:v>
                </c:pt>
                <c:pt idx="12">
                  <c:v>FY2012</c:v>
                </c:pt>
                <c:pt idx="13">
                  <c:v>FY 2013</c:v>
                </c:pt>
              </c:strCache>
            </c:strRef>
          </c:cat>
          <c:val>
            <c:numRef>
              <c:f>Sheet1!$C$2:$C$15</c:f>
              <c:numCache>
                <c:formatCode>0%</c:formatCode>
                <c:ptCount val="14"/>
                <c:pt idx="0">
                  <c:v>0.34758223977628327</c:v>
                </c:pt>
                <c:pt idx="1">
                  <c:v>0.3611574878242152</c:v>
                </c:pt>
                <c:pt idx="2">
                  <c:v>0.39608077751683152</c:v>
                </c:pt>
                <c:pt idx="3">
                  <c:v>0.41464855694412706</c:v>
                </c:pt>
                <c:pt idx="4">
                  <c:v>0.42872251768746483</c:v>
                </c:pt>
                <c:pt idx="5">
                  <c:v>0.43801588735668129</c:v>
                </c:pt>
                <c:pt idx="6">
                  <c:v>0.46937285194543543</c:v>
                </c:pt>
                <c:pt idx="7">
                  <c:v>0.51282676455820519</c:v>
                </c:pt>
                <c:pt idx="8">
                  <c:v>0.46187282720631695</c:v>
                </c:pt>
                <c:pt idx="9">
                  <c:v>0.47472971953781073</c:v>
                </c:pt>
                <c:pt idx="10">
                  <c:v>0.49759911735149903</c:v>
                </c:pt>
                <c:pt idx="11">
                  <c:v>0.48785903094886623</c:v>
                </c:pt>
                <c:pt idx="12" formatCode="0.0%">
                  <c:v>0.45349874616037666</c:v>
                </c:pt>
                <c:pt idx="13">
                  <c:v>0.42899999999999999</c:v>
                </c:pt>
              </c:numCache>
            </c:numRef>
          </c:val>
          <c:smooth val="0"/>
        </c:ser>
        <c:ser>
          <c:idx val="2"/>
          <c:order val="2"/>
          <c:tx>
            <c:strRef>
              <c:f>Sheet1!$D$1</c:f>
              <c:strCache>
                <c:ptCount val="1"/>
                <c:pt idx="0">
                  <c:v> North Dakota</c:v>
                </c:pt>
              </c:strCache>
            </c:strRef>
          </c:tx>
          <c:spPr>
            <a:ln w="76200">
              <a:solidFill>
                <a:srgbClr val="C65602"/>
              </a:solidFill>
            </a:ln>
            <a:effectLst>
              <a:outerShdw blurRad="50800" dist="38100" dir="2700000" algn="tl" rotWithShape="0">
                <a:prstClr val="black">
                  <a:alpha val="40000"/>
                </a:prstClr>
              </a:outerShdw>
            </a:effectLst>
          </c:spPr>
          <c:marker>
            <c:symbol val="circle"/>
            <c:size val="7"/>
            <c:spPr>
              <a:solidFill>
                <a:sysClr val="window" lastClr="FFFFFF"/>
              </a:solidFill>
              <a:ln w="15875">
                <a:solidFill>
                  <a:srgbClr val="C65602"/>
                </a:solidFill>
              </a:ln>
              <a:effectLst>
                <a:outerShdw blurRad="50800" dist="38100" dir="2700000" algn="tl" rotWithShape="0">
                  <a:prstClr val="black">
                    <a:alpha val="40000"/>
                  </a:prstClr>
                </a:outerShdw>
              </a:effectLst>
            </c:spPr>
          </c:marker>
          <c:cat>
            <c:strRef>
              <c:f>Sheet1!$A$2:$A$15</c:f>
              <c:strCache>
                <c:ptCount val="14"/>
                <c:pt idx="0">
                  <c:v>             FY2000</c:v>
                </c:pt>
                <c:pt idx="1">
                  <c:v>             FY2001</c:v>
                </c:pt>
                <c:pt idx="2">
                  <c:v>             FY2002</c:v>
                </c:pt>
                <c:pt idx="3">
                  <c:v>             FY2003</c:v>
                </c:pt>
                <c:pt idx="4">
                  <c:v>             FY2004</c:v>
                </c:pt>
                <c:pt idx="5">
                  <c:v>             FY2005</c:v>
                </c:pt>
                <c:pt idx="6">
                  <c:v>             FY2006</c:v>
                </c:pt>
                <c:pt idx="7">
                  <c:v>             FY2007</c:v>
                </c:pt>
                <c:pt idx="8">
                  <c:v>             FY2008</c:v>
                </c:pt>
                <c:pt idx="9">
                  <c:v>             FY2009</c:v>
                </c:pt>
                <c:pt idx="10">
                  <c:v>             FY2010</c:v>
                </c:pt>
                <c:pt idx="11">
                  <c:v>             FY2011</c:v>
                </c:pt>
                <c:pt idx="12">
                  <c:v>FY2012</c:v>
                </c:pt>
                <c:pt idx="13">
                  <c:v>FY 2013</c:v>
                </c:pt>
              </c:strCache>
            </c:strRef>
          </c:cat>
          <c:val>
            <c:numRef>
              <c:f>Sheet1!$D$2:$D$15</c:f>
              <c:numCache>
                <c:formatCode>0%</c:formatCode>
                <c:ptCount val="14"/>
                <c:pt idx="0">
                  <c:v>0.34800541454628509</c:v>
                </c:pt>
                <c:pt idx="1">
                  <c:v>0.34324104521226034</c:v>
                </c:pt>
                <c:pt idx="2">
                  <c:v>0.35641771521724275</c:v>
                </c:pt>
                <c:pt idx="3">
                  <c:v>0.36353007683017702</c:v>
                </c:pt>
                <c:pt idx="4">
                  <c:v>0.37479870858794057</c:v>
                </c:pt>
                <c:pt idx="5">
                  <c:v>0.35007478223413419</c:v>
                </c:pt>
                <c:pt idx="6">
                  <c:v>0.32399540056503134</c:v>
                </c:pt>
                <c:pt idx="7">
                  <c:v>0.30336911922271464</c:v>
                </c:pt>
                <c:pt idx="8">
                  <c:v>0.25671437360582655</c:v>
                </c:pt>
                <c:pt idx="9">
                  <c:v>0.26532689763358397</c:v>
                </c:pt>
                <c:pt idx="10">
                  <c:v>0.31160062999873134</c:v>
                </c:pt>
                <c:pt idx="11">
                  <c:v>0.25451782170158466</c:v>
                </c:pt>
                <c:pt idx="12">
                  <c:v>0.24763473871087829</c:v>
                </c:pt>
                <c:pt idx="13">
                  <c:v>0.18972065386680206</c:v>
                </c:pt>
              </c:numCache>
            </c:numRef>
          </c:val>
          <c:smooth val="0"/>
        </c:ser>
        <c:dLbls>
          <c:showLegendKey val="0"/>
          <c:showVal val="0"/>
          <c:showCatName val="0"/>
          <c:showSerName val="0"/>
          <c:showPercent val="0"/>
          <c:showBubbleSize val="0"/>
        </c:dLbls>
        <c:marker val="1"/>
        <c:smooth val="0"/>
        <c:axId val="180366336"/>
        <c:axId val="180742784"/>
      </c:lineChart>
      <c:dateAx>
        <c:axId val="180366336"/>
        <c:scaling>
          <c:orientation val="minMax"/>
        </c:scaling>
        <c:delete val="1"/>
        <c:axPos val="b"/>
        <c:majorGridlines>
          <c:spPr>
            <a:ln w="9525">
              <a:solidFill>
                <a:srgbClr val="707683">
                  <a:lumMod val="60000"/>
                  <a:lumOff val="40000"/>
                </a:srgbClr>
              </a:solidFill>
            </a:ln>
          </c:spPr>
        </c:majorGridlines>
        <c:numFmt formatCode="yyyy" sourceLinked="0"/>
        <c:majorTickMark val="none"/>
        <c:minorTickMark val="none"/>
        <c:tickLblPos val="nextTo"/>
        <c:crossAx val="180742784"/>
        <c:crossesAt val="0"/>
        <c:auto val="1"/>
        <c:lblOffset val="100"/>
        <c:baseTimeUnit val="months"/>
        <c:majorUnit val="2"/>
        <c:majorTimeUnit val="years"/>
        <c:minorUnit val="1"/>
        <c:minorTimeUnit val="months"/>
      </c:dateAx>
      <c:valAx>
        <c:axId val="180742784"/>
        <c:scaling>
          <c:orientation val="minMax"/>
          <c:max val="0.60000000000000009"/>
          <c:min val="0.1"/>
        </c:scaling>
        <c:delete val="0"/>
        <c:axPos val="l"/>
        <c:majorGridlines>
          <c:spPr>
            <a:ln w="12700">
              <a:solidFill>
                <a:srgbClr val="707683">
                  <a:lumMod val="60000"/>
                  <a:lumOff val="40000"/>
                </a:srgbClr>
              </a:solidFill>
            </a:ln>
          </c:spPr>
        </c:majorGridlines>
        <c:numFmt formatCode="0%" sourceLinked="0"/>
        <c:majorTickMark val="none"/>
        <c:minorTickMark val="none"/>
        <c:tickLblPos val="nextTo"/>
        <c:spPr>
          <a:ln w="12700">
            <a:solidFill>
              <a:schemeClr val="accent6">
                <a:lumMod val="60000"/>
                <a:lumOff val="40000"/>
              </a:schemeClr>
            </a:solidFill>
          </a:ln>
        </c:spPr>
        <c:txPr>
          <a:bodyPr/>
          <a:lstStyle/>
          <a:p>
            <a:pPr>
              <a:defRPr sz="1400">
                <a:solidFill>
                  <a:schemeClr val="accent6"/>
                </a:solidFill>
              </a:defRPr>
            </a:pPr>
            <a:endParaRPr lang="en-US"/>
          </a:p>
        </c:txPr>
        <c:crossAx val="180366336"/>
        <c:crosses val="autoZero"/>
        <c:crossBetween val="midCat"/>
        <c:majorUnit val="0.1"/>
      </c:valAx>
      <c:spPr>
        <a:noFill/>
        <a:ln w="15875">
          <a:solidFill>
            <a:srgbClr val="707683">
              <a:lumMod val="60000"/>
              <a:lumOff val="40000"/>
            </a:srgbClr>
          </a:solidFill>
        </a:ln>
      </c:spPr>
    </c:plotArea>
    <c:legend>
      <c:legendPos val="b"/>
      <c:legendEntry>
        <c:idx val="0"/>
        <c:txPr>
          <a:bodyPr/>
          <a:lstStyle/>
          <a:p>
            <a:pPr>
              <a:defRPr sz="1600">
                <a:solidFill>
                  <a:schemeClr val="bg1"/>
                </a:solidFill>
              </a:defRPr>
            </a:pPr>
            <a:endParaRPr lang="en-US"/>
          </a:p>
        </c:txPr>
      </c:legendEntry>
      <c:layout>
        <c:manualLayout>
          <c:xMode val="edge"/>
          <c:yMode val="edge"/>
          <c:x val="0.23098771326238823"/>
          <c:y val="0.91523288322854823"/>
          <c:w val="0.53823839110679772"/>
          <c:h val="5.6270951412916166E-2"/>
        </c:manualLayout>
      </c:layout>
      <c:overlay val="0"/>
      <c:txPr>
        <a:bodyPr/>
        <a:lstStyle/>
        <a:p>
          <a:pPr>
            <a:defRPr sz="1600">
              <a:solidFill>
                <a:schemeClr val="bg1"/>
              </a:solidFill>
            </a:defRPr>
          </a:pPr>
          <a:endParaRPr lang="en-US"/>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554310697296343E-2"/>
          <c:y val="3.5834960986324382E-2"/>
          <c:w val="0.87393290208576124"/>
          <c:h val="0.80419980301510219"/>
        </c:manualLayout>
      </c:layout>
      <c:lineChart>
        <c:grouping val="standard"/>
        <c:varyColors val="0"/>
        <c:ser>
          <c:idx val="0"/>
          <c:order val="0"/>
          <c:tx>
            <c:strRef>
              <c:f>[Book1]Sheet1!$A$2</c:f>
              <c:strCache>
                <c:ptCount val="1"/>
                <c:pt idx="0">
                  <c:v>50-state total </c:v>
                </c:pt>
              </c:strCache>
            </c:strRef>
          </c:tx>
          <c:spPr>
            <a:ln w="76200">
              <a:solidFill>
                <a:srgbClr val="006F96"/>
              </a:solidFill>
            </a:ln>
            <a:effectLst>
              <a:outerShdw blurRad="50800" dist="38100" dir="2700000" algn="tl" rotWithShape="0">
                <a:prstClr val="black">
                  <a:alpha val="40000"/>
                </a:prstClr>
              </a:outerShdw>
            </a:effectLst>
          </c:spPr>
          <c:marker>
            <c:symbol val="circle"/>
            <c:size val="7"/>
            <c:spPr>
              <a:solidFill>
                <a:schemeClr val="bg1"/>
              </a:solidFill>
              <a:effectLst>
                <a:outerShdw blurRad="50800" dist="38100" dir="2700000" algn="tl" rotWithShape="0">
                  <a:prstClr val="black">
                    <a:alpha val="40000"/>
                  </a:prstClr>
                </a:outerShdw>
              </a:effectLst>
            </c:spPr>
          </c:marker>
          <c:cat>
            <c:numRef>
              <c:f>[Book1]Sheet1!$B$1:$O$1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[Book1]Sheet1!$B$2:$O$2</c:f>
              <c:numCache>
                <c:formatCode>0.0%</c:formatCode>
                <c:ptCount val="14"/>
                <c:pt idx="0">
                  <c:v>0.12227734536636804</c:v>
                </c:pt>
                <c:pt idx="1">
                  <c:v>0.12835541880550427</c:v>
                </c:pt>
                <c:pt idx="2">
                  <c:v>0.14892068351209772</c:v>
                </c:pt>
                <c:pt idx="3">
                  <c:v>0.14870115694228375</c:v>
                </c:pt>
                <c:pt idx="4">
                  <c:v>0.14702621706210731</c:v>
                </c:pt>
                <c:pt idx="5">
                  <c:v>0.14936490692619492</c:v>
                </c:pt>
                <c:pt idx="6">
                  <c:v>0.13791673007618488</c:v>
                </c:pt>
                <c:pt idx="7">
                  <c:v>0.14284450394245193</c:v>
                </c:pt>
                <c:pt idx="8">
                  <c:v>0.14457925949221218</c:v>
                </c:pt>
                <c:pt idx="9">
                  <c:v>0.1332039095538812</c:v>
                </c:pt>
                <c:pt idx="10">
                  <c:v>0.13431616961718001</c:v>
                </c:pt>
                <c:pt idx="11">
                  <c:v>0.149216143618634</c:v>
                </c:pt>
                <c:pt idx="12">
                  <c:v>0.16905519217977177</c:v>
                </c:pt>
                <c:pt idx="13">
                  <c:v>0.16921774302652051</c:v>
                </c:pt>
              </c:numCache>
            </c:numRef>
          </c:val>
          <c:smooth val="0"/>
        </c:ser>
        <c:dLbls>
          <c:showLegendKey val="0"/>
          <c:showVal val="0"/>
          <c:showCatName val="0"/>
          <c:showSerName val="0"/>
          <c:showPercent val="0"/>
          <c:showBubbleSize val="0"/>
        </c:dLbls>
        <c:marker val="1"/>
        <c:smooth val="0"/>
        <c:axId val="213064320"/>
        <c:axId val="214619264"/>
      </c:lineChart>
      <c:catAx>
        <c:axId val="213064320"/>
        <c:scaling>
          <c:orientation val="minMax"/>
        </c:scaling>
        <c:delete val="1"/>
        <c:axPos val="b"/>
        <c:majorGridlines/>
        <c:numFmt formatCode="General" sourceLinked="1"/>
        <c:majorTickMark val="out"/>
        <c:minorTickMark val="none"/>
        <c:tickLblPos val="nextTo"/>
        <c:crossAx val="214619264"/>
        <c:crosses val="autoZero"/>
        <c:auto val="1"/>
        <c:lblAlgn val="ctr"/>
        <c:lblOffset val="100"/>
        <c:noMultiLvlLbl val="0"/>
      </c:catAx>
      <c:valAx>
        <c:axId val="214619264"/>
        <c:scaling>
          <c:orientation val="minMax"/>
          <c:min val="5.000000000000001E-2"/>
        </c:scaling>
        <c:delete val="0"/>
        <c:axPos val="l"/>
        <c:majorGridlines/>
        <c:numFmt formatCode="0%" sourceLinked="0"/>
        <c:majorTickMark val="out"/>
        <c:minorTickMark val="none"/>
        <c:tickLblPos val="nextTo"/>
        <c:txPr>
          <a:bodyPr/>
          <a:lstStyle/>
          <a:p>
            <a:pPr algn="ctr">
              <a:defRPr lang="en-US" sz="1400" b="0" i="0" u="none" strike="noStrike" kern="1200" baseline="0">
                <a:solidFill>
                  <a:srgbClr val="707683"/>
                </a:solidFill>
                <a:latin typeface="+mn-lt"/>
                <a:ea typeface="+mn-ea"/>
                <a:cs typeface="+mn-cs"/>
              </a:defRPr>
            </a:pPr>
            <a:endParaRPr lang="en-US"/>
          </a:p>
        </c:txPr>
        <c:crossAx val="213064320"/>
        <c:crosses val="autoZero"/>
        <c:crossBetween val="midCat"/>
      </c:valAx>
      <c:spPr>
        <a:noFill/>
        <a:ln w="15875">
          <a:solidFill>
            <a:srgbClr val="707683">
              <a:lumMod val="60000"/>
              <a:lumOff val="40000"/>
            </a:srgbClr>
          </a:solidFill>
        </a:ln>
      </c:spPr>
    </c:plotArea>
    <c:legend>
      <c:legendPos val="b"/>
      <c:layout/>
      <c:overlay val="0"/>
      <c:txPr>
        <a:bodyPr/>
        <a:lstStyle/>
        <a:p>
          <a:pPr>
            <a:defRPr sz="1600"/>
          </a:pPr>
          <a:endParaRPr lang="en-US"/>
        </a:p>
      </c:txPr>
    </c:legend>
    <c:plotVisOnly val="1"/>
    <c:dispBlanksAs val="gap"/>
    <c:showDLblsOverMax val="0"/>
  </c:chart>
  <c:spPr>
    <a:ln w="15875"/>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7567763560216"/>
          <c:y val="4.1410542529055142E-2"/>
          <c:w val="0.78820726973701549"/>
          <c:h val="0.84607342667959795"/>
        </c:manualLayout>
      </c:layout>
      <c:barChart>
        <c:barDir val="bar"/>
        <c:grouping val="clustered"/>
        <c:varyColors val="0"/>
        <c:ser>
          <c:idx val="0"/>
          <c:order val="0"/>
          <c:tx>
            <c:strRef>
              <c:f>Sheet1!$B$1</c:f>
              <c:strCache>
                <c:ptCount val="1"/>
                <c:pt idx="0">
                  <c:v>Series 1</c:v>
                </c:pt>
              </c:strCache>
            </c:strRef>
          </c:tx>
          <c:spPr>
            <a:solidFill>
              <a:schemeClr val="accent5"/>
            </a:solidFill>
            <a:ln>
              <a:noFill/>
            </a:ln>
          </c:spPr>
          <c:invertIfNegative val="0"/>
          <c:dPt>
            <c:idx val="0"/>
            <c:invertIfNegative val="0"/>
            <c:bubble3D val="0"/>
            <c:spPr>
              <a:solidFill>
                <a:schemeClr val="accent2"/>
              </a:solidFill>
              <a:ln>
                <a:noFill/>
              </a:ln>
            </c:spPr>
          </c:dPt>
          <c:dPt>
            <c:idx val="3"/>
            <c:invertIfNegative val="0"/>
            <c:bubble3D val="0"/>
            <c:spPr>
              <a:solidFill>
                <a:srgbClr val="00B050"/>
              </a:solidFill>
              <a:ln>
                <a:noFill/>
              </a:ln>
            </c:spPr>
          </c:dPt>
          <c:dPt>
            <c:idx val="4"/>
            <c:invertIfNegative val="0"/>
            <c:bubble3D val="0"/>
          </c:dPt>
          <c:dPt>
            <c:idx val="6"/>
            <c:invertIfNegative val="0"/>
            <c:bubble3D val="0"/>
          </c:dPt>
          <c:dLbls>
            <c:numFmt formatCode="0.0" sourceLinked="0"/>
            <c:spPr>
              <a:solidFill>
                <a:schemeClr val="tx1"/>
              </a:solidFill>
            </c:spPr>
            <c:txPr>
              <a:bodyPr/>
              <a:lstStyle/>
              <a:p>
                <a:pPr>
                  <a:defRPr sz="1400" b="1">
                    <a:solidFill>
                      <a:schemeClr val="bg1"/>
                    </a:solidFill>
                  </a:defRPr>
                </a:pPr>
                <a:endParaRPr lang="en-US"/>
              </a:p>
            </c:txPr>
            <c:dLblPos val="outEnd"/>
            <c:showLegendKey val="0"/>
            <c:showVal val="1"/>
            <c:showCatName val="0"/>
            <c:showSerName val="0"/>
            <c:showPercent val="0"/>
            <c:showBubbleSize val="0"/>
            <c:showLeaderLines val="0"/>
          </c:dLbls>
          <c:cat>
            <c:strRef>
              <c:f>Sheet1!$A$2:$A$8</c:f>
              <c:strCache>
                <c:ptCount val="7"/>
                <c:pt idx="0">
                  <c:v>North Dakota </c:v>
                </c:pt>
                <c:pt idx="1">
                  <c:v>New Hampshire </c:v>
                </c:pt>
                <c:pt idx="2">
                  <c:v>Tennessee </c:v>
                </c:pt>
                <c:pt idx="3">
                  <c:v>50-state total </c:v>
                </c:pt>
                <c:pt idx="4">
                  <c:v>Minnesota </c:v>
                </c:pt>
                <c:pt idx="5">
                  <c:v>California </c:v>
                </c:pt>
                <c:pt idx="6">
                  <c:v>Maine </c:v>
                </c:pt>
              </c:strCache>
            </c:strRef>
          </c:cat>
          <c:val>
            <c:numRef>
              <c:f>Sheet1!$B$2:$B$8</c:f>
              <c:numCache>
                <c:formatCode>0.0</c:formatCode>
                <c:ptCount val="7"/>
                <c:pt idx="0">
                  <c:v>-1.1518471691587373</c:v>
                </c:pt>
                <c:pt idx="1">
                  <c:v>0.22264964931464626</c:v>
                </c:pt>
                <c:pt idx="2">
                  <c:v>0.29704089392374178</c:v>
                </c:pt>
                <c:pt idx="3">
                  <c:v>4.6940397660152469</c:v>
                </c:pt>
                <c:pt idx="4">
                  <c:v>8.3660492601679426</c:v>
                </c:pt>
                <c:pt idx="5">
                  <c:v>9.6665388477572272</c:v>
                </c:pt>
                <c:pt idx="6">
                  <c:v>10.658061122822806</c:v>
                </c:pt>
              </c:numCache>
            </c:numRef>
          </c:val>
        </c:ser>
        <c:dLbls>
          <c:showLegendKey val="0"/>
          <c:showVal val="0"/>
          <c:showCatName val="0"/>
          <c:showSerName val="0"/>
          <c:showPercent val="0"/>
          <c:showBubbleSize val="0"/>
        </c:dLbls>
        <c:gapWidth val="33"/>
        <c:axId val="217486080"/>
        <c:axId val="217487616"/>
      </c:barChart>
      <c:catAx>
        <c:axId val="217486080"/>
        <c:scaling>
          <c:orientation val="minMax"/>
        </c:scaling>
        <c:delete val="0"/>
        <c:axPos val="l"/>
        <c:majorTickMark val="none"/>
        <c:minorTickMark val="none"/>
        <c:tickLblPos val="low"/>
        <c:spPr>
          <a:ln w="28575">
            <a:solidFill>
              <a:schemeClr val="accent6"/>
            </a:solidFill>
          </a:ln>
        </c:spPr>
        <c:txPr>
          <a:bodyPr/>
          <a:lstStyle/>
          <a:p>
            <a:pPr>
              <a:defRPr sz="1400">
                <a:solidFill>
                  <a:schemeClr val="bg1"/>
                </a:solidFill>
              </a:defRPr>
            </a:pPr>
            <a:endParaRPr lang="en-US"/>
          </a:p>
        </c:txPr>
        <c:crossAx val="217487616"/>
        <c:crosses val="autoZero"/>
        <c:auto val="1"/>
        <c:lblAlgn val="ctr"/>
        <c:lblOffset val="0"/>
        <c:noMultiLvlLbl val="0"/>
      </c:catAx>
      <c:valAx>
        <c:axId val="217487616"/>
        <c:scaling>
          <c:orientation val="minMax"/>
          <c:max val="11"/>
          <c:min val="-2"/>
        </c:scaling>
        <c:delete val="0"/>
        <c:axPos val="b"/>
        <c:majorGridlines>
          <c:spPr>
            <a:ln w="12700">
              <a:solidFill>
                <a:schemeClr val="accent6">
                  <a:lumMod val="60000"/>
                  <a:lumOff val="40000"/>
                </a:schemeClr>
              </a:solidFill>
            </a:ln>
          </c:spPr>
        </c:majorGridlines>
        <c:numFmt formatCode="#,##0.0" sourceLinked="0"/>
        <c:majorTickMark val="none"/>
        <c:minorTickMark val="none"/>
        <c:tickLblPos val="nextTo"/>
        <c:spPr>
          <a:ln w="15875">
            <a:solidFill>
              <a:schemeClr val="accent6"/>
            </a:solidFill>
          </a:ln>
        </c:spPr>
        <c:txPr>
          <a:bodyPr/>
          <a:lstStyle/>
          <a:p>
            <a:pPr>
              <a:defRPr sz="1400">
                <a:solidFill>
                  <a:schemeClr val="accent6"/>
                </a:solidFill>
              </a:defRPr>
            </a:pPr>
            <a:endParaRPr lang="en-US"/>
          </a:p>
        </c:txPr>
        <c:crossAx val="217486080"/>
        <c:crosses val="autoZero"/>
        <c:crossBetween val="between"/>
      </c:valAx>
      <c:spPr>
        <a:noFill/>
        <a:ln w="12700">
          <a:solidFill>
            <a:schemeClr val="accent6">
              <a:lumMod val="60000"/>
              <a:lumOff val="40000"/>
            </a:schemeClr>
          </a:solidFill>
        </a:ln>
      </c:spPr>
    </c:plotArea>
    <c:plotVisOnly val="1"/>
    <c:dispBlanksAs val="gap"/>
    <c:showDLblsOverMax val="0"/>
  </c:chart>
  <c:txPr>
    <a:bodyPr/>
    <a:lstStyle/>
    <a:p>
      <a:pPr>
        <a:defRPr sz="1800">
          <a:solidFill>
            <a:schemeClr val="accent6">
              <a:lumMod val="60000"/>
              <a:lumOff val="40000"/>
            </a:schemeClr>
          </a:solidFil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554310697296343E-2"/>
          <c:y val="3.5834960986324382E-2"/>
          <c:w val="0.87393290208576124"/>
          <c:h val="0.80419980301510219"/>
        </c:manualLayout>
      </c:layout>
      <c:lineChart>
        <c:grouping val="standard"/>
        <c:varyColors val="0"/>
        <c:ser>
          <c:idx val="0"/>
          <c:order val="0"/>
          <c:tx>
            <c:strRef>
              <c:f>'[2015-06 RB - Main Analysis - Final.xlsx]days analysis'!$A$5</c:f>
              <c:strCache>
                <c:ptCount val="1"/>
                <c:pt idx="0">
                  <c:v>Alaska</c:v>
                </c:pt>
              </c:strCache>
            </c:strRef>
          </c:tx>
          <c:spPr>
            <a:ln w="76200">
              <a:solidFill>
                <a:srgbClr val="006F96"/>
              </a:solidFill>
            </a:ln>
            <a:effectLst>
              <a:outerShdw blurRad="50800" dist="38100" dir="2700000" algn="tl" rotWithShape="0">
                <a:prstClr val="black">
                  <a:alpha val="40000"/>
                </a:prstClr>
              </a:outerShdw>
            </a:effectLst>
          </c:spPr>
          <c:marker>
            <c:symbol val="circle"/>
            <c:size val="7"/>
            <c:spPr>
              <a:solidFill>
                <a:schemeClr val="bg1"/>
              </a:solidFill>
              <a:effectLst>
                <a:outerShdw blurRad="50800" dist="38100" dir="2700000" algn="tl" rotWithShape="0">
                  <a:prstClr val="black">
                    <a:alpha val="40000"/>
                  </a:prstClr>
                </a:outerShdw>
              </a:effectLst>
            </c:spPr>
          </c:marker>
          <c:val>
            <c:numRef>
              <c:f>'[2015-06 RB - Main Analysis - Final.xlsx]days analysis'!$B$5:$Q$5</c:f>
              <c:numCache>
                <c:formatCode>0.0</c:formatCode>
                <c:ptCount val="16"/>
                <c:pt idx="0">
                  <c:v>0</c:v>
                </c:pt>
                <c:pt idx="1">
                  <c:v>480.93928728552572</c:v>
                </c:pt>
                <c:pt idx="2">
                  <c:v>322.57943143812713</c:v>
                </c:pt>
                <c:pt idx="3">
                  <c:v>306.06770833333331</c:v>
                </c:pt>
                <c:pt idx="4">
                  <c:v>343.4368262181975</c:v>
                </c:pt>
                <c:pt idx="5">
                  <c:v>272.76432078559736</c:v>
                </c:pt>
                <c:pt idx="6">
                  <c:v>254.83677240529721</c:v>
                </c:pt>
                <c:pt idx="7">
                  <c:v>199.90463215258856</c:v>
                </c:pt>
                <c:pt idx="8">
                  <c:v>374.22020867655135</c:v>
                </c:pt>
                <c:pt idx="9">
                  <c:v>474.20708304256806</c:v>
                </c:pt>
                <c:pt idx="10">
                  <c:v>493.90807208844467</c:v>
                </c:pt>
                <c:pt idx="11">
                  <c:v>1001.2385321100917</c:v>
                </c:pt>
                <c:pt idx="12">
                  <c:v>945.15899044631408</c:v>
                </c:pt>
                <c:pt idx="13">
                  <c:v>720.05781832198386</c:v>
                </c:pt>
                <c:pt idx="14">
                  <c:v>691.96982111156626</c:v>
                </c:pt>
                <c:pt idx="15">
                  <c:v>298.59805376876136</c:v>
                </c:pt>
              </c:numCache>
            </c:numRef>
          </c:val>
          <c:smooth val="0"/>
        </c:ser>
        <c:ser>
          <c:idx val="1"/>
          <c:order val="1"/>
          <c:tx>
            <c:v>50-state median</c:v>
          </c:tx>
          <c:spPr>
            <a:ln w="76200">
              <a:solidFill>
                <a:srgbClr val="C65602"/>
              </a:solidFill>
            </a:ln>
            <a:effectLst>
              <a:outerShdw blurRad="50800" dist="38100" dir="2700000" algn="tl" rotWithShape="0">
                <a:prstClr val="black">
                  <a:alpha val="40000"/>
                </a:prstClr>
              </a:outerShdw>
            </a:effectLst>
          </c:spPr>
          <c:marker>
            <c:symbol val="circle"/>
            <c:size val="7"/>
            <c:spPr>
              <a:solidFill>
                <a:sysClr val="window" lastClr="FFFFFF"/>
              </a:solidFill>
              <a:effectLst>
                <a:outerShdw blurRad="50800" dist="38100" dir="2700000" algn="tl" rotWithShape="0">
                  <a:prstClr val="black">
                    <a:alpha val="40000"/>
                  </a:prstClr>
                </a:outerShdw>
              </a:effectLst>
            </c:spPr>
          </c:marker>
          <c:val>
            <c:numRef>
              <c:f>'[2015-06 RB - Main Analysis - Final.xlsx]days analysis'!$B$57:$Q$57</c:f>
              <c:numCache>
                <c:formatCode>0.0</c:formatCode>
                <c:ptCount val="16"/>
                <c:pt idx="0">
                  <c:v>31.643003688751108</c:v>
                </c:pt>
                <c:pt idx="1">
                  <c:v>25.247629488162474</c:v>
                </c:pt>
                <c:pt idx="2">
                  <c:v>10.547815366894316</c:v>
                </c:pt>
                <c:pt idx="3">
                  <c:v>9.3733231589858654</c:v>
                </c:pt>
                <c:pt idx="4">
                  <c:v>19.15530912897875</c:v>
                </c:pt>
                <c:pt idx="5">
                  <c:v>32.924747609320605</c:v>
                </c:pt>
                <c:pt idx="6">
                  <c:v>43.075112883090185</c:v>
                </c:pt>
                <c:pt idx="7">
                  <c:v>41.334840603176772</c:v>
                </c:pt>
                <c:pt idx="8">
                  <c:v>29.037356612527176</c:v>
                </c:pt>
                <c:pt idx="9">
                  <c:v>16.319573085402652</c:v>
                </c:pt>
                <c:pt idx="10">
                  <c:v>16.331740444136322</c:v>
                </c:pt>
                <c:pt idx="11">
                  <c:v>22.168250783089892</c:v>
                </c:pt>
                <c:pt idx="12">
                  <c:v>23.388474946890103</c:v>
                </c:pt>
                <c:pt idx="13">
                  <c:v>33.140097757317726</c:v>
                </c:pt>
                <c:pt idx="14">
                  <c:v>25.899927237319925</c:v>
                </c:pt>
                <c:pt idx="15">
                  <c:v>20.526142293216004</c:v>
                </c:pt>
              </c:numCache>
            </c:numRef>
          </c:val>
          <c:smooth val="0"/>
        </c:ser>
        <c:dLbls>
          <c:showLegendKey val="0"/>
          <c:showVal val="0"/>
          <c:showCatName val="0"/>
          <c:showSerName val="0"/>
          <c:showPercent val="0"/>
          <c:showBubbleSize val="0"/>
        </c:dLbls>
        <c:marker val="1"/>
        <c:smooth val="0"/>
        <c:axId val="217643648"/>
        <c:axId val="217715456"/>
      </c:lineChart>
      <c:catAx>
        <c:axId val="217643648"/>
        <c:scaling>
          <c:orientation val="minMax"/>
        </c:scaling>
        <c:delete val="1"/>
        <c:axPos val="b"/>
        <c:majorGridlines/>
        <c:majorTickMark val="out"/>
        <c:minorTickMark val="none"/>
        <c:tickLblPos val="nextTo"/>
        <c:crossAx val="217715456"/>
        <c:crosses val="autoZero"/>
        <c:auto val="1"/>
        <c:lblAlgn val="ctr"/>
        <c:lblOffset val="100"/>
        <c:noMultiLvlLbl val="0"/>
      </c:catAx>
      <c:valAx>
        <c:axId val="217715456"/>
        <c:scaling>
          <c:orientation val="minMax"/>
          <c:max val="1200"/>
        </c:scaling>
        <c:delete val="0"/>
        <c:axPos val="l"/>
        <c:majorGridlines/>
        <c:numFmt formatCode="0" sourceLinked="0"/>
        <c:majorTickMark val="out"/>
        <c:minorTickMark val="none"/>
        <c:tickLblPos val="nextTo"/>
        <c:txPr>
          <a:bodyPr/>
          <a:lstStyle/>
          <a:p>
            <a:pPr algn="ctr">
              <a:defRPr lang="en-US" sz="1400" b="0" i="0" u="none" strike="noStrike" kern="1200" baseline="0">
                <a:solidFill>
                  <a:srgbClr val="707683"/>
                </a:solidFill>
                <a:latin typeface="+mn-lt"/>
                <a:ea typeface="+mn-ea"/>
                <a:cs typeface="+mn-cs"/>
              </a:defRPr>
            </a:pPr>
            <a:endParaRPr lang="en-US"/>
          </a:p>
        </c:txPr>
        <c:crossAx val="217643648"/>
        <c:crosses val="autoZero"/>
        <c:crossBetween val="midCat"/>
        <c:majorUnit val="200"/>
      </c:valAx>
      <c:spPr>
        <a:noFill/>
        <a:ln w="15875">
          <a:solidFill>
            <a:srgbClr val="707683">
              <a:lumMod val="60000"/>
              <a:lumOff val="40000"/>
            </a:srgbClr>
          </a:solidFill>
        </a:ln>
      </c:spPr>
    </c:plotArea>
    <c:legend>
      <c:legendPos val="b"/>
      <c:layout/>
      <c:overlay val="0"/>
      <c:txPr>
        <a:bodyPr/>
        <a:lstStyle/>
        <a:p>
          <a:pPr>
            <a:defRPr sz="1600"/>
          </a:pPr>
          <a:endParaRPr lang="en-US"/>
        </a:p>
      </c:txPr>
    </c:legend>
    <c:plotVisOnly val="1"/>
    <c:dispBlanksAs val="gap"/>
    <c:showDLblsOverMax val="0"/>
  </c:chart>
  <c:spPr>
    <a:ln w="15875"/>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9981504648367552"/>
          <c:y val="3.6666666666666667E-2"/>
          <c:w val="0.59738121519856746"/>
          <c:h val="0.92666666666666664"/>
        </c:manualLayout>
      </c:layout>
      <c:barChart>
        <c:barDir val="bar"/>
        <c:grouping val="stacked"/>
        <c:varyColors val="0"/>
        <c:ser>
          <c:idx val="0"/>
          <c:order val="0"/>
          <c:spPr>
            <a:solidFill>
              <a:srgbClr val="028E9B"/>
            </a:solidFill>
          </c:spPr>
          <c:invertIfNegative val="0"/>
          <c:dLbls>
            <c:dLbl>
              <c:idx val="0"/>
              <c:layout>
                <c:manualLayout>
                  <c:x val="0.35202479947015958"/>
                  <c:y val="-4.3333333333333335E-2"/>
                </c:manualLayout>
              </c:layout>
              <c:showLegendKey val="0"/>
              <c:showVal val="1"/>
              <c:showCatName val="0"/>
              <c:showSerName val="0"/>
              <c:showPercent val="0"/>
              <c:showBubbleSize val="0"/>
            </c:dLbl>
            <c:dLbl>
              <c:idx val="1"/>
              <c:layout>
                <c:manualLayout>
                  <c:x val="0.20249221183800634"/>
                  <c:y val="0"/>
                </c:manualLayout>
              </c:layout>
              <c:showLegendKey val="0"/>
              <c:showVal val="1"/>
              <c:showCatName val="0"/>
              <c:showSerName val="0"/>
              <c:showPercent val="0"/>
              <c:showBubbleSize val="0"/>
            </c:dLbl>
            <c:txPr>
              <a:bodyPr/>
              <a:lstStyle/>
              <a:p>
                <a:pPr>
                  <a:defRPr sz="1800" b="0">
                    <a:latin typeface="Arial Black" panose="020B0A04020102020204" pitchFamily="34" charset="0"/>
                  </a:defRPr>
                </a:pPr>
                <a:endParaRPr lang="en-US"/>
              </a:p>
            </c:txPr>
            <c:showLegendKey val="0"/>
            <c:showVal val="1"/>
            <c:showCatName val="0"/>
            <c:showSerName val="0"/>
            <c:showPercent val="0"/>
            <c:showBubbleSize val="0"/>
            <c:showLeaderLines val="0"/>
          </c:dLbls>
          <c:cat>
            <c:strRef>
              <c:f>'1. Figure 1'!$A$1:$B$1</c:f>
              <c:strCache>
                <c:ptCount val="2"/>
                <c:pt idx="0">
                  <c:v>Total State Budget Gaps, 2009</c:v>
                </c:pt>
                <c:pt idx="1">
                  <c:v>Total State Reserves, 2008</c:v>
                </c:pt>
              </c:strCache>
            </c:strRef>
          </c:cat>
          <c:val>
            <c:numRef>
              <c:f>'1. Figure 1'!$A$2:$B$2</c:f>
              <c:numCache>
                <c:formatCode>"$"#,##0.0_);[Red]\("$"#,##0.0\)</c:formatCode>
                <c:ptCount val="2"/>
                <c:pt idx="0">
                  <c:v>117.3</c:v>
                </c:pt>
                <c:pt idx="1">
                  <c:v>59.895000000000003</c:v>
                </c:pt>
              </c:numCache>
            </c:numRef>
          </c:val>
        </c:ser>
        <c:dLbls>
          <c:showLegendKey val="0"/>
          <c:showVal val="0"/>
          <c:showCatName val="0"/>
          <c:showSerName val="0"/>
          <c:showPercent val="0"/>
          <c:showBubbleSize val="0"/>
        </c:dLbls>
        <c:gapWidth val="150"/>
        <c:overlap val="100"/>
        <c:axId val="223666176"/>
        <c:axId val="223667712"/>
      </c:barChart>
      <c:catAx>
        <c:axId val="223666176"/>
        <c:scaling>
          <c:orientation val="minMax"/>
        </c:scaling>
        <c:delete val="0"/>
        <c:axPos val="l"/>
        <c:majorTickMark val="out"/>
        <c:minorTickMark val="none"/>
        <c:tickLblPos val="nextTo"/>
        <c:txPr>
          <a:bodyPr anchor="ctr" anchorCtr="1"/>
          <a:lstStyle/>
          <a:p>
            <a:pPr>
              <a:defRPr sz="1600">
                <a:latin typeface="Arial Black" panose="020B0A04020102020204" pitchFamily="34" charset="0"/>
              </a:defRPr>
            </a:pPr>
            <a:endParaRPr lang="en-US"/>
          </a:p>
        </c:txPr>
        <c:crossAx val="223667712"/>
        <c:crosses val="autoZero"/>
        <c:auto val="1"/>
        <c:lblAlgn val="ctr"/>
        <c:lblOffset val="100"/>
        <c:noMultiLvlLbl val="0"/>
      </c:catAx>
      <c:valAx>
        <c:axId val="223667712"/>
        <c:scaling>
          <c:orientation val="minMax"/>
          <c:max val="120"/>
        </c:scaling>
        <c:delete val="1"/>
        <c:axPos val="b"/>
        <c:numFmt formatCode="&quot;$&quot;#,##0.0_);[Red]\(&quot;$&quot;#,##0.0\)" sourceLinked="1"/>
        <c:majorTickMark val="out"/>
        <c:minorTickMark val="none"/>
        <c:tickLblPos val="nextTo"/>
        <c:crossAx val="223666176"/>
        <c:crosses val="autoZero"/>
        <c:crossBetween val="between"/>
      </c:valAx>
    </c:plotArea>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554310697296343E-2"/>
          <c:y val="3.5834960986324382E-2"/>
          <c:w val="0.87393290208576124"/>
          <c:h val="0.80419980301510219"/>
        </c:manualLayout>
      </c:layout>
      <c:lineChart>
        <c:grouping val="standard"/>
        <c:varyColors val="0"/>
        <c:ser>
          <c:idx val="0"/>
          <c:order val="0"/>
          <c:tx>
            <c:v>50-state median</c:v>
          </c:tx>
          <c:spPr>
            <a:ln w="76200">
              <a:solidFill>
                <a:srgbClr val="006F96"/>
              </a:solidFill>
            </a:ln>
            <a:effectLst>
              <a:outerShdw blurRad="50800" dist="38100" dir="2700000" algn="tl" rotWithShape="0">
                <a:prstClr val="black">
                  <a:alpha val="40000"/>
                </a:prstClr>
              </a:outerShdw>
            </a:effectLst>
          </c:spPr>
          <c:marker>
            <c:symbol val="circle"/>
            <c:size val="7"/>
            <c:spPr>
              <a:solidFill>
                <a:schemeClr val="bg1"/>
              </a:solidFill>
              <a:effectLst>
                <a:outerShdw blurRad="50800" dist="38100" dir="2700000" algn="tl" rotWithShape="0">
                  <a:prstClr val="black">
                    <a:alpha val="40000"/>
                  </a:prstClr>
                </a:outerShdw>
              </a:effectLst>
            </c:spPr>
          </c:marker>
          <c:val>
            <c:numRef>
              <c:f>'[2015-06 RB - Main Analysis - Final.xlsx]days analysis'!$B$57:$Q$57</c:f>
              <c:numCache>
                <c:formatCode>0.0</c:formatCode>
                <c:ptCount val="16"/>
                <c:pt idx="0">
                  <c:v>31.643003688751108</c:v>
                </c:pt>
                <c:pt idx="1">
                  <c:v>25.247629488162474</c:v>
                </c:pt>
                <c:pt idx="2">
                  <c:v>10.547815366894316</c:v>
                </c:pt>
                <c:pt idx="3">
                  <c:v>9.3733231589858654</c:v>
                </c:pt>
                <c:pt idx="4">
                  <c:v>19.15530912897875</c:v>
                </c:pt>
                <c:pt idx="5">
                  <c:v>32.924747609320605</c:v>
                </c:pt>
                <c:pt idx="6">
                  <c:v>43.075112883090185</c:v>
                </c:pt>
                <c:pt idx="7">
                  <c:v>41.334840603176772</c:v>
                </c:pt>
                <c:pt idx="8">
                  <c:v>29.037356612527176</c:v>
                </c:pt>
                <c:pt idx="9">
                  <c:v>16.319573085402652</c:v>
                </c:pt>
                <c:pt idx="10">
                  <c:v>16.331740444136322</c:v>
                </c:pt>
                <c:pt idx="11">
                  <c:v>22.168250783089892</c:v>
                </c:pt>
                <c:pt idx="12">
                  <c:v>23.388474946890103</c:v>
                </c:pt>
                <c:pt idx="13">
                  <c:v>33.140097757317726</c:v>
                </c:pt>
                <c:pt idx="14">
                  <c:v>25.899927237319925</c:v>
                </c:pt>
                <c:pt idx="15">
                  <c:v>20.526142293216004</c:v>
                </c:pt>
              </c:numCache>
            </c:numRef>
          </c:val>
          <c:smooth val="0"/>
        </c:ser>
        <c:dLbls>
          <c:showLegendKey val="0"/>
          <c:showVal val="0"/>
          <c:showCatName val="0"/>
          <c:showSerName val="0"/>
          <c:showPercent val="0"/>
          <c:showBubbleSize val="0"/>
        </c:dLbls>
        <c:marker val="1"/>
        <c:smooth val="0"/>
        <c:axId val="270289536"/>
        <c:axId val="270291712"/>
      </c:lineChart>
      <c:catAx>
        <c:axId val="270289536"/>
        <c:scaling>
          <c:orientation val="minMax"/>
        </c:scaling>
        <c:delete val="1"/>
        <c:axPos val="b"/>
        <c:majorGridlines/>
        <c:majorTickMark val="out"/>
        <c:minorTickMark val="none"/>
        <c:tickLblPos val="nextTo"/>
        <c:crossAx val="270291712"/>
        <c:crosses val="autoZero"/>
        <c:auto val="1"/>
        <c:lblAlgn val="ctr"/>
        <c:lblOffset val="100"/>
        <c:noMultiLvlLbl val="0"/>
      </c:catAx>
      <c:valAx>
        <c:axId val="270291712"/>
        <c:scaling>
          <c:orientation val="minMax"/>
          <c:max val="45"/>
          <c:min val="5"/>
        </c:scaling>
        <c:delete val="0"/>
        <c:axPos val="l"/>
        <c:majorGridlines/>
        <c:numFmt formatCode="0" sourceLinked="0"/>
        <c:majorTickMark val="out"/>
        <c:minorTickMark val="none"/>
        <c:tickLblPos val="nextTo"/>
        <c:txPr>
          <a:bodyPr/>
          <a:lstStyle/>
          <a:p>
            <a:pPr algn="ctr">
              <a:defRPr lang="en-US" sz="1400" b="0" i="0" u="none" strike="noStrike" kern="1200" baseline="0">
                <a:solidFill>
                  <a:srgbClr val="707683"/>
                </a:solidFill>
                <a:latin typeface="+mn-lt"/>
                <a:ea typeface="+mn-ea"/>
                <a:cs typeface="+mn-cs"/>
              </a:defRPr>
            </a:pPr>
            <a:endParaRPr lang="en-US"/>
          </a:p>
        </c:txPr>
        <c:crossAx val="270289536"/>
        <c:crosses val="autoZero"/>
        <c:crossBetween val="midCat"/>
      </c:valAx>
      <c:spPr>
        <a:noFill/>
        <a:ln w="15875">
          <a:solidFill>
            <a:srgbClr val="707683">
              <a:lumMod val="60000"/>
              <a:lumOff val="40000"/>
            </a:srgbClr>
          </a:solidFill>
        </a:ln>
      </c:spPr>
    </c:plotArea>
    <c:legend>
      <c:legendPos val="b"/>
      <c:layout/>
      <c:overlay val="0"/>
      <c:txPr>
        <a:bodyPr/>
        <a:lstStyle/>
        <a:p>
          <a:pPr>
            <a:defRPr sz="1600"/>
          </a:pPr>
          <a:endParaRPr lang="en-US"/>
        </a:p>
      </c:txPr>
    </c:legend>
    <c:plotVisOnly val="1"/>
    <c:dispBlanksAs val="gap"/>
    <c:showDLblsOverMax val="0"/>
  </c:chart>
  <c:spPr>
    <a:ln w="15875"/>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554310697296343E-2"/>
          <c:y val="3.5834960986324382E-2"/>
          <c:w val="0.87393290208576124"/>
          <c:h val="0.80419980301510219"/>
        </c:manualLayout>
      </c:layout>
      <c:lineChart>
        <c:grouping val="standard"/>
        <c:varyColors val="0"/>
        <c:ser>
          <c:idx val="1"/>
          <c:order val="0"/>
          <c:tx>
            <c:v>50-state median</c:v>
          </c:tx>
          <c:spPr>
            <a:ln w="76200">
              <a:solidFill>
                <a:srgbClr val="006F96"/>
              </a:solidFill>
            </a:ln>
            <a:effectLst>
              <a:outerShdw blurRad="50800" dist="38100" dir="2700000" algn="tl" rotWithShape="0">
                <a:prstClr val="black">
                  <a:alpha val="40000"/>
                </a:prstClr>
              </a:outerShdw>
            </a:effectLst>
          </c:spPr>
          <c:marker>
            <c:symbol val="circle"/>
            <c:size val="7"/>
            <c:spPr>
              <a:solidFill>
                <a:sysClr val="window" lastClr="FFFFFF"/>
              </a:solidFill>
              <a:ln>
                <a:solidFill>
                  <a:srgbClr val="006F96"/>
                </a:solidFill>
              </a:ln>
              <a:effectLst>
                <a:outerShdw blurRad="50800" dist="38100" dir="2700000" algn="tl" rotWithShape="0">
                  <a:prstClr val="black">
                    <a:alpha val="40000"/>
                  </a:prstClr>
                </a:outerShdw>
              </a:effectLst>
            </c:spPr>
          </c:marker>
          <c:val>
            <c:numRef>
              <c:f>'[1]days analysis'!$B$57:$Q$57</c:f>
              <c:numCache>
                <c:formatCode>0.0</c:formatCode>
                <c:ptCount val="16"/>
                <c:pt idx="0">
                  <c:v>31.643003688751108</c:v>
                </c:pt>
                <c:pt idx="1">
                  <c:v>25.247629488162474</c:v>
                </c:pt>
                <c:pt idx="2">
                  <c:v>10.547815366894316</c:v>
                </c:pt>
                <c:pt idx="3">
                  <c:v>9.3733231589858654</c:v>
                </c:pt>
                <c:pt idx="4">
                  <c:v>19.15530912897875</c:v>
                </c:pt>
                <c:pt idx="5">
                  <c:v>32.924747609320605</c:v>
                </c:pt>
                <c:pt idx="6">
                  <c:v>43.075112883090185</c:v>
                </c:pt>
                <c:pt idx="7">
                  <c:v>41.334840603176772</c:v>
                </c:pt>
                <c:pt idx="8">
                  <c:v>29.037356612527176</c:v>
                </c:pt>
                <c:pt idx="9">
                  <c:v>16.319573085402652</c:v>
                </c:pt>
                <c:pt idx="10">
                  <c:v>16.331740444136322</c:v>
                </c:pt>
                <c:pt idx="11">
                  <c:v>22.168250783089892</c:v>
                </c:pt>
                <c:pt idx="12">
                  <c:v>23.388474946890103</c:v>
                </c:pt>
                <c:pt idx="13">
                  <c:v>33.140097757317726</c:v>
                </c:pt>
                <c:pt idx="14">
                  <c:v>25.899927237319925</c:v>
                </c:pt>
                <c:pt idx="15">
                  <c:v>20.526142293216004</c:v>
                </c:pt>
              </c:numCache>
            </c:numRef>
          </c:val>
          <c:smooth val="0"/>
        </c:ser>
        <c:ser>
          <c:idx val="0"/>
          <c:order val="1"/>
          <c:tx>
            <c:strRef>
              <c:f>'[1]days analysis'!$A$24</c:f>
              <c:strCache>
                <c:ptCount val="1"/>
                <c:pt idx="0">
                  <c:v>Massachusetts</c:v>
                </c:pt>
              </c:strCache>
            </c:strRef>
          </c:tx>
          <c:spPr>
            <a:ln w="76200">
              <a:solidFill>
                <a:srgbClr val="C65602"/>
              </a:solidFill>
            </a:ln>
            <a:effectLst>
              <a:outerShdw blurRad="50800" dist="38100" dir="2700000" algn="tl" rotWithShape="0">
                <a:prstClr val="black">
                  <a:alpha val="40000"/>
                </a:prstClr>
              </a:outerShdw>
            </a:effectLst>
          </c:spPr>
          <c:marker>
            <c:symbol val="circle"/>
            <c:size val="7"/>
            <c:spPr>
              <a:solidFill>
                <a:schemeClr val="bg1"/>
              </a:solidFill>
              <a:ln>
                <a:solidFill>
                  <a:srgbClr val="C65602"/>
                </a:solidFill>
              </a:ln>
              <a:effectLst>
                <a:outerShdw blurRad="50800" dist="38100" dir="2700000" algn="tl" rotWithShape="0">
                  <a:prstClr val="black">
                    <a:alpha val="40000"/>
                  </a:prstClr>
                </a:outerShdw>
              </a:effectLst>
            </c:spPr>
          </c:marker>
          <c:val>
            <c:numRef>
              <c:f>'[1]days analysis'!$B$24:$Q$24</c:f>
              <c:numCache>
                <c:formatCode>0.0</c:formatCode>
                <c:ptCount val="16"/>
                <c:pt idx="0">
                  <c:v>33.368125539879067</c:v>
                </c:pt>
                <c:pt idx="1">
                  <c:v>49.637098595366062</c:v>
                </c:pt>
                <c:pt idx="2">
                  <c:v>22.220175438596492</c:v>
                </c:pt>
                <c:pt idx="3">
                  <c:v>12.232274165515397</c:v>
                </c:pt>
                <c:pt idx="4">
                  <c:v>30.240940126050422</c:v>
                </c:pt>
                <c:pt idx="5">
                  <c:v>38.174649901173311</c:v>
                </c:pt>
                <c:pt idx="6">
                  <c:v>45.765878444401018</c:v>
                </c:pt>
                <c:pt idx="7">
                  <c:v>45.860042180963248</c:v>
                </c:pt>
                <c:pt idx="8">
                  <c:v>24.594823671863175</c:v>
                </c:pt>
                <c:pt idx="9">
                  <c:v>20.821922014123427</c:v>
                </c:pt>
                <c:pt idx="10">
                  <c:v>10.833388114646331</c:v>
                </c:pt>
                <c:pt idx="11">
                  <c:v>21.630556767878296</c:v>
                </c:pt>
                <c:pt idx="12">
                  <c:v>22.378150224906033</c:v>
                </c:pt>
                <c:pt idx="13">
                  <c:v>20.180857968962059</c:v>
                </c:pt>
                <c:pt idx="14">
                  <c:v>15.455540315755684</c:v>
                </c:pt>
                <c:pt idx="15">
                  <c:v>11.808300395256916</c:v>
                </c:pt>
              </c:numCache>
            </c:numRef>
          </c:val>
          <c:smooth val="0"/>
        </c:ser>
        <c:dLbls>
          <c:showLegendKey val="0"/>
          <c:showVal val="0"/>
          <c:showCatName val="0"/>
          <c:showSerName val="0"/>
          <c:showPercent val="0"/>
          <c:showBubbleSize val="0"/>
        </c:dLbls>
        <c:marker val="1"/>
        <c:smooth val="0"/>
        <c:axId val="270713600"/>
        <c:axId val="270715520"/>
      </c:lineChart>
      <c:catAx>
        <c:axId val="270713600"/>
        <c:scaling>
          <c:orientation val="minMax"/>
        </c:scaling>
        <c:delete val="1"/>
        <c:axPos val="b"/>
        <c:majorGridlines/>
        <c:majorTickMark val="out"/>
        <c:minorTickMark val="none"/>
        <c:tickLblPos val="nextTo"/>
        <c:crossAx val="270715520"/>
        <c:crosses val="autoZero"/>
        <c:auto val="1"/>
        <c:lblAlgn val="ctr"/>
        <c:lblOffset val="100"/>
        <c:noMultiLvlLbl val="0"/>
      </c:catAx>
      <c:valAx>
        <c:axId val="270715520"/>
        <c:scaling>
          <c:orientation val="minMax"/>
          <c:max val="60"/>
        </c:scaling>
        <c:delete val="0"/>
        <c:axPos val="l"/>
        <c:majorGridlines/>
        <c:numFmt formatCode="0" sourceLinked="0"/>
        <c:majorTickMark val="out"/>
        <c:minorTickMark val="none"/>
        <c:tickLblPos val="nextTo"/>
        <c:txPr>
          <a:bodyPr/>
          <a:lstStyle/>
          <a:p>
            <a:pPr algn="ctr">
              <a:defRPr lang="en-US" sz="1400" b="0" i="0" u="none" strike="noStrike" kern="1200" baseline="0">
                <a:solidFill>
                  <a:srgbClr val="707683"/>
                </a:solidFill>
                <a:latin typeface="+mn-lt"/>
                <a:ea typeface="+mn-ea"/>
                <a:cs typeface="+mn-cs"/>
              </a:defRPr>
            </a:pPr>
            <a:endParaRPr lang="en-US"/>
          </a:p>
        </c:txPr>
        <c:crossAx val="270713600"/>
        <c:crosses val="autoZero"/>
        <c:crossBetween val="midCat"/>
      </c:valAx>
      <c:spPr>
        <a:noFill/>
        <a:ln w="15875">
          <a:solidFill>
            <a:srgbClr val="707683">
              <a:lumMod val="60000"/>
              <a:lumOff val="40000"/>
            </a:srgbClr>
          </a:solidFill>
        </a:ln>
      </c:spPr>
    </c:plotArea>
    <c:legend>
      <c:legendPos val="b"/>
      <c:layout/>
      <c:overlay val="0"/>
      <c:txPr>
        <a:bodyPr/>
        <a:lstStyle/>
        <a:p>
          <a:pPr>
            <a:defRPr sz="1600"/>
          </a:pPr>
          <a:endParaRPr lang="en-US"/>
        </a:p>
      </c:txPr>
    </c:legend>
    <c:plotVisOnly val="1"/>
    <c:dispBlanksAs val="gap"/>
    <c:showDLblsOverMax val="0"/>
  </c:chart>
  <c:spPr>
    <a:ln w="15875"/>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75677635602157"/>
          <c:y val="4.1410542529055142E-2"/>
          <c:w val="0.78820726973701549"/>
          <c:h val="0.84607342667959795"/>
        </c:manualLayout>
      </c:layout>
      <c:barChart>
        <c:barDir val="bar"/>
        <c:grouping val="clustered"/>
        <c:varyColors val="0"/>
        <c:ser>
          <c:idx val="0"/>
          <c:order val="0"/>
          <c:tx>
            <c:strRef>
              <c:f>Sheet1!$B$1</c:f>
              <c:strCache>
                <c:ptCount val="1"/>
                <c:pt idx="0">
                  <c:v>Series 1</c:v>
                </c:pt>
              </c:strCache>
            </c:strRef>
          </c:tx>
          <c:spPr>
            <a:solidFill>
              <a:schemeClr val="accent5"/>
            </a:solidFill>
          </c:spPr>
          <c:invertIfNegative val="0"/>
          <c:dPt>
            <c:idx val="0"/>
            <c:invertIfNegative val="0"/>
            <c:bubble3D val="0"/>
            <c:spPr>
              <a:solidFill>
                <a:schemeClr val="accent1"/>
              </a:solidFill>
            </c:spPr>
          </c:dPt>
          <c:dPt>
            <c:idx val="3"/>
            <c:invertIfNegative val="0"/>
            <c:bubble3D val="0"/>
          </c:dPt>
          <c:dPt>
            <c:idx val="4"/>
            <c:invertIfNegative val="0"/>
            <c:bubble3D val="0"/>
          </c:dPt>
          <c:dPt>
            <c:idx val="6"/>
            <c:invertIfNegative val="0"/>
            <c:bubble3D val="0"/>
          </c:dPt>
          <c:dLbls>
            <c:numFmt formatCode="0.0\ &quot;days&quot;" sourceLinked="0"/>
            <c:spPr>
              <a:solidFill>
                <a:schemeClr val="tx1"/>
              </a:solidFill>
            </c:spPr>
            <c:txPr>
              <a:bodyPr/>
              <a:lstStyle/>
              <a:p>
                <a:pPr>
                  <a:defRPr sz="1400" b="1">
                    <a:solidFill>
                      <a:schemeClr val="bg1"/>
                    </a:solidFill>
                  </a:defRPr>
                </a:pPr>
                <a:endParaRPr lang="en-US"/>
              </a:p>
            </c:txPr>
            <c:dLblPos val="outEnd"/>
            <c:showLegendKey val="0"/>
            <c:showVal val="1"/>
            <c:showCatName val="0"/>
            <c:showSerName val="0"/>
            <c:showPercent val="0"/>
            <c:showBubbleSize val="0"/>
            <c:showLeaderLines val="0"/>
          </c:dLbls>
          <c:cat>
            <c:strRef>
              <c:f>Sheet1!$A$2:$A$6</c:f>
              <c:strCache>
                <c:ptCount val="5"/>
                <c:pt idx="0">
                  <c:v>50-state median</c:v>
                </c:pt>
                <c:pt idx="1">
                  <c:v>West Virginia</c:v>
                </c:pt>
                <c:pt idx="2">
                  <c:v>Nebraska</c:v>
                </c:pt>
                <c:pt idx="3">
                  <c:v>North Dakota</c:v>
                </c:pt>
                <c:pt idx="4">
                  <c:v>Wyoming</c:v>
                </c:pt>
              </c:strCache>
            </c:strRef>
          </c:cat>
          <c:val>
            <c:numRef>
              <c:f>Sheet1!$B$2:$B$6</c:f>
              <c:numCache>
                <c:formatCode>0.0</c:formatCode>
                <c:ptCount val="5"/>
                <c:pt idx="0">
                  <c:v>25.9</c:v>
                </c:pt>
                <c:pt idx="1">
                  <c:v>118.65969581749049</c:v>
                </c:pt>
                <c:pt idx="2">
                  <c:v>134.11896597203904</c:v>
                </c:pt>
                <c:pt idx="3">
                  <c:v>188.41983317886931</c:v>
                </c:pt>
                <c:pt idx="4">
                  <c:v>189.13822048125351</c:v>
                </c:pt>
              </c:numCache>
            </c:numRef>
          </c:val>
        </c:ser>
        <c:dLbls>
          <c:showLegendKey val="0"/>
          <c:showVal val="0"/>
          <c:showCatName val="0"/>
          <c:showSerName val="0"/>
          <c:showPercent val="0"/>
          <c:showBubbleSize val="0"/>
        </c:dLbls>
        <c:gapWidth val="33"/>
        <c:axId val="283064192"/>
        <c:axId val="283065728"/>
      </c:barChart>
      <c:catAx>
        <c:axId val="283064192"/>
        <c:scaling>
          <c:orientation val="minMax"/>
        </c:scaling>
        <c:delete val="0"/>
        <c:axPos val="l"/>
        <c:majorTickMark val="none"/>
        <c:minorTickMark val="none"/>
        <c:tickLblPos val="nextTo"/>
        <c:spPr>
          <a:ln w="28575">
            <a:solidFill>
              <a:schemeClr val="accent6"/>
            </a:solidFill>
          </a:ln>
        </c:spPr>
        <c:txPr>
          <a:bodyPr/>
          <a:lstStyle/>
          <a:p>
            <a:pPr>
              <a:defRPr sz="1400">
                <a:solidFill>
                  <a:schemeClr val="bg1"/>
                </a:solidFill>
              </a:defRPr>
            </a:pPr>
            <a:endParaRPr lang="en-US"/>
          </a:p>
        </c:txPr>
        <c:crossAx val="283065728"/>
        <c:crosses val="autoZero"/>
        <c:auto val="1"/>
        <c:lblAlgn val="ctr"/>
        <c:lblOffset val="0"/>
        <c:noMultiLvlLbl val="0"/>
      </c:catAx>
      <c:valAx>
        <c:axId val="283065728"/>
        <c:scaling>
          <c:orientation val="minMax"/>
          <c:max val="225"/>
          <c:min val="0"/>
        </c:scaling>
        <c:delete val="0"/>
        <c:axPos val="b"/>
        <c:majorGridlines>
          <c:spPr>
            <a:ln w="12700">
              <a:solidFill>
                <a:schemeClr val="accent6">
                  <a:lumMod val="60000"/>
                  <a:lumOff val="40000"/>
                </a:schemeClr>
              </a:solidFill>
            </a:ln>
          </c:spPr>
        </c:majorGridlines>
        <c:numFmt formatCode="#,##0" sourceLinked="0"/>
        <c:majorTickMark val="none"/>
        <c:minorTickMark val="none"/>
        <c:tickLblPos val="nextTo"/>
        <c:spPr>
          <a:ln w="15875">
            <a:solidFill>
              <a:schemeClr val="accent6"/>
            </a:solidFill>
          </a:ln>
        </c:spPr>
        <c:txPr>
          <a:bodyPr/>
          <a:lstStyle/>
          <a:p>
            <a:pPr>
              <a:defRPr sz="1400">
                <a:solidFill>
                  <a:schemeClr val="accent6"/>
                </a:solidFill>
              </a:defRPr>
            </a:pPr>
            <a:endParaRPr lang="en-US"/>
          </a:p>
        </c:txPr>
        <c:crossAx val="283064192"/>
        <c:crosses val="autoZero"/>
        <c:crossBetween val="between"/>
      </c:valAx>
      <c:spPr>
        <a:noFill/>
        <a:ln w="12700">
          <a:solidFill>
            <a:schemeClr val="accent6">
              <a:lumMod val="60000"/>
              <a:lumOff val="40000"/>
            </a:schemeClr>
          </a:solidFill>
        </a:ln>
      </c:spPr>
    </c:plotArea>
    <c:plotVisOnly val="1"/>
    <c:dispBlanksAs val="gap"/>
    <c:showDLblsOverMax val="0"/>
  </c:chart>
  <c:txPr>
    <a:bodyPr/>
    <a:lstStyle/>
    <a:p>
      <a:pPr>
        <a:defRPr sz="1800">
          <a:solidFill>
            <a:schemeClr val="accent6">
              <a:lumMod val="60000"/>
              <a:lumOff val="40000"/>
            </a:schemeClr>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8.971750899524801E-2"/>
          <c:y val="4.1000120294044116E-2"/>
          <c:w val="0.85275640475784409"/>
          <c:h val="0.79649875411143234"/>
        </c:manualLayout>
      </c:layout>
      <c:lineChart>
        <c:grouping val="standard"/>
        <c:varyColors val="0"/>
        <c:ser>
          <c:idx val="0"/>
          <c:order val="0"/>
          <c:tx>
            <c:strRef>
              <c:f>Sheet1!$B$1</c:f>
              <c:strCache>
                <c:ptCount val="1"/>
                <c:pt idx="0">
                  <c:v>50 states</c:v>
                </c:pt>
              </c:strCache>
            </c:strRef>
          </c:tx>
          <c:spPr>
            <a:ln w="76200">
              <a:solidFill>
                <a:srgbClr val="006F96"/>
              </a:solidFill>
            </a:ln>
            <a:effectLst>
              <a:outerShdw blurRad="50800" dist="38100" dir="2700000" algn="tl" rotWithShape="0">
                <a:prstClr val="black">
                  <a:alpha val="40000"/>
                </a:prstClr>
              </a:outerShdw>
            </a:effectLst>
          </c:spPr>
          <c:marker>
            <c:symbol val="circle"/>
            <c:size val="7"/>
            <c:spPr>
              <a:solidFill>
                <a:schemeClr val="tx1"/>
              </a:solidFill>
              <a:ln w="15875">
                <a:solidFill>
                  <a:schemeClr val="accent4"/>
                </a:solidFill>
              </a:ln>
              <a:effectLst>
                <a:outerShdw blurRad="50800" dist="38100" dir="2700000" algn="tl" rotWithShape="0">
                  <a:prstClr val="black">
                    <a:alpha val="40000"/>
                  </a:prstClr>
                </a:outerShdw>
              </a:effectLst>
            </c:spPr>
          </c:marker>
          <c:cat>
            <c:numRef>
              <c:f>Sheet1!$A$2:$A$38</c:f>
              <c:numCache>
                <c:formatCode>m/d/yyyy</c:formatCode>
                <c:ptCount val="37"/>
                <c:pt idx="0">
                  <c:v>38808</c:v>
                </c:pt>
                <c:pt idx="1">
                  <c:v>38899</c:v>
                </c:pt>
                <c:pt idx="2">
                  <c:v>38991</c:v>
                </c:pt>
                <c:pt idx="3">
                  <c:v>39083</c:v>
                </c:pt>
                <c:pt idx="4">
                  <c:v>39173</c:v>
                </c:pt>
                <c:pt idx="5">
                  <c:v>39264</c:v>
                </c:pt>
                <c:pt idx="6">
                  <c:v>39356</c:v>
                </c:pt>
                <c:pt idx="7">
                  <c:v>39448</c:v>
                </c:pt>
                <c:pt idx="8">
                  <c:v>39539</c:v>
                </c:pt>
                <c:pt idx="9">
                  <c:v>39630</c:v>
                </c:pt>
                <c:pt idx="10">
                  <c:v>39722</c:v>
                </c:pt>
                <c:pt idx="11">
                  <c:v>39814</c:v>
                </c:pt>
                <c:pt idx="12">
                  <c:v>39904</c:v>
                </c:pt>
                <c:pt idx="13">
                  <c:v>39995</c:v>
                </c:pt>
                <c:pt idx="14">
                  <c:v>40087</c:v>
                </c:pt>
                <c:pt idx="15">
                  <c:v>40179</c:v>
                </c:pt>
                <c:pt idx="16">
                  <c:v>40269</c:v>
                </c:pt>
                <c:pt idx="17">
                  <c:v>40360</c:v>
                </c:pt>
                <c:pt idx="18">
                  <c:v>40452</c:v>
                </c:pt>
                <c:pt idx="19">
                  <c:v>40544</c:v>
                </c:pt>
                <c:pt idx="20">
                  <c:v>40634</c:v>
                </c:pt>
                <c:pt idx="21">
                  <c:v>40725</c:v>
                </c:pt>
                <c:pt idx="22">
                  <c:v>40817</c:v>
                </c:pt>
                <c:pt idx="23">
                  <c:v>40909</c:v>
                </c:pt>
                <c:pt idx="24">
                  <c:v>41000</c:v>
                </c:pt>
                <c:pt idx="25">
                  <c:v>41091</c:v>
                </c:pt>
                <c:pt idx="26">
                  <c:v>41183</c:v>
                </c:pt>
                <c:pt idx="27">
                  <c:v>41275</c:v>
                </c:pt>
                <c:pt idx="28">
                  <c:v>41365</c:v>
                </c:pt>
                <c:pt idx="29">
                  <c:v>41456</c:v>
                </c:pt>
                <c:pt idx="30">
                  <c:v>41548</c:v>
                </c:pt>
                <c:pt idx="31">
                  <c:v>41640</c:v>
                </c:pt>
                <c:pt idx="32">
                  <c:v>41730</c:v>
                </c:pt>
                <c:pt idx="33">
                  <c:v>41821</c:v>
                </c:pt>
                <c:pt idx="34">
                  <c:v>41913</c:v>
                </c:pt>
                <c:pt idx="35">
                  <c:v>42005</c:v>
                </c:pt>
                <c:pt idx="36">
                  <c:v>42095</c:v>
                </c:pt>
              </c:numCache>
            </c:numRef>
          </c:cat>
          <c:val>
            <c:numRef>
              <c:f>Sheet1!$B$2:$B$38</c:f>
              <c:numCache>
                <c:formatCode>0.00</c:formatCode>
                <c:ptCount val="37"/>
                <c:pt idx="0">
                  <c:v>-5.4718110929565436</c:v>
                </c:pt>
                <c:pt idx="1">
                  <c:v>-3.6917299932796213</c:v>
                </c:pt>
                <c:pt idx="2">
                  <c:v>-3.1714309446470557</c:v>
                </c:pt>
                <c:pt idx="3">
                  <c:v>-2.8305798735137748</c:v>
                </c:pt>
                <c:pt idx="4">
                  <c:v>-2.3540123915165099</c:v>
                </c:pt>
                <c:pt idx="5">
                  <c:v>-1.5798191811569418</c:v>
                </c:pt>
                <c:pt idx="6">
                  <c:v>-1.4763148572506701</c:v>
                </c:pt>
                <c:pt idx="7">
                  <c:v>-1.3336375211444589</c:v>
                </c:pt>
                <c:pt idx="8">
                  <c:v>-1.1219326233640543</c:v>
                </c:pt>
                <c:pt idx="9">
                  <c:v>-0.10583749633872441</c:v>
                </c:pt>
                <c:pt idx="10">
                  <c:v>0</c:v>
                </c:pt>
                <c:pt idx="11">
                  <c:v>-1.3044291109524664</c:v>
                </c:pt>
                <c:pt idx="12">
                  <c:v>-4.4659296872349392</c:v>
                </c:pt>
                <c:pt idx="13">
                  <c:v>-9.6837106801724193</c:v>
                </c:pt>
                <c:pt idx="14">
                  <c:v>-12.184708442307169</c:v>
                </c:pt>
                <c:pt idx="15">
                  <c:v>-12.937428877811683</c:v>
                </c:pt>
                <c:pt idx="16">
                  <c:v>-12.352469970838508</c:v>
                </c:pt>
                <c:pt idx="17">
                  <c:v>-12.069678963470379</c:v>
                </c:pt>
                <c:pt idx="18">
                  <c:v>-11.262560720892289</c:v>
                </c:pt>
                <c:pt idx="19">
                  <c:v>-9.9361809642437571</c:v>
                </c:pt>
                <c:pt idx="20">
                  <c:v>-8.2489188095184627</c:v>
                </c:pt>
                <c:pt idx="21">
                  <c:v>-5.9623836964066701</c:v>
                </c:pt>
                <c:pt idx="22">
                  <c:v>-5.3176956144442116</c:v>
                </c:pt>
                <c:pt idx="23">
                  <c:v>-5.0667854885056602</c:v>
                </c:pt>
                <c:pt idx="24">
                  <c:v>-4.6494424864038315</c:v>
                </c:pt>
                <c:pt idx="25">
                  <c:v>-4.1746161300915992</c:v>
                </c:pt>
                <c:pt idx="26">
                  <c:v>-3.777011363192571</c:v>
                </c:pt>
                <c:pt idx="27">
                  <c:v>-2.9695258064640693</c:v>
                </c:pt>
                <c:pt idx="28">
                  <c:v>-1.1763932230391412</c:v>
                </c:pt>
                <c:pt idx="29">
                  <c:v>1.2108421573430348</c:v>
                </c:pt>
                <c:pt idx="30">
                  <c:v>2.0401957106180397</c:v>
                </c:pt>
                <c:pt idx="31">
                  <c:v>2.4196888644092351</c:v>
                </c:pt>
                <c:pt idx="32">
                  <c:v>2.1201822308897422</c:v>
                </c:pt>
                <c:pt idx="33">
                  <c:v>1.2844750321218938</c:v>
                </c:pt>
                <c:pt idx="34">
                  <c:v>1.8478874902549631</c:v>
                </c:pt>
                <c:pt idx="35">
                  <c:v>2.8864657866155476</c:v>
                </c:pt>
                <c:pt idx="36">
                  <c:v>4.0345589590349924</c:v>
                </c:pt>
              </c:numCache>
            </c:numRef>
          </c:val>
          <c:smooth val="0"/>
        </c:ser>
        <c:ser>
          <c:idx val="1"/>
          <c:order val="1"/>
          <c:tx>
            <c:strRef>
              <c:f>Sheet1!$C$1</c:f>
              <c:strCache>
                <c:ptCount val="1"/>
                <c:pt idx="0">
                  <c:v>Florida</c:v>
                </c:pt>
              </c:strCache>
            </c:strRef>
          </c:tx>
          <c:spPr>
            <a:ln w="76200">
              <a:solidFill>
                <a:srgbClr val="C65602"/>
              </a:solidFill>
            </a:ln>
            <a:effectLst>
              <a:outerShdw blurRad="50800" dist="38100" dir="2700000" algn="tl" rotWithShape="0">
                <a:prstClr val="black">
                  <a:alpha val="40000"/>
                </a:prstClr>
              </a:outerShdw>
            </a:effectLst>
          </c:spPr>
          <c:marker>
            <c:symbol val="circle"/>
            <c:size val="7"/>
            <c:spPr>
              <a:solidFill>
                <a:sysClr val="window" lastClr="FFFFFF"/>
              </a:solidFill>
              <a:ln w="15875">
                <a:solidFill>
                  <a:srgbClr val="C65602"/>
                </a:solidFill>
              </a:ln>
            </c:spPr>
          </c:marker>
          <c:cat>
            <c:numRef>
              <c:f>Sheet1!$A$2:$A$38</c:f>
              <c:numCache>
                <c:formatCode>m/d/yyyy</c:formatCode>
                <c:ptCount val="37"/>
                <c:pt idx="0">
                  <c:v>38808</c:v>
                </c:pt>
                <c:pt idx="1">
                  <c:v>38899</c:v>
                </c:pt>
                <c:pt idx="2">
                  <c:v>38991</c:v>
                </c:pt>
                <c:pt idx="3">
                  <c:v>39083</c:v>
                </c:pt>
                <c:pt idx="4">
                  <c:v>39173</c:v>
                </c:pt>
                <c:pt idx="5">
                  <c:v>39264</c:v>
                </c:pt>
                <c:pt idx="6">
                  <c:v>39356</c:v>
                </c:pt>
                <c:pt idx="7">
                  <c:v>39448</c:v>
                </c:pt>
                <c:pt idx="8">
                  <c:v>39539</c:v>
                </c:pt>
                <c:pt idx="9">
                  <c:v>39630</c:v>
                </c:pt>
                <c:pt idx="10">
                  <c:v>39722</c:v>
                </c:pt>
                <c:pt idx="11">
                  <c:v>39814</c:v>
                </c:pt>
                <c:pt idx="12">
                  <c:v>39904</c:v>
                </c:pt>
                <c:pt idx="13">
                  <c:v>39995</c:v>
                </c:pt>
                <c:pt idx="14">
                  <c:v>40087</c:v>
                </c:pt>
                <c:pt idx="15">
                  <c:v>40179</c:v>
                </c:pt>
                <c:pt idx="16">
                  <c:v>40269</c:v>
                </c:pt>
                <c:pt idx="17">
                  <c:v>40360</c:v>
                </c:pt>
                <c:pt idx="18">
                  <c:v>40452</c:v>
                </c:pt>
                <c:pt idx="19">
                  <c:v>40544</c:v>
                </c:pt>
                <c:pt idx="20">
                  <c:v>40634</c:v>
                </c:pt>
                <c:pt idx="21">
                  <c:v>40725</c:v>
                </c:pt>
                <c:pt idx="22">
                  <c:v>40817</c:v>
                </c:pt>
                <c:pt idx="23">
                  <c:v>40909</c:v>
                </c:pt>
                <c:pt idx="24">
                  <c:v>41000</c:v>
                </c:pt>
                <c:pt idx="25">
                  <c:v>41091</c:v>
                </c:pt>
                <c:pt idx="26">
                  <c:v>41183</c:v>
                </c:pt>
                <c:pt idx="27">
                  <c:v>41275</c:v>
                </c:pt>
                <c:pt idx="28">
                  <c:v>41365</c:v>
                </c:pt>
                <c:pt idx="29">
                  <c:v>41456</c:v>
                </c:pt>
                <c:pt idx="30">
                  <c:v>41548</c:v>
                </c:pt>
                <c:pt idx="31">
                  <c:v>41640</c:v>
                </c:pt>
                <c:pt idx="32">
                  <c:v>41730</c:v>
                </c:pt>
                <c:pt idx="33">
                  <c:v>41821</c:v>
                </c:pt>
                <c:pt idx="34">
                  <c:v>41913</c:v>
                </c:pt>
                <c:pt idx="35">
                  <c:v>42005</c:v>
                </c:pt>
                <c:pt idx="36">
                  <c:v>42095</c:v>
                </c:pt>
              </c:numCache>
            </c:numRef>
          </c:cat>
          <c:val>
            <c:numRef>
              <c:f>Sheet1!$C$2:$C$38</c:f>
              <c:numCache>
                <c:formatCode>0.00</c:formatCode>
                <c:ptCount val="37"/>
                <c:pt idx="0">
                  <c:v>-0.51106672085111915</c:v>
                </c:pt>
                <c:pt idx="1">
                  <c:v>0</c:v>
                </c:pt>
                <c:pt idx="2">
                  <c:v>-0.90608892684792464</c:v>
                </c:pt>
                <c:pt idx="3">
                  <c:v>-1.4255744635150693</c:v>
                </c:pt>
                <c:pt idx="4">
                  <c:v>-3.2435644922130216</c:v>
                </c:pt>
                <c:pt idx="5">
                  <c:v>-5.4054975261455933</c:v>
                </c:pt>
                <c:pt idx="6">
                  <c:v>-8.8023318175044913</c:v>
                </c:pt>
                <c:pt idx="7">
                  <c:v>-10.917737307271503</c:v>
                </c:pt>
                <c:pt idx="8">
                  <c:v>-13.477425238562972</c:v>
                </c:pt>
                <c:pt idx="9">
                  <c:v>-15.919866691404573</c:v>
                </c:pt>
                <c:pt idx="10">
                  <c:v>-16.661209248508012</c:v>
                </c:pt>
                <c:pt idx="11">
                  <c:v>-19.403435751408576</c:v>
                </c:pt>
                <c:pt idx="12">
                  <c:v>-22.123500497732131</c:v>
                </c:pt>
                <c:pt idx="13">
                  <c:v>-24.963737391916467</c:v>
                </c:pt>
                <c:pt idx="14">
                  <c:v>-26.148427410973163</c:v>
                </c:pt>
                <c:pt idx="15">
                  <c:v>-26.884813986257182</c:v>
                </c:pt>
                <c:pt idx="16">
                  <c:v>-26.987323502160603</c:v>
                </c:pt>
                <c:pt idx="17">
                  <c:v>-26.403005501052995</c:v>
                </c:pt>
                <c:pt idx="18">
                  <c:v>-26.556167441570548</c:v>
                </c:pt>
                <c:pt idx="19">
                  <c:v>-26.128420662312628</c:v>
                </c:pt>
                <c:pt idx="20">
                  <c:v>-25.62322928376453</c:v>
                </c:pt>
                <c:pt idx="21">
                  <c:v>-25.198895377642991</c:v>
                </c:pt>
                <c:pt idx="22">
                  <c:v>-25.265265694424219</c:v>
                </c:pt>
                <c:pt idx="23">
                  <c:v>-25.316403833809055</c:v>
                </c:pt>
                <c:pt idx="24">
                  <c:v>-24.7525204921381</c:v>
                </c:pt>
                <c:pt idx="25">
                  <c:v>-24.178991988714721</c:v>
                </c:pt>
                <c:pt idx="26">
                  <c:v>-23.225652395644893</c:v>
                </c:pt>
                <c:pt idx="27">
                  <c:v>-22.346325436804651</c:v>
                </c:pt>
                <c:pt idx="28">
                  <c:v>-21.91266158834091</c:v>
                </c:pt>
                <c:pt idx="29">
                  <c:v>-20.832317954804022</c:v>
                </c:pt>
                <c:pt idx="30">
                  <c:v>-19.743449985760957</c:v>
                </c:pt>
                <c:pt idx="31">
                  <c:v>-18.654772283371184</c:v>
                </c:pt>
                <c:pt idx="32">
                  <c:v>-18.753645115697019</c:v>
                </c:pt>
                <c:pt idx="33">
                  <c:v>-18.771606441164501</c:v>
                </c:pt>
                <c:pt idx="34">
                  <c:v>-18.931706455483667</c:v>
                </c:pt>
                <c:pt idx="35">
                  <c:v>-18.840545196970343</c:v>
                </c:pt>
                <c:pt idx="36">
                  <c:v>-18.020216110012075</c:v>
                </c:pt>
              </c:numCache>
            </c:numRef>
          </c:val>
          <c:smooth val="0"/>
        </c:ser>
        <c:dLbls>
          <c:showLegendKey val="0"/>
          <c:showVal val="0"/>
          <c:showCatName val="0"/>
          <c:showSerName val="0"/>
          <c:showPercent val="0"/>
          <c:showBubbleSize val="0"/>
        </c:dLbls>
        <c:marker val="1"/>
        <c:smooth val="0"/>
        <c:axId val="163503488"/>
        <c:axId val="163530240"/>
      </c:lineChart>
      <c:dateAx>
        <c:axId val="163503488"/>
        <c:scaling>
          <c:orientation val="minMax"/>
          <c:min val="38718"/>
        </c:scaling>
        <c:delete val="0"/>
        <c:axPos val="b"/>
        <c:majorGridlines>
          <c:spPr>
            <a:ln w="25400">
              <a:solidFill>
                <a:srgbClr val="707683">
                  <a:lumMod val="60000"/>
                  <a:lumOff val="40000"/>
                </a:srgbClr>
              </a:solidFill>
            </a:ln>
          </c:spPr>
        </c:majorGridlines>
        <c:minorGridlines>
          <c:spPr>
            <a:ln>
              <a:noFill/>
            </a:ln>
          </c:spPr>
        </c:minorGridlines>
        <c:numFmt formatCode="yyyy" sourceLinked="0"/>
        <c:majorTickMark val="none"/>
        <c:minorTickMark val="none"/>
        <c:tickLblPos val="low"/>
        <c:spPr>
          <a:ln w="28575">
            <a:solidFill>
              <a:schemeClr val="accent6"/>
            </a:solidFill>
          </a:ln>
        </c:spPr>
        <c:txPr>
          <a:bodyPr/>
          <a:lstStyle/>
          <a:p>
            <a:pPr>
              <a:defRPr sz="1400">
                <a:solidFill>
                  <a:schemeClr val="accent6"/>
                </a:solidFill>
              </a:defRPr>
            </a:pPr>
            <a:endParaRPr lang="en-US"/>
          </a:p>
        </c:txPr>
        <c:crossAx val="163530240"/>
        <c:crosses val="autoZero"/>
        <c:auto val="1"/>
        <c:lblOffset val="100"/>
        <c:baseTimeUnit val="months"/>
        <c:majorUnit val="1"/>
        <c:majorTimeUnit val="years"/>
        <c:minorUnit val="3"/>
        <c:minorTimeUnit val="months"/>
      </c:dateAx>
      <c:valAx>
        <c:axId val="163530240"/>
        <c:scaling>
          <c:orientation val="minMax"/>
          <c:max val="10"/>
          <c:min val="-35"/>
        </c:scaling>
        <c:delete val="0"/>
        <c:axPos val="l"/>
        <c:majorGridlines>
          <c:spPr>
            <a:ln>
              <a:solidFill>
                <a:schemeClr val="accent6">
                  <a:lumMod val="60000"/>
                  <a:lumOff val="40000"/>
                </a:schemeClr>
              </a:solidFill>
            </a:ln>
          </c:spPr>
        </c:majorGridlines>
        <c:numFmt formatCode="0" sourceLinked="0"/>
        <c:majorTickMark val="none"/>
        <c:minorTickMark val="none"/>
        <c:tickLblPos val="nextTo"/>
        <c:spPr>
          <a:ln w="12700">
            <a:solidFill>
              <a:schemeClr val="accent6">
                <a:lumMod val="60000"/>
                <a:lumOff val="40000"/>
              </a:schemeClr>
            </a:solidFill>
          </a:ln>
        </c:spPr>
        <c:txPr>
          <a:bodyPr/>
          <a:lstStyle/>
          <a:p>
            <a:pPr>
              <a:defRPr sz="1400">
                <a:solidFill>
                  <a:schemeClr val="accent6"/>
                </a:solidFill>
              </a:defRPr>
            </a:pPr>
            <a:endParaRPr lang="en-US"/>
          </a:p>
        </c:txPr>
        <c:crossAx val="163503488"/>
        <c:crosses val="autoZero"/>
        <c:crossBetween val="midCat"/>
        <c:majorUnit val="5"/>
      </c:valAx>
      <c:spPr>
        <a:noFill/>
        <a:ln w="15875">
          <a:solidFill>
            <a:srgbClr val="707683">
              <a:lumMod val="60000"/>
              <a:lumOff val="40000"/>
            </a:srgbClr>
          </a:solidFill>
        </a:ln>
      </c:spPr>
    </c:plotArea>
    <c:legend>
      <c:legendPos val="b"/>
      <c:layout>
        <c:manualLayout>
          <c:xMode val="edge"/>
          <c:yMode val="edge"/>
          <c:x val="0.32966002574219078"/>
          <c:y val="0.91269969101963533"/>
          <c:w val="0.33078926437835088"/>
          <c:h val="5.438891657530151E-2"/>
        </c:manualLayout>
      </c:layout>
      <c:overlay val="0"/>
      <c:spPr>
        <a:noFill/>
        <a:ln>
          <a:noFill/>
        </a:ln>
        <a:effectLst/>
      </c:spPr>
      <c:txPr>
        <a:bodyPr/>
        <a:lstStyle/>
        <a:p>
          <a:pPr>
            <a:defRPr sz="1600">
              <a:solidFill>
                <a:schemeClr val="bg1"/>
              </a:solidFill>
            </a:defRPr>
          </a:pPr>
          <a:endParaRPr lang="en-US"/>
        </a:p>
      </c:txPr>
    </c:legend>
    <c:plotVisOnly val="1"/>
    <c:dispBlanksAs val="gap"/>
    <c:showDLblsOverMax val="0"/>
  </c:chart>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75677635602157"/>
          <c:y val="4.1410542529055142E-2"/>
          <c:w val="0.78820726973701549"/>
          <c:h val="0.84607342667959795"/>
        </c:manualLayout>
      </c:layout>
      <c:barChart>
        <c:barDir val="bar"/>
        <c:grouping val="clustered"/>
        <c:varyColors val="0"/>
        <c:ser>
          <c:idx val="0"/>
          <c:order val="0"/>
          <c:tx>
            <c:strRef>
              <c:f>Sheet1!$B$1</c:f>
              <c:strCache>
                <c:ptCount val="1"/>
                <c:pt idx="0">
                  <c:v>Series 1</c:v>
                </c:pt>
              </c:strCache>
            </c:strRef>
          </c:tx>
          <c:spPr>
            <a:solidFill>
              <a:schemeClr val="accent5"/>
            </a:solidFill>
          </c:spPr>
          <c:invertIfNegative val="0"/>
          <c:dPt>
            <c:idx val="0"/>
            <c:invertIfNegative val="0"/>
            <c:bubble3D val="0"/>
            <c:spPr>
              <a:solidFill>
                <a:schemeClr val="accent1"/>
              </a:solidFill>
            </c:spPr>
          </c:dPt>
          <c:dPt>
            <c:idx val="3"/>
            <c:invertIfNegative val="0"/>
            <c:bubble3D val="0"/>
          </c:dPt>
          <c:dPt>
            <c:idx val="4"/>
            <c:invertIfNegative val="0"/>
            <c:bubble3D val="0"/>
          </c:dPt>
          <c:dPt>
            <c:idx val="5"/>
            <c:invertIfNegative val="0"/>
            <c:bubble3D val="0"/>
            <c:spPr>
              <a:solidFill>
                <a:schemeClr val="accent1"/>
              </a:solidFill>
            </c:spPr>
          </c:dPt>
          <c:dPt>
            <c:idx val="6"/>
            <c:invertIfNegative val="0"/>
            <c:bubble3D val="0"/>
          </c:dPt>
          <c:dLbls>
            <c:dLbl>
              <c:idx val="5"/>
              <c:numFmt formatCode="0.0\ &quot;days&quot;" sourceLinked="0"/>
              <c:spPr>
                <a:solidFill>
                  <a:schemeClr val="tx1"/>
                </a:solidFill>
              </c:spPr>
              <c:txPr>
                <a:bodyPr/>
                <a:lstStyle/>
                <a:p>
                  <a:pPr>
                    <a:defRPr sz="1400" b="1">
                      <a:solidFill>
                        <a:schemeClr val="bg1"/>
                      </a:solidFill>
                    </a:defRPr>
                  </a:pPr>
                  <a:endParaRPr lang="en-US"/>
                </a:p>
              </c:txPr>
              <c:dLblPos val="outEnd"/>
              <c:showLegendKey val="0"/>
              <c:showVal val="1"/>
              <c:showCatName val="0"/>
              <c:showSerName val="0"/>
              <c:showPercent val="0"/>
              <c:showBubbleSize val="0"/>
            </c:dLbl>
            <c:numFmt formatCode="0.0\ &quot;days&quot;" sourceLinked="0"/>
            <c:txPr>
              <a:bodyPr/>
              <a:lstStyle/>
              <a:p>
                <a:pPr>
                  <a:defRPr sz="1400" b="1">
                    <a:solidFill>
                      <a:schemeClr val="bg1"/>
                    </a:solidFill>
                  </a:defRPr>
                </a:pPr>
                <a:endParaRPr lang="en-US"/>
              </a:p>
            </c:txPr>
            <c:dLblPos val="outEnd"/>
            <c:showLegendKey val="0"/>
            <c:showVal val="1"/>
            <c:showCatName val="0"/>
            <c:showSerName val="0"/>
            <c:showPercent val="0"/>
            <c:showBubbleSize val="0"/>
            <c:showLeaderLines val="0"/>
          </c:dLbls>
          <c:cat>
            <c:strRef>
              <c:f>Sheet1!$A$2:$A$7</c:f>
              <c:strCache>
                <c:ptCount val="6"/>
                <c:pt idx="0">
                  <c:v>Arkansas</c:v>
                </c:pt>
                <c:pt idx="1">
                  <c:v>Pennsylvania</c:v>
                </c:pt>
                <c:pt idx="2">
                  <c:v>New Jersey</c:v>
                </c:pt>
                <c:pt idx="3">
                  <c:v>Illinois</c:v>
                </c:pt>
                <c:pt idx="4">
                  <c:v>Kentucky</c:v>
                </c:pt>
                <c:pt idx="5">
                  <c:v>50-state median</c:v>
                </c:pt>
              </c:strCache>
            </c:strRef>
          </c:cat>
          <c:val>
            <c:numRef>
              <c:f>Sheet1!$B$2:$B$7</c:f>
              <c:numCache>
                <c:formatCode>0.0</c:formatCode>
                <c:ptCount val="6"/>
                <c:pt idx="0">
                  <c:v>0</c:v>
                </c:pt>
                <c:pt idx="1">
                  <c:v>1</c:v>
                </c:pt>
                <c:pt idx="2">
                  <c:v>3.5</c:v>
                </c:pt>
                <c:pt idx="3">
                  <c:v>4.0999999999999996</c:v>
                </c:pt>
                <c:pt idx="4">
                  <c:v>5.8</c:v>
                </c:pt>
                <c:pt idx="5">
                  <c:v>25.9</c:v>
                </c:pt>
              </c:numCache>
            </c:numRef>
          </c:val>
        </c:ser>
        <c:dLbls>
          <c:showLegendKey val="0"/>
          <c:showVal val="0"/>
          <c:showCatName val="0"/>
          <c:showSerName val="0"/>
          <c:showPercent val="0"/>
          <c:showBubbleSize val="0"/>
        </c:dLbls>
        <c:gapWidth val="33"/>
        <c:axId val="281708800"/>
        <c:axId val="281710592"/>
      </c:barChart>
      <c:catAx>
        <c:axId val="281708800"/>
        <c:scaling>
          <c:orientation val="minMax"/>
        </c:scaling>
        <c:delete val="0"/>
        <c:axPos val="l"/>
        <c:majorTickMark val="none"/>
        <c:minorTickMark val="none"/>
        <c:tickLblPos val="nextTo"/>
        <c:spPr>
          <a:ln w="28575">
            <a:solidFill>
              <a:schemeClr val="accent6"/>
            </a:solidFill>
          </a:ln>
        </c:spPr>
        <c:txPr>
          <a:bodyPr/>
          <a:lstStyle/>
          <a:p>
            <a:pPr>
              <a:defRPr sz="1400">
                <a:solidFill>
                  <a:schemeClr val="bg1"/>
                </a:solidFill>
              </a:defRPr>
            </a:pPr>
            <a:endParaRPr lang="en-US"/>
          </a:p>
        </c:txPr>
        <c:crossAx val="281710592"/>
        <c:crosses val="autoZero"/>
        <c:auto val="1"/>
        <c:lblAlgn val="ctr"/>
        <c:lblOffset val="0"/>
        <c:noMultiLvlLbl val="0"/>
      </c:catAx>
      <c:valAx>
        <c:axId val="281710592"/>
        <c:scaling>
          <c:orientation val="minMax"/>
          <c:max val="30"/>
        </c:scaling>
        <c:delete val="0"/>
        <c:axPos val="b"/>
        <c:majorGridlines>
          <c:spPr>
            <a:ln w="12700">
              <a:solidFill>
                <a:schemeClr val="accent6">
                  <a:lumMod val="60000"/>
                  <a:lumOff val="40000"/>
                </a:schemeClr>
              </a:solidFill>
            </a:ln>
          </c:spPr>
        </c:majorGridlines>
        <c:numFmt formatCode="#,##0" sourceLinked="0"/>
        <c:majorTickMark val="none"/>
        <c:minorTickMark val="none"/>
        <c:tickLblPos val="nextTo"/>
        <c:spPr>
          <a:ln w="15875">
            <a:solidFill>
              <a:schemeClr val="accent6"/>
            </a:solidFill>
          </a:ln>
        </c:spPr>
        <c:txPr>
          <a:bodyPr/>
          <a:lstStyle/>
          <a:p>
            <a:pPr>
              <a:defRPr sz="1400">
                <a:solidFill>
                  <a:schemeClr val="accent6"/>
                </a:solidFill>
              </a:defRPr>
            </a:pPr>
            <a:endParaRPr lang="en-US"/>
          </a:p>
        </c:txPr>
        <c:crossAx val="281708800"/>
        <c:crosses val="autoZero"/>
        <c:crossBetween val="between"/>
        <c:majorUnit val="5"/>
      </c:valAx>
      <c:spPr>
        <a:noFill/>
        <a:ln w="12700">
          <a:solidFill>
            <a:schemeClr val="accent6">
              <a:lumMod val="60000"/>
              <a:lumOff val="40000"/>
            </a:schemeClr>
          </a:solidFill>
        </a:ln>
      </c:spPr>
    </c:plotArea>
    <c:plotVisOnly val="1"/>
    <c:dispBlanksAs val="gap"/>
    <c:showDLblsOverMax val="0"/>
  </c:chart>
  <c:txPr>
    <a:bodyPr/>
    <a:lstStyle/>
    <a:p>
      <a:pPr>
        <a:defRPr sz="1800">
          <a:solidFill>
            <a:schemeClr val="accent6">
              <a:lumMod val="60000"/>
              <a:lumOff val="40000"/>
            </a:schemeClr>
          </a:solidFil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85269313184845"/>
          <c:y val="4.5068241469816271E-2"/>
          <c:w val="0.83886282193899753"/>
          <c:h val="0.66361488904795995"/>
        </c:manualLayout>
      </c:layout>
      <c:lineChart>
        <c:grouping val="standard"/>
        <c:varyColors val="0"/>
        <c:ser>
          <c:idx val="0"/>
          <c:order val="0"/>
          <c:tx>
            <c:strRef>
              <c:f>'5. Figure 5'!$M$2</c:f>
              <c:strCache>
                <c:ptCount val="1"/>
                <c:pt idx="0">
                  <c:v>End of Year Balance Based on Model</c:v>
                </c:pt>
              </c:strCache>
            </c:strRef>
          </c:tx>
          <c:spPr>
            <a:ln w="34925">
              <a:solidFill>
                <a:srgbClr val="015C65"/>
              </a:solidFill>
            </a:ln>
          </c:spPr>
          <c:marker>
            <c:symbol val="circle"/>
            <c:size val="7"/>
            <c:spPr>
              <a:solidFill>
                <a:srgbClr val="015C65"/>
              </a:solidFill>
            </c:spPr>
          </c:marker>
          <c:cat>
            <c:numRef>
              <c:f>'5. Figure 5'!$A$3:$A$9</c:f>
              <c:numCache>
                <c:formatCode>General</c:formatCode>
                <c:ptCount val="7"/>
                <c:pt idx="0">
                  <c:v>2002</c:v>
                </c:pt>
                <c:pt idx="1">
                  <c:v>2003</c:v>
                </c:pt>
                <c:pt idx="2">
                  <c:v>2004</c:v>
                </c:pt>
                <c:pt idx="3">
                  <c:v>2005</c:v>
                </c:pt>
                <c:pt idx="4">
                  <c:v>2006</c:v>
                </c:pt>
                <c:pt idx="5">
                  <c:v>2007</c:v>
                </c:pt>
                <c:pt idx="6">
                  <c:v>2008</c:v>
                </c:pt>
              </c:numCache>
            </c:numRef>
          </c:cat>
          <c:val>
            <c:numRef>
              <c:f>'5. Figure 5'!$M$3:$M$8</c:f>
              <c:numCache>
                <c:formatCode>#,##0</c:formatCode>
                <c:ptCount val="6"/>
                <c:pt idx="0" formatCode="General">
                  <c:v>0</c:v>
                </c:pt>
                <c:pt idx="1">
                  <c:v>41730.008000545306</c:v>
                </c:pt>
                <c:pt idx="2">
                  <c:v>184404.68516246398</c:v>
                </c:pt>
                <c:pt idx="3">
                  <c:v>346270.75928570883</c:v>
                </c:pt>
                <c:pt idx="4">
                  <c:v>463791.28580241877</c:v>
                </c:pt>
                <c:pt idx="5">
                  <c:v>835745.81897995202</c:v>
                </c:pt>
              </c:numCache>
            </c:numRef>
          </c:val>
          <c:smooth val="1"/>
        </c:ser>
        <c:ser>
          <c:idx val="1"/>
          <c:order val="1"/>
          <c:tx>
            <c:strRef>
              <c:f>'5. Figure 5'!$Q$2</c:f>
              <c:strCache>
                <c:ptCount val="1"/>
                <c:pt idx="0">
                  <c:v>End of Year Actual Balance</c:v>
                </c:pt>
              </c:strCache>
            </c:strRef>
          </c:tx>
          <c:spPr>
            <a:ln w="34925">
              <a:solidFill>
                <a:srgbClr val="FF0D00"/>
              </a:solidFill>
            </a:ln>
          </c:spPr>
          <c:marker>
            <c:symbol val="circle"/>
            <c:size val="7"/>
          </c:marker>
          <c:cat>
            <c:numRef>
              <c:f>'5. Figure 5'!$A$3:$A$9</c:f>
              <c:numCache>
                <c:formatCode>General</c:formatCode>
                <c:ptCount val="7"/>
                <c:pt idx="0">
                  <c:v>2002</c:v>
                </c:pt>
                <c:pt idx="1">
                  <c:v>2003</c:v>
                </c:pt>
                <c:pt idx="2">
                  <c:v>2004</c:v>
                </c:pt>
                <c:pt idx="3">
                  <c:v>2005</c:v>
                </c:pt>
                <c:pt idx="4">
                  <c:v>2006</c:v>
                </c:pt>
                <c:pt idx="5">
                  <c:v>2007</c:v>
                </c:pt>
                <c:pt idx="6">
                  <c:v>2008</c:v>
                </c:pt>
              </c:numCache>
            </c:numRef>
          </c:cat>
          <c:val>
            <c:numRef>
              <c:f>'5. Figure 5'!$Q$3:$Q$8</c:f>
              <c:numCache>
                <c:formatCode>#,##0</c:formatCode>
                <c:ptCount val="6"/>
                <c:pt idx="0" formatCode="General">
                  <c:v>0</c:v>
                </c:pt>
                <c:pt idx="1">
                  <c:v>0</c:v>
                </c:pt>
                <c:pt idx="2">
                  <c:v>25155</c:v>
                </c:pt>
                <c:pt idx="3">
                  <c:v>75155</c:v>
                </c:pt>
                <c:pt idx="4">
                  <c:v>153488</c:v>
                </c:pt>
                <c:pt idx="5">
                  <c:v>167732</c:v>
                </c:pt>
              </c:numCache>
            </c:numRef>
          </c:val>
          <c:smooth val="1"/>
        </c:ser>
        <c:ser>
          <c:idx val="2"/>
          <c:order val="2"/>
          <c:tx>
            <c:strRef>
              <c:f>'5. Figure 5'!$O$2</c:f>
              <c:strCache>
                <c:ptCount val="1"/>
                <c:pt idx="0">
                  <c:v>Fund Cap at 3% of General Fund</c:v>
                </c:pt>
              </c:strCache>
            </c:strRef>
          </c:tx>
          <c:spPr>
            <a:ln w="34925">
              <a:solidFill>
                <a:srgbClr val="FFAD00"/>
              </a:solidFill>
              <a:prstDash val="dash"/>
            </a:ln>
          </c:spPr>
          <c:marker>
            <c:symbol val="none"/>
          </c:marker>
          <c:val>
            <c:numRef>
              <c:f>'5. Figure 5'!$O$3:$O$8</c:f>
              <c:numCache>
                <c:formatCode>#,##0</c:formatCode>
                <c:ptCount val="6"/>
                <c:pt idx="0">
                  <c:v>150202.10786999998</c:v>
                </c:pt>
                <c:pt idx="1">
                  <c:v>152409.72</c:v>
                </c:pt>
                <c:pt idx="2">
                  <c:v>147898.79577</c:v>
                </c:pt>
                <c:pt idx="3">
                  <c:v>149034.03827999998</c:v>
                </c:pt>
                <c:pt idx="4">
                  <c:v>153488.39409000002</c:v>
                </c:pt>
                <c:pt idx="5">
                  <c:v>167731.81893000001</c:v>
                </c:pt>
              </c:numCache>
            </c:numRef>
          </c:val>
          <c:smooth val="1"/>
        </c:ser>
        <c:dLbls>
          <c:showLegendKey val="0"/>
          <c:showVal val="0"/>
          <c:showCatName val="0"/>
          <c:showSerName val="0"/>
          <c:showPercent val="0"/>
          <c:showBubbleSize val="0"/>
        </c:dLbls>
        <c:marker val="1"/>
        <c:smooth val="0"/>
        <c:axId val="108726528"/>
        <c:axId val="108732416"/>
      </c:lineChart>
      <c:catAx>
        <c:axId val="108726528"/>
        <c:scaling>
          <c:orientation val="minMax"/>
        </c:scaling>
        <c:delete val="0"/>
        <c:axPos val="b"/>
        <c:numFmt formatCode="General" sourceLinked="1"/>
        <c:majorTickMark val="none"/>
        <c:minorTickMark val="none"/>
        <c:tickLblPos val="nextTo"/>
        <c:txPr>
          <a:bodyPr/>
          <a:lstStyle/>
          <a:p>
            <a:pPr>
              <a:defRPr sz="1400">
                <a:latin typeface="Arial Black" panose="020B0A04020102020204" pitchFamily="34" charset="0"/>
              </a:defRPr>
            </a:pPr>
            <a:endParaRPr lang="en-US"/>
          </a:p>
        </c:txPr>
        <c:crossAx val="108732416"/>
        <c:crosses val="autoZero"/>
        <c:auto val="1"/>
        <c:lblAlgn val="ctr"/>
        <c:lblOffset val="100"/>
        <c:noMultiLvlLbl val="0"/>
      </c:catAx>
      <c:valAx>
        <c:axId val="108732416"/>
        <c:scaling>
          <c:orientation val="minMax"/>
          <c:min val="0"/>
        </c:scaling>
        <c:delete val="0"/>
        <c:axPos val="l"/>
        <c:majorGridlines>
          <c:spPr>
            <a:ln>
              <a:solidFill>
                <a:sysClr val="window" lastClr="FFFFFF">
                  <a:lumMod val="75000"/>
                </a:sysClr>
              </a:solidFill>
            </a:ln>
          </c:spPr>
        </c:majorGridlines>
        <c:numFmt formatCode="&quot;$&quot;#,##0" sourceLinked="0"/>
        <c:majorTickMark val="none"/>
        <c:minorTickMark val="none"/>
        <c:tickLblPos val="nextTo"/>
        <c:spPr>
          <a:ln w="9525">
            <a:noFill/>
          </a:ln>
        </c:spPr>
        <c:txPr>
          <a:bodyPr/>
          <a:lstStyle/>
          <a:p>
            <a:pPr>
              <a:defRPr sz="1400">
                <a:latin typeface="Arial Black" panose="020B0A04020102020204" pitchFamily="34" charset="0"/>
              </a:defRPr>
            </a:pPr>
            <a:endParaRPr lang="en-US"/>
          </a:p>
        </c:txPr>
        <c:crossAx val="108726528"/>
        <c:crosses val="autoZero"/>
        <c:crossBetween val="between"/>
        <c:majorUnit val="150000"/>
        <c:dispUnits>
          <c:builtInUnit val="thousands"/>
          <c:dispUnitsLbl>
            <c:layout>
              <c:manualLayout>
                <c:xMode val="edge"/>
                <c:yMode val="edge"/>
                <c:x val="0"/>
                <c:y val="0.22688642328799807"/>
              </c:manualLayout>
            </c:layout>
            <c:tx>
              <c:rich>
                <a:bodyPr/>
                <a:lstStyle/>
                <a:p>
                  <a:pPr>
                    <a:defRPr/>
                  </a:pPr>
                  <a:r>
                    <a:rPr lang="en-US" sz="2000" b="0" dirty="0" smtClean="0"/>
                    <a:t>Millions</a:t>
                  </a:r>
                  <a:endParaRPr lang="en-US" sz="2000" b="0" dirty="0"/>
                </a:p>
              </c:rich>
            </c:tx>
          </c:dispUnitsLbl>
        </c:dispUnits>
      </c:valAx>
    </c:plotArea>
    <c:legend>
      <c:legendPos val="b"/>
      <c:layout>
        <c:manualLayout>
          <c:xMode val="edge"/>
          <c:yMode val="edge"/>
          <c:x val="8.0916629518014508E-5"/>
          <c:y val="0.8176308756859938"/>
          <c:w val="0.99991908337048196"/>
          <c:h val="0.16418730613218802"/>
        </c:manualLayout>
      </c:layout>
      <c:overlay val="0"/>
      <c:txPr>
        <a:bodyPr/>
        <a:lstStyle/>
        <a:p>
          <a:pPr>
            <a:defRPr sz="1600">
              <a:latin typeface="+mj-lt"/>
            </a:defRPr>
          </a:pPr>
          <a:endParaRPr lang="en-US"/>
        </a:p>
      </c:txPr>
    </c:legend>
    <c:plotVisOnly val="1"/>
    <c:dispBlanksAs val="gap"/>
    <c:showDLblsOverMax val="0"/>
  </c:chart>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n-US" sz="1050" b="0" i="0" u="none" strike="noStrike" kern="1200" baseline="0" dirty="0" smtClean="0">
                <a:solidFill>
                  <a:srgbClr val="232222"/>
                </a:solidFill>
                <a:latin typeface="Proxima Nova Rg" pitchFamily="50" charset="0"/>
                <a:ea typeface="+mn-ea"/>
                <a:cs typeface="+mn-cs"/>
              </a:defRPr>
            </a:pPr>
            <a:r>
              <a:rPr lang="en-US" sz="1600" b="1" i="0" u="none" strike="noStrike" kern="1200" baseline="0" dirty="0">
                <a:solidFill>
                  <a:srgbClr val="232222"/>
                </a:solidFill>
                <a:latin typeface="Proxima Nova Rg" pitchFamily="50" charset="0"/>
                <a:ea typeface="+mn-ea"/>
                <a:cs typeface="+mn-cs"/>
              </a:rPr>
              <a:t>Where it </a:t>
            </a:r>
            <a:r>
              <a:rPr lang="en-US" sz="1600" b="1" i="0" u="none" strike="noStrike" kern="1200" baseline="0" dirty="0" smtClean="0">
                <a:solidFill>
                  <a:srgbClr val="232222"/>
                </a:solidFill>
                <a:latin typeface="Proxima Nova Rg" pitchFamily="50" charset="0"/>
                <a:ea typeface="+mn-ea"/>
                <a:cs typeface="+mn-cs"/>
              </a:rPr>
              <a:t>Comes </a:t>
            </a:r>
            <a:r>
              <a:rPr lang="en-US" sz="1600" b="1" i="0" u="none" strike="noStrike" kern="1200" baseline="0" dirty="0">
                <a:solidFill>
                  <a:srgbClr val="232222"/>
                </a:solidFill>
                <a:latin typeface="Proxima Nova Rg" pitchFamily="50" charset="0"/>
                <a:ea typeface="+mn-ea"/>
                <a:cs typeface="+mn-cs"/>
              </a:rPr>
              <a:t>From </a:t>
            </a:r>
            <a:endParaRPr lang="en-US" sz="1600" b="1" i="0" u="none" strike="noStrike" kern="1200" baseline="0" dirty="0" smtClean="0">
              <a:solidFill>
                <a:srgbClr val="232222"/>
              </a:solidFill>
              <a:latin typeface="Proxima Nova Rg" pitchFamily="50" charset="0"/>
              <a:ea typeface="+mn-ea"/>
              <a:cs typeface="+mn-cs"/>
            </a:endParaRPr>
          </a:p>
        </c:rich>
      </c:tx>
      <c:layout>
        <c:manualLayout>
          <c:xMode val="edge"/>
          <c:yMode val="edge"/>
          <c:x val="0.30039876594373072"/>
          <c:y val="4.687309919593384E-2"/>
        </c:manualLayout>
      </c:layout>
      <c:overlay val="0"/>
    </c:title>
    <c:autoTitleDeleted val="0"/>
    <c:plotArea>
      <c:layout>
        <c:manualLayout>
          <c:layoutTarget val="inner"/>
          <c:xMode val="edge"/>
          <c:yMode val="edge"/>
          <c:x val="2.8594879587420012E-2"/>
          <c:y val="0.12735533058367704"/>
          <c:w val="0.94058847907169496"/>
          <c:h val="0.85100862392200971"/>
        </c:manualLayout>
      </c:layout>
      <c:pieChart>
        <c:varyColors val="1"/>
        <c:ser>
          <c:idx val="0"/>
          <c:order val="0"/>
          <c:tx>
            <c:strRef>
              <c:f>Sheet1!$B$1</c:f>
              <c:strCache>
                <c:ptCount val="1"/>
                <c:pt idx="0">
                  <c:v>State Operating Funds</c:v>
                </c:pt>
              </c:strCache>
            </c:strRef>
          </c:tx>
          <c:spPr>
            <a:solidFill>
              <a:srgbClr val="F7A800"/>
            </a:solidFill>
          </c:spPr>
          <c:dPt>
            <c:idx val="0"/>
            <c:bubble3D val="0"/>
            <c:spPr>
              <a:solidFill>
                <a:srgbClr val="002D73"/>
              </a:solidFill>
            </c:spPr>
          </c:dPt>
          <c:dLbls>
            <c:dLbl>
              <c:idx val="0"/>
              <c:layout>
                <c:manualLayout>
                  <c:x val="0.24077243634019432"/>
                  <c:y val="0.22138982627171602"/>
                </c:manualLayout>
              </c:layout>
              <c:tx>
                <c:rich>
                  <a:bodyPr/>
                  <a:lstStyle/>
                  <a:p>
                    <a:pPr>
                      <a:defRPr sz="1400">
                        <a:solidFill>
                          <a:schemeClr val="bg1"/>
                        </a:solidFill>
                        <a:latin typeface="Proxima Nova Rg" pitchFamily="50" charset="0"/>
                      </a:defRPr>
                    </a:pPr>
                    <a:endParaRPr lang="en-US" dirty="0" smtClean="0"/>
                  </a:p>
                  <a:p>
                    <a:pPr>
                      <a:defRPr sz="1400">
                        <a:solidFill>
                          <a:schemeClr val="bg1"/>
                        </a:solidFill>
                        <a:latin typeface="Proxima Nova Rg" pitchFamily="50" charset="0"/>
                      </a:defRPr>
                    </a:pPr>
                    <a:r>
                      <a:rPr lang="en-US" dirty="0" smtClean="0"/>
                      <a:t>Taxes</a:t>
                    </a:r>
                    <a:r>
                      <a:rPr lang="en-US" dirty="0"/>
                      <a:t>, </a:t>
                    </a:r>
                    <a:endParaRPr lang="en-US" dirty="0" smtClean="0"/>
                  </a:p>
                  <a:p>
                    <a:pPr>
                      <a:defRPr sz="1400">
                        <a:solidFill>
                          <a:schemeClr val="bg1"/>
                        </a:solidFill>
                        <a:latin typeface="Proxima Nova Rg" pitchFamily="50" charset="0"/>
                      </a:defRPr>
                    </a:pPr>
                    <a:r>
                      <a:rPr lang="en-US" dirty="0" smtClean="0"/>
                      <a:t>$73.2B</a:t>
                    </a:r>
                  </a:p>
                  <a:p>
                    <a:pPr>
                      <a:defRPr sz="1400">
                        <a:solidFill>
                          <a:schemeClr val="bg1"/>
                        </a:solidFill>
                        <a:latin typeface="Proxima Nova Rg" pitchFamily="50" charset="0"/>
                      </a:defRPr>
                    </a:pPr>
                    <a:r>
                      <a:rPr lang="en-US" dirty="0" smtClean="0"/>
                      <a:t>78</a:t>
                    </a:r>
                    <a:r>
                      <a:rPr lang="en-US" dirty="0"/>
                      <a:t>%</a:t>
                    </a:r>
                  </a:p>
                </c:rich>
              </c:tx>
              <c:spPr/>
              <c:showLegendKey val="0"/>
              <c:showVal val="0"/>
              <c:showCatName val="1"/>
              <c:showSerName val="0"/>
              <c:showPercent val="1"/>
              <c:showBubbleSize val="0"/>
            </c:dLbl>
            <c:dLbl>
              <c:idx val="1"/>
              <c:layout>
                <c:manualLayout>
                  <c:x val="-0.24585509048211079"/>
                  <c:y val="-0.13373015873015873"/>
                </c:manualLayout>
              </c:layout>
              <c:tx>
                <c:rich>
                  <a:bodyPr/>
                  <a:lstStyle/>
                  <a:p>
                    <a:pPr>
                      <a:defRPr sz="1400">
                        <a:solidFill>
                          <a:schemeClr val="bg1"/>
                        </a:solidFill>
                        <a:latin typeface="Proxima Nova Rg" pitchFamily="50" charset="0"/>
                      </a:defRPr>
                    </a:pPr>
                    <a:r>
                      <a:rPr lang="en-US" dirty="0" err="1"/>
                      <a:t>Misc</a:t>
                    </a:r>
                    <a:r>
                      <a:rPr lang="en-US" dirty="0"/>
                      <a:t> Receipts/Other, </a:t>
                    </a:r>
                    <a:endParaRPr lang="en-US" dirty="0" smtClean="0"/>
                  </a:p>
                  <a:p>
                    <a:pPr>
                      <a:defRPr sz="1400">
                        <a:solidFill>
                          <a:schemeClr val="bg1"/>
                        </a:solidFill>
                        <a:latin typeface="Proxima Nova Rg" pitchFamily="50" charset="0"/>
                      </a:defRPr>
                    </a:pPr>
                    <a:r>
                      <a:rPr lang="en-US" dirty="0" smtClean="0"/>
                      <a:t>$20.4B</a:t>
                    </a:r>
                  </a:p>
                  <a:p>
                    <a:pPr>
                      <a:defRPr sz="1400">
                        <a:solidFill>
                          <a:schemeClr val="bg1"/>
                        </a:solidFill>
                        <a:latin typeface="Proxima Nova Rg" pitchFamily="50" charset="0"/>
                      </a:defRPr>
                    </a:pPr>
                    <a:r>
                      <a:rPr lang="en-US" dirty="0" smtClean="0"/>
                      <a:t>22</a:t>
                    </a:r>
                    <a:r>
                      <a:rPr lang="en-US" dirty="0"/>
                      <a:t>%</a:t>
                    </a:r>
                  </a:p>
                </c:rich>
              </c:tx>
              <c:spPr/>
              <c:showLegendKey val="0"/>
              <c:showVal val="0"/>
              <c:showCatName val="1"/>
              <c:showSerName val="0"/>
              <c:showPercent val="1"/>
              <c:showBubbleSize val="0"/>
            </c:dLbl>
            <c:txPr>
              <a:bodyPr/>
              <a:lstStyle/>
              <a:p>
                <a:pPr>
                  <a:defRPr>
                    <a:solidFill>
                      <a:schemeClr val="bg1"/>
                    </a:solidFill>
                    <a:latin typeface="Proxima Nova Rg" pitchFamily="50" charset="0"/>
                  </a:defRPr>
                </a:pPr>
                <a:endParaRPr lang="en-US"/>
              </a:p>
            </c:txPr>
            <c:showLegendKey val="0"/>
            <c:showVal val="1"/>
            <c:showCatName val="1"/>
            <c:showSerName val="0"/>
            <c:showPercent val="1"/>
            <c:showBubbleSize val="0"/>
            <c:showLeaderLines val="0"/>
          </c:dLbls>
          <c:cat>
            <c:strRef>
              <c:f>Sheet1!$A$2:$A$3</c:f>
              <c:strCache>
                <c:ptCount val="2"/>
                <c:pt idx="0">
                  <c:v>Taxes</c:v>
                </c:pt>
                <c:pt idx="1">
                  <c:v>Misc Receipts/Other</c:v>
                </c:pt>
              </c:strCache>
            </c:strRef>
          </c:cat>
          <c:val>
            <c:numRef>
              <c:f>Sheet1!$B$2:$B$3</c:f>
              <c:numCache>
                <c:formatCode>"$"#,##0.0_);\("$"#,##0.0\)</c:formatCode>
                <c:ptCount val="2"/>
                <c:pt idx="0">
                  <c:v>73.198999999999998</c:v>
                </c:pt>
                <c:pt idx="1">
                  <c:v>20.414000000000001</c:v>
                </c:pt>
              </c:numCache>
            </c:numRef>
          </c:val>
        </c:ser>
        <c:dLbls>
          <c:showLegendKey val="0"/>
          <c:showVal val="0"/>
          <c:showCatName val="1"/>
          <c:showSerName val="0"/>
          <c:showPercent val="1"/>
          <c:showBubbleSize val="0"/>
          <c:showLeaderLines val="0"/>
        </c:dLbls>
        <c:firstSliceAng val="180"/>
      </c:pieChart>
    </c:plotArea>
    <c:plotVisOnly val="1"/>
    <c:dispBlanksAs val="gap"/>
    <c:showDLblsOverMax val="0"/>
  </c:chart>
  <c:txPr>
    <a:bodyPr/>
    <a:lstStyle/>
    <a:p>
      <a:pPr>
        <a:defRPr sz="1600">
          <a:latin typeface="Georgia" pitchFamily="18"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n-US" sz="1050" b="0" i="0" u="none" strike="noStrike" kern="1200" baseline="0" dirty="0" smtClean="0">
                <a:solidFill>
                  <a:srgbClr val="232222"/>
                </a:solidFill>
                <a:latin typeface="Proxima Nova Rg" pitchFamily="50" charset="0"/>
                <a:ea typeface="+mn-ea"/>
                <a:cs typeface="+mn-cs"/>
              </a:defRPr>
            </a:pPr>
            <a:r>
              <a:rPr lang="en-US" sz="1600" b="1" i="0" u="none" strike="noStrike" kern="1200" baseline="0" dirty="0">
                <a:solidFill>
                  <a:srgbClr val="232222"/>
                </a:solidFill>
                <a:latin typeface="Proxima Nova Rg" pitchFamily="50" charset="0"/>
                <a:ea typeface="+mn-ea"/>
                <a:cs typeface="+mn-cs"/>
              </a:rPr>
              <a:t>Where it Goes </a:t>
            </a:r>
            <a:endParaRPr lang="en-US" sz="1600" b="1" i="0" u="none" strike="noStrike" kern="1200" baseline="0" dirty="0" smtClean="0">
              <a:solidFill>
                <a:srgbClr val="232222"/>
              </a:solidFill>
              <a:latin typeface="Proxima Nova Rg" pitchFamily="50" charset="0"/>
              <a:ea typeface="+mn-ea"/>
              <a:cs typeface="+mn-cs"/>
            </a:endParaRPr>
          </a:p>
        </c:rich>
      </c:tx>
      <c:layout/>
      <c:overlay val="0"/>
    </c:title>
    <c:autoTitleDeleted val="0"/>
    <c:plotArea>
      <c:layout/>
      <c:pieChart>
        <c:varyColors val="1"/>
        <c:ser>
          <c:idx val="0"/>
          <c:order val="0"/>
          <c:tx>
            <c:strRef>
              <c:f>Sheet1!$B$1</c:f>
              <c:strCache>
                <c:ptCount val="1"/>
                <c:pt idx="0">
                  <c:v>State Operating Funds</c:v>
                </c:pt>
              </c:strCache>
            </c:strRef>
          </c:tx>
          <c:dPt>
            <c:idx val="0"/>
            <c:bubble3D val="0"/>
            <c:spPr>
              <a:solidFill>
                <a:srgbClr val="DADFE1"/>
              </a:solidFill>
            </c:spPr>
          </c:dPt>
          <c:dPt>
            <c:idx val="1"/>
            <c:bubble3D val="0"/>
            <c:spPr>
              <a:solidFill>
                <a:srgbClr val="002D73"/>
              </a:solidFill>
            </c:spPr>
          </c:dPt>
          <c:dPt>
            <c:idx val="2"/>
            <c:bubble3D val="0"/>
            <c:spPr>
              <a:solidFill>
                <a:srgbClr val="F7A800"/>
              </a:solidFill>
            </c:spPr>
          </c:dPt>
          <c:dPt>
            <c:idx val="3"/>
            <c:bubble3D val="0"/>
            <c:spPr>
              <a:solidFill>
                <a:srgbClr val="8A8A8D"/>
              </a:solidFill>
            </c:spPr>
          </c:dPt>
          <c:dPt>
            <c:idx val="4"/>
            <c:bubble3D val="0"/>
            <c:spPr>
              <a:solidFill>
                <a:srgbClr val="0075C9"/>
              </a:solidFill>
            </c:spPr>
          </c:dPt>
          <c:dPt>
            <c:idx val="5"/>
            <c:bubble3D val="0"/>
            <c:spPr>
              <a:solidFill>
                <a:srgbClr val="FFD100"/>
              </a:solidFill>
            </c:spPr>
          </c:dPt>
          <c:dPt>
            <c:idx val="6"/>
            <c:bubble3D val="0"/>
            <c:spPr>
              <a:solidFill>
                <a:srgbClr val="6A86B8"/>
              </a:solidFill>
            </c:spPr>
          </c:dPt>
          <c:dLbls>
            <c:dLbl>
              <c:idx val="0"/>
              <c:layout>
                <c:manualLayout>
                  <c:x val="-0.20064783568720576"/>
                  <c:y val="0.22084531100279131"/>
                </c:manualLayout>
              </c:layout>
              <c:tx>
                <c:rich>
                  <a:bodyPr/>
                  <a:lstStyle/>
                  <a:p>
                    <a:pPr>
                      <a:defRPr sz="1050">
                        <a:solidFill>
                          <a:srgbClr val="232222"/>
                        </a:solidFill>
                        <a:latin typeface="Proxima Nova Rg" pitchFamily="50" charset="0"/>
                      </a:defRPr>
                    </a:pPr>
                    <a:r>
                      <a:rPr lang="en-US" dirty="0"/>
                      <a:t>Medicaid (All </a:t>
                    </a:r>
                    <a:r>
                      <a:rPr lang="en-US" dirty="0" smtClean="0"/>
                      <a:t>Agencies</a:t>
                    </a:r>
                    <a:r>
                      <a:rPr lang="en-US" baseline="0" dirty="0" smtClean="0"/>
                      <a:t> Local</a:t>
                    </a:r>
                    <a:r>
                      <a:rPr lang="en-US" dirty="0" smtClean="0"/>
                      <a:t>)</a:t>
                    </a:r>
                  </a:p>
                  <a:p>
                    <a:pPr>
                      <a:defRPr sz="1050">
                        <a:solidFill>
                          <a:srgbClr val="232222"/>
                        </a:solidFill>
                        <a:latin typeface="Proxima Nova Rg" pitchFamily="50" charset="0"/>
                      </a:defRPr>
                    </a:pPr>
                    <a:r>
                      <a:rPr lang="en-US" dirty="0" smtClean="0"/>
                      <a:t>$18.7B</a:t>
                    </a:r>
                    <a:r>
                      <a:rPr lang="en-US" dirty="0"/>
                      <a:t>
20%</a:t>
                    </a:r>
                  </a:p>
                </c:rich>
              </c:tx>
              <c:spPr/>
              <c:showLegendKey val="0"/>
              <c:showVal val="0"/>
              <c:showCatName val="1"/>
              <c:showSerName val="0"/>
              <c:showPercent val="1"/>
              <c:showBubbleSize val="0"/>
              <c:separator>
</c:separator>
            </c:dLbl>
            <c:dLbl>
              <c:idx val="1"/>
              <c:layout>
                <c:manualLayout>
                  <c:x val="-0.237550410365371"/>
                  <c:y val="-0.11229637961921426"/>
                </c:manualLayout>
              </c:layout>
              <c:tx>
                <c:rich>
                  <a:bodyPr/>
                  <a:lstStyle/>
                  <a:p>
                    <a:pPr>
                      <a:defRPr sz="1050">
                        <a:solidFill>
                          <a:schemeClr val="bg1"/>
                        </a:solidFill>
                        <a:latin typeface="Proxima Nova Rg" pitchFamily="50" charset="0"/>
                      </a:defRPr>
                    </a:pPr>
                    <a:r>
                      <a:rPr lang="en-US" dirty="0"/>
                      <a:t>School Aid
</a:t>
                    </a:r>
                    <a:r>
                      <a:rPr lang="en-US" dirty="0" smtClean="0"/>
                      <a:t>$23.4B</a:t>
                    </a:r>
                  </a:p>
                  <a:p>
                    <a:pPr>
                      <a:defRPr sz="1050">
                        <a:solidFill>
                          <a:schemeClr val="bg1"/>
                        </a:solidFill>
                        <a:latin typeface="Proxima Nova Rg" pitchFamily="50" charset="0"/>
                      </a:defRPr>
                    </a:pPr>
                    <a:r>
                      <a:rPr lang="en-US" dirty="0" smtClean="0"/>
                      <a:t>25</a:t>
                    </a:r>
                    <a:r>
                      <a:rPr lang="en-US" dirty="0"/>
                      <a:t>%</a:t>
                    </a:r>
                  </a:p>
                </c:rich>
              </c:tx>
              <c:spPr/>
              <c:showLegendKey val="0"/>
              <c:showVal val="0"/>
              <c:showCatName val="1"/>
              <c:showSerName val="0"/>
              <c:showPercent val="1"/>
              <c:showBubbleSize val="0"/>
              <c:separator>
</c:separator>
            </c:dLbl>
            <c:dLbl>
              <c:idx val="2"/>
              <c:layout>
                <c:manualLayout>
                  <c:x val="0.17468764321126526"/>
                  <c:y val="-0.19005291005291006"/>
                </c:manualLayout>
              </c:layout>
              <c:tx>
                <c:rich>
                  <a:bodyPr/>
                  <a:lstStyle/>
                  <a:p>
                    <a:pPr>
                      <a:defRPr sz="1050">
                        <a:solidFill>
                          <a:schemeClr val="bg1"/>
                        </a:solidFill>
                        <a:latin typeface="Proxima Nova Rg" pitchFamily="50" charset="0"/>
                      </a:defRPr>
                    </a:pPr>
                    <a:endParaRPr lang="en-US" dirty="0" smtClean="0"/>
                  </a:p>
                  <a:p>
                    <a:pPr>
                      <a:defRPr sz="1050">
                        <a:solidFill>
                          <a:schemeClr val="bg1"/>
                        </a:solidFill>
                        <a:latin typeface="Proxima Nova Rg" pitchFamily="50" charset="0"/>
                      </a:defRPr>
                    </a:pPr>
                    <a:r>
                      <a:rPr lang="en-US" dirty="0" smtClean="0"/>
                      <a:t>Other </a:t>
                    </a:r>
                    <a:r>
                      <a:rPr lang="en-US" dirty="0"/>
                      <a:t>Local Assistance
</a:t>
                    </a:r>
                    <a:r>
                      <a:rPr lang="en-US" dirty="0" smtClean="0"/>
                      <a:t>$21.3B</a:t>
                    </a:r>
                  </a:p>
                  <a:p>
                    <a:pPr>
                      <a:defRPr sz="1050">
                        <a:solidFill>
                          <a:schemeClr val="bg1"/>
                        </a:solidFill>
                        <a:latin typeface="Proxima Nova Rg" pitchFamily="50" charset="0"/>
                      </a:defRPr>
                    </a:pPr>
                    <a:r>
                      <a:rPr lang="en-US" dirty="0" smtClean="0"/>
                      <a:t>23</a:t>
                    </a:r>
                    <a:r>
                      <a:rPr lang="en-US" dirty="0"/>
                      <a:t>%</a:t>
                    </a:r>
                  </a:p>
                </c:rich>
              </c:tx>
              <c:spPr/>
              <c:showLegendKey val="0"/>
              <c:showVal val="0"/>
              <c:showCatName val="1"/>
              <c:showSerName val="0"/>
              <c:showPercent val="1"/>
              <c:showBubbleSize val="0"/>
              <c:separator>
</c:separator>
            </c:dLbl>
            <c:dLbl>
              <c:idx val="3"/>
              <c:layout>
                <c:manualLayout>
                  <c:x val="0.22158730158730158"/>
                  <c:y val="1.8347706536682915E-2"/>
                </c:manualLayout>
              </c:layout>
              <c:tx>
                <c:rich>
                  <a:bodyPr/>
                  <a:lstStyle/>
                  <a:p>
                    <a:pPr>
                      <a:defRPr sz="1050">
                        <a:solidFill>
                          <a:schemeClr val="bg1"/>
                        </a:solidFill>
                        <a:latin typeface="Proxima Nova Rg" pitchFamily="50" charset="0"/>
                      </a:defRPr>
                    </a:pPr>
                    <a:r>
                      <a:rPr lang="en-US" dirty="0"/>
                      <a:t>Executive
</a:t>
                    </a:r>
                    <a:r>
                      <a:rPr lang="en-US" dirty="0" smtClean="0"/>
                      <a:t>$16.4B</a:t>
                    </a:r>
                  </a:p>
                  <a:p>
                    <a:pPr>
                      <a:defRPr sz="1050">
                        <a:solidFill>
                          <a:schemeClr val="bg1"/>
                        </a:solidFill>
                        <a:latin typeface="Proxima Nova Rg" pitchFamily="50" charset="0"/>
                      </a:defRPr>
                    </a:pPr>
                    <a:r>
                      <a:rPr lang="en-US" dirty="0" smtClean="0"/>
                      <a:t>17</a:t>
                    </a:r>
                    <a:r>
                      <a:rPr lang="en-US" dirty="0"/>
                      <a:t>%</a:t>
                    </a:r>
                  </a:p>
                </c:rich>
              </c:tx>
              <c:spPr/>
              <c:showLegendKey val="0"/>
              <c:showVal val="0"/>
              <c:showCatName val="1"/>
              <c:showSerName val="0"/>
              <c:showPercent val="1"/>
              <c:showBubbleSize val="0"/>
              <c:separator>
</c:separator>
            </c:dLbl>
            <c:dLbl>
              <c:idx val="4"/>
              <c:layout>
                <c:manualLayout>
                  <c:x val="7.2530517018705998E-3"/>
                  <c:y val="4.2333458317710286E-2"/>
                </c:manualLayout>
              </c:layout>
              <c:tx>
                <c:rich>
                  <a:bodyPr/>
                  <a:lstStyle/>
                  <a:p>
                    <a:endParaRPr lang="en-US" dirty="0" smtClean="0"/>
                  </a:p>
                  <a:p>
                    <a:r>
                      <a:rPr lang="en-US" dirty="0" smtClean="0"/>
                      <a:t>University</a:t>
                    </a:r>
                    <a:r>
                      <a:rPr lang="en-US" dirty="0"/>
                      <a:t>
</a:t>
                    </a:r>
                    <a:r>
                      <a:rPr lang="en-US" dirty="0" smtClean="0"/>
                      <a:t>$6.3B</a:t>
                    </a:r>
                  </a:p>
                  <a:p>
                    <a:r>
                      <a:rPr lang="en-US" dirty="0" smtClean="0"/>
                      <a:t>7</a:t>
                    </a:r>
                    <a:r>
                      <a:rPr lang="en-US" dirty="0"/>
                      <a:t>%</a:t>
                    </a:r>
                  </a:p>
                </c:rich>
              </c:tx>
              <c:showLegendKey val="0"/>
              <c:showVal val="0"/>
              <c:showCatName val="1"/>
              <c:showSerName val="0"/>
              <c:showPercent val="1"/>
              <c:showBubbleSize val="0"/>
              <c:separator>
</c:separator>
            </c:dLbl>
            <c:dLbl>
              <c:idx val="5"/>
              <c:layout>
                <c:manualLayout>
                  <c:x val="2.3234803982835478E-2"/>
                  <c:y val="2.2928800566595842E-2"/>
                </c:manualLayout>
              </c:layout>
              <c:tx>
                <c:rich>
                  <a:bodyPr/>
                  <a:lstStyle/>
                  <a:p>
                    <a:r>
                      <a:rPr lang="en-US" dirty="0" smtClean="0"/>
                      <a:t>Elected </a:t>
                    </a:r>
                    <a:r>
                      <a:rPr lang="en-US" dirty="0"/>
                      <a:t>Officials
</a:t>
                    </a:r>
                    <a:r>
                      <a:rPr lang="en-US" dirty="0" smtClean="0"/>
                      <a:t>$3.2B</a:t>
                    </a:r>
                  </a:p>
                  <a:p>
                    <a:r>
                      <a:rPr lang="en-US" dirty="0" smtClean="0"/>
                      <a:t>3</a:t>
                    </a:r>
                    <a:r>
                      <a:rPr lang="en-US" dirty="0"/>
                      <a:t>%</a:t>
                    </a:r>
                  </a:p>
                </c:rich>
              </c:tx>
              <c:showLegendKey val="0"/>
              <c:showVal val="0"/>
              <c:showCatName val="1"/>
              <c:showSerName val="0"/>
              <c:showPercent val="1"/>
              <c:showBubbleSize val="0"/>
              <c:separator>
</c:separator>
            </c:dLbl>
            <c:dLbl>
              <c:idx val="6"/>
              <c:layout>
                <c:manualLayout>
                  <c:x val="6.2644461109028035E-2"/>
                  <c:y val="1.869183018789318E-2"/>
                </c:manualLayout>
              </c:layout>
              <c:tx>
                <c:rich>
                  <a:bodyPr/>
                  <a:lstStyle/>
                  <a:p>
                    <a:endParaRPr lang="en-US" dirty="0" smtClean="0"/>
                  </a:p>
                  <a:p>
                    <a:r>
                      <a:rPr lang="en-US" dirty="0" smtClean="0"/>
                      <a:t>Debt Service</a:t>
                    </a:r>
                  </a:p>
                  <a:p>
                    <a:r>
                      <a:rPr lang="en-US" dirty="0" smtClean="0"/>
                      <a:t>$5.1B</a:t>
                    </a:r>
                    <a:r>
                      <a:rPr lang="en-US" dirty="0"/>
                      <a:t>
5%</a:t>
                    </a:r>
                  </a:p>
                </c:rich>
              </c:tx>
              <c:showLegendKey val="0"/>
              <c:showVal val="0"/>
              <c:showCatName val="1"/>
              <c:showSerName val="0"/>
              <c:showPercent val="1"/>
              <c:showBubbleSize val="0"/>
              <c:separator>
</c:separator>
            </c:dLbl>
            <c:txPr>
              <a:bodyPr/>
              <a:lstStyle/>
              <a:p>
                <a:pPr>
                  <a:defRPr sz="1050">
                    <a:latin typeface="Proxima Nova Rg" pitchFamily="50" charset="0"/>
                  </a:defRPr>
                </a:pPr>
                <a:endParaRPr lang="en-US"/>
              </a:p>
            </c:txPr>
            <c:showLegendKey val="0"/>
            <c:showVal val="0"/>
            <c:showCatName val="1"/>
            <c:showSerName val="0"/>
            <c:showPercent val="1"/>
            <c:showBubbleSize val="0"/>
            <c:separator>
</c:separator>
            <c:showLeaderLines val="0"/>
          </c:dLbls>
          <c:cat>
            <c:strRef>
              <c:f>Sheet1!$A$2:$A$8</c:f>
              <c:strCache>
                <c:ptCount val="7"/>
                <c:pt idx="0">
                  <c:v>Medicaid (All Agencies Local)</c:v>
                </c:pt>
                <c:pt idx="1">
                  <c:v>School Aid</c:v>
                </c:pt>
                <c:pt idx="2">
                  <c:v>Other Local Assistance</c:v>
                </c:pt>
                <c:pt idx="3">
                  <c:v>Executive</c:v>
                </c:pt>
                <c:pt idx="4">
                  <c:v>University</c:v>
                </c:pt>
                <c:pt idx="5">
                  <c:v>Elected Officials</c:v>
                </c:pt>
                <c:pt idx="6">
                  <c:v>Debt Service</c:v>
                </c:pt>
              </c:strCache>
            </c:strRef>
          </c:cat>
          <c:val>
            <c:numRef>
              <c:f>Sheet1!$B$2:$B$8</c:f>
              <c:numCache>
                <c:formatCode>"$"#,##0_);\("$"#,##0\)</c:formatCode>
                <c:ptCount val="7"/>
                <c:pt idx="0">
                  <c:v>18675</c:v>
                </c:pt>
                <c:pt idx="1">
                  <c:v>23378</c:v>
                </c:pt>
                <c:pt idx="2">
                  <c:v>21268</c:v>
                </c:pt>
                <c:pt idx="3">
                  <c:v>16392</c:v>
                </c:pt>
                <c:pt idx="4">
                  <c:v>6250</c:v>
                </c:pt>
                <c:pt idx="5">
                  <c:v>3206</c:v>
                </c:pt>
                <c:pt idx="6">
                  <c:v>5073</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600">
          <a:latin typeface="Georgia" pitchFamily="18"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57154574428198E-2"/>
          <c:y val="3.3385416666666667E-2"/>
          <c:w val="0.87464273997000375"/>
          <c:h val="0.74981914370078739"/>
        </c:manualLayout>
      </c:layout>
      <c:barChart>
        <c:barDir val="col"/>
        <c:grouping val="clustered"/>
        <c:varyColors val="0"/>
        <c:ser>
          <c:idx val="0"/>
          <c:order val="0"/>
          <c:tx>
            <c:strRef>
              <c:f>Sheet1!$B$1</c:f>
              <c:strCache>
                <c:ptCount val="1"/>
                <c:pt idx="0">
                  <c:v>Personal Income</c:v>
                </c:pt>
              </c:strCache>
            </c:strRef>
          </c:tx>
          <c:spPr>
            <a:solidFill>
              <a:srgbClr val="002D73"/>
            </a:solidFill>
          </c:spPr>
          <c:invertIfNegative val="0"/>
          <c:dLbls>
            <c:dLbl>
              <c:idx val="0"/>
              <c:layout>
                <c:manualLayout>
                  <c:x val="-8.9285714285714281E-3"/>
                  <c:y val="1.3020833333333334E-2"/>
                </c:manualLayout>
              </c:layout>
              <c:showLegendKey val="0"/>
              <c:showVal val="1"/>
              <c:showCatName val="0"/>
              <c:showSerName val="0"/>
              <c:showPercent val="0"/>
              <c:showBubbleSize val="0"/>
            </c:dLbl>
            <c:dLbl>
              <c:idx val="1"/>
              <c:layout>
                <c:manualLayout>
                  <c:x val="-1.1904761904761904E-2"/>
                  <c:y val="5.208333333333333E-3"/>
                </c:manualLayout>
              </c:layout>
              <c:showLegendKey val="0"/>
              <c:showVal val="1"/>
              <c:showCatName val="0"/>
              <c:showSerName val="0"/>
              <c:showPercent val="0"/>
              <c:showBubbleSize val="0"/>
            </c:dLbl>
            <c:dLbl>
              <c:idx val="2"/>
              <c:layout>
                <c:manualLayout>
                  <c:x val="-1.488095238095238E-3"/>
                  <c:y val="-2.6041666666666665E-3"/>
                </c:manualLayout>
              </c:layout>
              <c:showLegendKey val="0"/>
              <c:showVal val="1"/>
              <c:showCatName val="0"/>
              <c:showSerName val="0"/>
              <c:showPercent val="0"/>
              <c:showBubbleSize val="0"/>
            </c:dLbl>
            <c:dLbl>
              <c:idx val="3"/>
              <c:layout>
                <c:manualLayout>
                  <c:x val="-2.976190476190476E-3"/>
                  <c:y val="1.3020833333333334E-2"/>
                </c:manualLayout>
              </c:layout>
              <c:showLegendKey val="0"/>
              <c:showVal val="1"/>
              <c:showCatName val="0"/>
              <c:showSerName val="0"/>
              <c:showPercent val="0"/>
              <c:showBubbleSize val="0"/>
            </c:dLbl>
            <c:dLbl>
              <c:idx val="4"/>
              <c:layout>
                <c:manualLayout>
                  <c:x val="-1.1904761904761904E-2"/>
                  <c:y val="1.8229166666666668E-2"/>
                </c:manualLayout>
              </c:layout>
              <c:showLegendKey val="0"/>
              <c:showVal val="1"/>
              <c:showCatName val="0"/>
              <c:showSerName val="0"/>
              <c:showPercent val="0"/>
              <c:showBubbleSize val="0"/>
            </c:dLbl>
            <c:dLbl>
              <c:idx val="5"/>
              <c:layout>
                <c:manualLayout>
                  <c:x val="-1.0912572349731422E-16"/>
                  <c:y val="7.8125E-3"/>
                </c:manualLayout>
              </c:layout>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Sheet1!$A$2:$A$11</c:f>
              <c:strCache>
                <c:ptCount val="6"/>
                <c:pt idx="0">
                  <c:v>Rockefeller/ Wilson (1959-75)</c:v>
                </c:pt>
                <c:pt idx="1">
                  <c:v>Carey (1975-83)</c:v>
                </c:pt>
                <c:pt idx="2">
                  <c:v>Mario Cuomo (1983-95)</c:v>
                </c:pt>
                <c:pt idx="3">
                  <c:v>Pataki (1995-2007)</c:v>
                </c:pt>
                <c:pt idx="4">
                  <c:v>Spitzer/Paterson (2007-11)</c:v>
                </c:pt>
                <c:pt idx="5">
                  <c:v>Andrew Cuomo (2011-16)</c:v>
                </c:pt>
              </c:strCache>
            </c:strRef>
          </c:cat>
          <c:val>
            <c:numRef>
              <c:f>Sheet1!$B$2:$B$11</c:f>
              <c:numCache>
                <c:formatCode>0.0%</c:formatCode>
                <c:ptCount val="6"/>
                <c:pt idx="0">
                  <c:v>8.6999999999999994E-2</c:v>
                </c:pt>
                <c:pt idx="1">
                  <c:v>8.7999999999999995E-2</c:v>
                </c:pt>
                <c:pt idx="2">
                  <c:v>6.3E-2</c:v>
                </c:pt>
                <c:pt idx="3">
                  <c:v>4.8000000000000001E-2</c:v>
                </c:pt>
                <c:pt idx="4">
                  <c:v>2.8000000000000001E-2</c:v>
                </c:pt>
                <c:pt idx="5">
                  <c:v>3.7999999999999999E-2</c:v>
                </c:pt>
              </c:numCache>
            </c:numRef>
          </c:val>
        </c:ser>
        <c:ser>
          <c:idx val="1"/>
          <c:order val="1"/>
          <c:tx>
            <c:strRef>
              <c:f>Sheet1!$C$1</c:f>
              <c:strCache>
                <c:ptCount val="1"/>
                <c:pt idx="0">
                  <c:v>Spending</c:v>
                </c:pt>
              </c:strCache>
            </c:strRef>
          </c:tx>
          <c:spPr>
            <a:solidFill>
              <a:srgbClr val="F7A800"/>
            </a:solidFill>
          </c:spPr>
          <c:invertIfNegative val="0"/>
          <c:dLbls>
            <c:dLbl>
              <c:idx val="0"/>
              <c:layout>
                <c:manualLayout>
                  <c:x val="8.9285714285714558E-3"/>
                  <c:y val="1.8229166666666668E-2"/>
                </c:manualLayout>
              </c:layout>
              <c:showLegendKey val="0"/>
              <c:showVal val="1"/>
              <c:showCatName val="0"/>
              <c:showSerName val="0"/>
              <c:showPercent val="0"/>
              <c:showBubbleSize val="0"/>
            </c:dLbl>
            <c:dLbl>
              <c:idx val="1"/>
              <c:layout>
                <c:manualLayout>
                  <c:x val="4.464285714285714E-3"/>
                  <c:y val="2.6041666666666665E-3"/>
                </c:manualLayout>
              </c:layout>
              <c:showLegendKey val="0"/>
              <c:showVal val="1"/>
              <c:showCatName val="0"/>
              <c:showSerName val="0"/>
              <c:showPercent val="0"/>
              <c:showBubbleSize val="0"/>
            </c:dLbl>
            <c:dLbl>
              <c:idx val="2"/>
              <c:layout>
                <c:manualLayout>
                  <c:x val="1.636904761904762E-2"/>
                  <c:y val="1.5625E-2"/>
                </c:manualLayout>
              </c:layout>
              <c:showLegendKey val="0"/>
              <c:showVal val="1"/>
              <c:showCatName val="0"/>
              <c:showSerName val="0"/>
              <c:showPercent val="0"/>
              <c:showBubbleSize val="0"/>
            </c:dLbl>
            <c:dLbl>
              <c:idx val="3"/>
              <c:layout>
                <c:manualLayout>
                  <c:x val="1.1904761904761904E-2"/>
                  <c:y val="2.0833333333333332E-2"/>
                </c:manualLayout>
              </c:layout>
              <c:showLegendKey val="0"/>
              <c:showVal val="1"/>
              <c:showCatName val="0"/>
              <c:showSerName val="0"/>
              <c:showPercent val="0"/>
              <c:showBubbleSize val="0"/>
            </c:dLbl>
            <c:dLbl>
              <c:idx val="4"/>
              <c:layout>
                <c:manualLayout>
                  <c:x val="1.0416666666666666E-2"/>
                  <c:y val="0"/>
                </c:manualLayout>
              </c:layout>
              <c:showLegendKey val="0"/>
              <c:showVal val="1"/>
              <c:showCatName val="0"/>
              <c:showSerName val="0"/>
              <c:showPercent val="0"/>
              <c:showBubbleSize val="0"/>
            </c:dLbl>
            <c:dLbl>
              <c:idx val="5"/>
              <c:layout>
                <c:manualLayout>
                  <c:x val="5.9523809523809521E-3"/>
                  <c:y val="0"/>
                </c:manualLayout>
              </c:layout>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Sheet1!$A$2:$A$11</c:f>
              <c:strCache>
                <c:ptCount val="6"/>
                <c:pt idx="0">
                  <c:v>Rockefeller/ Wilson (1959-75)</c:v>
                </c:pt>
                <c:pt idx="1">
                  <c:v>Carey (1975-83)</c:v>
                </c:pt>
                <c:pt idx="2">
                  <c:v>Mario Cuomo (1983-95)</c:v>
                </c:pt>
                <c:pt idx="3">
                  <c:v>Pataki (1995-2007)</c:v>
                </c:pt>
                <c:pt idx="4">
                  <c:v>Spitzer/Paterson (2007-11)</c:v>
                </c:pt>
                <c:pt idx="5">
                  <c:v>Andrew Cuomo (2011-16)</c:v>
                </c:pt>
              </c:strCache>
            </c:strRef>
          </c:cat>
          <c:val>
            <c:numRef>
              <c:f>Sheet1!$C$2:$C$11</c:f>
              <c:numCache>
                <c:formatCode>0.0%</c:formatCode>
                <c:ptCount val="6"/>
                <c:pt idx="0">
                  <c:v>0.151</c:v>
                </c:pt>
                <c:pt idx="1">
                  <c:v>8.6999999999999994E-2</c:v>
                </c:pt>
                <c:pt idx="2">
                  <c:v>6.9000000000000006E-2</c:v>
                </c:pt>
                <c:pt idx="3">
                  <c:v>5.1999999999999998E-2</c:v>
                </c:pt>
                <c:pt idx="4">
                  <c:v>2.5000000000000001E-2</c:v>
                </c:pt>
                <c:pt idx="5">
                  <c:v>0.02</c:v>
                </c:pt>
              </c:numCache>
            </c:numRef>
          </c:val>
        </c:ser>
        <c:dLbls>
          <c:showLegendKey val="0"/>
          <c:showVal val="0"/>
          <c:showCatName val="0"/>
          <c:showSerName val="0"/>
          <c:showPercent val="0"/>
          <c:showBubbleSize val="0"/>
        </c:dLbls>
        <c:gapWidth val="150"/>
        <c:axId val="281980928"/>
        <c:axId val="281982464"/>
      </c:barChart>
      <c:catAx>
        <c:axId val="281980928"/>
        <c:scaling>
          <c:orientation val="minMax"/>
        </c:scaling>
        <c:delete val="0"/>
        <c:axPos val="b"/>
        <c:numFmt formatCode="@" sourceLinked="1"/>
        <c:majorTickMark val="out"/>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281982464"/>
        <c:crosses val="autoZero"/>
        <c:auto val="1"/>
        <c:lblAlgn val="ctr"/>
        <c:lblOffset val="100"/>
        <c:noMultiLvlLbl val="0"/>
      </c:catAx>
      <c:valAx>
        <c:axId val="281982464"/>
        <c:scaling>
          <c:orientation val="minMax"/>
        </c:scaling>
        <c:delete val="0"/>
        <c:axPos val="l"/>
        <c:majorGridlines/>
        <c:numFmt formatCode="0.0%" sourceLinked="1"/>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281980928"/>
        <c:crosses val="autoZero"/>
        <c:crossBetween val="between"/>
      </c:valAx>
    </c:plotArea>
    <c:legend>
      <c:legendPos val="b"/>
      <c:layout>
        <c:manualLayout>
          <c:xMode val="edge"/>
          <c:yMode val="edge"/>
          <c:x val="0.2723982939632546"/>
          <c:y val="0.90292732939632547"/>
          <c:w val="0.4819891263592051"/>
          <c:h val="5.0197670603674541E-2"/>
        </c:manualLayout>
      </c:layout>
      <c:overlay val="0"/>
      <c:txPr>
        <a:bodyPr/>
        <a:lstStyle/>
        <a:p>
          <a:pPr>
            <a:defRPr sz="16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656938486704074E-2"/>
          <c:y val="1.7194928098776385E-2"/>
          <c:w val="0.89275033195587161"/>
          <c:h val="0.86798159032937783"/>
        </c:manualLayout>
      </c:layout>
      <c:lineChart>
        <c:grouping val="standard"/>
        <c:varyColors val="0"/>
        <c:ser>
          <c:idx val="0"/>
          <c:order val="0"/>
          <c:tx>
            <c:strRef>
              <c:f>'Table Chart'!$A$2</c:f>
              <c:strCache>
                <c:ptCount val="1"/>
                <c:pt idx="0">
                  <c:v>Initial Baseline State Spending (Jan. 2011)</c:v>
                </c:pt>
              </c:strCache>
            </c:strRef>
          </c:tx>
          <c:spPr>
            <a:ln w="30473">
              <a:solidFill>
                <a:srgbClr val="002D73"/>
              </a:solidFill>
              <a:prstDash val="sysDot"/>
            </a:ln>
          </c:spPr>
          <c:marker>
            <c:symbol val="diamond"/>
            <c:size val="7"/>
            <c:spPr>
              <a:solidFill>
                <a:srgbClr val="002D73"/>
              </a:solidFill>
              <a:ln>
                <a:solidFill>
                  <a:schemeClr val="accent4"/>
                </a:solidFill>
                <a:prstDash val="solid"/>
              </a:ln>
            </c:spPr>
          </c:marker>
          <c:dPt>
            <c:idx val="2"/>
            <c:marker>
              <c:spPr>
                <a:solidFill>
                  <a:srgbClr val="002D73"/>
                </a:solidFill>
                <a:ln w="12700">
                  <a:solidFill>
                    <a:schemeClr val="accent4"/>
                  </a:solidFill>
                  <a:prstDash val="solid"/>
                </a:ln>
              </c:spPr>
            </c:marker>
            <c:bubble3D val="0"/>
          </c:dPt>
          <c:dLbls>
            <c:dLbl>
              <c:idx val="0"/>
              <c:delete val="1"/>
            </c:dLbl>
            <c:txPr>
              <a:bodyPr/>
              <a:lstStyle/>
              <a:p>
                <a:pPr>
                  <a:defRPr sz="1200">
                    <a:latin typeface="Arial" panose="020B0604020202020204" pitchFamily="34" charset="0"/>
                    <a:cs typeface="Arial" panose="020B0604020202020204" pitchFamily="34" charset="0"/>
                  </a:defRPr>
                </a:pPr>
                <a:endParaRPr lang="en-US"/>
              </a:p>
            </c:txPr>
            <c:dLblPos val="l"/>
            <c:showLegendKey val="0"/>
            <c:showVal val="1"/>
            <c:showCatName val="0"/>
            <c:showSerName val="0"/>
            <c:showPercent val="0"/>
            <c:showBubbleSize val="0"/>
            <c:showLeaderLines val="0"/>
          </c:dLbls>
          <c:cat>
            <c:numRef>
              <c:f>'Table Chart'!$B$1:$G$1</c:f>
              <c:numCache>
                <c:formatCode>General</c:formatCode>
                <c:ptCount val="6"/>
                <c:pt idx="0">
                  <c:v>2012</c:v>
                </c:pt>
                <c:pt idx="1">
                  <c:v>2013</c:v>
                </c:pt>
                <c:pt idx="2">
                  <c:v>2014</c:v>
                </c:pt>
                <c:pt idx="3">
                  <c:v>2015</c:v>
                </c:pt>
                <c:pt idx="4">
                  <c:v>2016</c:v>
                </c:pt>
                <c:pt idx="5">
                  <c:v>2017</c:v>
                </c:pt>
              </c:numCache>
            </c:numRef>
          </c:cat>
          <c:val>
            <c:numRef>
              <c:f>'Table Chart'!$B$2:$G$2</c:f>
              <c:numCache>
                <c:formatCode>_("$"* #,##0.0_);_("$"* \(#,##0.0\);_("$"* "-"??_);_(@_)</c:formatCode>
                <c:ptCount val="6"/>
                <c:pt idx="0">
                  <c:v>87.2</c:v>
                </c:pt>
                <c:pt idx="1">
                  <c:v>102.4</c:v>
                </c:pt>
                <c:pt idx="2">
                  <c:v>108.1</c:v>
                </c:pt>
                <c:pt idx="3">
                  <c:v>113</c:v>
                </c:pt>
                <c:pt idx="4">
                  <c:v>118.1</c:v>
                </c:pt>
                <c:pt idx="5">
                  <c:v>123.41449999999999</c:v>
                </c:pt>
              </c:numCache>
            </c:numRef>
          </c:val>
          <c:smooth val="0"/>
        </c:ser>
        <c:ser>
          <c:idx val="2"/>
          <c:order val="1"/>
          <c:tx>
            <c:strRef>
              <c:f>'Table Chart'!$A$3</c:f>
              <c:strCache>
                <c:ptCount val="1"/>
                <c:pt idx="0">
                  <c:v>Enacted State Spending</c:v>
                </c:pt>
              </c:strCache>
            </c:strRef>
          </c:tx>
          <c:spPr>
            <a:ln>
              <a:solidFill>
                <a:srgbClr val="FF0000"/>
              </a:solidFill>
            </a:ln>
          </c:spPr>
          <c:marker>
            <c:symbol val="square"/>
            <c:size val="7"/>
            <c:spPr>
              <a:solidFill>
                <a:schemeClr val="accent4">
                  <a:lumMod val="50000"/>
                </a:schemeClr>
              </a:solidFill>
              <a:ln>
                <a:solidFill>
                  <a:schemeClr val="accent3"/>
                </a:solidFill>
              </a:ln>
            </c:spPr>
          </c:marker>
          <c:dPt>
            <c:idx val="5"/>
            <c:bubble3D val="0"/>
            <c:spPr>
              <a:ln>
                <a:solidFill>
                  <a:srgbClr val="FFD100"/>
                </a:solidFill>
              </a:ln>
            </c:spPr>
          </c:dPt>
          <c:dLbls>
            <c:dLbl>
              <c:idx val="0"/>
              <c:delete val="1"/>
            </c:dLbl>
            <c:dLbl>
              <c:idx val="1"/>
              <c:layout>
                <c:manualLayout>
                  <c:x val="-1.4592729557424344E-3"/>
                  <c:y val="2.7580733367159382E-2"/>
                </c:manualLayout>
              </c:layout>
              <c:showLegendKey val="0"/>
              <c:showVal val="1"/>
              <c:showCatName val="0"/>
              <c:showSerName val="0"/>
              <c:showPercent val="0"/>
              <c:showBubbleSize val="0"/>
            </c:dLbl>
            <c:dLbl>
              <c:idx val="2"/>
              <c:layout>
                <c:manualLayout>
                  <c:x val="-1.4592729557424344E-3"/>
                  <c:y val="2.2566054573130497E-2"/>
                </c:manualLayout>
              </c:layout>
              <c:showLegendKey val="0"/>
              <c:showVal val="1"/>
              <c:showCatName val="0"/>
              <c:showSerName val="0"/>
              <c:showPercent val="0"/>
              <c:showBubbleSize val="0"/>
            </c:dLbl>
            <c:dLbl>
              <c:idx val="3"/>
              <c:layout>
                <c:manualLayout>
                  <c:x val="-5.8370918229697375E-3"/>
                  <c:y val="2.0058715176115915E-2"/>
                </c:manualLayout>
              </c:layout>
              <c:showLegendKey val="0"/>
              <c:showVal val="1"/>
              <c:showCatName val="0"/>
              <c:showSerName val="0"/>
              <c:showPercent val="0"/>
              <c:showBubbleSize val="0"/>
            </c:dLbl>
            <c:dLbl>
              <c:idx val="4"/>
              <c:layout>
                <c:manualLayout>
                  <c:x val="-1.4592729557424345E-2"/>
                  <c:y val="3.2595412161188456E-2"/>
                </c:manualLayout>
              </c:layout>
              <c:showLegendKey val="0"/>
              <c:showVal val="1"/>
              <c:showCatName val="0"/>
              <c:showSerName val="0"/>
              <c:showPercent val="0"/>
              <c:showBubbleSize val="0"/>
            </c:dLbl>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'Table Chart'!$B$1:$G$1</c:f>
              <c:numCache>
                <c:formatCode>General</c:formatCode>
                <c:ptCount val="6"/>
                <c:pt idx="0">
                  <c:v>2012</c:v>
                </c:pt>
                <c:pt idx="1">
                  <c:v>2013</c:v>
                </c:pt>
                <c:pt idx="2">
                  <c:v>2014</c:v>
                </c:pt>
                <c:pt idx="3">
                  <c:v>2015</c:v>
                </c:pt>
                <c:pt idx="4">
                  <c:v>2016</c:v>
                </c:pt>
                <c:pt idx="5">
                  <c:v>2017</c:v>
                </c:pt>
              </c:numCache>
            </c:numRef>
          </c:cat>
          <c:val>
            <c:numRef>
              <c:f>'Table Chart'!$B$3:$G$3</c:f>
              <c:numCache>
                <c:formatCode>_("$"* #,##0.0_);_("$"* \(#,##0.0\);_("$"* "-"??_);_(@_)</c:formatCode>
                <c:ptCount val="6"/>
                <c:pt idx="0">
                  <c:v>87.2</c:v>
                </c:pt>
                <c:pt idx="1">
                  <c:v>88.8</c:v>
                </c:pt>
                <c:pt idx="2">
                  <c:v>90.6</c:v>
                </c:pt>
                <c:pt idx="3">
                  <c:v>92.4</c:v>
                </c:pt>
                <c:pt idx="4">
                  <c:v>94.3</c:v>
                </c:pt>
                <c:pt idx="5">
                  <c:v>98.5</c:v>
                </c:pt>
              </c:numCache>
            </c:numRef>
          </c:val>
          <c:smooth val="0"/>
        </c:ser>
        <c:ser>
          <c:idx val="3"/>
          <c:order val="2"/>
          <c:tx>
            <c:strRef>
              <c:f>'Table Chart'!$A$4</c:f>
              <c:strCache>
                <c:ptCount val="1"/>
                <c:pt idx="0">
                  <c:v>Annual 2% Spending Growth</c:v>
                </c:pt>
              </c:strCache>
            </c:strRef>
          </c:tx>
          <c:spPr>
            <a:ln>
              <a:solidFill>
                <a:srgbClr val="F7A800"/>
              </a:solidFill>
            </a:ln>
          </c:spPr>
          <c:marker>
            <c:symbol val="diamond"/>
            <c:size val="7"/>
            <c:spPr>
              <a:solidFill>
                <a:schemeClr val="accent6">
                  <a:lumMod val="50000"/>
                </a:schemeClr>
              </a:solidFill>
            </c:spPr>
          </c:marker>
          <c:dLbls>
            <c:dLbl>
              <c:idx val="0"/>
              <c:layout>
                <c:manualLayout>
                  <c:x val="-7.1344074043239456E-3"/>
                  <c:y val="9.3896713615023476E-3"/>
                </c:manualLayout>
              </c:layout>
              <c:showLegendKey val="0"/>
              <c:showVal val="1"/>
              <c:showCatName val="0"/>
              <c:showSerName val="0"/>
              <c:showPercent val="0"/>
              <c:showBubbleSize val="0"/>
            </c:dLbl>
            <c:dLbl>
              <c:idx val="1"/>
              <c:delete val="1"/>
            </c:dLbl>
            <c:dLbl>
              <c:idx val="2"/>
              <c:delete val="1"/>
            </c:dLbl>
            <c:dLbl>
              <c:idx val="3"/>
              <c:delete val="1"/>
            </c:dLbl>
            <c:dLbl>
              <c:idx val="4"/>
              <c:delete val="1"/>
            </c:dLbl>
            <c:dLbl>
              <c:idx val="5"/>
              <c:layout>
                <c:manualLayout>
                  <c:x val="-1.1415051846918416E-2"/>
                  <c:y val="1.8779342723004695E-2"/>
                </c:manualLayout>
              </c:layout>
              <c:showLegendKey val="0"/>
              <c:showVal val="1"/>
              <c:showCatName val="0"/>
              <c:showSerName val="0"/>
              <c:showPercent val="0"/>
              <c:showBubbleSize val="0"/>
            </c:dLbl>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'Table Chart'!$B$1:$G$1</c:f>
              <c:numCache>
                <c:formatCode>General</c:formatCode>
                <c:ptCount val="6"/>
                <c:pt idx="0">
                  <c:v>2012</c:v>
                </c:pt>
                <c:pt idx="1">
                  <c:v>2013</c:v>
                </c:pt>
                <c:pt idx="2">
                  <c:v>2014</c:v>
                </c:pt>
                <c:pt idx="3">
                  <c:v>2015</c:v>
                </c:pt>
                <c:pt idx="4">
                  <c:v>2016</c:v>
                </c:pt>
                <c:pt idx="5">
                  <c:v>2017</c:v>
                </c:pt>
              </c:numCache>
            </c:numRef>
          </c:cat>
          <c:val>
            <c:numRef>
              <c:f>'Table Chart'!$B$4:$G$4</c:f>
              <c:numCache>
                <c:formatCode>_("$"* #,##0.0_);_("$"* \(#,##0.0\);_("$"* "-"??_);_(@_)</c:formatCode>
                <c:ptCount val="6"/>
                <c:pt idx="0">
                  <c:v>87.2</c:v>
                </c:pt>
                <c:pt idx="1">
                  <c:v>88.8</c:v>
                </c:pt>
                <c:pt idx="2">
                  <c:v>90.6</c:v>
                </c:pt>
                <c:pt idx="3">
                  <c:v>92.4</c:v>
                </c:pt>
                <c:pt idx="4">
                  <c:v>94.248000000000005</c:v>
                </c:pt>
                <c:pt idx="5">
                  <c:v>96.132960000000011</c:v>
                </c:pt>
              </c:numCache>
            </c:numRef>
          </c:val>
          <c:smooth val="0"/>
        </c:ser>
        <c:dLbls>
          <c:showLegendKey val="0"/>
          <c:showVal val="1"/>
          <c:showCatName val="0"/>
          <c:showSerName val="0"/>
          <c:showPercent val="0"/>
          <c:showBubbleSize val="0"/>
        </c:dLbls>
        <c:marker val="1"/>
        <c:smooth val="0"/>
        <c:axId val="282207744"/>
        <c:axId val="282209280"/>
      </c:lineChart>
      <c:catAx>
        <c:axId val="282207744"/>
        <c:scaling>
          <c:orientation val="minMax"/>
        </c:scaling>
        <c:delete val="0"/>
        <c:axPos val="b"/>
        <c:numFmt formatCode="General" sourceLinked="1"/>
        <c:majorTickMark val="out"/>
        <c:minorTickMark val="none"/>
        <c:tickLblPos val="nextTo"/>
        <c:spPr>
          <a:ln w="2539">
            <a:solidFill>
              <a:schemeClr val="tx1"/>
            </a:solidFill>
            <a:prstDash val="solid"/>
          </a:ln>
        </c:spPr>
        <c:txPr>
          <a:bodyPr rot="0" vert="horz"/>
          <a:lstStyle/>
          <a:p>
            <a:pPr>
              <a:defRPr sz="1200" b="0">
                <a:latin typeface="Arial" panose="020B0604020202020204" pitchFamily="34" charset="0"/>
                <a:cs typeface="Arial" panose="020B0604020202020204" pitchFamily="34" charset="0"/>
              </a:defRPr>
            </a:pPr>
            <a:endParaRPr lang="en-US"/>
          </a:p>
        </c:txPr>
        <c:crossAx val="282209280"/>
        <c:crosses val="autoZero"/>
        <c:auto val="1"/>
        <c:lblAlgn val="ctr"/>
        <c:lblOffset val="100"/>
        <c:tickLblSkip val="1"/>
        <c:tickMarkSkip val="1"/>
        <c:noMultiLvlLbl val="0"/>
      </c:catAx>
      <c:valAx>
        <c:axId val="282209280"/>
        <c:scaling>
          <c:orientation val="minMax"/>
          <c:max val="125"/>
          <c:min val="85"/>
        </c:scaling>
        <c:delete val="0"/>
        <c:axPos val="l"/>
        <c:numFmt formatCode="&quot;$&quot;#,##0_);\(&quot;$&quot;#,##0\)" sourceLinked="0"/>
        <c:majorTickMark val="out"/>
        <c:minorTickMark val="none"/>
        <c:tickLblPos val="nextTo"/>
        <c:spPr>
          <a:ln w="2539">
            <a:solidFill>
              <a:schemeClr val="tx1"/>
            </a:solidFill>
            <a:prstDash val="solid"/>
          </a:ln>
        </c:spPr>
        <c:txPr>
          <a:bodyPr rot="0" vert="horz"/>
          <a:lstStyle/>
          <a:p>
            <a:pPr>
              <a:defRPr sz="1200" b="0">
                <a:latin typeface="Arial" panose="020B0604020202020204" pitchFamily="34" charset="0"/>
                <a:cs typeface="Arial" panose="020B0604020202020204" pitchFamily="34" charset="0"/>
              </a:defRPr>
            </a:pPr>
            <a:endParaRPr lang="en-US"/>
          </a:p>
        </c:txPr>
        <c:crossAx val="282207744"/>
        <c:crosses val="autoZero"/>
        <c:crossBetween val="between"/>
        <c:majorUnit val="5"/>
        <c:minorUnit val="5"/>
      </c:valAx>
      <c:spPr>
        <a:noFill/>
        <a:ln w="25400">
          <a:noFill/>
        </a:ln>
      </c:spPr>
    </c:plotArea>
    <c:legend>
      <c:legendPos val="l"/>
      <c:layout>
        <c:manualLayout>
          <c:xMode val="edge"/>
          <c:yMode val="edge"/>
          <c:x val="0.12533718397548238"/>
          <c:y val="6.1747872216507758E-2"/>
          <c:w val="0.42938853935279986"/>
          <c:h val="0.24652877897305089"/>
        </c:manualLayout>
      </c:layout>
      <c:overlay val="1"/>
      <c:txPr>
        <a:bodyPr/>
        <a:lstStyle/>
        <a:p>
          <a:pPr>
            <a:defRPr sz="1200" b="0">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c:spPr>
  <c:txPr>
    <a:bodyPr/>
    <a:lstStyle/>
    <a:p>
      <a:pPr>
        <a:defRPr sz="1100" b="1" i="0" u="none" strike="noStrike" baseline="0">
          <a:solidFill>
            <a:schemeClr val="tx1"/>
          </a:solidFill>
          <a:latin typeface="+mn-lt"/>
          <a:ea typeface="Arial"/>
          <a:cs typeface="Arial"/>
        </a:defRPr>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General Fund</c:v>
                </c:pt>
              </c:strCache>
            </c:strRef>
          </c:tx>
          <c:spPr>
            <a:solidFill>
              <a:srgbClr val="002D73"/>
            </a:solidFill>
          </c:spPr>
          <c:invertIfNegative val="0"/>
          <c:cat>
            <c:strRef>
              <c:f>Sheet1!$A$2:$A$8</c:f>
              <c:strCache>
                <c:ptCount val="3"/>
                <c:pt idx="0">
                  <c:v>2010 </c:v>
                </c:pt>
                <c:pt idx="1">
                  <c:v>2015 w/o Settlements</c:v>
                </c:pt>
                <c:pt idx="2">
                  <c:v>2015 with Settlements</c:v>
                </c:pt>
              </c:strCache>
            </c:strRef>
          </c:cat>
          <c:val>
            <c:numRef>
              <c:f>Sheet1!$B$2:$B$8</c:f>
              <c:numCache>
                <c:formatCode>#,##0_);[Red]\(#,##0\)</c:formatCode>
                <c:ptCount val="3"/>
                <c:pt idx="0">
                  <c:v>1050</c:v>
                </c:pt>
                <c:pt idx="1">
                  <c:v>4426.7896825396829</c:v>
                </c:pt>
                <c:pt idx="2">
                  <c:v>7008</c:v>
                </c:pt>
              </c:numCache>
            </c:numRef>
          </c:val>
        </c:ser>
        <c:ser>
          <c:idx val="1"/>
          <c:order val="1"/>
          <c:tx>
            <c:strRef>
              <c:f>Sheet1!$C$1</c:f>
              <c:strCache>
                <c:ptCount val="1"/>
                <c:pt idx="0">
                  <c:v>STIP</c:v>
                </c:pt>
              </c:strCache>
            </c:strRef>
          </c:tx>
          <c:spPr>
            <a:solidFill>
              <a:srgbClr val="F7A800"/>
            </a:solidFill>
          </c:spPr>
          <c:invertIfNegative val="0"/>
          <c:cat>
            <c:strRef>
              <c:f>Sheet1!$A$2:$A$8</c:f>
              <c:strCache>
                <c:ptCount val="3"/>
                <c:pt idx="0">
                  <c:v>2010 </c:v>
                </c:pt>
                <c:pt idx="1">
                  <c:v>2015 w/o Settlements</c:v>
                </c:pt>
                <c:pt idx="2">
                  <c:v>2015 with Settlements</c:v>
                </c:pt>
              </c:strCache>
            </c:strRef>
          </c:cat>
          <c:val>
            <c:numRef>
              <c:f>Sheet1!$C$2:$C$8</c:f>
              <c:numCache>
                <c:formatCode>#,##0_);[Red]\(#,##0\)</c:formatCode>
                <c:ptCount val="3"/>
                <c:pt idx="0">
                  <c:v>3391</c:v>
                </c:pt>
                <c:pt idx="1">
                  <c:v>5532.8809523809523</c:v>
                </c:pt>
                <c:pt idx="2">
                  <c:v>8114</c:v>
                </c:pt>
              </c:numCache>
            </c:numRef>
          </c:val>
        </c:ser>
        <c:dLbls>
          <c:showLegendKey val="0"/>
          <c:showVal val="0"/>
          <c:showCatName val="0"/>
          <c:showSerName val="0"/>
          <c:showPercent val="0"/>
          <c:showBubbleSize val="0"/>
        </c:dLbls>
        <c:gapWidth val="150"/>
        <c:axId val="282319872"/>
        <c:axId val="282321664"/>
      </c:barChart>
      <c:catAx>
        <c:axId val="282319872"/>
        <c:scaling>
          <c:orientation val="minMax"/>
        </c:scaling>
        <c:delete val="0"/>
        <c:axPos val="b"/>
        <c:numFmt formatCode="@" sourceLinked="1"/>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282321664"/>
        <c:crosses val="autoZero"/>
        <c:auto val="1"/>
        <c:lblAlgn val="ctr"/>
        <c:lblOffset val="100"/>
        <c:noMultiLvlLbl val="0"/>
      </c:catAx>
      <c:valAx>
        <c:axId val="282321664"/>
        <c:scaling>
          <c:orientation val="minMax"/>
        </c:scaling>
        <c:delete val="0"/>
        <c:axPos val="l"/>
        <c:majorGridlines/>
        <c:numFmt formatCode="#,##0_);[Red]\(#,##0\)" sourceLinked="1"/>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282319872"/>
        <c:crosses val="autoZero"/>
        <c:crossBetween val="between"/>
      </c:valAx>
    </c:plotArea>
    <c:legend>
      <c:legendPos val="b"/>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91064185158673"/>
          <c:y val="4.4861391929187228E-2"/>
          <c:w val="0.82087664041994746"/>
          <c:h val="0.8024153091839239"/>
        </c:manualLayout>
      </c:layout>
      <c:lineChart>
        <c:grouping val="standard"/>
        <c:varyColors val="0"/>
        <c:ser>
          <c:idx val="0"/>
          <c:order val="0"/>
          <c:tx>
            <c:strRef>
              <c:f>Sheet1!$B$1</c:f>
              <c:strCache>
                <c:ptCount val="1"/>
                <c:pt idx="0">
                  <c:v>Debt to PI</c:v>
                </c:pt>
              </c:strCache>
            </c:strRef>
          </c:tx>
          <c:spPr>
            <a:ln w="53975"/>
          </c:spPr>
          <c:marker>
            <c:symbol val="none"/>
          </c:marker>
          <c:cat>
            <c:numRef>
              <c:f>Sheet1!$A$2:$A$53</c:f>
              <c:numCache>
                <c:formatCode>General</c:formatCode>
                <c:ptCount val="52"/>
                <c:pt idx="0">
                  <c:v>1969</c:v>
                </c:pt>
                <c:pt idx="1">
                  <c:v>1970</c:v>
                </c:pt>
                <c:pt idx="2">
                  <c:v>1971</c:v>
                </c:pt>
                <c:pt idx="3">
                  <c:v>1972</c:v>
                </c:pt>
                <c:pt idx="4">
                  <c:v>1973</c:v>
                </c:pt>
                <c:pt idx="5">
                  <c:v>1974</c:v>
                </c:pt>
                <c:pt idx="6">
                  <c:v>1975</c:v>
                </c:pt>
                <c:pt idx="7">
                  <c:v>1976</c:v>
                </c:pt>
                <c:pt idx="8">
                  <c:v>1977</c:v>
                </c:pt>
                <c:pt idx="9">
                  <c:v>1978</c:v>
                </c:pt>
                <c:pt idx="10">
                  <c:v>1979</c:v>
                </c:pt>
                <c:pt idx="11">
                  <c:v>1980</c:v>
                </c:pt>
                <c:pt idx="12">
                  <c:v>1981</c:v>
                </c:pt>
                <c:pt idx="13">
                  <c:v>1982</c:v>
                </c:pt>
                <c:pt idx="14">
                  <c:v>1983</c:v>
                </c:pt>
                <c:pt idx="15">
                  <c:v>1984</c:v>
                </c:pt>
                <c:pt idx="16">
                  <c:v>1985</c:v>
                </c:pt>
                <c:pt idx="17">
                  <c:v>1986</c:v>
                </c:pt>
                <c:pt idx="18">
                  <c:v>1987</c:v>
                </c:pt>
                <c:pt idx="19">
                  <c:v>1988</c:v>
                </c:pt>
                <c:pt idx="20">
                  <c:v>1989</c:v>
                </c:pt>
                <c:pt idx="21">
                  <c:v>1990</c:v>
                </c:pt>
                <c:pt idx="22">
                  <c:v>1991</c:v>
                </c:pt>
                <c:pt idx="23">
                  <c:v>1992</c:v>
                </c:pt>
                <c:pt idx="24">
                  <c:v>1993</c:v>
                </c:pt>
                <c:pt idx="25">
                  <c:v>1994</c:v>
                </c:pt>
                <c:pt idx="26">
                  <c:v>1995</c:v>
                </c:pt>
                <c:pt idx="27">
                  <c:v>1996</c:v>
                </c:pt>
                <c:pt idx="28">
                  <c:v>1997</c:v>
                </c:pt>
                <c:pt idx="29">
                  <c:v>1998</c:v>
                </c:pt>
                <c:pt idx="30">
                  <c:v>1999</c:v>
                </c:pt>
                <c:pt idx="31">
                  <c:v>2000</c:v>
                </c:pt>
                <c:pt idx="32">
                  <c:v>2001</c:v>
                </c:pt>
                <c:pt idx="33">
                  <c:v>2002</c:v>
                </c:pt>
                <c:pt idx="34">
                  <c:v>2003</c:v>
                </c:pt>
                <c:pt idx="35">
                  <c:v>2004</c:v>
                </c:pt>
                <c:pt idx="36">
                  <c:v>2005</c:v>
                </c:pt>
                <c:pt idx="37">
                  <c:v>2006</c:v>
                </c:pt>
                <c:pt idx="38">
                  <c:v>2007</c:v>
                </c:pt>
                <c:pt idx="39">
                  <c:v>2008</c:v>
                </c:pt>
                <c:pt idx="40">
                  <c:v>2009</c:v>
                </c:pt>
                <c:pt idx="41">
                  <c:v>2010</c:v>
                </c:pt>
                <c:pt idx="42">
                  <c:v>2011</c:v>
                </c:pt>
                <c:pt idx="43">
                  <c:v>2012</c:v>
                </c:pt>
                <c:pt idx="44">
                  <c:v>2013</c:v>
                </c:pt>
                <c:pt idx="45">
                  <c:v>2014</c:v>
                </c:pt>
                <c:pt idx="46">
                  <c:v>2015</c:v>
                </c:pt>
                <c:pt idx="47">
                  <c:v>2016</c:v>
                </c:pt>
                <c:pt idx="48">
                  <c:v>2017</c:v>
                </c:pt>
                <c:pt idx="49">
                  <c:v>2018</c:v>
                </c:pt>
                <c:pt idx="50">
                  <c:v>2019</c:v>
                </c:pt>
                <c:pt idx="51">
                  <c:v>2020</c:v>
                </c:pt>
              </c:numCache>
            </c:numRef>
          </c:cat>
          <c:val>
            <c:numRef>
              <c:f>Sheet1!$B$2:$B$53</c:f>
              <c:numCache>
                <c:formatCode>0.0%</c:formatCode>
                <c:ptCount val="52"/>
                <c:pt idx="0">
                  <c:v>6.1509400918200126E-2</c:v>
                </c:pt>
                <c:pt idx="1">
                  <c:v>6.7952532808554525E-2</c:v>
                </c:pt>
                <c:pt idx="2">
                  <c:v>7.8767123287671229E-2</c:v>
                </c:pt>
                <c:pt idx="3">
                  <c:v>8.7229522877314281E-2</c:v>
                </c:pt>
                <c:pt idx="4">
                  <c:v>9.4611921449160793E-2</c:v>
                </c:pt>
                <c:pt idx="5">
                  <c:v>0.10196770204408234</c:v>
                </c:pt>
                <c:pt idx="6">
                  <c:v>0.10401635703930885</c:v>
                </c:pt>
                <c:pt idx="7">
                  <c:v>0.12994796143207638</c:v>
                </c:pt>
                <c:pt idx="8">
                  <c:v>0.12038430170393596</c:v>
                </c:pt>
                <c:pt idx="9">
                  <c:v>0.12235576239142003</c:v>
                </c:pt>
                <c:pt idx="10">
                  <c:v>0.11696887570768404</c:v>
                </c:pt>
                <c:pt idx="11">
                  <c:v>0.11058201268097485</c:v>
                </c:pt>
                <c:pt idx="12">
                  <c:v>0.10191270521587599</c:v>
                </c:pt>
                <c:pt idx="13">
                  <c:v>9.5342430611050133E-2</c:v>
                </c:pt>
                <c:pt idx="14">
                  <c:v>9.2459369020974513E-2</c:v>
                </c:pt>
                <c:pt idx="15">
                  <c:v>8.4971184793947926E-2</c:v>
                </c:pt>
                <c:pt idx="16">
                  <c:v>8.0186677442017684E-2</c:v>
                </c:pt>
                <c:pt idx="17">
                  <c:v>7.5903835516411569E-2</c:v>
                </c:pt>
                <c:pt idx="18">
                  <c:v>7.6293651143089475E-2</c:v>
                </c:pt>
                <c:pt idx="19">
                  <c:v>7.0711027614833624E-2</c:v>
                </c:pt>
                <c:pt idx="20">
                  <c:v>6.7430672252709226E-2</c:v>
                </c:pt>
                <c:pt idx="21">
                  <c:v>6.5385768660484803E-2</c:v>
                </c:pt>
                <c:pt idx="22">
                  <c:v>6.9040692912053114E-2</c:v>
                </c:pt>
                <c:pt idx="23">
                  <c:v>7.3843790725780317E-2</c:v>
                </c:pt>
                <c:pt idx="24">
                  <c:v>7.375081433375183E-2</c:v>
                </c:pt>
                <c:pt idx="25">
                  <c:v>7.7582027734450928E-2</c:v>
                </c:pt>
                <c:pt idx="26">
                  <c:v>7.5168749135894275E-2</c:v>
                </c:pt>
                <c:pt idx="27">
                  <c:v>7.5884953228748497E-2</c:v>
                </c:pt>
                <c:pt idx="28">
                  <c:v>6.8324214696544538E-2</c:v>
                </c:pt>
                <c:pt idx="29">
                  <c:v>6.5362781923426996E-2</c:v>
                </c:pt>
                <c:pt idx="30">
                  <c:v>6.3079653284615816E-2</c:v>
                </c:pt>
                <c:pt idx="31">
                  <c:v>6.1765828888434647E-2</c:v>
                </c:pt>
                <c:pt idx="32">
                  <c:v>5.7717050375223906E-2</c:v>
                </c:pt>
                <c:pt idx="33">
                  <c:v>5.5941448356502561E-2</c:v>
                </c:pt>
                <c:pt idx="34">
                  <c:v>5.850957542671166E-2</c:v>
                </c:pt>
                <c:pt idx="35">
                  <c:v>6.5053002957458222E-2</c:v>
                </c:pt>
                <c:pt idx="36">
                  <c:v>6.123103954445909E-2</c:v>
                </c:pt>
                <c:pt idx="37">
                  <c:v>5.7918993591115311E-2</c:v>
                </c:pt>
                <c:pt idx="38">
                  <c:v>5.486455330869671E-2</c:v>
                </c:pt>
                <c:pt idx="39">
                  <c:v>5.3498040749813909E-2</c:v>
                </c:pt>
                <c:pt idx="40">
                  <c:v>5.5479706844083397E-2</c:v>
                </c:pt>
                <c:pt idx="41">
                  <c:v>5.8542621139290846E-2</c:v>
                </c:pt>
                <c:pt idx="42">
                  <c:v>5.6975904954699438E-2</c:v>
                </c:pt>
                <c:pt idx="43">
                  <c:v>5.5499338778021719E-2</c:v>
                </c:pt>
                <c:pt idx="44">
                  <c:v>5.3181988333540237E-2</c:v>
                </c:pt>
                <c:pt idx="45">
                  <c:v>5.1544641615085124E-2</c:v>
                </c:pt>
                <c:pt idx="46">
                  <c:v>4.9353135979228246E-2</c:v>
                </c:pt>
                <c:pt idx="47">
                  <c:v>4.8928228205964958E-2</c:v>
                </c:pt>
                <c:pt idx="48">
                  <c:v>4.7533174202152098E-2</c:v>
                </c:pt>
                <c:pt idx="49">
                  <c:v>4.5864386731016442E-2</c:v>
                </c:pt>
                <c:pt idx="50">
                  <c:v>4.4314632547395712E-2</c:v>
                </c:pt>
                <c:pt idx="51">
                  <c:v>4.3146275225155489E-2</c:v>
                </c:pt>
              </c:numCache>
            </c:numRef>
          </c:val>
          <c:smooth val="0"/>
        </c:ser>
        <c:dLbls>
          <c:showLegendKey val="0"/>
          <c:showVal val="0"/>
          <c:showCatName val="0"/>
          <c:showSerName val="0"/>
          <c:showPercent val="0"/>
          <c:showBubbleSize val="0"/>
        </c:dLbls>
        <c:marker val="1"/>
        <c:smooth val="0"/>
        <c:axId val="282568960"/>
        <c:axId val="282570752"/>
      </c:lineChart>
      <c:dateAx>
        <c:axId val="282568960"/>
        <c:scaling>
          <c:orientation val="minMax"/>
          <c:max val="2020"/>
        </c:scaling>
        <c:delete val="0"/>
        <c:axPos val="b"/>
        <c:numFmt formatCode="General" sourceLinked="1"/>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282570752"/>
        <c:crosses val="autoZero"/>
        <c:auto val="0"/>
        <c:lblOffset val="100"/>
        <c:baseTimeUnit val="days"/>
        <c:majorUnit val="5"/>
      </c:dateAx>
      <c:valAx>
        <c:axId val="282570752"/>
        <c:scaling>
          <c:orientation val="minMax"/>
        </c:scaling>
        <c:delete val="0"/>
        <c:axPos val="l"/>
        <c:majorGridlines>
          <c:spPr>
            <a:ln>
              <a:noFill/>
            </a:ln>
          </c:spPr>
        </c:majorGridlines>
        <c:numFmt formatCode="0%" sourceLinked="0"/>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282568960"/>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ctr" defTabSz="914400" rtl="0" eaLnBrk="1" fontAlgn="base" latinLnBrk="0" hangingPunct="1">
              <a:lnSpc>
                <a:spcPct val="100000"/>
              </a:lnSpc>
              <a:spcBef>
                <a:spcPct val="0"/>
              </a:spcBef>
              <a:spcAft>
                <a:spcPct val="0"/>
              </a:spcAft>
              <a:buClrTx/>
              <a:buSzTx/>
              <a:buFontTx/>
              <a:buNone/>
              <a:tabLst/>
              <a:defRPr lang="en-US" sz="2800" b="1" kern="1200" dirty="0">
                <a:solidFill>
                  <a:srgbClr val="002060"/>
                </a:solidFill>
                <a:latin typeface="Arial" panose="020B0604020202020204" pitchFamily="34" charset="0"/>
                <a:ea typeface="+mj-ea"/>
                <a:cs typeface="Arial" panose="020B0604020202020204" pitchFamily="34" charset="0"/>
              </a:defRPr>
            </a:pPr>
            <a:r>
              <a:rPr lang="en-US" sz="2800" b="1" kern="1200" dirty="0">
                <a:solidFill>
                  <a:srgbClr val="002060"/>
                </a:solidFill>
                <a:latin typeface="Arial" panose="020B0604020202020204" pitchFamily="34" charset="0"/>
                <a:ea typeface="+mj-ea"/>
                <a:cs typeface="Arial" panose="020B0604020202020204" pitchFamily="34" charset="0"/>
              </a:rPr>
              <a:t>Year-End </a:t>
            </a:r>
            <a:r>
              <a:rPr lang="en-US" sz="2800" b="1" kern="1200" dirty="0" smtClean="0">
                <a:solidFill>
                  <a:srgbClr val="002060"/>
                </a:solidFill>
                <a:latin typeface="Arial" panose="020B0604020202020204" pitchFamily="34" charset="0"/>
                <a:ea typeface="+mj-ea"/>
                <a:cs typeface="Arial" panose="020B0604020202020204" pitchFamily="34" charset="0"/>
              </a:rPr>
              <a:t>Rainy Day Reserves</a:t>
            </a:r>
            <a:endParaRPr lang="en-US" sz="2800" b="1" kern="1200" dirty="0">
              <a:solidFill>
                <a:srgbClr val="002060"/>
              </a:solidFill>
              <a:latin typeface="Arial" panose="020B0604020202020204" pitchFamily="34" charset="0"/>
              <a:ea typeface="+mj-ea"/>
              <a:cs typeface="Arial" panose="020B0604020202020204" pitchFamily="34" charset="0"/>
            </a:endParaRPr>
          </a:p>
        </c:rich>
      </c:tx>
      <c:layout>
        <c:manualLayout>
          <c:xMode val="edge"/>
          <c:yMode val="edge"/>
          <c:x val="0.23918130283219549"/>
          <c:y val="9.6781590104060067E-2"/>
        </c:manualLayout>
      </c:layout>
      <c:overlay val="0"/>
      <c:spPr>
        <a:noFill/>
        <a:ln w="38781">
          <a:noFill/>
        </a:ln>
      </c:spPr>
    </c:title>
    <c:autoTitleDeleted val="0"/>
    <c:plotArea>
      <c:layout>
        <c:manualLayout>
          <c:layoutTarget val="inner"/>
          <c:xMode val="edge"/>
          <c:yMode val="edge"/>
          <c:x val="0.12071779393912395"/>
          <c:y val="0.25378028151301135"/>
          <c:w val="0.76672104404567698"/>
          <c:h val="0.586046511627907"/>
        </c:manualLayout>
      </c:layout>
      <c:barChart>
        <c:barDir val="col"/>
        <c:grouping val="clustered"/>
        <c:varyColors val="0"/>
        <c:ser>
          <c:idx val="1"/>
          <c:order val="0"/>
          <c:tx>
            <c:strRef>
              <c:f>Sheet1!$A$2</c:f>
              <c:strCache>
                <c:ptCount val="1"/>
                <c:pt idx="0">
                  <c:v>Rainy Day</c:v>
                </c:pt>
              </c:strCache>
            </c:strRef>
          </c:tx>
          <c:spPr>
            <a:solidFill>
              <a:srgbClr val="002D73"/>
            </a:solidFill>
            <a:ln w="19391">
              <a:solidFill>
                <a:schemeClr val="tx1"/>
              </a:solidFill>
              <a:prstDash val="solid"/>
            </a:ln>
          </c:spPr>
          <c:invertIfNegative val="0"/>
          <c:dLbls>
            <c:dLbl>
              <c:idx val="0"/>
              <c:layout>
                <c:manualLayout>
                  <c:x val="2.828854314002829E-3"/>
                  <c:y val="-2.0166370972620898E-3"/>
                </c:manualLayout>
              </c:layout>
              <c:tx>
                <c:rich>
                  <a:bodyPr/>
                  <a:lstStyle/>
                  <a:p>
                    <a:r>
                      <a:rPr lang="en-US" sz="1400" dirty="0" smtClean="0"/>
                      <a:t>$157M</a:t>
                    </a:r>
                    <a:endParaRPr lang="en-US" dirty="0"/>
                  </a:p>
                </c:rich>
              </c:tx>
              <c:showLegendKey val="0"/>
              <c:showVal val="1"/>
              <c:showCatName val="0"/>
              <c:showSerName val="0"/>
              <c:showPercent val="0"/>
              <c:showBubbleSize val="0"/>
            </c:dLbl>
            <c:dLbl>
              <c:idx val="1"/>
              <c:delete val="1"/>
            </c:dLbl>
            <c:dLbl>
              <c:idx val="2"/>
              <c:delete val="1"/>
            </c:dLbl>
            <c:dLbl>
              <c:idx val="3"/>
              <c:delete val="1"/>
            </c:dLbl>
            <c:dLbl>
              <c:idx val="4"/>
              <c:delete val="1"/>
            </c:dLbl>
            <c:dLbl>
              <c:idx val="5"/>
              <c:layout>
                <c:manualLayout>
                  <c:x val="-8.4865629420084864E-3"/>
                  <c:y val="-6.0500700821088877E-3"/>
                </c:manualLayout>
              </c:layout>
              <c:tx>
                <c:rich>
                  <a:bodyPr/>
                  <a:lstStyle/>
                  <a:p>
                    <a:r>
                      <a:rPr lang="en-US" sz="1400" dirty="0" smtClean="0"/>
                      <a:t>$547M</a:t>
                    </a:r>
                    <a:endParaRPr lang="en-US" dirty="0"/>
                  </a:p>
                </c:rich>
              </c:tx>
              <c:showLegendKey val="0"/>
              <c:showVal val="1"/>
              <c:showCatName val="0"/>
              <c:showSerName val="0"/>
              <c:showPercent val="0"/>
              <c:showBubbleSize val="0"/>
            </c:dLbl>
            <c:dLbl>
              <c:idx val="6"/>
              <c:delete val="1"/>
            </c:dLbl>
            <c:dLbl>
              <c:idx val="7"/>
              <c:delete val="1"/>
            </c:dLbl>
            <c:dLbl>
              <c:idx val="8"/>
              <c:delete val="1"/>
            </c:dLbl>
            <c:dLbl>
              <c:idx val="9"/>
              <c:delete val="1"/>
            </c:dLbl>
            <c:dLbl>
              <c:idx val="10"/>
              <c:layout>
                <c:manualLayout>
                  <c:x val="-5.6577086280056579E-3"/>
                  <c:y val="-6.0499112917862686E-3"/>
                </c:manualLayout>
              </c:layout>
              <c:tx>
                <c:rich>
                  <a:bodyPr/>
                  <a:lstStyle/>
                  <a:p>
                    <a:r>
                      <a:rPr lang="en-US" sz="1400" dirty="0" smtClean="0"/>
                      <a:t>$872M</a:t>
                    </a:r>
                    <a:endParaRPr lang="en-US" dirty="0"/>
                  </a:p>
                </c:rich>
              </c:tx>
              <c:showLegendKey val="0"/>
              <c:showVal val="1"/>
              <c:showCatName val="0"/>
              <c:showSerName val="0"/>
              <c:showPercent val="0"/>
              <c:showBubbleSize val="0"/>
            </c:dLbl>
            <c:dLbl>
              <c:idx val="11"/>
              <c:delete val="1"/>
            </c:dLbl>
            <c:dLbl>
              <c:idx val="12"/>
              <c:delete val="1"/>
            </c:dLbl>
            <c:dLbl>
              <c:idx val="13"/>
              <c:delete val="1"/>
            </c:dLbl>
            <c:dLbl>
              <c:idx val="14"/>
              <c:delete val="1"/>
            </c:dLbl>
            <c:dLbl>
              <c:idx val="15"/>
              <c:layout/>
              <c:tx>
                <c:rich>
                  <a:bodyPr/>
                  <a:lstStyle/>
                  <a:p>
                    <a:r>
                      <a:rPr lang="en-US" sz="1400" dirty="0"/>
                      <a:t>$</a:t>
                    </a:r>
                    <a:r>
                      <a:rPr lang="en-US" sz="1400" dirty="0" smtClean="0"/>
                      <a:t>1.2B</a:t>
                    </a:r>
                    <a:endParaRPr lang="en-US" dirty="0"/>
                  </a:p>
                </c:rich>
              </c:tx>
              <c:showLegendKey val="0"/>
              <c:showVal val="1"/>
              <c:showCatName val="0"/>
              <c:showSerName val="0"/>
              <c:showPercent val="0"/>
              <c:showBubbleSize val="0"/>
            </c:dLbl>
            <c:dLbl>
              <c:idx val="16"/>
              <c:delete val="1"/>
            </c:dLbl>
            <c:dLbl>
              <c:idx val="17"/>
              <c:delete val="1"/>
            </c:dLbl>
            <c:dLbl>
              <c:idx val="18"/>
              <c:delete val="1"/>
            </c:dLbl>
            <c:dLbl>
              <c:idx val="19"/>
              <c:delete val="1"/>
            </c:dLbl>
            <c:dLbl>
              <c:idx val="20"/>
              <c:layout>
                <c:manualLayout>
                  <c:x val="-3.818953323903819E-2"/>
                  <c:y val="0"/>
                </c:manualLayout>
              </c:layout>
              <c:tx>
                <c:rich>
                  <a:bodyPr/>
                  <a:lstStyle/>
                  <a:p>
                    <a:r>
                      <a:rPr lang="en-US" sz="1400" dirty="0"/>
                      <a:t>$</a:t>
                    </a:r>
                    <a:r>
                      <a:rPr lang="en-US" sz="1400" dirty="0" smtClean="0"/>
                      <a:t>1.8B</a:t>
                    </a:r>
                    <a:endParaRPr lang="en-US" dirty="0"/>
                  </a:p>
                </c:rich>
              </c:tx>
              <c:showLegendKey val="0"/>
              <c:showVal val="1"/>
              <c:showCatName val="0"/>
              <c:showSerName val="0"/>
              <c:showPercent val="0"/>
              <c:showBubbleSize val="0"/>
            </c:dLbl>
            <c:numFmt formatCode="\$#,##0.00" sourceLinked="0"/>
            <c:spPr>
              <a:noFill/>
              <a:ln w="38781">
                <a:noFill/>
              </a:ln>
            </c:spPr>
            <c:txPr>
              <a:bodyPr/>
              <a:lstStyle/>
              <a:p>
                <a:pPr>
                  <a:defRPr sz="1400"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numRef>
              <c:f>Sheet1!$B$1:$V$1</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Sheet1!$B$2:$V$2</c:f>
              <c:numCache>
                <c:formatCode>General</c:formatCode>
                <c:ptCount val="21"/>
                <c:pt idx="0">
                  <c:v>0.157</c:v>
                </c:pt>
                <c:pt idx="1">
                  <c:v>0.23699999999999999</c:v>
                </c:pt>
                <c:pt idx="2">
                  <c:v>0.317</c:v>
                </c:pt>
                <c:pt idx="3">
                  <c:v>0.4</c:v>
                </c:pt>
                <c:pt idx="4">
                  <c:v>0.47299999999999998</c:v>
                </c:pt>
                <c:pt idx="5">
                  <c:v>0.54700000000000004</c:v>
                </c:pt>
                <c:pt idx="6">
                  <c:v>0.627</c:v>
                </c:pt>
                <c:pt idx="7">
                  <c:v>0.71</c:v>
                </c:pt>
                <c:pt idx="8">
                  <c:v>0.71</c:v>
                </c:pt>
                <c:pt idx="9">
                  <c:v>0.79400000000000004</c:v>
                </c:pt>
                <c:pt idx="10">
                  <c:v>0.872</c:v>
                </c:pt>
                <c:pt idx="11">
                  <c:v>0.94399999999999995</c:v>
                </c:pt>
                <c:pt idx="12">
                  <c:v>1.0309999999999999</c:v>
                </c:pt>
                <c:pt idx="13">
                  <c:v>1.206</c:v>
                </c:pt>
                <c:pt idx="14">
                  <c:v>1.206</c:v>
                </c:pt>
                <c:pt idx="15">
                  <c:v>1.206</c:v>
                </c:pt>
                <c:pt idx="16">
                  <c:v>1.206</c:v>
                </c:pt>
                <c:pt idx="17">
                  <c:v>1.306</c:v>
                </c:pt>
                <c:pt idx="18">
                  <c:v>1.306</c:v>
                </c:pt>
                <c:pt idx="19">
                  <c:v>1.4810000000000001</c:v>
                </c:pt>
                <c:pt idx="20">
                  <c:v>1.796</c:v>
                </c:pt>
              </c:numCache>
            </c:numRef>
          </c:val>
        </c:ser>
        <c:dLbls>
          <c:showLegendKey val="0"/>
          <c:showVal val="1"/>
          <c:showCatName val="0"/>
          <c:showSerName val="0"/>
          <c:showPercent val="0"/>
          <c:showBubbleSize val="0"/>
        </c:dLbls>
        <c:gapWidth val="150"/>
        <c:axId val="282666112"/>
        <c:axId val="282667648"/>
      </c:barChart>
      <c:lineChart>
        <c:grouping val="standard"/>
        <c:varyColors val="0"/>
        <c:ser>
          <c:idx val="0"/>
          <c:order val="1"/>
          <c:tx>
            <c:strRef>
              <c:f>Sheet1!$A$3</c:f>
              <c:strCache>
                <c:ptCount val="1"/>
                <c:pt idx="0">
                  <c:v>Percent of Spending</c:v>
                </c:pt>
              </c:strCache>
            </c:strRef>
          </c:tx>
          <c:spPr>
            <a:ln w="58172">
              <a:solidFill>
                <a:srgbClr val="333333"/>
              </a:solidFill>
              <a:prstDash val="solid"/>
            </a:ln>
          </c:spPr>
          <c:marker>
            <c:symbol val="none"/>
          </c:marker>
          <c:dLbls>
            <c:delete val="1"/>
          </c:dLbls>
          <c:cat>
            <c:numRef>
              <c:f>Sheet1!$B$1:$V$1</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Sheet1!$B$3:$V$3</c:f>
              <c:numCache>
                <c:formatCode>General</c:formatCode>
                <c:ptCount val="21"/>
                <c:pt idx="0">
                  <c:v>0.5</c:v>
                </c:pt>
                <c:pt idx="1">
                  <c:v>0.7</c:v>
                </c:pt>
                <c:pt idx="2">
                  <c:v>1</c:v>
                </c:pt>
                <c:pt idx="3">
                  <c:v>1.2</c:v>
                </c:pt>
                <c:pt idx="4" formatCode="0.0">
                  <c:v>1.3</c:v>
                </c:pt>
                <c:pt idx="5" formatCode="0.0">
                  <c:v>1.5</c:v>
                </c:pt>
                <c:pt idx="6" formatCode="0.0">
                  <c:v>1.6</c:v>
                </c:pt>
                <c:pt idx="7" formatCode="0.0">
                  <c:v>1.7</c:v>
                </c:pt>
                <c:pt idx="8" formatCode="0.0">
                  <c:v>1.9</c:v>
                </c:pt>
                <c:pt idx="9" formatCode="0.0">
                  <c:v>1.9</c:v>
                </c:pt>
                <c:pt idx="10">
                  <c:v>2</c:v>
                </c:pt>
                <c:pt idx="11">
                  <c:v>2</c:v>
                </c:pt>
                <c:pt idx="12" formatCode="0.0">
                  <c:v>2</c:v>
                </c:pt>
                <c:pt idx="13">
                  <c:v>2.2999999999999998</c:v>
                </c:pt>
                <c:pt idx="14">
                  <c:v>2.2000000000000002</c:v>
                </c:pt>
                <c:pt idx="15">
                  <c:v>2.2999999999999998</c:v>
                </c:pt>
                <c:pt idx="16">
                  <c:v>2.2000000000000002</c:v>
                </c:pt>
                <c:pt idx="17">
                  <c:v>2.2999999999999998</c:v>
                </c:pt>
                <c:pt idx="18">
                  <c:v>2.2000000000000002</c:v>
                </c:pt>
                <c:pt idx="19">
                  <c:v>2.4</c:v>
                </c:pt>
                <c:pt idx="20">
                  <c:v>2.9</c:v>
                </c:pt>
              </c:numCache>
            </c:numRef>
          </c:val>
          <c:smooth val="0"/>
        </c:ser>
        <c:dLbls>
          <c:showLegendKey val="0"/>
          <c:showVal val="1"/>
          <c:showCatName val="0"/>
          <c:showSerName val="0"/>
          <c:showPercent val="0"/>
          <c:showBubbleSize val="0"/>
        </c:dLbls>
        <c:marker val="1"/>
        <c:smooth val="0"/>
        <c:axId val="282698112"/>
        <c:axId val="282699648"/>
      </c:lineChart>
      <c:catAx>
        <c:axId val="282666112"/>
        <c:scaling>
          <c:orientation val="minMax"/>
        </c:scaling>
        <c:delete val="0"/>
        <c:axPos val="b"/>
        <c:numFmt formatCode="General" sourceLinked="1"/>
        <c:majorTickMark val="cross"/>
        <c:minorTickMark val="none"/>
        <c:tickLblPos val="nextTo"/>
        <c:spPr>
          <a:ln w="4848">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282667648"/>
        <c:crossesAt val="0"/>
        <c:auto val="0"/>
        <c:lblAlgn val="ctr"/>
        <c:lblOffset val="100"/>
        <c:tickLblSkip val="5"/>
        <c:tickMarkSkip val="1"/>
        <c:noMultiLvlLbl val="0"/>
      </c:catAx>
      <c:valAx>
        <c:axId val="282667648"/>
        <c:scaling>
          <c:orientation val="minMax"/>
          <c:max val="2"/>
          <c:min val="0"/>
        </c:scaling>
        <c:delete val="0"/>
        <c:axPos val="l"/>
        <c:numFmt formatCode="#,##0.0" sourceLinked="0"/>
        <c:majorTickMark val="cross"/>
        <c:minorTickMark val="none"/>
        <c:tickLblPos val="nextTo"/>
        <c:spPr>
          <a:ln w="4848">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282666112"/>
        <c:crosses val="autoZero"/>
        <c:crossBetween val="between"/>
        <c:majorUnit val="0.5"/>
        <c:minorUnit val="0.2"/>
      </c:valAx>
      <c:catAx>
        <c:axId val="282698112"/>
        <c:scaling>
          <c:orientation val="minMax"/>
        </c:scaling>
        <c:delete val="1"/>
        <c:axPos val="b"/>
        <c:numFmt formatCode="General" sourceLinked="1"/>
        <c:majorTickMark val="out"/>
        <c:minorTickMark val="none"/>
        <c:tickLblPos val="nextTo"/>
        <c:crossAx val="282699648"/>
        <c:crosses val="autoZero"/>
        <c:auto val="0"/>
        <c:lblAlgn val="ctr"/>
        <c:lblOffset val="100"/>
        <c:noMultiLvlLbl val="0"/>
      </c:catAx>
      <c:valAx>
        <c:axId val="282699648"/>
        <c:scaling>
          <c:orientation val="minMax"/>
          <c:max val="3"/>
        </c:scaling>
        <c:delete val="0"/>
        <c:axPos val="r"/>
        <c:numFmt formatCode="0.0" sourceLinked="0"/>
        <c:majorTickMark val="cross"/>
        <c:minorTickMark val="none"/>
        <c:tickLblPos val="nextTo"/>
        <c:spPr>
          <a:ln w="4848">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282698112"/>
        <c:crosses val="max"/>
        <c:crossBetween val="between"/>
      </c:valAx>
      <c:spPr>
        <a:solidFill>
          <a:srgbClr val="FFFFFF"/>
        </a:solidFill>
        <a:ln w="38781">
          <a:noFill/>
        </a:ln>
      </c:spPr>
    </c:plotArea>
    <c:legend>
      <c:legendPos val="r"/>
      <c:layout>
        <c:manualLayout>
          <c:xMode val="edge"/>
          <c:yMode val="edge"/>
          <c:x val="0.13724788114356992"/>
          <c:y val="0.2479274290115954"/>
          <c:w val="0.2169657422512235"/>
          <c:h val="0.15348837209302327"/>
        </c:manualLayout>
      </c:layout>
      <c:overlay val="0"/>
      <c:spPr>
        <a:solidFill>
          <a:schemeClr val="bg1"/>
        </a:solidFill>
        <a:ln w="4848">
          <a:solidFill>
            <a:schemeClr val="tx1"/>
          </a:solidFill>
          <a:prstDash val="solid"/>
        </a:ln>
      </c:spPr>
      <c:txPr>
        <a:bodyPr/>
        <a:lstStyle/>
        <a:p>
          <a:pPr>
            <a:defRPr sz="1405"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52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67468499427263"/>
          <c:y val="2.7027027027027029E-2"/>
          <c:w val="0.84192439862542956"/>
          <c:h val="0.81621621621621621"/>
        </c:manualLayout>
      </c:layout>
      <c:areaChart>
        <c:grouping val="stacked"/>
        <c:varyColors val="0"/>
        <c:ser>
          <c:idx val="4"/>
          <c:order val="0"/>
          <c:tx>
            <c:strRef>
              <c:f>Sheet1!$A$14</c:f>
              <c:strCache>
                <c:ptCount val="1"/>
                <c:pt idx="0">
                  <c:v>All Other</c:v>
                </c:pt>
              </c:strCache>
            </c:strRef>
          </c:tx>
          <c:spPr>
            <a:solidFill>
              <a:srgbClr val="9999FF"/>
            </a:solidFill>
            <a:ln w="11957">
              <a:solidFill>
                <a:srgbClr val="000000"/>
              </a:solidFill>
              <a:prstDash val="solid"/>
            </a:ln>
          </c:spPr>
          <c:dLbls>
            <c:spPr>
              <a:noFill/>
              <a:ln w="23914">
                <a:noFill/>
              </a:ln>
            </c:spPr>
            <c:txPr>
              <a:bodyPr/>
              <a:lstStyle/>
              <a:p>
                <a:pPr>
                  <a:defRPr sz="1036" b="1" i="0" u="none" strike="noStrike" baseline="0">
                    <a:solidFill>
                      <a:srgbClr val="000000"/>
                    </a:solidFill>
                    <a:latin typeface="Arial"/>
                    <a:ea typeface="Arial"/>
                    <a:cs typeface="Arial"/>
                  </a:defRPr>
                </a:pPr>
                <a:endParaRPr lang="en-US"/>
              </a:p>
            </c:txPr>
            <c:showLegendKey val="0"/>
            <c:showVal val="0"/>
            <c:showCatName val="0"/>
            <c:showSerName val="1"/>
            <c:showPercent val="0"/>
            <c:showBubbleSize val="0"/>
            <c:showLeaderLines val="0"/>
          </c:dLbls>
          <c:cat>
            <c:strRef>
              <c:f>Sheet1!$B$9:$H$9</c:f>
              <c:strCache>
                <c:ptCount val="7"/>
                <c:pt idx="0">
                  <c:v>FY10</c:v>
                </c:pt>
                <c:pt idx="1">
                  <c:v>FY11</c:v>
                </c:pt>
                <c:pt idx="2">
                  <c:v>FY12</c:v>
                </c:pt>
                <c:pt idx="3">
                  <c:v>FY13</c:v>
                </c:pt>
                <c:pt idx="4">
                  <c:v>FY14</c:v>
                </c:pt>
                <c:pt idx="5">
                  <c:v>FY15E</c:v>
                </c:pt>
                <c:pt idx="6">
                  <c:v>FY16E</c:v>
                </c:pt>
              </c:strCache>
            </c:strRef>
          </c:cat>
          <c:val>
            <c:numRef>
              <c:f>Sheet1!$B$14:$H$14</c:f>
              <c:numCache>
                <c:formatCode>_(* #,##0.000_);_(* \(#,##0.000\);_(* "-"??_);_(@_)</c:formatCode>
                <c:ptCount val="7"/>
                <c:pt idx="0">
                  <c:v>11.5063</c:v>
                </c:pt>
                <c:pt idx="1">
                  <c:v>12.422499999999998</c:v>
                </c:pt>
                <c:pt idx="2">
                  <c:v>12.075299999999999</c:v>
                </c:pt>
                <c:pt idx="3">
                  <c:v>12.688500000000005</c:v>
                </c:pt>
                <c:pt idx="4">
                  <c:v>12.661999999999997</c:v>
                </c:pt>
                <c:pt idx="5">
                  <c:v>12.706900000000001</c:v>
                </c:pt>
                <c:pt idx="6">
                  <c:v>14.1297</c:v>
                </c:pt>
              </c:numCache>
            </c:numRef>
          </c:val>
        </c:ser>
        <c:ser>
          <c:idx val="0"/>
          <c:order val="1"/>
          <c:tx>
            <c:strRef>
              <c:f>Sheet1!$A$10</c:f>
              <c:strCache>
                <c:ptCount val="1"/>
                <c:pt idx="0">
                  <c:v>Local Aid and Chapter 70</c:v>
                </c:pt>
              </c:strCache>
            </c:strRef>
          </c:tx>
          <c:spPr>
            <a:solidFill>
              <a:srgbClr val="C0C0C0"/>
            </a:solidFill>
            <a:ln w="11957">
              <a:solidFill>
                <a:srgbClr val="000000"/>
              </a:solidFill>
              <a:prstDash val="solid"/>
            </a:ln>
          </c:spPr>
          <c:dLbls>
            <c:dLbl>
              <c:idx val="0"/>
              <c:layout/>
              <c:tx>
                <c:rich>
                  <a:bodyPr/>
                  <a:lstStyle/>
                  <a:p>
                    <a:r>
                      <a:rPr lang="en-US" dirty="0"/>
                      <a:t>Local Aid and </a:t>
                    </a:r>
                    <a:r>
                      <a:rPr lang="en-US" dirty="0" smtClean="0"/>
                      <a:t>C. </a:t>
                    </a:r>
                    <a:r>
                      <a:rPr lang="en-US" dirty="0"/>
                      <a:t>70</a:t>
                    </a:r>
                  </a:p>
                </c:rich>
              </c:tx>
              <c:showLegendKey val="0"/>
              <c:showVal val="0"/>
              <c:showCatName val="0"/>
              <c:showSerName val="1"/>
              <c:showPercent val="0"/>
              <c:showBubbleSize val="0"/>
            </c:dLbl>
            <c:spPr>
              <a:noFill/>
              <a:ln w="23914">
                <a:noFill/>
              </a:ln>
            </c:spPr>
            <c:txPr>
              <a:bodyPr/>
              <a:lstStyle/>
              <a:p>
                <a:pPr>
                  <a:defRPr sz="1036" b="1" i="0" u="none" strike="noStrike" baseline="0">
                    <a:solidFill>
                      <a:srgbClr val="000000"/>
                    </a:solidFill>
                    <a:latin typeface="Arial"/>
                    <a:ea typeface="Arial"/>
                    <a:cs typeface="Arial"/>
                  </a:defRPr>
                </a:pPr>
                <a:endParaRPr lang="en-US"/>
              </a:p>
            </c:txPr>
            <c:showLegendKey val="0"/>
            <c:showVal val="0"/>
            <c:showCatName val="0"/>
            <c:showSerName val="1"/>
            <c:showPercent val="0"/>
            <c:showBubbleSize val="0"/>
            <c:showLeaderLines val="0"/>
          </c:dLbls>
          <c:cat>
            <c:strRef>
              <c:f>Sheet1!$B$9:$H$9</c:f>
              <c:strCache>
                <c:ptCount val="7"/>
                <c:pt idx="0">
                  <c:v>FY10</c:v>
                </c:pt>
                <c:pt idx="1">
                  <c:v>FY11</c:v>
                </c:pt>
                <c:pt idx="2">
                  <c:v>FY12</c:v>
                </c:pt>
                <c:pt idx="3">
                  <c:v>FY13</c:v>
                </c:pt>
                <c:pt idx="4">
                  <c:v>FY14</c:v>
                </c:pt>
                <c:pt idx="5">
                  <c:v>FY15E</c:v>
                </c:pt>
                <c:pt idx="6">
                  <c:v>FY16E</c:v>
                </c:pt>
              </c:strCache>
            </c:strRef>
          </c:cat>
          <c:val>
            <c:numRef>
              <c:f>Sheet1!$B$10:$H$10</c:f>
              <c:numCache>
                <c:formatCode>_(* #,##0.000_);_(* \(#,##0.000\);_(* "-"??_);_(@_)</c:formatCode>
                <c:ptCount val="7"/>
                <c:pt idx="0">
                  <c:v>4.8373999999999997</c:v>
                </c:pt>
                <c:pt idx="1">
                  <c:v>4.7847</c:v>
                </c:pt>
                <c:pt idx="2">
                  <c:v>4.9295</c:v>
                </c:pt>
                <c:pt idx="3">
                  <c:v>5.1157000000000004</c:v>
                </c:pt>
                <c:pt idx="4">
                  <c:v>5.2925000000000004</c:v>
                </c:pt>
                <c:pt idx="5">
                  <c:v>5.4218000000000002</c:v>
                </c:pt>
                <c:pt idx="6">
                  <c:v>5.5707000000000004</c:v>
                </c:pt>
              </c:numCache>
            </c:numRef>
          </c:val>
        </c:ser>
        <c:ser>
          <c:idx val="1"/>
          <c:order val="2"/>
          <c:tx>
            <c:strRef>
              <c:f>Sheet1!$A$11</c:f>
              <c:strCache>
                <c:ptCount val="1"/>
                <c:pt idx="0">
                  <c:v>Medicaid</c:v>
                </c:pt>
              </c:strCache>
            </c:strRef>
          </c:tx>
          <c:spPr>
            <a:solidFill>
              <a:srgbClr val="99CCFF"/>
            </a:solidFill>
            <a:ln w="11957">
              <a:solidFill>
                <a:srgbClr val="000000"/>
              </a:solidFill>
              <a:prstDash val="solid"/>
            </a:ln>
          </c:spPr>
          <c:dLbls>
            <c:spPr>
              <a:noFill/>
              <a:ln w="23914">
                <a:noFill/>
              </a:ln>
            </c:spPr>
            <c:txPr>
              <a:bodyPr/>
              <a:lstStyle/>
              <a:p>
                <a:pPr>
                  <a:defRPr sz="1036" b="1" i="0" u="none" strike="noStrike" baseline="0">
                    <a:solidFill>
                      <a:srgbClr val="000000"/>
                    </a:solidFill>
                    <a:latin typeface="Arial"/>
                    <a:ea typeface="Arial"/>
                    <a:cs typeface="Arial"/>
                  </a:defRPr>
                </a:pPr>
                <a:endParaRPr lang="en-US"/>
              </a:p>
            </c:txPr>
            <c:showLegendKey val="0"/>
            <c:showVal val="0"/>
            <c:showCatName val="0"/>
            <c:showSerName val="1"/>
            <c:showPercent val="0"/>
            <c:showBubbleSize val="0"/>
            <c:showLeaderLines val="0"/>
          </c:dLbls>
          <c:cat>
            <c:strRef>
              <c:f>Sheet1!$B$9:$H$9</c:f>
              <c:strCache>
                <c:ptCount val="7"/>
                <c:pt idx="0">
                  <c:v>FY10</c:v>
                </c:pt>
                <c:pt idx="1">
                  <c:v>FY11</c:v>
                </c:pt>
                <c:pt idx="2">
                  <c:v>FY12</c:v>
                </c:pt>
                <c:pt idx="3">
                  <c:v>FY13</c:v>
                </c:pt>
                <c:pt idx="4">
                  <c:v>FY14</c:v>
                </c:pt>
                <c:pt idx="5">
                  <c:v>FY15E</c:v>
                </c:pt>
                <c:pt idx="6">
                  <c:v>FY16E</c:v>
                </c:pt>
              </c:strCache>
            </c:strRef>
          </c:cat>
          <c:val>
            <c:numRef>
              <c:f>Sheet1!$B$11:$H$11</c:f>
              <c:numCache>
                <c:formatCode>_(* #,##0.000_);_(* \(#,##0.000\);_(* "-"??_);_(@_)</c:formatCode>
                <c:ptCount val="7"/>
                <c:pt idx="0">
                  <c:v>9.2875999999999994</c:v>
                </c:pt>
                <c:pt idx="1">
                  <c:v>10.237299999999999</c:v>
                </c:pt>
                <c:pt idx="2">
                  <c:v>10.431100000000001</c:v>
                </c:pt>
                <c:pt idx="3">
                  <c:v>10.7997</c:v>
                </c:pt>
                <c:pt idx="4">
                  <c:v>11.9008</c:v>
                </c:pt>
                <c:pt idx="5">
                  <c:v>13.6515</c:v>
                </c:pt>
                <c:pt idx="6">
                  <c:v>14.632999999999999</c:v>
                </c:pt>
              </c:numCache>
            </c:numRef>
          </c:val>
        </c:ser>
        <c:ser>
          <c:idx val="2"/>
          <c:order val="3"/>
          <c:tx>
            <c:strRef>
              <c:f>Sheet1!$A$12</c:f>
              <c:strCache>
                <c:ptCount val="1"/>
                <c:pt idx="0">
                  <c:v>Pensions &amp; Debt Service</c:v>
                </c:pt>
              </c:strCache>
            </c:strRef>
          </c:tx>
          <c:spPr>
            <a:solidFill>
              <a:srgbClr val="FFCC00"/>
            </a:solidFill>
            <a:ln w="11957">
              <a:solidFill>
                <a:srgbClr val="000000"/>
              </a:solidFill>
              <a:prstDash val="solid"/>
            </a:ln>
          </c:spPr>
          <c:dLbls>
            <c:dLbl>
              <c:idx val="0"/>
              <c:layout>
                <c:manualLayout>
                  <c:x val="3.2493907392364529E-3"/>
                  <c:y val="2.4276498148011871E-3"/>
                </c:manualLayout>
              </c:layout>
              <c:showLegendKey val="0"/>
              <c:showVal val="0"/>
              <c:showCatName val="0"/>
              <c:showSerName val="1"/>
              <c:showPercent val="0"/>
              <c:showBubbleSize val="0"/>
            </c:dLbl>
            <c:spPr>
              <a:noFill/>
              <a:ln w="23914">
                <a:noFill/>
              </a:ln>
            </c:spPr>
            <c:txPr>
              <a:bodyPr/>
              <a:lstStyle/>
              <a:p>
                <a:pPr algn="ctr">
                  <a:defRPr lang="en-US" sz="1036" b="1" i="0" u="none" strike="noStrike" kern="1200" baseline="0">
                    <a:solidFill>
                      <a:srgbClr val="000000"/>
                    </a:solidFill>
                    <a:latin typeface="Arial"/>
                    <a:ea typeface="Arial"/>
                    <a:cs typeface="Arial"/>
                  </a:defRPr>
                </a:pPr>
                <a:endParaRPr lang="en-US"/>
              </a:p>
            </c:txPr>
            <c:showLegendKey val="0"/>
            <c:showVal val="0"/>
            <c:showCatName val="0"/>
            <c:showSerName val="1"/>
            <c:showPercent val="0"/>
            <c:showBubbleSize val="0"/>
            <c:showLeaderLines val="0"/>
          </c:dLbls>
          <c:cat>
            <c:strRef>
              <c:f>Sheet1!$B$9:$H$9</c:f>
              <c:strCache>
                <c:ptCount val="7"/>
                <c:pt idx="0">
                  <c:v>FY10</c:v>
                </c:pt>
                <c:pt idx="1">
                  <c:v>FY11</c:v>
                </c:pt>
                <c:pt idx="2">
                  <c:v>FY12</c:v>
                </c:pt>
                <c:pt idx="3">
                  <c:v>FY13</c:v>
                </c:pt>
                <c:pt idx="4">
                  <c:v>FY14</c:v>
                </c:pt>
                <c:pt idx="5">
                  <c:v>FY15E</c:v>
                </c:pt>
                <c:pt idx="6">
                  <c:v>FY16E</c:v>
                </c:pt>
              </c:strCache>
            </c:strRef>
          </c:cat>
          <c:val>
            <c:numRef>
              <c:f>Sheet1!$B$12:$H$12</c:f>
              <c:numCache>
                <c:formatCode>_(* #,##0.000_);_(* \(#,##0.000\);_(* "-"??_);_(@_)</c:formatCode>
                <c:ptCount val="7"/>
                <c:pt idx="0">
                  <c:v>3.7284999999999999</c:v>
                </c:pt>
                <c:pt idx="1">
                  <c:v>3.5027999999999997</c:v>
                </c:pt>
                <c:pt idx="2">
                  <c:v>3.8155000000000001</c:v>
                </c:pt>
                <c:pt idx="3">
                  <c:v>4.0842000000000001</c:v>
                </c:pt>
                <c:pt idx="4">
                  <c:v>4.6387999999999998</c:v>
                </c:pt>
                <c:pt idx="5">
                  <c:v>4.7142999999999997</c:v>
                </c:pt>
                <c:pt idx="6">
                  <c:v>4.8983000000000008</c:v>
                </c:pt>
              </c:numCache>
            </c:numRef>
          </c:val>
        </c:ser>
        <c:ser>
          <c:idx val="3"/>
          <c:order val="4"/>
          <c:tx>
            <c:strRef>
              <c:f>Sheet1!$A$13</c:f>
              <c:strCache>
                <c:ptCount val="1"/>
                <c:pt idx="0">
                  <c:v>Group Health Insurance</c:v>
                </c:pt>
              </c:strCache>
            </c:strRef>
          </c:tx>
          <c:spPr>
            <a:solidFill>
              <a:srgbClr val="0000FF"/>
            </a:solidFill>
            <a:ln w="11957">
              <a:solidFill>
                <a:srgbClr val="000000"/>
              </a:solidFill>
              <a:prstDash val="solid"/>
            </a:ln>
          </c:spPr>
          <c:dLbls>
            <c:dLbl>
              <c:idx val="0"/>
              <c:layout>
                <c:manualLayout>
                  <c:x val="2.1108246928116386E-4"/>
                  <c:y val="-8.0185622453464028E-2"/>
                </c:manualLayout>
              </c:layout>
              <c:showLegendKey val="0"/>
              <c:showVal val="0"/>
              <c:showCatName val="0"/>
              <c:showSerName val="1"/>
              <c:showPercent val="0"/>
              <c:showBubbleSize val="0"/>
            </c:dLbl>
            <c:spPr>
              <a:noFill/>
              <a:ln w="23914">
                <a:noFill/>
              </a:ln>
            </c:spPr>
            <c:txPr>
              <a:bodyPr/>
              <a:lstStyle/>
              <a:p>
                <a:pPr>
                  <a:defRPr sz="1036" b="1" i="0" u="none" strike="noStrike" baseline="0">
                    <a:solidFill>
                      <a:srgbClr val="000000"/>
                    </a:solidFill>
                    <a:latin typeface="Arial"/>
                    <a:ea typeface="Arial"/>
                    <a:cs typeface="Arial"/>
                  </a:defRPr>
                </a:pPr>
                <a:endParaRPr lang="en-US"/>
              </a:p>
            </c:txPr>
            <c:showLegendKey val="0"/>
            <c:showVal val="0"/>
            <c:showCatName val="0"/>
            <c:showSerName val="1"/>
            <c:showPercent val="0"/>
            <c:showBubbleSize val="0"/>
            <c:showLeaderLines val="0"/>
          </c:dLbls>
          <c:cat>
            <c:strRef>
              <c:f>Sheet1!$B$9:$H$9</c:f>
              <c:strCache>
                <c:ptCount val="7"/>
                <c:pt idx="0">
                  <c:v>FY10</c:v>
                </c:pt>
                <c:pt idx="1">
                  <c:v>FY11</c:v>
                </c:pt>
                <c:pt idx="2">
                  <c:v>FY12</c:v>
                </c:pt>
                <c:pt idx="3">
                  <c:v>FY13</c:v>
                </c:pt>
                <c:pt idx="4">
                  <c:v>FY14</c:v>
                </c:pt>
                <c:pt idx="5">
                  <c:v>FY15E</c:v>
                </c:pt>
                <c:pt idx="6">
                  <c:v>FY16E</c:v>
                </c:pt>
              </c:strCache>
            </c:strRef>
          </c:cat>
          <c:val>
            <c:numRef>
              <c:f>Sheet1!$B$13:$H$13</c:f>
              <c:numCache>
                <c:formatCode>_(* #,##0.000_);_(* \(#,##0.000\);_(* "-"??_);_(@_)</c:formatCode>
                <c:ptCount val="7"/>
                <c:pt idx="0">
                  <c:v>1.0638000000000001</c:v>
                </c:pt>
                <c:pt idx="1">
                  <c:v>1.1303000000000001</c:v>
                </c:pt>
                <c:pt idx="2">
                  <c:v>1.2061999999999999</c:v>
                </c:pt>
                <c:pt idx="3">
                  <c:v>1.2061999999999999</c:v>
                </c:pt>
                <c:pt idx="4">
                  <c:v>1.4029</c:v>
                </c:pt>
                <c:pt idx="5">
                  <c:v>1.6514</c:v>
                </c:pt>
                <c:pt idx="6">
                  <c:v>1.6455</c:v>
                </c:pt>
              </c:numCache>
            </c:numRef>
          </c:val>
        </c:ser>
        <c:dLbls>
          <c:showLegendKey val="0"/>
          <c:showVal val="0"/>
          <c:showCatName val="0"/>
          <c:showSerName val="0"/>
          <c:showPercent val="0"/>
          <c:showBubbleSize val="0"/>
        </c:dLbls>
        <c:axId val="203795456"/>
        <c:axId val="203850880"/>
      </c:areaChart>
      <c:catAx>
        <c:axId val="203795456"/>
        <c:scaling>
          <c:orientation val="minMax"/>
        </c:scaling>
        <c:delete val="0"/>
        <c:axPos val="b"/>
        <c:numFmt formatCode="0.00" sourceLinked="1"/>
        <c:majorTickMark val="out"/>
        <c:minorTickMark val="none"/>
        <c:tickLblPos val="nextTo"/>
        <c:spPr>
          <a:ln w="2989">
            <a:solidFill>
              <a:srgbClr val="000000"/>
            </a:solidFill>
            <a:prstDash val="solid"/>
          </a:ln>
        </c:spPr>
        <c:txPr>
          <a:bodyPr rot="0" vert="horz"/>
          <a:lstStyle/>
          <a:p>
            <a:pPr>
              <a:defRPr sz="1130" b="1" i="0" u="none" strike="noStrike" baseline="0">
                <a:solidFill>
                  <a:srgbClr val="000000"/>
                </a:solidFill>
                <a:latin typeface="Arial"/>
                <a:ea typeface="Arial"/>
                <a:cs typeface="Arial"/>
              </a:defRPr>
            </a:pPr>
            <a:endParaRPr lang="en-US"/>
          </a:p>
        </c:txPr>
        <c:crossAx val="203850880"/>
        <c:crosses val="autoZero"/>
        <c:auto val="1"/>
        <c:lblAlgn val="ctr"/>
        <c:lblOffset val="100"/>
        <c:tickLblSkip val="1"/>
        <c:tickMarkSkip val="1"/>
        <c:noMultiLvlLbl val="0"/>
      </c:catAx>
      <c:valAx>
        <c:axId val="203850880"/>
        <c:scaling>
          <c:orientation val="minMax"/>
        </c:scaling>
        <c:delete val="0"/>
        <c:axPos val="l"/>
        <c:majorGridlines>
          <c:spPr>
            <a:ln w="2989">
              <a:solidFill>
                <a:srgbClr val="000000"/>
              </a:solidFill>
              <a:prstDash val="solid"/>
            </a:ln>
          </c:spPr>
        </c:majorGridlines>
        <c:title>
          <c:tx>
            <c:rich>
              <a:bodyPr/>
              <a:lstStyle/>
              <a:p>
                <a:pPr>
                  <a:defRPr sz="1318" b="1" i="0" u="none" strike="noStrike" baseline="0">
                    <a:solidFill>
                      <a:srgbClr val="000000"/>
                    </a:solidFill>
                    <a:latin typeface="Arial"/>
                    <a:ea typeface="Arial"/>
                    <a:cs typeface="Arial"/>
                  </a:defRPr>
                </a:pPr>
                <a:r>
                  <a:rPr lang="en-US" dirty="0"/>
                  <a:t>$ billions</a:t>
                </a:r>
              </a:p>
            </c:rich>
          </c:tx>
          <c:layout>
            <c:manualLayout>
              <c:xMode val="edge"/>
              <c:yMode val="edge"/>
              <c:x val="1.3745704467353952E-2"/>
              <c:y val="0.35315315315315315"/>
            </c:manualLayout>
          </c:layout>
          <c:overlay val="0"/>
          <c:spPr>
            <a:noFill/>
            <a:ln w="23914">
              <a:noFill/>
            </a:ln>
          </c:spPr>
        </c:title>
        <c:numFmt formatCode="_(* #,##0_);_(* \(#,##0\);_(* &quot;-&quot;??_);_(@_)" sourceLinked="0"/>
        <c:majorTickMark val="out"/>
        <c:minorTickMark val="none"/>
        <c:tickLblPos val="nextTo"/>
        <c:spPr>
          <a:ln w="2989">
            <a:solidFill>
              <a:srgbClr val="000000"/>
            </a:solidFill>
            <a:prstDash val="solid"/>
          </a:ln>
        </c:spPr>
        <c:txPr>
          <a:bodyPr rot="0" vert="horz"/>
          <a:lstStyle/>
          <a:p>
            <a:pPr>
              <a:defRPr sz="1130" b="1" i="0" u="none" strike="noStrike" baseline="0">
                <a:solidFill>
                  <a:srgbClr val="000000"/>
                </a:solidFill>
                <a:latin typeface="Arial"/>
                <a:ea typeface="Arial"/>
                <a:cs typeface="Arial"/>
              </a:defRPr>
            </a:pPr>
            <a:endParaRPr lang="en-US"/>
          </a:p>
        </c:txPr>
        <c:crossAx val="203795456"/>
        <c:crosses val="autoZero"/>
        <c:crossBetween val="midCat"/>
      </c:valAx>
      <c:spPr>
        <a:noFill/>
        <a:ln w="11957">
          <a:solidFill>
            <a:srgbClr val="808080"/>
          </a:solidFill>
          <a:prstDash val="solid"/>
        </a:ln>
      </c:spPr>
    </c:plotArea>
    <c:plotVisOnly val="1"/>
    <c:dispBlanksAs val="zero"/>
    <c:showDLblsOverMax val="0"/>
  </c:chart>
  <c:spPr>
    <a:noFill/>
    <a:ln>
      <a:noFill/>
    </a:ln>
  </c:spPr>
  <c:txPr>
    <a:bodyPr/>
    <a:lstStyle/>
    <a:p>
      <a:pPr>
        <a:defRPr sz="777"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8.971750899524801E-2"/>
          <c:y val="4.1000120294044116E-2"/>
          <c:w val="0.85275640475784409"/>
          <c:h val="0.79649875411143234"/>
        </c:manualLayout>
      </c:layout>
      <c:lineChart>
        <c:grouping val="standard"/>
        <c:varyColors val="0"/>
        <c:ser>
          <c:idx val="0"/>
          <c:order val="0"/>
          <c:tx>
            <c:strRef>
              <c:f>Sheet1!$B$1</c:f>
              <c:strCache>
                <c:ptCount val="1"/>
                <c:pt idx="0">
                  <c:v>50 states</c:v>
                </c:pt>
              </c:strCache>
            </c:strRef>
          </c:tx>
          <c:spPr>
            <a:ln w="76200">
              <a:solidFill>
                <a:srgbClr val="006F96"/>
              </a:solidFill>
            </a:ln>
            <a:effectLst>
              <a:outerShdw blurRad="50800" dist="38100" dir="2700000" algn="tl" rotWithShape="0">
                <a:prstClr val="black">
                  <a:alpha val="40000"/>
                </a:prstClr>
              </a:outerShdw>
            </a:effectLst>
          </c:spPr>
          <c:marker>
            <c:symbol val="circle"/>
            <c:size val="7"/>
            <c:spPr>
              <a:solidFill>
                <a:schemeClr val="tx1"/>
              </a:solidFill>
              <a:ln w="15875">
                <a:solidFill>
                  <a:schemeClr val="accent4"/>
                </a:solidFill>
              </a:ln>
              <a:effectLst>
                <a:outerShdw blurRad="50800" dist="38100" dir="2700000" algn="tl" rotWithShape="0">
                  <a:prstClr val="black">
                    <a:alpha val="40000"/>
                  </a:prstClr>
                </a:outerShdw>
              </a:effectLst>
            </c:spPr>
          </c:marker>
          <c:cat>
            <c:numRef>
              <c:f>Sheet1!$A$2:$A$38</c:f>
              <c:numCache>
                <c:formatCode>m/d/yyyy</c:formatCode>
                <c:ptCount val="37"/>
                <c:pt idx="0">
                  <c:v>38808</c:v>
                </c:pt>
                <c:pt idx="1">
                  <c:v>38899</c:v>
                </c:pt>
                <c:pt idx="2">
                  <c:v>38991</c:v>
                </c:pt>
                <c:pt idx="3">
                  <c:v>39083</c:v>
                </c:pt>
                <c:pt idx="4">
                  <c:v>39173</c:v>
                </c:pt>
                <c:pt idx="5">
                  <c:v>39264</c:v>
                </c:pt>
                <c:pt idx="6">
                  <c:v>39356</c:v>
                </c:pt>
                <c:pt idx="7">
                  <c:v>39448</c:v>
                </c:pt>
                <c:pt idx="8">
                  <c:v>39539</c:v>
                </c:pt>
                <c:pt idx="9">
                  <c:v>39630</c:v>
                </c:pt>
                <c:pt idx="10">
                  <c:v>39722</c:v>
                </c:pt>
                <c:pt idx="11">
                  <c:v>39814</c:v>
                </c:pt>
                <c:pt idx="12">
                  <c:v>39904</c:v>
                </c:pt>
                <c:pt idx="13">
                  <c:v>39995</c:v>
                </c:pt>
                <c:pt idx="14">
                  <c:v>40087</c:v>
                </c:pt>
                <c:pt idx="15">
                  <c:v>40179</c:v>
                </c:pt>
                <c:pt idx="16">
                  <c:v>40269</c:v>
                </c:pt>
                <c:pt idx="17">
                  <c:v>40360</c:v>
                </c:pt>
                <c:pt idx="18">
                  <c:v>40452</c:v>
                </c:pt>
                <c:pt idx="19">
                  <c:v>40544</c:v>
                </c:pt>
                <c:pt idx="20">
                  <c:v>40634</c:v>
                </c:pt>
                <c:pt idx="21">
                  <c:v>40725</c:v>
                </c:pt>
                <c:pt idx="22">
                  <c:v>40817</c:v>
                </c:pt>
                <c:pt idx="23">
                  <c:v>40909</c:v>
                </c:pt>
                <c:pt idx="24">
                  <c:v>41000</c:v>
                </c:pt>
                <c:pt idx="25">
                  <c:v>41091</c:v>
                </c:pt>
                <c:pt idx="26">
                  <c:v>41183</c:v>
                </c:pt>
                <c:pt idx="27">
                  <c:v>41275</c:v>
                </c:pt>
                <c:pt idx="28">
                  <c:v>41365</c:v>
                </c:pt>
                <c:pt idx="29">
                  <c:v>41456</c:v>
                </c:pt>
                <c:pt idx="30">
                  <c:v>41548</c:v>
                </c:pt>
                <c:pt idx="31">
                  <c:v>41640</c:v>
                </c:pt>
                <c:pt idx="32">
                  <c:v>41730</c:v>
                </c:pt>
                <c:pt idx="33">
                  <c:v>41821</c:v>
                </c:pt>
                <c:pt idx="34">
                  <c:v>41913</c:v>
                </c:pt>
                <c:pt idx="35">
                  <c:v>42005</c:v>
                </c:pt>
                <c:pt idx="36">
                  <c:v>42095</c:v>
                </c:pt>
              </c:numCache>
            </c:numRef>
          </c:cat>
          <c:val>
            <c:numRef>
              <c:f>Sheet1!$B$2:$B$38</c:f>
              <c:numCache>
                <c:formatCode>0.00</c:formatCode>
                <c:ptCount val="37"/>
                <c:pt idx="0">
                  <c:v>-5.4718110929565436</c:v>
                </c:pt>
                <c:pt idx="1">
                  <c:v>-3.6917299932796213</c:v>
                </c:pt>
                <c:pt idx="2">
                  <c:v>-3.1714309446470557</c:v>
                </c:pt>
                <c:pt idx="3">
                  <c:v>-2.8305798735137748</c:v>
                </c:pt>
                <c:pt idx="4">
                  <c:v>-2.3540123915165099</c:v>
                </c:pt>
                <c:pt idx="5">
                  <c:v>-1.5798191811569418</c:v>
                </c:pt>
                <c:pt idx="6">
                  <c:v>-1.4763148572506701</c:v>
                </c:pt>
                <c:pt idx="7">
                  <c:v>-1.3336375211444589</c:v>
                </c:pt>
                <c:pt idx="8">
                  <c:v>-1.1219326233640543</c:v>
                </c:pt>
                <c:pt idx="9">
                  <c:v>-0.10583749633872441</c:v>
                </c:pt>
                <c:pt idx="10">
                  <c:v>0</c:v>
                </c:pt>
                <c:pt idx="11">
                  <c:v>-1.3044291109524664</c:v>
                </c:pt>
                <c:pt idx="12">
                  <c:v>-4.4659296872349392</c:v>
                </c:pt>
                <c:pt idx="13">
                  <c:v>-9.6837106801724193</c:v>
                </c:pt>
                <c:pt idx="14">
                  <c:v>-12.184708442307169</c:v>
                </c:pt>
                <c:pt idx="15">
                  <c:v>-12.937428877811683</c:v>
                </c:pt>
                <c:pt idx="16">
                  <c:v>-12.352469970838508</c:v>
                </c:pt>
                <c:pt idx="17">
                  <c:v>-12.069678963470379</c:v>
                </c:pt>
                <c:pt idx="18">
                  <c:v>-11.262560720892289</c:v>
                </c:pt>
                <c:pt idx="19">
                  <c:v>-9.9361809642437571</c:v>
                </c:pt>
                <c:pt idx="20">
                  <c:v>-8.2489188095184627</c:v>
                </c:pt>
                <c:pt idx="21">
                  <c:v>-5.9623836964066701</c:v>
                </c:pt>
                <c:pt idx="22">
                  <c:v>-5.3176956144442116</c:v>
                </c:pt>
                <c:pt idx="23">
                  <c:v>-5.0667854885056602</c:v>
                </c:pt>
                <c:pt idx="24">
                  <c:v>-4.6494424864038315</c:v>
                </c:pt>
                <c:pt idx="25">
                  <c:v>-4.1746161300915992</c:v>
                </c:pt>
                <c:pt idx="26">
                  <c:v>-3.777011363192571</c:v>
                </c:pt>
                <c:pt idx="27">
                  <c:v>-2.9695258064640693</c:v>
                </c:pt>
                <c:pt idx="28">
                  <c:v>-1.1763932230391412</c:v>
                </c:pt>
                <c:pt idx="29">
                  <c:v>1.2108421573430348</c:v>
                </c:pt>
                <c:pt idx="30">
                  <c:v>2.0401957106180397</c:v>
                </c:pt>
                <c:pt idx="31">
                  <c:v>2.4196888644092351</c:v>
                </c:pt>
                <c:pt idx="32">
                  <c:v>2.1201822308897422</c:v>
                </c:pt>
                <c:pt idx="33">
                  <c:v>1.2844750321218938</c:v>
                </c:pt>
                <c:pt idx="34">
                  <c:v>1.8478874902549631</c:v>
                </c:pt>
                <c:pt idx="35">
                  <c:v>2.8864657866155476</c:v>
                </c:pt>
                <c:pt idx="36">
                  <c:v>4.0345589590349924</c:v>
                </c:pt>
              </c:numCache>
            </c:numRef>
          </c:val>
          <c:smooth val="0"/>
        </c:ser>
        <c:ser>
          <c:idx val="1"/>
          <c:order val="1"/>
          <c:tx>
            <c:strRef>
              <c:f>Sheet1!$C$1</c:f>
              <c:strCache>
                <c:ptCount val="1"/>
                <c:pt idx="0">
                  <c:v>Arkansas</c:v>
                </c:pt>
              </c:strCache>
            </c:strRef>
          </c:tx>
          <c:spPr>
            <a:ln w="76200">
              <a:solidFill>
                <a:srgbClr val="448B05"/>
              </a:solidFill>
            </a:ln>
            <a:effectLst>
              <a:outerShdw blurRad="50800" dist="38100" dir="2700000" algn="tl" rotWithShape="0">
                <a:prstClr val="black">
                  <a:alpha val="40000"/>
                </a:prstClr>
              </a:outerShdw>
            </a:effectLst>
          </c:spPr>
          <c:marker>
            <c:symbol val="circle"/>
            <c:size val="7"/>
            <c:spPr>
              <a:solidFill>
                <a:sysClr val="window" lastClr="FFFFFF"/>
              </a:solidFill>
              <a:ln w="15875">
                <a:solidFill>
                  <a:srgbClr val="448B05"/>
                </a:solidFill>
              </a:ln>
            </c:spPr>
          </c:marker>
          <c:cat>
            <c:numRef>
              <c:f>Sheet1!$A$2:$A$38</c:f>
              <c:numCache>
                <c:formatCode>m/d/yyyy</c:formatCode>
                <c:ptCount val="37"/>
                <c:pt idx="0">
                  <c:v>38808</c:v>
                </c:pt>
                <c:pt idx="1">
                  <c:v>38899</c:v>
                </c:pt>
                <c:pt idx="2">
                  <c:v>38991</c:v>
                </c:pt>
                <c:pt idx="3">
                  <c:v>39083</c:v>
                </c:pt>
                <c:pt idx="4">
                  <c:v>39173</c:v>
                </c:pt>
                <c:pt idx="5">
                  <c:v>39264</c:v>
                </c:pt>
                <c:pt idx="6">
                  <c:v>39356</c:v>
                </c:pt>
                <c:pt idx="7">
                  <c:v>39448</c:v>
                </c:pt>
                <c:pt idx="8">
                  <c:v>39539</c:v>
                </c:pt>
                <c:pt idx="9">
                  <c:v>39630</c:v>
                </c:pt>
                <c:pt idx="10">
                  <c:v>39722</c:v>
                </c:pt>
                <c:pt idx="11">
                  <c:v>39814</c:v>
                </c:pt>
                <c:pt idx="12">
                  <c:v>39904</c:v>
                </c:pt>
                <c:pt idx="13">
                  <c:v>39995</c:v>
                </c:pt>
                <c:pt idx="14">
                  <c:v>40087</c:v>
                </c:pt>
                <c:pt idx="15">
                  <c:v>40179</c:v>
                </c:pt>
                <c:pt idx="16">
                  <c:v>40269</c:v>
                </c:pt>
                <c:pt idx="17">
                  <c:v>40360</c:v>
                </c:pt>
                <c:pt idx="18">
                  <c:v>40452</c:v>
                </c:pt>
                <c:pt idx="19">
                  <c:v>40544</c:v>
                </c:pt>
                <c:pt idx="20">
                  <c:v>40634</c:v>
                </c:pt>
                <c:pt idx="21">
                  <c:v>40725</c:v>
                </c:pt>
                <c:pt idx="22">
                  <c:v>40817</c:v>
                </c:pt>
                <c:pt idx="23">
                  <c:v>40909</c:v>
                </c:pt>
                <c:pt idx="24">
                  <c:v>41000</c:v>
                </c:pt>
                <c:pt idx="25">
                  <c:v>41091</c:v>
                </c:pt>
                <c:pt idx="26">
                  <c:v>41183</c:v>
                </c:pt>
                <c:pt idx="27">
                  <c:v>41275</c:v>
                </c:pt>
                <c:pt idx="28">
                  <c:v>41365</c:v>
                </c:pt>
                <c:pt idx="29">
                  <c:v>41456</c:v>
                </c:pt>
                <c:pt idx="30">
                  <c:v>41548</c:v>
                </c:pt>
                <c:pt idx="31">
                  <c:v>41640</c:v>
                </c:pt>
                <c:pt idx="32">
                  <c:v>41730</c:v>
                </c:pt>
                <c:pt idx="33">
                  <c:v>41821</c:v>
                </c:pt>
                <c:pt idx="34">
                  <c:v>41913</c:v>
                </c:pt>
                <c:pt idx="35">
                  <c:v>42005</c:v>
                </c:pt>
                <c:pt idx="36">
                  <c:v>42095</c:v>
                </c:pt>
              </c:numCache>
            </c:numRef>
          </c:cat>
          <c:val>
            <c:numRef>
              <c:f>Sheet1!$C$2:$C$38</c:f>
              <c:numCache>
                <c:formatCode>0.00</c:formatCode>
                <c:ptCount val="37"/>
                <c:pt idx="0">
                  <c:v>-3.4268652078925701</c:v>
                </c:pt>
                <c:pt idx="1">
                  <c:v>-2.4954458722349986</c:v>
                </c:pt>
                <c:pt idx="2">
                  <c:v>-1.5105853557093007</c:v>
                </c:pt>
                <c:pt idx="3">
                  <c:v>-1.0582512581765531</c:v>
                </c:pt>
                <c:pt idx="4">
                  <c:v>-1.3356126475286587</c:v>
                </c:pt>
                <c:pt idx="5">
                  <c:v>0</c:v>
                </c:pt>
                <c:pt idx="6">
                  <c:v>-0.30079851129838781</c:v>
                </c:pt>
                <c:pt idx="7">
                  <c:v>-8.6580508433863251E-2</c:v>
                </c:pt>
                <c:pt idx="8">
                  <c:v>-0.21255948636591954</c:v>
                </c:pt>
                <c:pt idx="9">
                  <c:v>-0.5048713597542015</c:v>
                </c:pt>
                <c:pt idx="10">
                  <c:v>-0.23696129930589566</c:v>
                </c:pt>
                <c:pt idx="11">
                  <c:v>-0.29648164026405904</c:v>
                </c:pt>
                <c:pt idx="12">
                  <c:v>-1.3768689530651108</c:v>
                </c:pt>
                <c:pt idx="13">
                  <c:v>-2.9777273274059435</c:v>
                </c:pt>
                <c:pt idx="14">
                  <c:v>-4.0475681049454648</c:v>
                </c:pt>
                <c:pt idx="15">
                  <c:v>-3.1543545030579789</c:v>
                </c:pt>
                <c:pt idx="16">
                  <c:v>-2.7025441601079372</c:v>
                </c:pt>
                <c:pt idx="17">
                  <c:v>-2.6565849292906361</c:v>
                </c:pt>
                <c:pt idx="18">
                  <c:v>-1.0719420197135934</c:v>
                </c:pt>
                <c:pt idx="19">
                  <c:v>-1.3119514609790828</c:v>
                </c:pt>
                <c:pt idx="20">
                  <c:v>-0.30961249187954348</c:v>
                </c:pt>
                <c:pt idx="21">
                  <c:v>0.83793585904657519</c:v>
                </c:pt>
                <c:pt idx="22">
                  <c:v>0.63085739013509734</c:v>
                </c:pt>
                <c:pt idx="23">
                  <c:v>1.5336605666109453</c:v>
                </c:pt>
                <c:pt idx="24">
                  <c:v>1.5819262490961044</c:v>
                </c:pt>
                <c:pt idx="25">
                  <c:v>2.9509435365540444</c:v>
                </c:pt>
                <c:pt idx="26">
                  <c:v>3.0566630788284712</c:v>
                </c:pt>
                <c:pt idx="27">
                  <c:v>3.0313417270446585</c:v>
                </c:pt>
                <c:pt idx="28">
                  <c:v>3.5311631145779812</c:v>
                </c:pt>
                <c:pt idx="29">
                  <c:v>4.8297451514438849</c:v>
                </c:pt>
                <c:pt idx="30">
                  <c:v>6.1499565322190115</c:v>
                </c:pt>
                <c:pt idx="31">
                  <c:v>7.2267156500493979</c:v>
                </c:pt>
                <c:pt idx="32">
                  <c:v>7.9277797964566847</c:v>
                </c:pt>
                <c:pt idx="33">
                  <c:v>7.1768820262716249</c:v>
                </c:pt>
                <c:pt idx="34">
                  <c:v>7.1936843976771572</c:v>
                </c:pt>
                <c:pt idx="35">
                  <c:v>7.9541857072625106</c:v>
                </c:pt>
                <c:pt idx="36">
                  <c:v>8.2756023192048396</c:v>
                </c:pt>
              </c:numCache>
            </c:numRef>
          </c:val>
          <c:smooth val="0"/>
        </c:ser>
        <c:dLbls>
          <c:showLegendKey val="0"/>
          <c:showVal val="0"/>
          <c:showCatName val="0"/>
          <c:showSerName val="0"/>
          <c:showPercent val="0"/>
          <c:showBubbleSize val="0"/>
        </c:dLbls>
        <c:marker val="1"/>
        <c:smooth val="0"/>
        <c:axId val="163739136"/>
        <c:axId val="163741056"/>
      </c:lineChart>
      <c:dateAx>
        <c:axId val="163739136"/>
        <c:scaling>
          <c:orientation val="minMax"/>
          <c:min val="38718"/>
        </c:scaling>
        <c:delete val="0"/>
        <c:axPos val="b"/>
        <c:majorGridlines>
          <c:spPr>
            <a:ln w="25400">
              <a:solidFill>
                <a:srgbClr val="707683">
                  <a:lumMod val="60000"/>
                  <a:lumOff val="40000"/>
                </a:srgbClr>
              </a:solidFill>
            </a:ln>
          </c:spPr>
        </c:majorGridlines>
        <c:minorGridlines>
          <c:spPr>
            <a:ln>
              <a:noFill/>
            </a:ln>
          </c:spPr>
        </c:minorGridlines>
        <c:numFmt formatCode="yyyy" sourceLinked="0"/>
        <c:majorTickMark val="none"/>
        <c:minorTickMark val="none"/>
        <c:tickLblPos val="low"/>
        <c:spPr>
          <a:ln w="28575">
            <a:solidFill>
              <a:schemeClr val="accent6"/>
            </a:solidFill>
          </a:ln>
        </c:spPr>
        <c:txPr>
          <a:bodyPr/>
          <a:lstStyle/>
          <a:p>
            <a:pPr>
              <a:defRPr sz="1400">
                <a:solidFill>
                  <a:schemeClr val="accent6"/>
                </a:solidFill>
              </a:defRPr>
            </a:pPr>
            <a:endParaRPr lang="en-US"/>
          </a:p>
        </c:txPr>
        <c:crossAx val="163741056"/>
        <c:crosses val="autoZero"/>
        <c:auto val="1"/>
        <c:lblOffset val="100"/>
        <c:baseTimeUnit val="months"/>
        <c:majorUnit val="1"/>
        <c:majorTimeUnit val="years"/>
        <c:minorUnit val="3"/>
        <c:minorTimeUnit val="months"/>
      </c:dateAx>
      <c:valAx>
        <c:axId val="163741056"/>
        <c:scaling>
          <c:orientation val="minMax"/>
          <c:max val="15"/>
          <c:min val="-15"/>
        </c:scaling>
        <c:delete val="0"/>
        <c:axPos val="l"/>
        <c:majorGridlines>
          <c:spPr>
            <a:ln>
              <a:solidFill>
                <a:schemeClr val="accent6">
                  <a:lumMod val="60000"/>
                  <a:lumOff val="40000"/>
                </a:schemeClr>
              </a:solidFill>
            </a:ln>
          </c:spPr>
        </c:majorGridlines>
        <c:numFmt formatCode="0" sourceLinked="0"/>
        <c:majorTickMark val="none"/>
        <c:minorTickMark val="none"/>
        <c:tickLblPos val="nextTo"/>
        <c:spPr>
          <a:ln w="12700">
            <a:solidFill>
              <a:schemeClr val="accent6">
                <a:lumMod val="60000"/>
                <a:lumOff val="40000"/>
              </a:schemeClr>
            </a:solidFill>
          </a:ln>
        </c:spPr>
        <c:txPr>
          <a:bodyPr/>
          <a:lstStyle/>
          <a:p>
            <a:pPr>
              <a:defRPr sz="1400">
                <a:solidFill>
                  <a:schemeClr val="accent6"/>
                </a:solidFill>
              </a:defRPr>
            </a:pPr>
            <a:endParaRPr lang="en-US"/>
          </a:p>
        </c:txPr>
        <c:crossAx val="163739136"/>
        <c:crosses val="autoZero"/>
        <c:crossBetween val="midCat"/>
        <c:majorUnit val="5"/>
      </c:valAx>
      <c:spPr>
        <a:noFill/>
        <a:ln w="15875">
          <a:solidFill>
            <a:srgbClr val="707683">
              <a:lumMod val="60000"/>
              <a:lumOff val="40000"/>
            </a:srgbClr>
          </a:solidFill>
        </a:ln>
      </c:spPr>
    </c:plotArea>
    <c:legend>
      <c:legendPos val="b"/>
      <c:layout>
        <c:manualLayout>
          <c:xMode val="edge"/>
          <c:yMode val="edge"/>
          <c:x val="0.32966002574219078"/>
          <c:y val="0.91269969101963533"/>
          <c:w val="0.34491865421010759"/>
          <c:h val="5.438891657530151E-2"/>
        </c:manualLayout>
      </c:layout>
      <c:overlay val="0"/>
      <c:spPr>
        <a:noFill/>
        <a:ln>
          <a:noFill/>
        </a:ln>
        <a:effectLst/>
      </c:spPr>
      <c:txPr>
        <a:bodyPr/>
        <a:lstStyle/>
        <a:p>
          <a:pPr>
            <a:defRPr sz="1600">
              <a:solidFill>
                <a:schemeClr val="bg1"/>
              </a:solidFill>
            </a:defRPr>
          </a:pPr>
          <a:endParaRPr lang="en-US"/>
        </a:p>
      </c:txPr>
    </c:legend>
    <c:plotVisOnly val="1"/>
    <c:dispBlanksAs val="gap"/>
    <c:showDLblsOverMax val="0"/>
  </c:chart>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a:t>Medicaid Spending, 8.7% compound annual growth rate,</a:t>
            </a:r>
            <a:r>
              <a:rPr lang="en-US" sz="1800" baseline="0" dirty="0"/>
              <a:t> FY</a:t>
            </a:r>
            <a:r>
              <a:rPr lang="en-US" sz="1800" dirty="0"/>
              <a:t>1974-FY2016</a:t>
            </a:r>
          </a:p>
        </c:rich>
      </c:tx>
      <c:layout>
        <c:manualLayout>
          <c:xMode val="edge"/>
          <c:yMode val="edge"/>
          <c:x val="0.11679081889815633"/>
          <c:y val="0"/>
        </c:manualLayout>
      </c:layout>
      <c:overlay val="0"/>
      <c:spPr>
        <a:ln>
          <a:noFill/>
        </a:ln>
      </c:spPr>
    </c:title>
    <c:autoTitleDeleted val="0"/>
    <c:plotArea>
      <c:layout>
        <c:manualLayout>
          <c:layoutTarget val="inner"/>
          <c:xMode val="edge"/>
          <c:yMode val="edge"/>
          <c:x val="1.9955750979582635E-2"/>
          <c:y val="0.12278021557984864"/>
          <c:w val="0.90487992989050459"/>
          <c:h val="0.73879223676922046"/>
        </c:manualLayout>
      </c:layout>
      <c:lineChart>
        <c:grouping val="stacked"/>
        <c:varyColors val="0"/>
        <c:ser>
          <c:idx val="0"/>
          <c:order val="0"/>
          <c:spPr>
            <a:ln>
              <a:solidFill>
                <a:schemeClr val="accent5">
                  <a:lumMod val="10000"/>
                </a:schemeClr>
              </a:solidFill>
            </a:ln>
          </c:spPr>
          <c:marker>
            <c:symbol val="none"/>
          </c:marker>
          <c:cat>
            <c:strRef>
              <c:f>'S:\Finance Director\Delia\FY17 Budget\[Medicaid Growth - Source CTR  1974 to 2014 v1.xlsx]$ (2)'!$B$5:$AR$5</c:f>
              <c:strCache>
                <c:ptCount val="43"/>
                <c:pt idx="0">
                  <c:v>FY2016E</c:v>
                </c:pt>
                <c:pt idx="1">
                  <c:v>FY2015E</c:v>
                </c:pt>
                <c:pt idx="2">
                  <c:v>FY2014</c:v>
                </c:pt>
                <c:pt idx="3">
                  <c:v>FY2013</c:v>
                </c:pt>
                <c:pt idx="4">
                  <c:v>FY2012</c:v>
                </c:pt>
                <c:pt idx="5">
                  <c:v>FY2011</c:v>
                </c:pt>
                <c:pt idx="6">
                  <c:v>FY2010</c:v>
                </c:pt>
                <c:pt idx="7">
                  <c:v>FY2009</c:v>
                </c:pt>
                <c:pt idx="8">
                  <c:v>FY2008</c:v>
                </c:pt>
                <c:pt idx="9">
                  <c:v>FY2007</c:v>
                </c:pt>
                <c:pt idx="10">
                  <c:v>FY2006</c:v>
                </c:pt>
                <c:pt idx="11">
                  <c:v>FY2005</c:v>
                </c:pt>
                <c:pt idx="12">
                  <c:v>FY2004</c:v>
                </c:pt>
                <c:pt idx="13">
                  <c:v>FY2003</c:v>
                </c:pt>
                <c:pt idx="14">
                  <c:v>FY2002</c:v>
                </c:pt>
                <c:pt idx="15">
                  <c:v>FY2001</c:v>
                </c:pt>
                <c:pt idx="16">
                  <c:v>FY2000</c:v>
                </c:pt>
                <c:pt idx="17">
                  <c:v>FY1999</c:v>
                </c:pt>
                <c:pt idx="18">
                  <c:v>FY1998</c:v>
                </c:pt>
                <c:pt idx="19">
                  <c:v>FY1997</c:v>
                </c:pt>
                <c:pt idx="20">
                  <c:v>FY1996</c:v>
                </c:pt>
                <c:pt idx="21">
                  <c:v>FY1995</c:v>
                </c:pt>
                <c:pt idx="22">
                  <c:v>FY1994</c:v>
                </c:pt>
                <c:pt idx="23">
                  <c:v>FY1993</c:v>
                </c:pt>
                <c:pt idx="24">
                  <c:v>FY1992</c:v>
                </c:pt>
                <c:pt idx="25">
                  <c:v>FY1991</c:v>
                </c:pt>
                <c:pt idx="26">
                  <c:v>FY1990</c:v>
                </c:pt>
                <c:pt idx="27">
                  <c:v>FY1989</c:v>
                </c:pt>
                <c:pt idx="28">
                  <c:v>FY1988</c:v>
                </c:pt>
                <c:pt idx="29">
                  <c:v>FY1987</c:v>
                </c:pt>
                <c:pt idx="30">
                  <c:v>FY1986</c:v>
                </c:pt>
                <c:pt idx="31">
                  <c:v>FY1985</c:v>
                </c:pt>
                <c:pt idx="32">
                  <c:v>FY1984</c:v>
                </c:pt>
                <c:pt idx="33">
                  <c:v>FY1983</c:v>
                </c:pt>
                <c:pt idx="34">
                  <c:v>FY1982</c:v>
                </c:pt>
                <c:pt idx="35">
                  <c:v>FY1981</c:v>
                </c:pt>
                <c:pt idx="36">
                  <c:v>FY1980</c:v>
                </c:pt>
                <c:pt idx="37">
                  <c:v>FY1979</c:v>
                </c:pt>
                <c:pt idx="38">
                  <c:v>FY1978</c:v>
                </c:pt>
                <c:pt idx="39">
                  <c:v>FY1977</c:v>
                </c:pt>
                <c:pt idx="40">
                  <c:v>FY1976</c:v>
                </c:pt>
                <c:pt idx="41">
                  <c:v>FY1975</c:v>
                </c:pt>
                <c:pt idx="42">
                  <c:v>FY1974</c:v>
                </c:pt>
              </c:strCache>
            </c:strRef>
          </c:cat>
          <c:val>
            <c:numRef>
              <c:f>'S:\Finance Director\Delia\FY17 Budget\[Medicaid Growth - Source CTR  1974 to 2014 v1.xlsx]$ (2)'!$B$6:$AR$6</c:f>
              <c:numCache>
                <c:formatCode>General</c:formatCode>
                <c:ptCount val="43"/>
                <c:pt idx="0">
                  <c:v>14633</c:v>
                </c:pt>
                <c:pt idx="1">
                  <c:v>13651.5</c:v>
                </c:pt>
                <c:pt idx="2">
                  <c:v>11900.776</c:v>
                </c:pt>
                <c:pt idx="3">
                  <c:v>10799.692999999999</c:v>
                </c:pt>
                <c:pt idx="4">
                  <c:v>10431.108</c:v>
                </c:pt>
                <c:pt idx="5">
                  <c:v>10237.325999999999</c:v>
                </c:pt>
                <c:pt idx="6">
                  <c:v>9286.5650000000005</c:v>
                </c:pt>
                <c:pt idx="7">
                  <c:v>8679.2129999999997</c:v>
                </c:pt>
                <c:pt idx="8">
                  <c:v>8246.3420000000006</c:v>
                </c:pt>
                <c:pt idx="9">
                  <c:v>7550.4470000000001</c:v>
                </c:pt>
                <c:pt idx="10">
                  <c:v>6852.4639999999999</c:v>
                </c:pt>
                <c:pt idx="11">
                  <c:v>5977.2209999999995</c:v>
                </c:pt>
                <c:pt idx="12">
                  <c:v>5742.3980000000001</c:v>
                </c:pt>
                <c:pt idx="13">
                  <c:v>5485.1120000000001</c:v>
                </c:pt>
                <c:pt idx="14">
                  <c:v>5259.2749999999996</c:v>
                </c:pt>
                <c:pt idx="15">
                  <c:v>4642.3419999999996</c:v>
                </c:pt>
                <c:pt idx="16">
                  <c:v>4269.99</c:v>
                </c:pt>
                <c:pt idx="17">
                  <c:v>3856.453</c:v>
                </c:pt>
                <c:pt idx="18">
                  <c:v>3665.8389999999999</c:v>
                </c:pt>
                <c:pt idx="19">
                  <c:v>3455.5309999999999</c:v>
                </c:pt>
                <c:pt idx="20">
                  <c:v>3415.9490000000001</c:v>
                </c:pt>
                <c:pt idx="21">
                  <c:v>3398.22</c:v>
                </c:pt>
                <c:pt idx="22">
                  <c:v>3313.127</c:v>
                </c:pt>
                <c:pt idx="23">
                  <c:v>3151.3609999999999</c:v>
                </c:pt>
                <c:pt idx="24">
                  <c:v>2817.674</c:v>
                </c:pt>
                <c:pt idx="25">
                  <c:v>2765.3</c:v>
                </c:pt>
                <c:pt idx="26">
                  <c:v>2120.6</c:v>
                </c:pt>
                <c:pt idx="27">
                  <c:v>1833.5</c:v>
                </c:pt>
                <c:pt idx="28">
                  <c:v>1641.5</c:v>
                </c:pt>
                <c:pt idx="29">
                  <c:v>1512.7</c:v>
                </c:pt>
                <c:pt idx="30">
                  <c:v>1429.7</c:v>
                </c:pt>
                <c:pt idx="31">
                  <c:v>1162.4000000000001</c:v>
                </c:pt>
                <c:pt idx="32">
                  <c:v>1131.8</c:v>
                </c:pt>
                <c:pt idx="33">
                  <c:v>1092.5</c:v>
                </c:pt>
                <c:pt idx="34">
                  <c:v>1028.7</c:v>
                </c:pt>
                <c:pt idx="35">
                  <c:v>958.2</c:v>
                </c:pt>
                <c:pt idx="36">
                  <c:v>857.8</c:v>
                </c:pt>
                <c:pt idx="37">
                  <c:v>789.3</c:v>
                </c:pt>
                <c:pt idx="38">
                  <c:v>653.5</c:v>
                </c:pt>
                <c:pt idx="39">
                  <c:v>618.29999999999995</c:v>
                </c:pt>
                <c:pt idx="40">
                  <c:v>612.4</c:v>
                </c:pt>
                <c:pt idx="41">
                  <c:v>651.9</c:v>
                </c:pt>
                <c:pt idx="42">
                  <c:v>444.2</c:v>
                </c:pt>
              </c:numCache>
            </c:numRef>
          </c:val>
          <c:smooth val="0"/>
        </c:ser>
        <c:dLbls>
          <c:showLegendKey val="0"/>
          <c:showVal val="0"/>
          <c:showCatName val="0"/>
          <c:showSerName val="0"/>
          <c:showPercent val="0"/>
          <c:showBubbleSize val="0"/>
        </c:dLbls>
        <c:marker val="1"/>
        <c:smooth val="0"/>
        <c:axId val="207310848"/>
        <c:axId val="207312384"/>
      </c:lineChart>
      <c:catAx>
        <c:axId val="207310848"/>
        <c:scaling>
          <c:orientation val="maxMin"/>
        </c:scaling>
        <c:delete val="0"/>
        <c:axPos val="b"/>
        <c:majorTickMark val="out"/>
        <c:minorTickMark val="none"/>
        <c:tickLblPos val="nextTo"/>
        <c:crossAx val="207312384"/>
        <c:crosses val="autoZero"/>
        <c:auto val="1"/>
        <c:lblAlgn val="ctr"/>
        <c:lblOffset val="100"/>
        <c:tickLblSkip val="5"/>
        <c:noMultiLvlLbl val="0"/>
      </c:catAx>
      <c:valAx>
        <c:axId val="207312384"/>
        <c:scaling>
          <c:orientation val="minMax"/>
        </c:scaling>
        <c:delete val="0"/>
        <c:axPos val="r"/>
        <c:majorGridlines>
          <c:spPr>
            <a:ln>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c:spPr>
        </c:majorGridlines>
        <c:numFmt formatCode="#,##0" sourceLinked="0"/>
        <c:majorTickMark val="out"/>
        <c:minorTickMark val="none"/>
        <c:tickLblPos val="nextTo"/>
        <c:spPr>
          <a:ln>
            <a:noFill/>
          </a:ln>
        </c:spPr>
        <c:crossAx val="207310848"/>
        <c:crosses val="autoZero"/>
        <c:crossBetween val="between"/>
        <c:majorUnit val="1000"/>
        <c:dispUnits>
          <c:builtInUnit val="thousands"/>
        </c:dispUnits>
      </c:valAx>
      <c:spPr>
        <a:solidFill>
          <a:schemeClr val="bg1"/>
        </a:solidFill>
        <a:ln>
          <a:solidFill>
            <a:schemeClr val="accent5">
              <a:lumMod val="10000"/>
            </a:schemeClr>
          </a:solidFill>
        </a:ln>
      </c:spPr>
    </c:plotArea>
    <c:plotVisOnly val="1"/>
    <c:dispBlanksAs val="zero"/>
    <c:showDLblsOverMax val="0"/>
  </c:chart>
  <c:txPr>
    <a:bodyPr/>
    <a:lstStyle/>
    <a:p>
      <a:pPr>
        <a:defRPr sz="1050" b="1"/>
      </a:pPr>
      <a:endParaRPr lang="en-US"/>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1"/>
          <c:order val="1"/>
          <c:tx>
            <c:strRef>
              <c:f>'Medicaid (2)'!$A$12</c:f>
              <c:strCache>
                <c:ptCount val="1"/>
                <c:pt idx="0">
                  <c:v>Medicaid</c:v>
                </c:pt>
              </c:strCache>
            </c:strRef>
          </c:tx>
          <c:invertIfNegative val="0"/>
          <c:cat>
            <c:strRef>
              <c:f>'Medicaid (2)'!$B$10:$AR$10</c:f>
              <c:strCache>
                <c:ptCount val="43"/>
                <c:pt idx="0">
                  <c:v>FY1974</c:v>
                </c:pt>
                <c:pt idx="1">
                  <c:v>FY1975</c:v>
                </c:pt>
                <c:pt idx="2">
                  <c:v>FY1976</c:v>
                </c:pt>
                <c:pt idx="3">
                  <c:v>FY1977</c:v>
                </c:pt>
                <c:pt idx="4">
                  <c:v>FY1978</c:v>
                </c:pt>
                <c:pt idx="5">
                  <c:v>FY1979</c:v>
                </c:pt>
                <c:pt idx="6">
                  <c:v>FY1980</c:v>
                </c:pt>
                <c:pt idx="7">
                  <c:v>FY1981</c:v>
                </c:pt>
                <c:pt idx="8">
                  <c:v>FY1982</c:v>
                </c:pt>
                <c:pt idx="9">
                  <c:v>FY1983</c:v>
                </c:pt>
                <c:pt idx="10">
                  <c:v>FY1984</c:v>
                </c:pt>
                <c:pt idx="11">
                  <c:v>FY1985</c:v>
                </c:pt>
                <c:pt idx="12">
                  <c:v>FY1986</c:v>
                </c:pt>
                <c:pt idx="13">
                  <c:v>FY1987</c:v>
                </c:pt>
                <c:pt idx="14">
                  <c:v>FY1988</c:v>
                </c:pt>
                <c:pt idx="15">
                  <c:v>FY1989</c:v>
                </c:pt>
                <c:pt idx="16">
                  <c:v>FY1990</c:v>
                </c:pt>
                <c:pt idx="17">
                  <c:v>FY1991</c:v>
                </c:pt>
                <c:pt idx="18">
                  <c:v>FY1992</c:v>
                </c:pt>
                <c:pt idx="19">
                  <c:v>FY1993</c:v>
                </c:pt>
                <c:pt idx="20">
                  <c:v>FY1994</c:v>
                </c:pt>
                <c:pt idx="21">
                  <c:v>FY1995</c:v>
                </c:pt>
                <c:pt idx="22">
                  <c:v>FY1996</c:v>
                </c:pt>
                <c:pt idx="23">
                  <c:v>FY1997</c:v>
                </c:pt>
                <c:pt idx="24">
                  <c:v>FY1998</c:v>
                </c:pt>
                <c:pt idx="25">
                  <c:v>FY1999</c:v>
                </c:pt>
                <c:pt idx="26">
                  <c:v>FY2000</c:v>
                </c:pt>
                <c:pt idx="27">
                  <c:v>FY2001</c:v>
                </c:pt>
                <c:pt idx="28">
                  <c:v>FY2002</c:v>
                </c:pt>
                <c:pt idx="29">
                  <c:v>FY2003</c:v>
                </c:pt>
                <c:pt idx="30">
                  <c:v>FY2004</c:v>
                </c:pt>
                <c:pt idx="31">
                  <c:v>FY2005</c:v>
                </c:pt>
                <c:pt idx="32">
                  <c:v>FY2006</c:v>
                </c:pt>
                <c:pt idx="33">
                  <c:v>FY2007</c:v>
                </c:pt>
                <c:pt idx="34">
                  <c:v>FY2008</c:v>
                </c:pt>
                <c:pt idx="35">
                  <c:v>FY2009</c:v>
                </c:pt>
                <c:pt idx="36">
                  <c:v>FY2010</c:v>
                </c:pt>
                <c:pt idx="37">
                  <c:v>FY2011</c:v>
                </c:pt>
                <c:pt idx="38">
                  <c:v>FY2012</c:v>
                </c:pt>
                <c:pt idx="39">
                  <c:v>FY2013</c:v>
                </c:pt>
                <c:pt idx="40">
                  <c:v>FY2014</c:v>
                </c:pt>
                <c:pt idx="41">
                  <c:v>FY2015E</c:v>
                </c:pt>
                <c:pt idx="42">
                  <c:v>FY2016E</c:v>
                </c:pt>
              </c:strCache>
            </c:strRef>
          </c:cat>
          <c:val>
            <c:numRef>
              <c:f>'Medicaid (2)'!$B$12:$AR$12</c:f>
              <c:numCache>
                <c:formatCode>General</c:formatCode>
                <c:ptCount val="43"/>
                <c:pt idx="0">
                  <c:v>444.2</c:v>
                </c:pt>
                <c:pt idx="1">
                  <c:v>651.9</c:v>
                </c:pt>
                <c:pt idx="2">
                  <c:v>612.4</c:v>
                </c:pt>
                <c:pt idx="3">
                  <c:v>618.29999999999995</c:v>
                </c:pt>
                <c:pt idx="4">
                  <c:v>653.5</c:v>
                </c:pt>
                <c:pt idx="5">
                  <c:v>789.3</c:v>
                </c:pt>
                <c:pt idx="6">
                  <c:v>857.8</c:v>
                </c:pt>
                <c:pt idx="7">
                  <c:v>958.2</c:v>
                </c:pt>
                <c:pt idx="8">
                  <c:v>1028.7</c:v>
                </c:pt>
                <c:pt idx="9">
                  <c:v>1092.5</c:v>
                </c:pt>
                <c:pt idx="10">
                  <c:v>1131.8</c:v>
                </c:pt>
                <c:pt idx="11">
                  <c:v>1162.4000000000001</c:v>
                </c:pt>
                <c:pt idx="12">
                  <c:v>1429.7</c:v>
                </c:pt>
                <c:pt idx="13">
                  <c:v>1512.7</c:v>
                </c:pt>
                <c:pt idx="14">
                  <c:v>1641.5</c:v>
                </c:pt>
                <c:pt idx="15">
                  <c:v>1833.5</c:v>
                </c:pt>
                <c:pt idx="16">
                  <c:v>2120.6</c:v>
                </c:pt>
                <c:pt idx="17">
                  <c:v>2765.3</c:v>
                </c:pt>
                <c:pt idx="18">
                  <c:v>2817.674</c:v>
                </c:pt>
                <c:pt idx="19">
                  <c:v>3151.3609999999999</c:v>
                </c:pt>
                <c:pt idx="20">
                  <c:v>3313.127</c:v>
                </c:pt>
                <c:pt idx="21">
                  <c:v>3398.22</c:v>
                </c:pt>
                <c:pt idx="22">
                  <c:v>3415.9490000000001</c:v>
                </c:pt>
                <c:pt idx="23">
                  <c:v>3455.5309999999999</c:v>
                </c:pt>
                <c:pt idx="24">
                  <c:v>3665.8389999999999</c:v>
                </c:pt>
                <c:pt idx="25">
                  <c:v>3856.453</c:v>
                </c:pt>
                <c:pt idx="26">
                  <c:v>4269.99</c:v>
                </c:pt>
                <c:pt idx="27">
                  <c:v>4642.3419999999996</c:v>
                </c:pt>
                <c:pt idx="28">
                  <c:v>5259.2749999999996</c:v>
                </c:pt>
                <c:pt idx="29">
                  <c:v>5485.1120000000001</c:v>
                </c:pt>
                <c:pt idx="30">
                  <c:v>5742.3980000000001</c:v>
                </c:pt>
                <c:pt idx="31">
                  <c:v>5977.2209999999995</c:v>
                </c:pt>
                <c:pt idx="32">
                  <c:v>6852.4639999999999</c:v>
                </c:pt>
                <c:pt idx="33">
                  <c:v>7550.4470000000001</c:v>
                </c:pt>
                <c:pt idx="34">
                  <c:v>8246.3420000000006</c:v>
                </c:pt>
                <c:pt idx="35">
                  <c:v>8679.2129999999997</c:v>
                </c:pt>
                <c:pt idx="36">
                  <c:v>9286.5650000000005</c:v>
                </c:pt>
                <c:pt idx="37">
                  <c:v>10237.325999999999</c:v>
                </c:pt>
                <c:pt idx="38">
                  <c:v>10431.108</c:v>
                </c:pt>
                <c:pt idx="39">
                  <c:v>10799.692999999999</c:v>
                </c:pt>
                <c:pt idx="40">
                  <c:v>11900.776</c:v>
                </c:pt>
                <c:pt idx="41">
                  <c:v>13651.5</c:v>
                </c:pt>
                <c:pt idx="42">
                  <c:v>14633</c:v>
                </c:pt>
              </c:numCache>
            </c:numRef>
          </c:val>
        </c:ser>
        <c:dLbls>
          <c:showLegendKey val="0"/>
          <c:showVal val="0"/>
          <c:showCatName val="0"/>
          <c:showSerName val="0"/>
          <c:showPercent val="0"/>
          <c:showBubbleSize val="0"/>
        </c:dLbls>
        <c:gapWidth val="150"/>
        <c:axId val="288360704"/>
        <c:axId val="291582720"/>
      </c:barChart>
      <c:lineChart>
        <c:grouping val="standard"/>
        <c:varyColors val="0"/>
        <c:ser>
          <c:idx val="0"/>
          <c:order val="0"/>
          <c:tx>
            <c:strRef>
              <c:f>'Medicaid (2)'!$A$11</c:f>
              <c:strCache>
                <c:ptCount val="1"/>
                <c:pt idx="0">
                  <c:v>% of Total Budgeted Expenditures</c:v>
                </c:pt>
              </c:strCache>
            </c:strRef>
          </c:tx>
          <c:cat>
            <c:strRef>
              <c:f>'Medicaid (2)'!$B$10:$AR$10</c:f>
              <c:strCache>
                <c:ptCount val="43"/>
                <c:pt idx="0">
                  <c:v>FY1974</c:v>
                </c:pt>
                <c:pt idx="1">
                  <c:v>FY1975</c:v>
                </c:pt>
                <c:pt idx="2">
                  <c:v>FY1976</c:v>
                </c:pt>
                <c:pt idx="3">
                  <c:v>FY1977</c:v>
                </c:pt>
                <c:pt idx="4">
                  <c:v>FY1978</c:v>
                </c:pt>
                <c:pt idx="5">
                  <c:v>FY1979</c:v>
                </c:pt>
                <c:pt idx="6">
                  <c:v>FY1980</c:v>
                </c:pt>
                <c:pt idx="7">
                  <c:v>FY1981</c:v>
                </c:pt>
                <c:pt idx="8">
                  <c:v>FY1982</c:v>
                </c:pt>
                <c:pt idx="9">
                  <c:v>FY1983</c:v>
                </c:pt>
                <c:pt idx="10">
                  <c:v>FY1984</c:v>
                </c:pt>
                <c:pt idx="11">
                  <c:v>FY1985</c:v>
                </c:pt>
                <c:pt idx="12">
                  <c:v>FY1986</c:v>
                </c:pt>
                <c:pt idx="13">
                  <c:v>FY1987</c:v>
                </c:pt>
                <c:pt idx="14">
                  <c:v>FY1988</c:v>
                </c:pt>
                <c:pt idx="15">
                  <c:v>FY1989</c:v>
                </c:pt>
                <c:pt idx="16">
                  <c:v>FY1990</c:v>
                </c:pt>
                <c:pt idx="17">
                  <c:v>FY1991</c:v>
                </c:pt>
                <c:pt idx="18">
                  <c:v>FY1992</c:v>
                </c:pt>
                <c:pt idx="19">
                  <c:v>FY1993</c:v>
                </c:pt>
                <c:pt idx="20">
                  <c:v>FY1994</c:v>
                </c:pt>
                <c:pt idx="21">
                  <c:v>FY1995</c:v>
                </c:pt>
                <c:pt idx="22">
                  <c:v>FY1996</c:v>
                </c:pt>
                <c:pt idx="23">
                  <c:v>FY1997</c:v>
                </c:pt>
                <c:pt idx="24">
                  <c:v>FY1998</c:v>
                </c:pt>
                <c:pt idx="25">
                  <c:v>FY1999</c:v>
                </c:pt>
                <c:pt idx="26">
                  <c:v>FY2000</c:v>
                </c:pt>
                <c:pt idx="27">
                  <c:v>FY2001</c:v>
                </c:pt>
                <c:pt idx="28">
                  <c:v>FY2002</c:v>
                </c:pt>
                <c:pt idx="29">
                  <c:v>FY2003</c:v>
                </c:pt>
                <c:pt idx="30">
                  <c:v>FY2004</c:v>
                </c:pt>
                <c:pt idx="31">
                  <c:v>FY2005</c:v>
                </c:pt>
                <c:pt idx="32">
                  <c:v>FY2006</c:v>
                </c:pt>
                <c:pt idx="33">
                  <c:v>FY2007</c:v>
                </c:pt>
                <c:pt idx="34">
                  <c:v>FY2008</c:v>
                </c:pt>
                <c:pt idx="35">
                  <c:v>FY2009</c:v>
                </c:pt>
                <c:pt idx="36">
                  <c:v>FY2010</c:v>
                </c:pt>
                <c:pt idx="37">
                  <c:v>FY2011</c:v>
                </c:pt>
                <c:pt idx="38">
                  <c:v>FY2012</c:v>
                </c:pt>
                <c:pt idx="39">
                  <c:v>FY2013</c:v>
                </c:pt>
                <c:pt idx="40">
                  <c:v>FY2014</c:v>
                </c:pt>
                <c:pt idx="41">
                  <c:v>FY2015E</c:v>
                </c:pt>
                <c:pt idx="42">
                  <c:v>FY2016E</c:v>
                </c:pt>
              </c:strCache>
            </c:strRef>
          </c:cat>
          <c:val>
            <c:numRef>
              <c:f>'Medicaid (2)'!$B$11:$AR$11</c:f>
              <c:numCache>
                <c:formatCode>0%</c:formatCode>
                <c:ptCount val="43"/>
                <c:pt idx="0">
                  <c:v>0.14531536247055746</c:v>
                </c:pt>
                <c:pt idx="1">
                  <c:v>0.17444940993871924</c:v>
                </c:pt>
                <c:pt idx="2">
                  <c:v>0.16666213090216353</c:v>
                </c:pt>
                <c:pt idx="3">
                  <c:v>0.15011289421933038</c:v>
                </c:pt>
                <c:pt idx="4">
                  <c:v>0.14695961140595487</c:v>
                </c:pt>
                <c:pt idx="5">
                  <c:v>0.1535722624328742</c:v>
                </c:pt>
                <c:pt idx="6">
                  <c:v>0.15011015894737392</c:v>
                </c:pt>
                <c:pt idx="7">
                  <c:v>0.15629026733432289</c:v>
                </c:pt>
                <c:pt idx="8">
                  <c:v>0.15751757085764162</c:v>
                </c:pt>
                <c:pt idx="9">
                  <c:v>0.15750699230126006</c:v>
                </c:pt>
                <c:pt idx="10">
                  <c:v>0.14993310106375929</c:v>
                </c:pt>
                <c:pt idx="11">
                  <c:v>0.13924126447934265</c:v>
                </c:pt>
                <c:pt idx="12">
                  <c:v>0.14750275980892838</c:v>
                </c:pt>
                <c:pt idx="13">
                  <c:v>0.13935128462594307</c:v>
                </c:pt>
                <c:pt idx="14">
                  <c:v>0.14045039957561131</c:v>
                </c:pt>
                <c:pt idx="15">
                  <c:v>0.14400434172893961</c:v>
                </c:pt>
                <c:pt idx="16">
                  <c:v>0.15992827587122296</c:v>
                </c:pt>
                <c:pt idx="17">
                  <c:v>0.2025159640698759</c:v>
                </c:pt>
                <c:pt idx="18">
                  <c:v>0.21002312310552954</c:v>
                </c:pt>
                <c:pt idx="19">
                  <c:v>0.2144304482212511</c:v>
                </c:pt>
                <c:pt idx="20">
                  <c:v>0.21343288514575012</c:v>
                </c:pt>
                <c:pt idx="21">
                  <c:v>0.20911550422157668</c:v>
                </c:pt>
                <c:pt idx="22">
                  <c:v>0.20235364018367305</c:v>
                </c:pt>
                <c:pt idx="23">
                  <c:v>0.19251926596079316</c:v>
                </c:pt>
                <c:pt idx="24">
                  <c:v>0.19292103431056043</c:v>
                </c:pt>
                <c:pt idx="25">
                  <c:v>0.19049133136564808</c:v>
                </c:pt>
                <c:pt idx="26">
                  <c:v>0.19050456971118368</c:v>
                </c:pt>
                <c:pt idx="27">
                  <c:v>0.20974078860973652</c:v>
                </c:pt>
                <c:pt idx="28">
                  <c:v>0.23066737630785267</c:v>
                </c:pt>
                <c:pt idx="29">
                  <c:v>0.24444458111076026</c:v>
                </c:pt>
                <c:pt idx="30">
                  <c:v>0.25132685869415555</c:v>
                </c:pt>
                <c:pt idx="31">
                  <c:v>0.25136499349784813</c:v>
                </c:pt>
                <c:pt idx="32">
                  <c:v>0.26783546338397357</c:v>
                </c:pt>
                <c:pt idx="33">
                  <c:v>0.26105413226473662</c:v>
                </c:pt>
                <c:pt idx="34">
                  <c:v>0.26766563761730988</c:v>
                </c:pt>
                <c:pt idx="35">
                  <c:v>0.28357358245113695</c:v>
                </c:pt>
                <c:pt idx="36">
                  <c:v>0.30524230807257952</c:v>
                </c:pt>
                <c:pt idx="37">
                  <c:v>0.31914269598001493</c:v>
                </c:pt>
                <c:pt idx="38">
                  <c:v>0.32137604582465024</c:v>
                </c:pt>
                <c:pt idx="39">
                  <c:v>0.31862833565038773</c:v>
                </c:pt>
                <c:pt idx="40">
                  <c:v>0.33152591987568875</c:v>
                </c:pt>
                <c:pt idx="41">
                  <c:v>0.35787594472800482</c:v>
                </c:pt>
                <c:pt idx="42">
                  <c:v>0.3579746166567182</c:v>
                </c:pt>
              </c:numCache>
            </c:numRef>
          </c:val>
          <c:smooth val="0"/>
        </c:ser>
        <c:dLbls>
          <c:showLegendKey val="0"/>
          <c:showVal val="0"/>
          <c:showCatName val="0"/>
          <c:showSerName val="0"/>
          <c:showPercent val="0"/>
          <c:showBubbleSize val="0"/>
        </c:dLbls>
        <c:marker val="1"/>
        <c:smooth val="0"/>
        <c:axId val="180533120"/>
        <c:axId val="180531584"/>
      </c:lineChart>
      <c:catAx>
        <c:axId val="288360704"/>
        <c:scaling>
          <c:orientation val="minMax"/>
        </c:scaling>
        <c:delete val="0"/>
        <c:axPos val="b"/>
        <c:majorTickMark val="out"/>
        <c:minorTickMark val="none"/>
        <c:tickLblPos val="nextTo"/>
        <c:crossAx val="291582720"/>
        <c:crosses val="autoZero"/>
        <c:auto val="1"/>
        <c:lblAlgn val="ctr"/>
        <c:lblOffset val="100"/>
        <c:tickLblSkip val="5"/>
        <c:tickMarkSkip val="5"/>
        <c:noMultiLvlLbl val="0"/>
      </c:catAx>
      <c:valAx>
        <c:axId val="291582720"/>
        <c:scaling>
          <c:orientation val="minMax"/>
        </c:scaling>
        <c:delete val="0"/>
        <c:axPos val="l"/>
        <c:majorGridlines/>
        <c:numFmt formatCode="#,##0" sourceLinked="0"/>
        <c:majorTickMark val="out"/>
        <c:minorTickMark val="none"/>
        <c:tickLblPos val="nextTo"/>
        <c:crossAx val="288360704"/>
        <c:crosses val="autoZero"/>
        <c:crossBetween val="between"/>
        <c:dispUnits>
          <c:builtInUnit val="thousands"/>
        </c:dispUnits>
      </c:valAx>
      <c:valAx>
        <c:axId val="180531584"/>
        <c:scaling>
          <c:orientation val="minMax"/>
        </c:scaling>
        <c:delete val="0"/>
        <c:axPos val="r"/>
        <c:numFmt formatCode="0%" sourceLinked="1"/>
        <c:majorTickMark val="out"/>
        <c:minorTickMark val="none"/>
        <c:tickLblPos val="nextTo"/>
        <c:crossAx val="180533120"/>
        <c:crosses val="max"/>
        <c:crossBetween val="between"/>
      </c:valAx>
      <c:catAx>
        <c:axId val="180533120"/>
        <c:scaling>
          <c:orientation val="minMax"/>
        </c:scaling>
        <c:delete val="1"/>
        <c:axPos val="b"/>
        <c:majorTickMark val="out"/>
        <c:minorTickMark val="none"/>
        <c:tickLblPos val="nextTo"/>
        <c:crossAx val="180531584"/>
        <c:crosses val="autoZero"/>
        <c:auto val="1"/>
        <c:lblAlgn val="ctr"/>
        <c:lblOffset val="100"/>
        <c:noMultiLvlLbl val="0"/>
      </c:catAx>
    </c:plotArea>
    <c:legend>
      <c:legendPos val="b"/>
      <c:layout>
        <c:manualLayout>
          <c:xMode val="edge"/>
          <c:yMode val="edge"/>
          <c:x val="9.9160754658142974E-2"/>
          <c:y val="0.25572306270704925"/>
          <c:w val="0.44194238715210105"/>
          <c:h val="4.5150844908431388E-2"/>
        </c:manualLayout>
      </c:layout>
      <c:overlay val="0"/>
    </c:legend>
    <c:plotVisOnly val="1"/>
    <c:dispBlanksAs val="gap"/>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8.9717508995247969E-2"/>
          <c:y val="4.1000099671085415E-2"/>
          <c:w val="0.85275640475784409"/>
          <c:h val="0.79649875411143234"/>
        </c:manualLayout>
      </c:layout>
      <c:lineChart>
        <c:grouping val="standard"/>
        <c:varyColors val="0"/>
        <c:ser>
          <c:idx val="0"/>
          <c:order val="0"/>
          <c:tx>
            <c:strRef>
              <c:f>Sheet1!$B$1</c:f>
              <c:strCache>
                <c:ptCount val="1"/>
                <c:pt idx="0">
                  <c:v>50 states</c:v>
                </c:pt>
              </c:strCache>
            </c:strRef>
          </c:tx>
          <c:spPr>
            <a:ln w="76200">
              <a:solidFill>
                <a:srgbClr val="006F96"/>
              </a:solidFill>
            </a:ln>
            <a:effectLst>
              <a:outerShdw blurRad="50800" dist="38100" dir="2700000" algn="tl" rotWithShape="0">
                <a:prstClr val="black">
                  <a:alpha val="40000"/>
                </a:prstClr>
              </a:outerShdw>
            </a:effectLst>
          </c:spPr>
          <c:marker>
            <c:symbol val="circle"/>
            <c:size val="7"/>
            <c:spPr>
              <a:solidFill>
                <a:schemeClr val="tx1"/>
              </a:solidFill>
              <a:ln w="15875">
                <a:solidFill>
                  <a:schemeClr val="accent4"/>
                </a:solidFill>
              </a:ln>
              <a:effectLst>
                <a:outerShdw blurRad="50800" dist="38100" dir="2700000" algn="tl" rotWithShape="0">
                  <a:prstClr val="black">
                    <a:alpha val="40000"/>
                  </a:prstClr>
                </a:outerShdw>
              </a:effectLst>
            </c:spPr>
          </c:marker>
          <c:cat>
            <c:numRef>
              <c:f>Sheet1!$A$2:$A$38</c:f>
              <c:numCache>
                <c:formatCode>m/d/yyyy</c:formatCode>
                <c:ptCount val="37"/>
                <c:pt idx="0">
                  <c:v>38808</c:v>
                </c:pt>
                <c:pt idx="1">
                  <c:v>38899</c:v>
                </c:pt>
                <c:pt idx="2">
                  <c:v>38991</c:v>
                </c:pt>
                <c:pt idx="3">
                  <c:v>39083</c:v>
                </c:pt>
                <c:pt idx="4">
                  <c:v>39173</c:v>
                </c:pt>
                <c:pt idx="5">
                  <c:v>39264</c:v>
                </c:pt>
                <c:pt idx="6">
                  <c:v>39356</c:v>
                </c:pt>
                <c:pt idx="7">
                  <c:v>39448</c:v>
                </c:pt>
                <c:pt idx="8">
                  <c:v>39539</c:v>
                </c:pt>
                <c:pt idx="9">
                  <c:v>39630</c:v>
                </c:pt>
                <c:pt idx="10">
                  <c:v>39722</c:v>
                </c:pt>
                <c:pt idx="11">
                  <c:v>39814</c:v>
                </c:pt>
                <c:pt idx="12">
                  <c:v>39904</c:v>
                </c:pt>
                <c:pt idx="13">
                  <c:v>39995</c:v>
                </c:pt>
                <c:pt idx="14">
                  <c:v>40087</c:v>
                </c:pt>
                <c:pt idx="15">
                  <c:v>40179</c:v>
                </c:pt>
                <c:pt idx="16">
                  <c:v>40269</c:v>
                </c:pt>
                <c:pt idx="17">
                  <c:v>40360</c:v>
                </c:pt>
                <c:pt idx="18">
                  <c:v>40452</c:v>
                </c:pt>
                <c:pt idx="19">
                  <c:v>40544</c:v>
                </c:pt>
                <c:pt idx="20">
                  <c:v>40634</c:v>
                </c:pt>
                <c:pt idx="21">
                  <c:v>40725</c:v>
                </c:pt>
                <c:pt idx="22">
                  <c:v>40817</c:v>
                </c:pt>
                <c:pt idx="23">
                  <c:v>40909</c:v>
                </c:pt>
                <c:pt idx="24">
                  <c:v>41000</c:v>
                </c:pt>
                <c:pt idx="25">
                  <c:v>41091</c:v>
                </c:pt>
                <c:pt idx="26">
                  <c:v>41183</c:v>
                </c:pt>
                <c:pt idx="27">
                  <c:v>41275</c:v>
                </c:pt>
                <c:pt idx="28">
                  <c:v>41365</c:v>
                </c:pt>
                <c:pt idx="29">
                  <c:v>41456</c:v>
                </c:pt>
                <c:pt idx="30">
                  <c:v>41548</c:v>
                </c:pt>
                <c:pt idx="31">
                  <c:v>41640</c:v>
                </c:pt>
                <c:pt idx="32">
                  <c:v>41730</c:v>
                </c:pt>
                <c:pt idx="33">
                  <c:v>41821</c:v>
                </c:pt>
                <c:pt idx="34">
                  <c:v>41913</c:v>
                </c:pt>
                <c:pt idx="35">
                  <c:v>42005</c:v>
                </c:pt>
                <c:pt idx="36">
                  <c:v>42095</c:v>
                </c:pt>
              </c:numCache>
            </c:numRef>
          </c:cat>
          <c:val>
            <c:numRef>
              <c:f>Sheet1!$B$2:$B$38</c:f>
              <c:numCache>
                <c:formatCode>0.00</c:formatCode>
                <c:ptCount val="37"/>
                <c:pt idx="0">
                  <c:v>-5.4718110929565436</c:v>
                </c:pt>
                <c:pt idx="1">
                  <c:v>-3.6917299932796213</c:v>
                </c:pt>
                <c:pt idx="2">
                  <c:v>-3.1714309446470557</c:v>
                </c:pt>
                <c:pt idx="3">
                  <c:v>-2.8305798735137748</c:v>
                </c:pt>
                <c:pt idx="4">
                  <c:v>-2.3540123915165099</c:v>
                </c:pt>
                <c:pt idx="5">
                  <c:v>-1.5798191811569418</c:v>
                </c:pt>
                <c:pt idx="6">
                  <c:v>-1.4763148572506701</c:v>
                </c:pt>
                <c:pt idx="7">
                  <c:v>-1.3336375211444589</c:v>
                </c:pt>
                <c:pt idx="8">
                  <c:v>-1.1219326233640543</c:v>
                </c:pt>
                <c:pt idx="9">
                  <c:v>-0.10583749633872441</c:v>
                </c:pt>
                <c:pt idx="10">
                  <c:v>0</c:v>
                </c:pt>
                <c:pt idx="11">
                  <c:v>-1.3044291109524664</c:v>
                </c:pt>
                <c:pt idx="12">
                  <c:v>-4.4659296872349392</c:v>
                </c:pt>
                <c:pt idx="13">
                  <c:v>-9.6837106801724193</c:v>
                </c:pt>
                <c:pt idx="14">
                  <c:v>-12.184708442307169</c:v>
                </c:pt>
                <c:pt idx="15">
                  <c:v>-12.937428877811683</c:v>
                </c:pt>
                <c:pt idx="16">
                  <c:v>-12.352469970838508</c:v>
                </c:pt>
                <c:pt idx="17">
                  <c:v>-12.069678963470379</c:v>
                </c:pt>
                <c:pt idx="18">
                  <c:v>-11.262560720892289</c:v>
                </c:pt>
                <c:pt idx="19">
                  <c:v>-9.9361809642437571</c:v>
                </c:pt>
                <c:pt idx="20">
                  <c:v>-8.2489188095184627</c:v>
                </c:pt>
                <c:pt idx="21">
                  <c:v>-5.9623836964066701</c:v>
                </c:pt>
                <c:pt idx="22">
                  <c:v>-5.3176956144442116</c:v>
                </c:pt>
                <c:pt idx="23">
                  <c:v>-5.0667854885056602</c:v>
                </c:pt>
                <c:pt idx="24">
                  <c:v>-4.6494424864038315</c:v>
                </c:pt>
                <c:pt idx="25">
                  <c:v>-4.1746161300915992</c:v>
                </c:pt>
                <c:pt idx="26">
                  <c:v>-3.777011363192571</c:v>
                </c:pt>
                <c:pt idx="27">
                  <c:v>-2.9695258064640693</c:v>
                </c:pt>
                <c:pt idx="28">
                  <c:v>-1.1763932230391412</c:v>
                </c:pt>
                <c:pt idx="29">
                  <c:v>1.2108421573430348</c:v>
                </c:pt>
                <c:pt idx="30">
                  <c:v>2.0401957106180397</c:v>
                </c:pt>
                <c:pt idx="31">
                  <c:v>2.4196888644092351</c:v>
                </c:pt>
                <c:pt idx="32">
                  <c:v>2.1201822308897422</c:v>
                </c:pt>
                <c:pt idx="33">
                  <c:v>1.2844750321218938</c:v>
                </c:pt>
                <c:pt idx="34">
                  <c:v>1.8478874902549631</c:v>
                </c:pt>
                <c:pt idx="35">
                  <c:v>2.8864657866155476</c:v>
                </c:pt>
                <c:pt idx="36">
                  <c:v>4.0345589590349924</c:v>
                </c:pt>
              </c:numCache>
            </c:numRef>
          </c:val>
          <c:smooth val="0"/>
        </c:ser>
        <c:ser>
          <c:idx val="1"/>
          <c:order val="1"/>
          <c:tx>
            <c:strRef>
              <c:f>Sheet1!$C$1</c:f>
              <c:strCache>
                <c:ptCount val="1"/>
                <c:pt idx="0">
                  <c:v>Alaska</c:v>
                </c:pt>
              </c:strCache>
            </c:strRef>
          </c:tx>
          <c:spPr>
            <a:ln w="76200">
              <a:solidFill>
                <a:srgbClr val="448B05"/>
              </a:solidFill>
            </a:ln>
            <a:effectLst>
              <a:outerShdw blurRad="50800" dist="38100" dir="2700000" algn="tl" rotWithShape="0">
                <a:prstClr val="black">
                  <a:alpha val="40000"/>
                </a:prstClr>
              </a:outerShdw>
            </a:effectLst>
          </c:spPr>
          <c:marker>
            <c:symbol val="circle"/>
            <c:size val="7"/>
            <c:spPr>
              <a:solidFill>
                <a:sysClr val="window" lastClr="FFFFFF"/>
              </a:solidFill>
              <a:ln w="15875">
                <a:solidFill>
                  <a:srgbClr val="448B05"/>
                </a:solidFill>
              </a:ln>
            </c:spPr>
          </c:marker>
          <c:cat>
            <c:numRef>
              <c:f>Sheet1!$A$2:$A$38</c:f>
              <c:numCache>
                <c:formatCode>m/d/yyyy</c:formatCode>
                <c:ptCount val="37"/>
                <c:pt idx="0">
                  <c:v>38808</c:v>
                </c:pt>
                <c:pt idx="1">
                  <c:v>38899</c:v>
                </c:pt>
                <c:pt idx="2">
                  <c:v>38991</c:v>
                </c:pt>
                <c:pt idx="3">
                  <c:v>39083</c:v>
                </c:pt>
                <c:pt idx="4">
                  <c:v>39173</c:v>
                </c:pt>
                <c:pt idx="5">
                  <c:v>39264</c:v>
                </c:pt>
                <c:pt idx="6">
                  <c:v>39356</c:v>
                </c:pt>
                <c:pt idx="7">
                  <c:v>39448</c:v>
                </c:pt>
                <c:pt idx="8">
                  <c:v>39539</c:v>
                </c:pt>
                <c:pt idx="9">
                  <c:v>39630</c:v>
                </c:pt>
                <c:pt idx="10">
                  <c:v>39722</c:v>
                </c:pt>
                <c:pt idx="11">
                  <c:v>39814</c:v>
                </c:pt>
                <c:pt idx="12">
                  <c:v>39904</c:v>
                </c:pt>
                <c:pt idx="13">
                  <c:v>39995</c:v>
                </c:pt>
                <c:pt idx="14">
                  <c:v>40087</c:v>
                </c:pt>
                <c:pt idx="15">
                  <c:v>40179</c:v>
                </c:pt>
                <c:pt idx="16">
                  <c:v>40269</c:v>
                </c:pt>
                <c:pt idx="17">
                  <c:v>40360</c:v>
                </c:pt>
                <c:pt idx="18">
                  <c:v>40452</c:v>
                </c:pt>
                <c:pt idx="19">
                  <c:v>40544</c:v>
                </c:pt>
                <c:pt idx="20">
                  <c:v>40634</c:v>
                </c:pt>
                <c:pt idx="21">
                  <c:v>40725</c:v>
                </c:pt>
                <c:pt idx="22">
                  <c:v>40817</c:v>
                </c:pt>
                <c:pt idx="23">
                  <c:v>40909</c:v>
                </c:pt>
                <c:pt idx="24">
                  <c:v>41000</c:v>
                </c:pt>
                <c:pt idx="25">
                  <c:v>41091</c:v>
                </c:pt>
                <c:pt idx="26">
                  <c:v>41183</c:v>
                </c:pt>
                <c:pt idx="27">
                  <c:v>41275</c:v>
                </c:pt>
                <c:pt idx="28">
                  <c:v>41365</c:v>
                </c:pt>
                <c:pt idx="29">
                  <c:v>41456</c:v>
                </c:pt>
                <c:pt idx="30">
                  <c:v>41548</c:v>
                </c:pt>
                <c:pt idx="31">
                  <c:v>41640</c:v>
                </c:pt>
                <c:pt idx="32">
                  <c:v>41730</c:v>
                </c:pt>
                <c:pt idx="33">
                  <c:v>41821</c:v>
                </c:pt>
                <c:pt idx="34">
                  <c:v>41913</c:v>
                </c:pt>
                <c:pt idx="35">
                  <c:v>42005</c:v>
                </c:pt>
                <c:pt idx="36">
                  <c:v>42095</c:v>
                </c:pt>
              </c:numCache>
            </c:numRef>
          </c:cat>
          <c:val>
            <c:numRef>
              <c:f>Sheet1!$C$2:$C$38</c:f>
              <c:numCache>
                <c:formatCode>0.00</c:formatCode>
                <c:ptCount val="37"/>
                <c:pt idx="0">
                  <c:v>-75.698411227718509</c:v>
                </c:pt>
                <c:pt idx="1">
                  <c:v>-75.048709700440227</c:v>
                </c:pt>
                <c:pt idx="2">
                  <c:v>-72.960696627999056</c:v>
                </c:pt>
                <c:pt idx="3">
                  <c:v>-74.05365386305715</c:v>
                </c:pt>
                <c:pt idx="4">
                  <c:v>-74.416674449060054</c:v>
                </c:pt>
                <c:pt idx="5">
                  <c:v>-64.474225047746245</c:v>
                </c:pt>
                <c:pt idx="6">
                  <c:v>-64.679933738819685</c:v>
                </c:pt>
                <c:pt idx="7">
                  <c:v>-53.392535052850903</c:v>
                </c:pt>
                <c:pt idx="8">
                  <c:v>-47.495137435952053</c:v>
                </c:pt>
                <c:pt idx="9">
                  <c:v>-22.169130638442521</c:v>
                </c:pt>
                <c:pt idx="10">
                  <c:v>0</c:v>
                </c:pt>
                <c:pt idx="11">
                  <c:v>-4.3191350434418183</c:v>
                </c:pt>
                <c:pt idx="12">
                  <c:v>-11.621156677222501</c:v>
                </c:pt>
                <c:pt idx="13">
                  <c:v>-50.212489925104073</c:v>
                </c:pt>
                <c:pt idx="14">
                  <c:v>-68.862030817041997</c:v>
                </c:pt>
                <c:pt idx="15">
                  <c:v>-68.955626123935474</c:v>
                </c:pt>
                <c:pt idx="16">
                  <c:v>-61.675213887252511</c:v>
                </c:pt>
                <c:pt idx="17">
                  <c:v>-55.244487794143971</c:v>
                </c:pt>
                <c:pt idx="18">
                  <c:v>-59.213772878932033</c:v>
                </c:pt>
                <c:pt idx="19">
                  <c:v>-61.11121156361947</c:v>
                </c:pt>
                <c:pt idx="20">
                  <c:v>-59.640011956907529</c:v>
                </c:pt>
                <c:pt idx="21">
                  <c:v>-49.409604061553416</c:v>
                </c:pt>
                <c:pt idx="22">
                  <c:v>-40.718958763720657</c:v>
                </c:pt>
                <c:pt idx="23">
                  <c:v>-37.249879675874503</c:v>
                </c:pt>
                <c:pt idx="24">
                  <c:v>-32.452517239424822</c:v>
                </c:pt>
                <c:pt idx="25">
                  <c:v>-32.743366136054043</c:v>
                </c:pt>
                <c:pt idx="26">
                  <c:v>-37.445022134587582</c:v>
                </c:pt>
                <c:pt idx="27">
                  <c:v>-36.441058836898122</c:v>
                </c:pt>
                <c:pt idx="28">
                  <c:v>-43.479047680356899</c:v>
                </c:pt>
                <c:pt idx="29">
                  <c:v>-51.840974812065781</c:v>
                </c:pt>
                <c:pt idx="30">
                  <c:v>-53.329992933187988</c:v>
                </c:pt>
                <c:pt idx="31">
                  <c:v>-60.01939651031887</c:v>
                </c:pt>
                <c:pt idx="32">
                  <c:v>-66.377599185167867</c:v>
                </c:pt>
                <c:pt idx="33">
                  <c:v>-68.719901324784388</c:v>
                </c:pt>
                <c:pt idx="34">
                  <c:v>-75.149030976793682</c:v>
                </c:pt>
                <c:pt idx="35">
                  <c:v>-80.246207221352279</c:v>
                </c:pt>
                <c:pt idx="36">
                  <c:v>-82.704222542532705</c:v>
                </c:pt>
              </c:numCache>
            </c:numRef>
          </c:val>
          <c:smooth val="0"/>
        </c:ser>
        <c:ser>
          <c:idx val="2"/>
          <c:order val="2"/>
          <c:tx>
            <c:strRef>
              <c:f>Sheet1!$D$1</c:f>
              <c:strCache>
                <c:ptCount val="1"/>
                <c:pt idx="0">
                  <c:v>North Dakota</c:v>
                </c:pt>
              </c:strCache>
            </c:strRef>
          </c:tx>
          <c:spPr>
            <a:ln w="76200">
              <a:solidFill>
                <a:srgbClr val="FF8A29">
                  <a:lumMod val="75000"/>
                </a:srgbClr>
              </a:solidFill>
            </a:ln>
            <a:effectLst>
              <a:outerShdw blurRad="50800" dist="38100" dir="2700000" algn="tl" rotWithShape="0">
                <a:prstClr val="black">
                  <a:alpha val="40000"/>
                </a:prstClr>
              </a:outerShdw>
            </a:effectLst>
          </c:spPr>
          <c:marker>
            <c:symbol val="circle"/>
            <c:size val="7"/>
            <c:spPr>
              <a:solidFill>
                <a:sysClr val="window" lastClr="FFFFFF"/>
              </a:solidFill>
              <a:effectLst>
                <a:outerShdw blurRad="50800" dist="38100" dir="2700000" algn="tl" rotWithShape="0">
                  <a:prstClr val="black">
                    <a:alpha val="40000"/>
                  </a:prstClr>
                </a:outerShdw>
              </a:effectLst>
            </c:spPr>
          </c:marker>
          <c:cat>
            <c:numRef>
              <c:f>Sheet1!$A$2:$A$38</c:f>
              <c:numCache>
                <c:formatCode>m/d/yyyy</c:formatCode>
                <c:ptCount val="37"/>
                <c:pt idx="0">
                  <c:v>38808</c:v>
                </c:pt>
                <c:pt idx="1">
                  <c:v>38899</c:v>
                </c:pt>
                <c:pt idx="2">
                  <c:v>38991</c:v>
                </c:pt>
                <c:pt idx="3">
                  <c:v>39083</c:v>
                </c:pt>
                <c:pt idx="4">
                  <c:v>39173</c:v>
                </c:pt>
                <c:pt idx="5">
                  <c:v>39264</c:v>
                </c:pt>
                <c:pt idx="6">
                  <c:v>39356</c:v>
                </c:pt>
                <c:pt idx="7">
                  <c:v>39448</c:v>
                </c:pt>
                <c:pt idx="8">
                  <c:v>39539</c:v>
                </c:pt>
                <c:pt idx="9">
                  <c:v>39630</c:v>
                </c:pt>
                <c:pt idx="10">
                  <c:v>39722</c:v>
                </c:pt>
                <c:pt idx="11">
                  <c:v>39814</c:v>
                </c:pt>
                <c:pt idx="12">
                  <c:v>39904</c:v>
                </c:pt>
                <c:pt idx="13">
                  <c:v>39995</c:v>
                </c:pt>
                <c:pt idx="14">
                  <c:v>40087</c:v>
                </c:pt>
                <c:pt idx="15">
                  <c:v>40179</c:v>
                </c:pt>
                <c:pt idx="16">
                  <c:v>40269</c:v>
                </c:pt>
                <c:pt idx="17">
                  <c:v>40360</c:v>
                </c:pt>
                <c:pt idx="18">
                  <c:v>40452</c:v>
                </c:pt>
                <c:pt idx="19">
                  <c:v>40544</c:v>
                </c:pt>
                <c:pt idx="20">
                  <c:v>40634</c:v>
                </c:pt>
                <c:pt idx="21">
                  <c:v>40725</c:v>
                </c:pt>
                <c:pt idx="22">
                  <c:v>40817</c:v>
                </c:pt>
                <c:pt idx="23">
                  <c:v>40909</c:v>
                </c:pt>
                <c:pt idx="24">
                  <c:v>41000</c:v>
                </c:pt>
                <c:pt idx="25">
                  <c:v>41091</c:v>
                </c:pt>
                <c:pt idx="26">
                  <c:v>41183</c:v>
                </c:pt>
                <c:pt idx="27">
                  <c:v>41275</c:v>
                </c:pt>
                <c:pt idx="28">
                  <c:v>41365</c:v>
                </c:pt>
                <c:pt idx="29">
                  <c:v>41456</c:v>
                </c:pt>
                <c:pt idx="30">
                  <c:v>41548</c:v>
                </c:pt>
                <c:pt idx="31">
                  <c:v>41640</c:v>
                </c:pt>
                <c:pt idx="32">
                  <c:v>41730</c:v>
                </c:pt>
                <c:pt idx="33">
                  <c:v>41821</c:v>
                </c:pt>
                <c:pt idx="34">
                  <c:v>41913</c:v>
                </c:pt>
                <c:pt idx="35">
                  <c:v>42005</c:v>
                </c:pt>
                <c:pt idx="36">
                  <c:v>42095</c:v>
                </c:pt>
              </c:numCache>
            </c:numRef>
          </c:cat>
          <c:val>
            <c:numRef>
              <c:f>Sheet1!$D$2:$D$38</c:f>
              <c:numCache>
                <c:formatCode>0.00</c:formatCode>
                <c:ptCount val="37"/>
                <c:pt idx="0">
                  <c:v>-35.608827928260141</c:v>
                </c:pt>
                <c:pt idx="1">
                  <c:v>-33.825475959005892</c:v>
                </c:pt>
                <c:pt idx="2">
                  <c:v>-31.725763786211932</c:v>
                </c:pt>
                <c:pt idx="3">
                  <c:v>-31.859079067351544</c:v>
                </c:pt>
                <c:pt idx="4">
                  <c:v>-31.314900488316802</c:v>
                </c:pt>
                <c:pt idx="5">
                  <c:v>-29.29034717412825</c:v>
                </c:pt>
                <c:pt idx="6">
                  <c:v>-28.069397200908679</c:v>
                </c:pt>
                <c:pt idx="7">
                  <c:v>-22.542468749106416</c:v>
                </c:pt>
                <c:pt idx="8">
                  <c:v>-17.767118409113667</c:v>
                </c:pt>
                <c:pt idx="9">
                  <c:v>-10.271342110968828</c:v>
                </c:pt>
                <c:pt idx="10">
                  <c:v>-2.5292829094989466</c:v>
                </c:pt>
                <c:pt idx="11">
                  <c:v>0</c:v>
                </c:pt>
                <c:pt idx="12">
                  <c:v>-2.9276730563227558</c:v>
                </c:pt>
                <c:pt idx="13">
                  <c:v>-7.7092844043944471</c:v>
                </c:pt>
                <c:pt idx="14">
                  <c:v>-12.706200062571078</c:v>
                </c:pt>
                <c:pt idx="15">
                  <c:v>-13.68311845728074</c:v>
                </c:pt>
                <c:pt idx="16">
                  <c:v>-7.6235552498310071</c:v>
                </c:pt>
                <c:pt idx="17">
                  <c:v>0.52090279923900751</c:v>
                </c:pt>
                <c:pt idx="18">
                  <c:v>6.3334530876190707</c:v>
                </c:pt>
                <c:pt idx="19">
                  <c:v>15.396220934409172</c:v>
                </c:pt>
                <c:pt idx="20">
                  <c:v>26.203585527530816</c:v>
                </c:pt>
                <c:pt idx="21">
                  <c:v>42.513004899035778</c:v>
                </c:pt>
                <c:pt idx="22">
                  <c:v>54.541210223967212</c:v>
                </c:pt>
                <c:pt idx="23">
                  <c:v>69.466884231941762</c:v>
                </c:pt>
                <c:pt idx="24">
                  <c:v>72.443719027604587</c:v>
                </c:pt>
                <c:pt idx="25">
                  <c:v>69.843047263228428</c:v>
                </c:pt>
                <c:pt idx="26">
                  <c:v>72.370989295529142</c:v>
                </c:pt>
                <c:pt idx="27">
                  <c:v>61.433775246346293</c:v>
                </c:pt>
                <c:pt idx="28">
                  <c:v>78.720134573719207</c:v>
                </c:pt>
                <c:pt idx="29">
                  <c:v>90.474186108285551</c:v>
                </c:pt>
                <c:pt idx="30">
                  <c:v>101.99366324266414</c:v>
                </c:pt>
                <c:pt idx="31">
                  <c:v>118.71557038866395</c:v>
                </c:pt>
                <c:pt idx="32">
                  <c:v>112.99644815647578</c:v>
                </c:pt>
                <c:pt idx="33">
                  <c:v>116.57462359003264</c:v>
                </c:pt>
                <c:pt idx="34">
                  <c:v>123.08133086373492</c:v>
                </c:pt>
                <c:pt idx="35">
                  <c:v>124.77651975786353</c:v>
                </c:pt>
                <c:pt idx="36">
                  <c:v>119.04926323504311</c:v>
                </c:pt>
              </c:numCache>
            </c:numRef>
          </c:val>
          <c:smooth val="0"/>
        </c:ser>
        <c:dLbls>
          <c:showLegendKey val="0"/>
          <c:showVal val="0"/>
          <c:showCatName val="0"/>
          <c:showSerName val="0"/>
          <c:showPercent val="0"/>
          <c:showBubbleSize val="0"/>
        </c:dLbls>
        <c:marker val="1"/>
        <c:smooth val="0"/>
        <c:axId val="164934400"/>
        <c:axId val="164936320"/>
      </c:lineChart>
      <c:dateAx>
        <c:axId val="164934400"/>
        <c:scaling>
          <c:orientation val="minMax"/>
          <c:min val="38718"/>
        </c:scaling>
        <c:delete val="0"/>
        <c:axPos val="b"/>
        <c:majorGridlines>
          <c:spPr>
            <a:ln w="25400">
              <a:solidFill>
                <a:srgbClr val="707683">
                  <a:lumMod val="60000"/>
                  <a:lumOff val="40000"/>
                </a:srgbClr>
              </a:solidFill>
            </a:ln>
          </c:spPr>
        </c:majorGridlines>
        <c:minorGridlines>
          <c:spPr>
            <a:ln>
              <a:noFill/>
            </a:ln>
          </c:spPr>
        </c:minorGridlines>
        <c:numFmt formatCode="yyyy" sourceLinked="0"/>
        <c:majorTickMark val="none"/>
        <c:minorTickMark val="none"/>
        <c:tickLblPos val="low"/>
        <c:spPr>
          <a:ln w="28575">
            <a:solidFill>
              <a:schemeClr val="accent6"/>
            </a:solidFill>
          </a:ln>
        </c:spPr>
        <c:txPr>
          <a:bodyPr/>
          <a:lstStyle/>
          <a:p>
            <a:pPr>
              <a:defRPr sz="1400">
                <a:solidFill>
                  <a:schemeClr val="accent6"/>
                </a:solidFill>
              </a:defRPr>
            </a:pPr>
            <a:endParaRPr lang="en-US"/>
          </a:p>
        </c:txPr>
        <c:crossAx val="164936320"/>
        <c:crosses val="autoZero"/>
        <c:auto val="1"/>
        <c:lblOffset val="100"/>
        <c:baseTimeUnit val="months"/>
        <c:majorUnit val="1"/>
        <c:majorTimeUnit val="years"/>
        <c:minorUnit val="3"/>
        <c:minorTimeUnit val="months"/>
      </c:dateAx>
      <c:valAx>
        <c:axId val="164936320"/>
        <c:scaling>
          <c:orientation val="minMax"/>
          <c:max val="150"/>
          <c:min val="-100"/>
        </c:scaling>
        <c:delete val="0"/>
        <c:axPos val="l"/>
        <c:majorGridlines>
          <c:spPr>
            <a:ln>
              <a:solidFill>
                <a:schemeClr val="accent6">
                  <a:lumMod val="60000"/>
                  <a:lumOff val="40000"/>
                </a:schemeClr>
              </a:solidFill>
            </a:ln>
          </c:spPr>
        </c:majorGridlines>
        <c:numFmt formatCode="0" sourceLinked="0"/>
        <c:majorTickMark val="none"/>
        <c:minorTickMark val="none"/>
        <c:tickLblPos val="nextTo"/>
        <c:spPr>
          <a:ln w="12700">
            <a:solidFill>
              <a:schemeClr val="accent6">
                <a:lumMod val="60000"/>
                <a:lumOff val="40000"/>
              </a:schemeClr>
            </a:solidFill>
          </a:ln>
        </c:spPr>
        <c:txPr>
          <a:bodyPr/>
          <a:lstStyle/>
          <a:p>
            <a:pPr>
              <a:defRPr sz="1400">
                <a:solidFill>
                  <a:schemeClr val="accent6"/>
                </a:solidFill>
              </a:defRPr>
            </a:pPr>
            <a:endParaRPr lang="en-US"/>
          </a:p>
        </c:txPr>
        <c:crossAx val="164934400"/>
        <c:crosses val="autoZero"/>
        <c:crossBetween val="midCat"/>
        <c:majorUnit val="50"/>
      </c:valAx>
      <c:spPr>
        <a:noFill/>
        <a:ln w="15875">
          <a:solidFill>
            <a:srgbClr val="707683">
              <a:lumMod val="60000"/>
              <a:lumOff val="40000"/>
            </a:srgbClr>
          </a:solidFill>
        </a:ln>
      </c:spPr>
    </c:plotArea>
    <c:legend>
      <c:legendPos val="b"/>
      <c:layout>
        <c:manualLayout>
          <c:xMode val="edge"/>
          <c:yMode val="edge"/>
          <c:x val="0.32966002574219078"/>
          <c:y val="0.91269969101963533"/>
          <c:w val="0.42820562200633561"/>
          <c:h val="5.9990431575799863E-2"/>
        </c:manualLayout>
      </c:layout>
      <c:overlay val="0"/>
      <c:spPr>
        <a:noFill/>
        <a:ln>
          <a:noFill/>
        </a:ln>
        <a:effectLst/>
      </c:spPr>
      <c:txPr>
        <a:bodyPr/>
        <a:lstStyle/>
        <a:p>
          <a:pPr>
            <a:defRPr sz="1600">
              <a:solidFill>
                <a:schemeClr val="bg1"/>
              </a:solidFill>
            </a:defRPr>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3.4721101883545005E-2"/>
          <c:y val="4.2898531480809909E-2"/>
          <c:w val="0.9303727798464837"/>
          <c:h val="0.87467240219875975"/>
        </c:manualLayout>
      </c:layout>
      <c:barChart>
        <c:barDir val="bar"/>
        <c:grouping val="clustered"/>
        <c:varyColors val="0"/>
        <c:ser>
          <c:idx val="0"/>
          <c:order val="0"/>
          <c:tx>
            <c:strRef>
              <c:f>Sheet1!$B$1</c:f>
              <c:strCache>
                <c:ptCount val="1"/>
                <c:pt idx="0">
                  <c:v>Series 1</c:v>
                </c:pt>
              </c:strCache>
            </c:strRef>
          </c:tx>
          <c:spPr>
            <a:solidFill>
              <a:srgbClr val="00BBFE"/>
            </a:solidFill>
          </c:spPr>
          <c:invertIfNegative val="0"/>
          <c:dPt>
            <c:idx val="0"/>
            <c:invertIfNegative val="0"/>
            <c:bubble3D val="0"/>
            <c:spPr>
              <a:solidFill>
                <a:srgbClr val="FF8A29"/>
              </a:solidFill>
            </c:spPr>
          </c:dPt>
          <c:dPt>
            <c:idx val="1"/>
            <c:invertIfNegative val="0"/>
            <c:bubble3D val="0"/>
            <c:spPr>
              <a:solidFill>
                <a:srgbClr val="FF8A29"/>
              </a:solidFill>
            </c:spPr>
          </c:dPt>
          <c:dPt>
            <c:idx val="2"/>
            <c:invertIfNegative val="0"/>
            <c:bubble3D val="0"/>
            <c:spPr>
              <a:solidFill>
                <a:srgbClr val="FF8A29"/>
              </a:solidFill>
            </c:spPr>
          </c:dPt>
          <c:dPt>
            <c:idx val="3"/>
            <c:invertIfNegative val="0"/>
            <c:bubble3D val="0"/>
            <c:spPr>
              <a:solidFill>
                <a:srgbClr val="FF8A29"/>
              </a:solidFill>
            </c:spPr>
          </c:dPt>
          <c:dPt>
            <c:idx val="4"/>
            <c:invertIfNegative val="0"/>
            <c:bubble3D val="0"/>
            <c:spPr>
              <a:solidFill>
                <a:srgbClr val="00B050"/>
              </a:solidFill>
            </c:spPr>
          </c:dPt>
          <c:dPt>
            <c:idx val="5"/>
            <c:invertIfNegative val="0"/>
            <c:bubble3D val="0"/>
          </c:dPt>
          <c:dPt>
            <c:idx val="6"/>
            <c:invertIfNegative val="0"/>
            <c:bubble3D val="0"/>
          </c:dPt>
          <c:dLbls>
            <c:dLbl>
              <c:idx val="0"/>
              <c:layout>
                <c:manualLayout>
                  <c:x val="-8.7621184870696079E-3"/>
                  <c:y val="0"/>
                </c:manualLayout>
              </c:layout>
              <c:dLblPos val="outEnd"/>
              <c:showLegendKey val="0"/>
              <c:showVal val="1"/>
              <c:showCatName val="0"/>
              <c:showSerName val="0"/>
              <c:showPercent val="0"/>
              <c:showBubbleSize val="0"/>
            </c:dLbl>
            <c:dLbl>
              <c:idx val="3"/>
              <c:layout/>
              <c:tx>
                <c:rich>
                  <a:bodyPr/>
                  <a:lstStyle/>
                  <a:p>
                    <a:pPr algn="ctr">
                      <a:defRPr lang="en-US" sz="1400" b="1" i="0" u="none" strike="noStrike" kern="1200" baseline="0">
                        <a:solidFill>
                          <a:prstClr val="black"/>
                        </a:solidFill>
                        <a:latin typeface="+mn-lt"/>
                        <a:ea typeface="+mn-ea"/>
                        <a:cs typeface="+mn-cs"/>
                      </a:defRPr>
                    </a:pPr>
                    <a:r>
                      <a:rPr lang="en-US" sz="1400" b="1" i="0" u="none" strike="noStrike" kern="1200" baseline="0" dirty="0">
                        <a:solidFill>
                          <a:prstClr val="black"/>
                        </a:solidFill>
                        <a:latin typeface="+mn-lt"/>
                        <a:ea typeface="+mn-ea"/>
                        <a:cs typeface="+mn-cs"/>
                      </a:rPr>
                      <a:t>-15.3%</a:t>
                    </a:r>
                  </a:p>
                </c:rich>
              </c:tx>
              <c:spPr>
                <a:noFill/>
              </c:spPr>
              <c:dLblPos val="outEnd"/>
              <c:showLegendKey val="0"/>
              <c:showVal val="1"/>
              <c:showCatName val="0"/>
              <c:showSerName val="0"/>
              <c:showPercent val="0"/>
              <c:showBubbleSize val="0"/>
            </c:dLbl>
            <c:spPr>
              <a:noFill/>
            </c:spPr>
            <c:txPr>
              <a:bodyPr/>
              <a:lstStyle/>
              <a:p>
                <a:pPr>
                  <a:defRPr sz="1400" b="1">
                    <a:solidFill>
                      <a:schemeClr val="bg1"/>
                    </a:solidFill>
                  </a:defRPr>
                </a:pPr>
                <a:endParaRPr lang="en-US"/>
              </a:p>
            </c:txPr>
            <c:dLblPos val="outEnd"/>
            <c:showLegendKey val="0"/>
            <c:showVal val="1"/>
            <c:showCatName val="0"/>
            <c:showSerName val="0"/>
            <c:showPercent val="0"/>
            <c:showBubbleSize val="0"/>
            <c:showLeaderLines val="0"/>
          </c:dLbls>
          <c:cat>
            <c:strRef>
              <c:f>Sheet1!$A$2:$A$10</c:f>
              <c:strCache>
                <c:ptCount val="9"/>
                <c:pt idx="0">
                  <c:v>Alaska</c:v>
                </c:pt>
                <c:pt idx="1">
                  <c:v>Wyoming</c:v>
                </c:pt>
                <c:pt idx="2">
                  <c:v>Florida</c:v>
                </c:pt>
                <c:pt idx="3">
                  <c:v>Louisiana</c:v>
                </c:pt>
                <c:pt idx="4">
                  <c:v>50-state</c:v>
                </c:pt>
                <c:pt idx="5">
                  <c:v>Minnesota</c:v>
                </c:pt>
                <c:pt idx="6">
                  <c:v>Colorado</c:v>
                </c:pt>
                <c:pt idx="7">
                  <c:v>Illinois</c:v>
                </c:pt>
                <c:pt idx="8">
                  <c:v>North Dakota</c:v>
                </c:pt>
              </c:strCache>
            </c:strRef>
          </c:cat>
          <c:val>
            <c:numRef>
              <c:f>Sheet1!$B$2:$B$10</c:f>
              <c:numCache>
                <c:formatCode>0.0%</c:formatCode>
                <c:ptCount val="9"/>
                <c:pt idx="0">
                  <c:v>-0.82704222542532702</c:v>
                </c:pt>
                <c:pt idx="1">
                  <c:v>-0.19909582413994062</c:v>
                </c:pt>
                <c:pt idx="2">
                  <c:v>-0.18020216110012074</c:v>
                </c:pt>
                <c:pt idx="3">
                  <c:v>-0.15272970697601226</c:v>
                </c:pt>
                <c:pt idx="4">
                  <c:v>0.04</c:v>
                </c:pt>
                <c:pt idx="5">
                  <c:v>0.17923145169598473</c:v>
                </c:pt>
                <c:pt idx="6">
                  <c:v>0.18025112769003557</c:v>
                </c:pt>
                <c:pt idx="7">
                  <c:v>0.19774206577057415</c:v>
                </c:pt>
                <c:pt idx="8">
                  <c:v>1.1904926323504312</c:v>
                </c:pt>
              </c:numCache>
            </c:numRef>
          </c:val>
        </c:ser>
        <c:dLbls>
          <c:dLblPos val="outEnd"/>
          <c:showLegendKey val="0"/>
          <c:showVal val="1"/>
          <c:showCatName val="0"/>
          <c:showSerName val="0"/>
          <c:showPercent val="0"/>
          <c:showBubbleSize val="0"/>
        </c:dLbls>
        <c:gapWidth val="71"/>
        <c:axId val="176089728"/>
        <c:axId val="176095616"/>
      </c:barChart>
      <c:catAx>
        <c:axId val="176089728"/>
        <c:scaling>
          <c:orientation val="minMax"/>
        </c:scaling>
        <c:delete val="0"/>
        <c:axPos val="l"/>
        <c:majorTickMark val="none"/>
        <c:minorTickMark val="none"/>
        <c:tickLblPos val="none"/>
        <c:spPr>
          <a:ln w="28575">
            <a:solidFill>
              <a:schemeClr val="accent6"/>
            </a:solidFill>
            <a:miter lim="800000"/>
          </a:ln>
        </c:spPr>
        <c:txPr>
          <a:bodyPr/>
          <a:lstStyle/>
          <a:p>
            <a:pPr>
              <a:defRPr>
                <a:solidFill>
                  <a:schemeClr val="bg1"/>
                </a:solidFill>
              </a:defRPr>
            </a:pPr>
            <a:endParaRPr lang="en-US"/>
          </a:p>
        </c:txPr>
        <c:crossAx val="176095616"/>
        <c:crosses val="autoZero"/>
        <c:auto val="1"/>
        <c:lblAlgn val="ctr"/>
        <c:lblOffset val="0"/>
        <c:noMultiLvlLbl val="0"/>
      </c:catAx>
      <c:valAx>
        <c:axId val="176095616"/>
        <c:scaling>
          <c:orientation val="minMax"/>
          <c:max val="1.5"/>
          <c:min val="-1"/>
        </c:scaling>
        <c:delete val="0"/>
        <c:axPos val="b"/>
        <c:majorGridlines>
          <c:spPr>
            <a:ln>
              <a:solidFill>
                <a:schemeClr val="accent6">
                  <a:lumMod val="60000"/>
                  <a:lumOff val="40000"/>
                </a:schemeClr>
              </a:solidFill>
            </a:ln>
          </c:spPr>
        </c:majorGridlines>
        <c:numFmt formatCode="0.0%" sourceLinked="1"/>
        <c:majorTickMark val="none"/>
        <c:minorTickMark val="none"/>
        <c:tickLblPos val="nextTo"/>
        <c:spPr>
          <a:noFill/>
          <a:ln w="19050">
            <a:noFill/>
            <a:miter lim="800000"/>
          </a:ln>
        </c:spPr>
        <c:txPr>
          <a:bodyPr/>
          <a:lstStyle/>
          <a:p>
            <a:pPr>
              <a:defRPr sz="1400">
                <a:solidFill>
                  <a:schemeClr val="accent6"/>
                </a:solidFill>
              </a:defRPr>
            </a:pPr>
            <a:endParaRPr lang="en-US"/>
          </a:p>
        </c:txPr>
        <c:crossAx val="176089728"/>
        <c:crosses val="autoZero"/>
        <c:crossBetween val="between"/>
        <c:majorUnit val="0.5"/>
      </c:valAx>
      <c:spPr>
        <a:ln w="12700">
          <a:solidFill>
            <a:srgbClr val="707683">
              <a:lumMod val="60000"/>
              <a:lumOff val="40000"/>
            </a:srgbClr>
          </a:solidFill>
        </a:ln>
      </c:spPr>
    </c:plotArea>
    <c:plotVisOnly val="1"/>
    <c:dispBlanksAs val="gap"/>
    <c:showDLblsOverMax val="0"/>
  </c:chart>
  <c:spPr>
    <a:noFill/>
  </c:spPr>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75677635602157"/>
          <c:y val="4.1410542529055142E-2"/>
          <c:w val="0.78820726973701549"/>
          <c:h val="0.84607342667959795"/>
        </c:manualLayout>
      </c:layout>
      <c:barChart>
        <c:barDir val="bar"/>
        <c:grouping val="clustered"/>
        <c:varyColors val="0"/>
        <c:ser>
          <c:idx val="0"/>
          <c:order val="0"/>
          <c:tx>
            <c:strRef>
              <c:f>Sheet1!$B$1</c:f>
              <c:strCache>
                <c:ptCount val="1"/>
                <c:pt idx="0">
                  <c:v>Series 1</c:v>
                </c:pt>
              </c:strCache>
            </c:strRef>
          </c:tx>
          <c:spPr>
            <a:solidFill>
              <a:schemeClr val="accent5"/>
            </a:solidFill>
          </c:spPr>
          <c:invertIfNegative val="0"/>
          <c:dPt>
            <c:idx val="0"/>
            <c:invertIfNegative val="0"/>
            <c:bubble3D val="0"/>
            <c:spPr>
              <a:solidFill>
                <a:schemeClr val="accent1"/>
              </a:solidFill>
            </c:spPr>
          </c:dPt>
          <c:dPt>
            <c:idx val="3"/>
            <c:invertIfNegative val="0"/>
            <c:bubble3D val="0"/>
          </c:dPt>
          <c:dPt>
            <c:idx val="4"/>
            <c:invertIfNegative val="0"/>
            <c:bubble3D val="0"/>
          </c:dPt>
          <c:dPt>
            <c:idx val="6"/>
            <c:invertIfNegative val="0"/>
            <c:bubble3D val="0"/>
          </c:dPt>
          <c:dLbls>
            <c:dLbl>
              <c:idx val="0"/>
              <c:layout/>
              <c:tx>
                <c:rich>
                  <a:bodyPr/>
                  <a:lstStyle/>
                  <a:p>
                    <a:r>
                      <a:rPr lang="en-US" dirty="0" smtClean="0"/>
                      <a:t>4.9 volatility </a:t>
                    </a:r>
                    <a:r>
                      <a:rPr lang="en-US" dirty="0"/>
                      <a:t>score</a:t>
                    </a:r>
                  </a:p>
                </c:rich>
              </c:tx>
              <c:dLblPos val="outEnd"/>
              <c:showLegendKey val="0"/>
              <c:showVal val="1"/>
              <c:showCatName val="0"/>
              <c:showSerName val="0"/>
              <c:showPercent val="0"/>
              <c:showBubbleSize val="0"/>
            </c:dLbl>
            <c:dLbl>
              <c:idx val="1"/>
              <c:layout/>
              <c:tx>
                <c:rich>
                  <a:bodyPr/>
                  <a:lstStyle/>
                  <a:p>
                    <a:r>
                      <a:rPr lang="en-US" dirty="0" smtClean="0"/>
                      <a:t>11.4 </a:t>
                    </a:r>
                    <a:r>
                      <a:rPr lang="en-US" dirty="0"/>
                      <a:t>volatility score</a:t>
                    </a:r>
                  </a:p>
                </c:rich>
              </c:tx>
              <c:dLblPos val="outEnd"/>
              <c:showLegendKey val="0"/>
              <c:showVal val="1"/>
              <c:showCatName val="0"/>
              <c:showSerName val="0"/>
              <c:showPercent val="0"/>
              <c:showBubbleSize val="0"/>
            </c:dLbl>
            <c:dLbl>
              <c:idx val="2"/>
              <c:layout/>
              <c:tx>
                <c:rich>
                  <a:bodyPr/>
                  <a:lstStyle/>
                  <a:p>
                    <a:r>
                      <a:rPr lang="en-US" dirty="0" smtClean="0"/>
                      <a:t>11.4 </a:t>
                    </a:r>
                    <a:r>
                      <a:rPr lang="en-US" dirty="0"/>
                      <a:t>volatility score</a:t>
                    </a:r>
                  </a:p>
                </c:rich>
              </c:tx>
              <c:dLblPos val="outEnd"/>
              <c:showLegendKey val="0"/>
              <c:showVal val="1"/>
              <c:showCatName val="0"/>
              <c:showSerName val="0"/>
              <c:showPercent val="0"/>
              <c:showBubbleSize val="0"/>
            </c:dLbl>
            <c:dLbl>
              <c:idx val="3"/>
              <c:layout/>
              <c:tx>
                <c:rich>
                  <a:bodyPr/>
                  <a:lstStyle/>
                  <a:p>
                    <a:r>
                      <a:rPr lang="en-US" dirty="0" smtClean="0"/>
                      <a:t>11.9 </a:t>
                    </a:r>
                    <a:r>
                      <a:rPr lang="en-US" dirty="0"/>
                      <a:t>volatility score</a:t>
                    </a:r>
                  </a:p>
                </c:rich>
              </c:tx>
              <c:dLblPos val="outEnd"/>
              <c:showLegendKey val="0"/>
              <c:showVal val="1"/>
              <c:showCatName val="0"/>
              <c:showSerName val="0"/>
              <c:showPercent val="0"/>
              <c:showBubbleSize val="0"/>
            </c:dLbl>
            <c:dLbl>
              <c:idx val="4"/>
              <c:layout>
                <c:manualLayout>
                  <c:x val="-2.9098560950143624E-3"/>
                  <c:y val="-1.1862257961486037E-17"/>
                </c:manualLayout>
              </c:layout>
              <c:tx>
                <c:rich>
                  <a:bodyPr/>
                  <a:lstStyle/>
                  <a:p>
                    <a:r>
                      <a:rPr lang="en-US" dirty="0" smtClean="0"/>
                      <a:t>34.1 </a:t>
                    </a:r>
                    <a:r>
                      <a:rPr lang="en-US" dirty="0"/>
                      <a:t>volatility </a:t>
                    </a:r>
                    <a:r>
                      <a:rPr lang="en-US" dirty="0" smtClean="0"/>
                      <a:t>score   </a:t>
                    </a:r>
                    <a:endParaRPr lang="en-US" dirty="0"/>
                  </a:p>
                </c:rich>
              </c:tx>
              <c:dLblPos val="outEnd"/>
              <c:showLegendKey val="0"/>
              <c:showVal val="1"/>
              <c:showCatName val="0"/>
              <c:showSerName val="0"/>
              <c:showPercent val="0"/>
              <c:showBubbleSize val="0"/>
            </c:dLbl>
            <c:numFmt formatCode="0.0\ &quot;% volatility score&quot;" sourceLinked="0"/>
            <c:spPr>
              <a:solidFill>
                <a:schemeClr val="tx1"/>
              </a:solidFill>
            </c:spPr>
            <c:txPr>
              <a:bodyPr/>
              <a:lstStyle/>
              <a:p>
                <a:pPr>
                  <a:defRPr sz="1400" b="1">
                    <a:solidFill>
                      <a:schemeClr val="bg1"/>
                    </a:solidFill>
                  </a:defRPr>
                </a:pPr>
                <a:endParaRPr lang="en-US"/>
              </a:p>
            </c:txPr>
            <c:dLblPos val="outEnd"/>
            <c:showLegendKey val="0"/>
            <c:showVal val="1"/>
            <c:showCatName val="0"/>
            <c:showSerName val="0"/>
            <c:showPercent val="0"/>
            <c:showBubbleSize val="0"/>
            <c:showLeaderLines val="0"/>
          </c:dLbls>
          <c:cat>
            <c:strRef>
              <c:f>Sheet1!$A$2:$A$6</c:f>
              <c:strCache>
                <c:ptCount val="5"/>
                <c:pt idx="0">
                  <c:v>50 states</c:v>
                </c:pt>
                <c:pt idx="1">
                  <c:v>Vermont</c:v>
                </c:pt>
                <c:pt idx="2">
                  <c:v>North Dakota</c:v>
                </c:pt>
                <c:pt idx="3">
                  <c:v>Wyoming</c:v>
                </c:pt>
                <c:pt idx="4">
                  <c:v>Alaska</c:v>
                </c:pt>
              </c:strCache>
            </c:strRef>
          </c:cat>
          <c:val>
            <c:numRef>
              <c:f>Sheet1!$B$2:$B$6</c:f>
              <c:numCache>
                <c:formatCode>0.0</c:formatCode>
                <c:ptCount val="5"/>
                <c:pt idx="0">
                  <c:v>4.9000000000000004</c:v>
                </c:pt>
                <c:pt idx="1">
                  <c:v>11.4</c:v>
                </c:pt>
                <c:pt idx="2">
                  <c:v>11.4</c:v>
                </c:pt>
                <c:pt idx="3">
                  <c:v>11.9</c:v>
                </c:pt>
                <c:pt idx="4">
                  <c:v>34.1</c:v>
                </c:pt>
              </c:numCache>
            </c:numRef>
          </c:val>
        </c:ser>
        <c:dLbls>
          <c:showLegendKey val="0"/>
          <c:showVal val="0"/>
          <c:showCatName val="0"/>
          <c:showSerName val="0"/>
          <c:showPercent val="0"/>
          <c:showBubbleSize val="0"/>
        </c:dLbls>
        <c:gapWidth val="33"/>
        <c:axId val="172300928"/>
        <c:axId val="173756416"/>
      </c:barChart>
      <c:catAx>
        <c:axId val="172300928"/>
        <c:scaling>
          <c:orientation val="minMax"/>
        </c:scaling>
        <c:delete val="0"/>
        <c:axPos val="l"/>
        <c:majorTickMark val="none"/>
        <c:minorTickMark val="none"/>
        <c:tickLblPos val="nextTo"/>
        <c:spPr>
          <a:ln w="28575">
            <a:solidFill>
              <a:schemeClr val="accent6"/>
            </a:solidFill>
          </a:ln>
        </c:spPr>
        <c:txPr>
          <a:bodyPr/>
          <a:lstStyle/>
          <a:p>
            <a:pPr>
              <a:defRPr sz="1400">
                <a:solidFill>
                  <a:schemeClr val="bg1"/>
                </a:solidFill>
              </a:defRPr>
            </a:pPr>
            <a:endParaRPr lang="en-US"/>
          </a:p>
        </c:txPr>
        <c:crossAx val="173756416"/>
        <c:crosses val="autoZero"/>
        <c:auto val="1"/>
        <c:lblAlgn val="ctr"/>
        <c:lblOffset val="0"/>
        <c:noMultiLvlLbl val="0"/>
      </c:catAx>
      <c:valAx>
        <c:axId val="173756416"/>
        <c:scaling>
          <c:orientation val="minMax"/>
          <c:max val="45"/>
          <c:min val="0"/>
        </c:scaling>
        <c:delete val="0"/>
        <c:axPos val="b"/>
        <c:majorGridlines>
          <c:spPr>
            <a:ln w="12700">
              <a:solidFill>
                <a:schemeClr val="accent6">
                  <a:lumMod val="60000"/>
                  <a:lumOff val="40000"/>
                </a:schemeClr>
              </a:solidFill>
            </a:ln>
          </c:spPr>
        </c:majorGridlines>
        <c:numFmt formatCode="#,##0" sourceLinked="0"/>
        <c:majorTickMark val="none"/>
        <c:minorTickMark val="none"/>
        <c:tickLblPos val="nextTo"/>
        <c:spPr>
          <a:ln w="15875">
            <a:solidFill>
              <a:schemeClr val="accent6"/>
            </a:solidFill>
          </a:ln>
        </c:spPr>
        <c:txPr>
          <a:bodyPr/>
          <a:lstStyle/>
          <a:p>
            <a:pPr>
              <a:defRPr sz="1400">
                <a:solidFill>
                  <a:schemeClr val="accent6"/>
                </a:solidFill>
              </a:defRPr>
            </a:pPr>
            <a:endParaRPr lang="en-US"/>
          </a:p>
        </c:txPr>
        <c:crossAx val="172300928"/>
        <c:crosses val="autoZero"/>
        <c:crossBetween val="between"/>
      </c:valAx>
      <c:spPr>
        <a:noFill/>
        <a:ln w="12700">
          <a:solidFill>
            <a:schemeClr val="accent6">
              <a:lumMod val="60000"/>
              <a:lumOff val="40000"/>
            </a:schemeClr>
          </a:solidFill>
        </a:ln>
      </c:spPr>
    </c:plotArea>
    <c:plotVisOnly val="1"/>
    <c:dispBlanksAs val="gap"/>
    <c:showDLblsOverMax val="0"/>
  </c:chart>
  <c:txPr>
    <a:bodyPr/>
    <a:lstStyle/>
    <a:p>
      <a:pPr>
        <a:defRPr sz="1800">
          <a:solidFill>
            <a:schemeClr val="accent6">
              <a:lumMod val="60000"/>
              <a:lumOff val="40000"/>
            </a:schemeClr>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75677635602157"/>
          <c:y val="4.1410542529055142E-2"/>
          <c:w val="0.78820726973701549"/>
          <c:h val="0.84607342667959795"/>
        </c:manualLayout>
      </c:layout>
      <c:barChart>
        <c:barDir val="bar"/>
        <c:grouping val="clustered"/>
        <c:varyColors val="0"/>
        <c:ser>
          <c:idx val="0"/>
          <c:order val="0"/>
          <c:tx>
            <c:strRef>
              <c:f>Sheet1!$B$1</c:f>
              <c:strCache>
                <c:ptCount val="1"/>
                <c:pt idx="0">
                  <c:v>Series 1</c:v>
                </c:pt>
              </c:strCache>
            </c:strRef>
          </c:tx>
          <c:spPr>
            <a:solidFill>
              <a:schemeClr val="accent5"/>
            </a:solidFill>
          </c:spPr>
          <c:invertIfNegative val="0"/>
          <c:dPt>
            <c:idx val="0"/>
            <c:invertIfNegative val="0"/>
            <c:bubble3D val="0"/>
          </c:dPt>
          <c:dPt>
            <c:idx val="3"/>
            <c:invertIfNegative val="0"/>
            <c:bubble3D val="0"/>
            <c:spPr>
              <a:solidFill>
                <a:schemeClr val="accent1"/>
              </a:solidFill>
            </c:spPr>
          </c:dPt>
          <c:dPt>
            <c:idx val="4"/>
            <c:invertIfNegative val="0"/>
            <c:bubble3D val="0"/>
            <c:spPr>
              <a:solidFill>
                <a:schemeClr val="accent1"/>
              </a:solidFill>
            </c:spPr>
          </c:dPt>
          <c:dPt>
            <c:idx val="6"/>
            <c:invertIfNegative val="0"/>
            <c:bubble3D val="0"/>
          </c:dPt>
          <c:dLbls>
            <c:dLbl>
              <c:idx val="0"/>
              <c:layout/>
              <c:tx>
                <c:rich>
                  <a:bodyPr/>
                  <a:lstStyle/>
                  <a:p>
                    <a:r>
                      <a:rPr lang="en-US" dirty="0" smtClean="0"/>
                      <a:t>2.6 </a:t>
                    </a:r>
                    <a:r>
                      <a:rPr lang="en-US" dirty="0"/>
                      <a:t>volatility score</a:t>
                    </a:r>
                  </a:p>
                </c:rich>
              </c:tx>
              <c:dLblPos val="outEnd"/>
              <c:showLegendKey val="0"/>
              <c:showVal val="1"/>
              <c:showCatName val="0"/>
              <c:showSerName val="0"/>
              <c:showPercent val="0"/>
              <c:showBubbleSize val="0"/>
            </c:dLbl>
            <c:dLbl>
              <c:idx val="1"/>
              <c:layout/>
              <c:tx>
                <c:rich>
                  <a:bodyPr/>
                  <a:lstStyle/>
                  <a:p>
                    <a:r>
                      <a:rPr lang="en-US" dirty="0" smtClean="0"/>
                      <a:t>2.8</a:t>
                    </a:r>
                    <a:r>
                      <a:rPr lang="en-US" baseline="0" dirty="0" smtClean="0"/>
                      <a:t> </a:t>
                    </a:r>
                    <a:r>
                      <a:rPr lang="en-US" dirty="0" smtClean="0"/>
                      <a:t>volatility </a:t>
                    </a:r>
                    <a:r>
                      <a:rPr lang="en-US" dirty="0"/>
                      <a:t>score</a:t>
                    </a:r>
                  </a:p>
                </c:rich>
              </c:tx>
              <c:dLblPos val="outEnd"/>
              <c:showLegendKey val="0"/>
              <c:showVal val="1"/>
              <c:showCatName val="0"/>
              <c:showSerName val="0"/>
              <c:showPercent val="0"/>
              <c:showBubbleSize val="0"/>
            </c:dLbl>
            <c:dLbl>
              <c:idx val="2"/>
              <c:layout/>
              <c:tx>
                <c:rich>
                  <a:bodyPr/>
                  <a:lstStyle/>
                  <a:p>
                    <a:r>
                      <a:rPr lang="en-US" dirty="0" smtClean="0"/>
                      <a:t>3.4</a:t>
                    </a:r>
                    <a:r>
                      <a:rPr lang="en-US" baseline="0" dirty="0" smtClean="0"/>
                      <a:t> </a:t>
                    </a:r>
                    <a:r>
                      <a:rPr lang="en-US" dirty="0" smtClean="0"/>
                      <a:t>volatility </a:t>
                    </a:r>
                    <a:r>
                      <a:rPr lang="en-US" dirty="0"/>
                      <a:t>score</a:t>
                    </a:r>
                  </a:p>
                </c:rich>
              </c:tx>
              <c:dLblPos val="outEnd"/>
              <c:showLegendKey val="0"/>
              <c:showVal val="1"/>
              <c:showCatName val="0"/>
              <c:showSerName val="0"/>
              <c:showPercent val="0"/>
              <c:showBubbleSize val="0"/>
            </c:dLbl>
            <c:dLbl>
              <c:idx val="3"/>
              <c:layout/>
              <c:tx>
                <c:rich>
                  <a:bodyPr/>
                  <a:lstStyle/>
                  <a:p>
                    <a:r>
                      <a:rPr lang="en-US" dirty="0" smtClean="0"/>
                      <a:t>4.9 </a:t>
                    </a:r>
                    <a:r>
                      <a:rPr lang="en-US" dirty="0"/>
                      <a:t>volatility score</a:t>
                    </a:r>
                  </a:p>
                </c:rich>
              </c:tx>
              <c:dLblPos val="outEnd"/>
              <c:showLegendKey val="0"/>
              <c:showVal val="1"/>
              <c:showCatName val="0"/>
              <c:showSerName val="0"/>
              <c:showPercent val="0"/>
              <c:showBubbleSize val="0"/>
            </c:dLbl>
            <c:dLbl>
              <c:idx val="4"/>
              <c:tx>
                <c:rich>
                  <a:bodyPr/>
                  <a:lstStyle/>
                  <a:p>
                    <a:r>
                      <a:rPr lang="en-US" dirty="0" smtClean="0"/>
                      <a:t>4.9 </a:t>
                    </a:r>
                    <a:r>
                      <a:rPr lang="en-US" dirty="0"/>
                      <a:t>volatility score</a:t>
                    </a:r>
                  </a:p>
                </c:rich>
              </c:tx>
              <c:dLblPos val="outEnd"/>
              <c:showLegendKey val="0"/>
              <c:showVal val="1"/>
              <c:showCatName val="0"/>
              <c:showSerName val="0"/>
              <c:showPercent val="0"/>
              <c:showBubbleSize val="0"/>
            </c:dLbl>
            <c:numFmt formatCode="0.0\ &quot;volatility score&quot;" sourceLinked="0"/>
            <c:spPr>
              <a:solidFill>
                <a:schemeClr val="tx1"/>
              </a:solidFill>
            </c:spPr>
            <c:txPr>
              <a:bodyPr/>
              <a:lstStyle/>
              <a:p>
                <a:pPr>
                  <a:defRPr sz="1400" b="1">
                    <a:solidFill>
                      <a:schemeClr val="bg1"/>
                    </a:solidFill>
                  </a:defRPr>
                </a:pPr>
                <a:endParaRPr lang="en-US"/>
              </a:p>
            </c:txPr>
            <c:dLblPos val="outEnd"/>
            <c:showLegendKey val="0"/>
            <c:showVal val="1"/>
            <c:showCatName val="0"/>
            <c:showSerName val="0"/>
            <c:showPercent val="0"/>
            <c:showBubbleSize val="0"/>
            <c:showLeaderLines val="0"/>
          </c:dLbls>
          <c:cat>
            <c:strRef>
              <c:f>Sheet1!$A$2:$A$5</c:f>
              <c:strCache>
                <c:ptCount val="4"/>
                <c:pt idx="0">
                  <c:v>South Dakota</c:v>
                </c:pt>
                <c:pt idx="1">
                  <c:v>Kentucky</c:v>
                </c:pt>
                <c:pt idx="2">
                  <c:v>Maryland</c:v>
                </c:pt>
                <c:pt idx="3">
                  <c:v>50 states</c:v>
                </c:pt>
              </c:strCache>
            </c:strRef>
          </c:cat>
          <c:val>
            <c:numRef>
              <c:f>Sheet1!$B$2:$B$5</c:f>
              <c:numCache>
                <c:formatCode>0.0</c:formatCode>
                <c:ptCount val="4"/>
                <c:pt idx="0">
                  <c:v>2.6</c:v>
                </c:pt>
                <c:pt idx="1">
                  <c:v>2.8</c:v>
                </c:pt>
                <c:pt idx="2">
                  <c:v>3.4</c:v>
                </c:pt>
                <c:pt idx="3">
                  <c:v>4.9000000000000004</c:v>
                </c:pt>
              </c:numCache>
            </c:numRef>
          </c:val>
        </c:ser>
        <c:dLbls>
          <c:showLegendKey val="0"/>
          <c:showVal val="0"/>
          <c:showCatName val="0"/>
          <c:showSerName val="0"/>
          <c:showPercent val="0"/>
          <c:showBubbleSize val="0"/>
        </c:dLbls>
        <c:gapWidth val="33"/>
        <c:axId val="174971136"/>
        <c:axId val="175018752"/>
      </c:barChart>
      <c:catAx>
        <c:axId val="174971136"/>
        <c:scaling>
          <c:orientation val="minMax"/>
        </c:scaling>
        <c:delete val="0"/>
        <c:axPos val="l"/>
        <c:majorTickMark val="none"/>
        <c:minorTickMark val="none"/>
        <c:tickLblPos val="nextTo"/>
        <c:spPr>
          <a:ln w="28575">
            <a:solidFill>
              <a:schemeClr val="accent6"/>
            </a:solidFill>
          </a:ln>
        </c:spPr>
        <c:txPr>
          <a:bodyPr/>
          <a:lstStyle/>
          <a:p>
            <a:pPr>
              <a:defRPr sz="1400">
                <a:solidFill>
                  <a:schemeClr val="bg1"/>
                </a:solidFill>
              </a:defRPr>
            </a:pPr>
            <a:endParaRPr lang="en-US"/>
          </a:p>
        </c:txPr>
        <c:crossAx val="175018752"/>
        <c:crosses val="autoZero"/>
        <c:auto val="1"/>
        <c:lblAlgn val="ctr"/>
        <c:lblOffset val="0"/>
        <c:noMultiLvlLbl val="0"/>
      </c:catAx>
      <c:valAx>
        <c:axId val="175018752"/>
        <c:scaling>
          <c:orientation val="minMax"/>
          <c:max val="7"/>
          <c:min val="0"/>
        </c:scaling>
        <c:delete val="0"/>
        <c:axPos val="b"/>
        <c:majorGridlines>
          <c:spPr>
            <a:ln w="12700">
              <a:solidFill>
                <a:schemeClr val="accent6">
                  <a:lumMod val="60000"/>
                  <a:lumOff val="40000"/>
                </a:schemeClr>
              </a:solidFill>
            </a:ln>
          </c:spPr>
        </c:majorGridlines>
        <c:numFmt formatCode="#,##0" sourceLinked="0"/>
        <c:majorTickMark val="none"/>
        <c:minorTickMark val="none"/>
        <c:tickLblPos val="nextTo"/>
        <c:spPr>
          <a:ln w="15875">
            <a:solidFill>
              <a:schemeClr val="accent6"/>
            </a:solidFill>
          </a:ln>
        </c:spPr>
        <c:txPr>
          <a:bodyPr/>
          <a:lstStyle/>
          <a:p>
            <a:pPr>
              <a:defRPr sz="1400">
                <a:solidFill>
                  <a:schemeClr val="accent6"/>
                </a:solidFill>
              </a:defRPr>
            </a:pPr>
            <a:endParaRPr lang="en-US"/>
          </a:p>
        </c:txPr>
        <c:crossAx val="174971136"/>
        <c:crosses val="autoZero"/>
        <c:crossBetween val="between"/>
      </c:valAx>
      <c:spPr>
        <a:noFill/>
        <a:ln w="12700">
          <a:solidFill>
            <a:schemeClr val="accent6">
              <a:lumMod val="60000"/>
              <a:lumOff val="40000"/>
            </a:schemeClr>
          </a:solidFill>
        </a:ln>
      </c:spPr>
    </c:plotArea>
    <c:plotVisOnly val="1"/>
    <c:dispBlanksAs val="gap"/>
    <c:showDLblsOverMax val="0"/>
  </c:chart>
  <c:txPr>
    <a:bodyPr/>
    <a:lstStyle/>
    <a:p>
      <a:pPr>
        <a:defRPr sz="1800">
          <a:solidFill>
            <a:schemeClr val="accent6">
              <a:lumMod val="60000"/>
              <a:lumOff val="40000"/>
            </a:schemeClr>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'Volatility by tax 1995-2014'!$B$98</c:f>
              <c:strCache>
                <c:ptCount val="1"/>
                <c:pt idx="0">
                  <c:v>Severance</c:v>
                </c:pt>
              </c:strCache>
            </c:strRef>
          </c:tx>
          <c:spPr>
            <a:ln w="76200">
              <a:solidFill>
                <a:srgbClr val="FF3399"/>
              </a:solidFill>
            </a:ln>
          </c:spPr>
          <c:marker>
            <c:symbol val="circle"/>
            <c:size val="7"/>
            <c:spPr>
              <a:solidFill>
                <a:schemeClr val="tx1"/>
              </a:solidFill>
              <a:ln w="9525">
                <a:solidFill>
                  <a:srgbClr val="FF3399"/>
                </a:solidFill>
              </a:ln>
            </c:spPr>
          </c:marker>
          <c:cat>
            <c:numRef>
              <c:f>'Volatility by tax 1995-2014'!$C$5:$V$5</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'Volatility by tax 1995-2014'!$C$98:$V$98</c:f>
              <c:numCache>
                <c:formatCode>0.0%</c:formatCode>
                <c:ptCount val="20"/>
                <c:pt idx="0">
                  <c:v>-8.4186901081491419E-2</c:v>
                </c:pt>
                <c:pt idx="1">
                  <c:v>7.6428682980742665E-2</c:v>
                </c:pt>
                <c:pt idx="2">
                  <c:v>6.3463302492554052E-2</c:v>
                </c:pt>
                <c:pt idx="3">
                  <c:v>-0.18949599071421724</c:v>
                </c:pt>
                <c:pt idx="4">
                  <c:v>-2.5252259827622452E-2</c:v>
                </c:pt>
                <c:pt idx="5">
                  <c:v>0.16223210675293168</c:v>
                </c:pt>
                <c:pt idx="6">
                  <c:v>0.54412972567057005</c:v>
                </c:pt>
                <c:pt idx="7">
                  <c:v>-0.32614101592115241</c:v>
                </c:pt>
                <c:pt idx="8">
                  <c:v>0.24991561846043067</c:v>
                </c:pt>
                <c:pt idx="9">
                  <c:v>-0.24836401278185335</c:v>
                </c:pt>
                <c:pt idx="10">
                  <c:v>1.1699938924350024</c:v>
                </c:pt>
                <c:pt idx="11">
                  <c:v>0.36525184739598565</c:v>
                </c:pt>
                <c:pt idx="12">
                  <c:v>7.0153808840471329E-2</c:v>
                </c:pt>
                <c:pt idx="13">
                  <c:v>0.31155473294553149</c:v>
                </c:pt>
                <c:pt idx="14">
                  <c:v>7.1798652731257613E-3</c:v>
                </c:pt>
                <c:pt idx="15">
                  <c:v>-0.27469589435939079</c:v>
                </c:pt>
                <c:pt idx="16">
                  <c:v>9.7469337549132853E-2</c:v>
                </c:pt>
                <c:pt idx="17">
                  <c:v>9.7872630868047067E-2</c:v>
                </c:pt>
                <c:pt idx="18">
                  <c:v>-7.6111603739320785E-2</c:v>
                </c:pt>
                <c:pt idx="19">
                  <c:v>8.23711909787644E-2</c:v>
                </c:pt>
              </c:numCache>
            </c:numRef>
          </c:val>
          <c:smooth val="0"/>
        </c:ser>
        <c:ser>
          <c:idx val="2"/>
          <c:order val="1"/>
          <c:tx>
            <c:strRef>
              <c:f>'Volatility by tax 1995-2014'!$B$103</c:f>
              <c:strCache>
                <c:ptCount val="1"/>
                <c:pt idx="0">
                  <c:v>Property</c:v>
                </c:pt>
              </c:strCache>
            </c:strRef>
          </c:tx>
          <c:spPr>
            <a:ln w="76200">
              <a:solidFill>
                <a:schemeClr val="accent5"/>
              </a:solidFill>
            </a:ln>
          </c:spPr>
          <c:marker>
            <c:symbol val="circle"/>
            <c:size val="7"/>
            <c:spPr>
              <a:solidFill>
                <a:schemeClr val="tx1"/>
              </a:solidFill>
              <a:ln w="9525">
                <a:solidFill>
                  <a:schemeClr val="accent5"/>
                </a:solidFill>
              </a:ln>
            </c:spPr>
          </c:marker>
          <c:cat>
            <c:numRef>
              <c:f>'Volatility by tax 1995-2014'!$C$5:$V$5</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'Volatility by tax 1995-2014'!$C$103:$V$103</c:f>
              <c:numCache>
                <c:formatCode>0.0%</c:formatCode>
                <c:ptCount val="20"/>
                <c:pt idx="0">
                  <c:v>1.3813484823720143E-2</c:v>
                </c:pt>
                <c:pt idx="1">
                  <c:v>5.0945533769063182E-2</c:v>
                </c:pt>
                <c:pt idx="2">
                  <c:v>2.2699963429287914E-2</c:v>
                </c:pt>
                <c:pt idx="3">
                  <c:v>-3.1480677377333913E-2</c:v>
                </c:pt>
                <c:pt idx="4">
                  <c:v>3.4899411457028451E-3</c:v>
                </c:pt>
                <c:pt idx="5">
                  <c:v>5.4216946628413754E-2</c:v>
                </c:pt>
                <c:pt idx="6">
                  <c:v>-6.6898754128918186E-2</c:v>
                </c:pt>
                <c:pt idx="7">
                  <c:v>-7.9509400705052885E-2</c:v>
                </c:pt>
                <c:pt idx="8">
                  <c:v>2.7559076809494161E-2</c:v>
                </c:pt>
                <c:pt idx="9">
                  <c:v>-1.3758491820506908E-2</c:v>
                </c:pt>
                <c:pt idx="10">
                  <c:v>7.6765414245094791E-3</c:v>
                </c:pt>
                <c:pt idx="11">
                  <c:v>4.8627184392686228E-2</c:v>
                </c:pt>
                <c:pt idx="12">
                  <c:v>3.839742336464947E-2</c:v>
                </c:pt>
                <c:pt idx="13">
                  <c:v>9.167347949956646E-2</c:v>
                </c:pt>
                <c:pt idx="14">
                  <c:v>6.7277274233298684E-2</c:v>
                </c:pt>
                <c:pt idx="15">
                  <c:v>7.1443759302572823E-3</c:v>
                </c:pt>
                <c:pt idx="16">
                  <c:v>2.8940590296837394E-2</c:v>
                </c:pt>
                <c:pt idx="17">
                  <c:v>6.0754912099276109E-2</c:v>
                </c:pt>
                <c:pt idx="18">
                  <c:v>1.9923091578566737E-2</c:v>
                </c:pt>
                <c:pt idx="19">
                  <c:v>2.8572735624997618E-2</c:v>
                </c:pt>
              </c:numCache>
            </c:numRef>
          </c:val>
          <c:smooth val="0"/>
        </c:ser>
        <c:ser>
          <c:idx val="3"/>
          <c:order val="2"/>
          <c:tx>
            <c:strRef>
              <c:f>'Volatility by tax 1995-2014'!$B$100</c:f>
              <c:strCache>
                <c:ptCount val="1"/>
                <c:pt idx="0">
                  <c:v>Personal income</c:v>
                </c:pt>
              </c:strCache>
            </c:strRef>
          </c:tx>
          <c:spPr>
            <a:ln w="76200">
              <a:solidFill>
                <a:schemeClr val="accent1">
                  <a:lumMod val="75000"/>
                </a:schemeClr>
              </a:solidFill>
            </a:ln>
          </c:spPr>
          <c:marker>
            <c:symbol val="circle"/>
            <c:size val="7"/>
            <c:spPr>
              <a:solidFill>
                <a:schemeClr val="tx1"/>
              </a:solidFill>
              <a:ln w="9525">
                <a:solidFill>
                  <a:schemeClr val="accent1">
                    <a:lumMod val="75000"/>
                  </a:schemeClr>
                </a:solidFill>
              </a:ln>
            </c:spPr>
          </c:marker>
          <c:cat>
            <c:numRef>
              <c:f>'Volatility by tax 1995-2014'!$C$5:$V$5</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'Volatility by tax 1995-2014'!$C$100:$V$100</c:f>
              <c:numCache>
                <c:formatCode>0.0%</c:formatCode>
                <c:ptCount val="20"/>
                <c:pt idx="0">
                  <c:v>7.6520929048385047E-2</c:v>
                </c:pt>
                <c:pt idx="1">
                  <c:v>7.9278567454910465E-2</c:v>
                </c:pt>
                <c:pt idx="2">
                  <c:v>6.0518100090839799E-2</c:v>
                </c:pt>
                <c:pt idx="3">
                  <c:v>0.10235652610540617</c:v>
                </c:pt>
                <c:pt idx="4">
                  <c:v>8.4588696441155353E-2</c:v>
                </c:pt>
                <c:pt idx="5">
                  <c:v>4.0015982377979105E-2</c:v>
                </c:pt>
                <c:pt idx="6">
                  <c:v>7.7003686120005188E-2</c:v>
                </c:pt>
                <c:pt idx="7">
                  <c:v>-6.9147415087722458E-2</c:v>
                </c:pt>
                <c:pt idx="8">
                  <c:v>3.5284252504018794E-2</c:v>
                </c:pt>
                <c:pt idx="9">
                  <c:v>0.12513670380531139</c:v>
                </c:pt>
                <c:pt idx="10">
                  <c:v>0.1780237853833172</c:v>
                </c:pt>
                <c:pt idx="11">
                  <c:v>7.7826995051794953E-2</c:v>
                </c:pt>
                <c:pt idx="12">
                  <c:v>8.3241103326652896E-2</c:v>
                </c:pt>
                <c:pt idx="13">
                  <c:v>3.6435847072213763E-2</c:v>
                </c:pt>
                <c:pt idx="14">
                  <c:v>-4.9269938763125472E-2</c:v>
                </c:pt>
                <c:pt idx="15">
                  <c:v>-0.13585897417298923</c:v>
                </c:pt>
                <c:pt idx="16">
                  <c:v>0.13683979328888354</c:v>
                </c:pt>
                <c:pt idx="17">
                  <c:v>0.10773797144822544</c:v>
                </c:pt>
                <c:pt idx="18">
                  <c:v>0.16143437979070852</c:v>
                </c:pt>
                <c:pt idx="19">
                  <c:v>1.6988043998087041E-2</c:v>
                </c:pt>
              </c:numCache>
            </c:numRef>
          </c:val>
          <c:smooth val="0"/>
        </c:ser>
        <c:ser>
          <c:idx val="1"/>
          <c:order val="3"/>
          <c:tx>
            <c:strRef>
              <c:f>'Volatility by tax 1995-2014'!$B$101</c:f>
              <c:strCache>
                <c:ptCount val="1"/>
                <c:pt idx="0">
                  <c:v>Motor fuels</c:v>
                </c:pt>
              </c:strCache>
            </c:strRef>
          </c:tx>
          <c:spPr>
            <a:ln w="76200">
              <a:solidFill>
                <a:srgbClr val="7030A0"/>
              </a:solidFill>
            </a:ln>
          </c:spPr>
          <c:marker>
            <c:symbol val="circle"/>
            <c:size val="7"/>
            <c:spPr>
              <a:solidFill>
                <a:schemeClr val="tx1"/>
              </a:solidFill>
              <a:ln w="9525">
                <a:solidFill>
                  <a:srgbClr val="7030A0"/>
                </a:solidFill>
              </a:ln>
            </c:spPr>
          </c:marker>
          <c:cat>
            <c:numRef>
              <c:f>'Volatility by tax 1995-2014'!$C$5:$V$5</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'Volatility by tax 1995-2014'!$C$101:$V$101</c:f>
              <c:numCache>
                <c:formatCode>0.0%</c:formatCode>
                <c:ptCount val="20"/>
                <c:pt idx="0">
                  <c:v>3.2229639350082093E-2</c:v>
                </c:pt>
                <c:pt idx="1">
                  <c:v>8.1190465954663532E-2</c:v>
                </c:pt>
                <c:pt idx="2">
                  <c:v>-3.5729095071202577E-3</c:v>
                </c:pt>
                <c:pt idx="3">
                  <c:v>1.568824179958727E-2</c:v>
                </c:pt>
                <c:pt idx="4">
                  <c:v>-9.9225458831453103E-2</c:v>
                </c:pt>
                <c:pt idx="5">
                  <c:v>0.17355490339022125</c:v>
                </c:pt>
                <c:pt idx="6">
                  <c:v>-2.6908067641827498E-2</c:v>
                </c:pt>
                <c:pt idx="7">
                  <c:v>4.4539140208536804E-2</c:v>
                </c:pt>
                <c:pt idx="8">
                  <c:v>6.9473464270789808E-3</c:v>
                </c:pt>
                <c:pt idx="9">
                  <c:v>2.5081703584582664E-2</c:v>
                </c:pt>
                <c:pt idx="10">
                  <c:v>-2.8809999746969964E-2</c:v>
                </c:pt>
                <c:pt idx="11">
                  <c:v>7.9953311934636714E-2</c:v>
                </c:pt>
                <c:pt idx="12">
                  <c:v>1.6583355849770332E-2</c:v>
                </c:pt>
                <c:pt idx="13">
                  <c:v>-2.3133184301329421E-2</c:v>
                </c:pt>
                <c:pt idx="14">
                  <c:v>-7.1086731545678489E-2</c:v>
                </c:pt>
                <c:pt idx="15">
                  <c:v>6.9052450990647954E-2</c:v>
                </c:pt>
                <c:pt idx="16">
                  <c:v>2.4590244141102793E-2</c:v>
                </c:pt>
                <c:pt idx="17">
                  <c:v>1.2300874813767812E-2</c:v>
                </c:pt>
                <c:pt idx="18">
                  <c:v>1.9637533491829881E-2</c:v>
                </c:pt>
                <c:pt idx="19">
                  <c:v>-8.8778885521963405E-2</c:v>
                </c:pt>
              </c:numCache>
            </c:numRef>
          </c:val>
          <c:smooth val="0"/>
        </c:ser>
        <c:dLbls>
          <c:showLegendKey val="0"/>
          <c:showVal val="0"/>
          <c:showCatName val="0"/>
          <c:showSerName val="0"/>
          <c:showPercent val="0"/>
          <c:showBubbleSize val="0"/>
        </c:dLbls>
        <c:marker val="1"/>
        <c:smooth val="0"/>
        <c:axId val="155896448"/>
        <c:axId val="155902720"/>
      </c:lineChart>
      <c:catAx>
        <c:axId val="155896448"/>
        <c:scaling>
          <c:orientation val="minMax"/>
        </c:scaling>
        <c:delete val="0"/>
        <c:axPos val="b"/>
        <c:majorGridlines>
          <c:spPr>
            <a:ln>
              <a:solidFill>
                <a:schemeClr val="accent6">
                  <a:lumMod val="60000"/>
                  <a:lumOff val="40000"/>
                </a:schemeClr>
              </a:solidFill>
            </a:ln>
          </c:spPr>
        </c:majorGridlines>
        <c:numFmt formatCode="General" sourceLinked="1"/>
        <c:majorTickMark val="out"/>
        <c:minorTickMark val="none"/>
        <c:tickLblPos val="low"/>
        <c:spPr>
          <a:ln w="38100">
            <a:solidFill>
              <a:schemeClr val="accent6">
                <a:lumMod val="60000"/>
                <a:lumOff val="40000"/>
              </a:schemeClr>
            </a:solidFill>
          </a:ln>
        </c:spPr>
        <c:txPr>
          <a:bodyPr/>
          <a:lstStyle/>
          <a:p>
            <a:pPr>
              <a:defRPr sz="1400" i="0">
                <a:solidFill>
                  <a:schemeClr val="accent6"/>
                </a:solidFill>
                <a:latin typeface="+mn-lt"/>
              </a:defRPr>
            </a:pPr>
            <a:endParaRPr lang="en-US"/>
          </a:p>
        </c:txPr>
        <c:crossAx val="155902720"/>
        <c:crosses val="autoZero"/>
        <c:auto val="1"/>
        <c:lblAlgn val="ctr"/>
        <c:lblOffset val="100"/>
        <c:tickLblSkip val="3"/>
        <c:noMultiLvlLbl val="0"/>
      </c:catAx>
      <c:valAx>
        <c:axId val="155902720"/>
        <c:scaling>
          <c:orientation val="minMax"/>
          <c:max val="1.25"/>
          <c:min val="-0.4"/>
        </c:scaling>
        <c:delete val="0"/>
        <c:axPos val="l"/>
        <c:majorGridlines>
          <c:spPr>
            <a:ln>
              <a:solidFill>
                <a:schemeClr val="accent6">
                  <a:lumMod val="60000"/>
                  <a:lumOff val="40000"/>
                </a:schemeClr>
              </a:solidFill>
            </a:ln>
          </c:spPr>
        </c:majorGridlines>
        <c:numFmt formatCode="0%" sourceLinked="0"/>
        <c:majorTickMark val="out"/>
        <c:minorTickMark val="none"/>
        <c:tickLblPos val="nextTo"/>
        <c:txPr>
          <a:bodyPr/>
          <a:lstStyle/>
          <a:p>
            <a:pPr>
              <a:defRPr sz="1400" i="0">
                <a:solidFill>
                  <a:schemeClr val="accent6"/>
                </a:solidFill>
                <a:latin typeface="+mn-lt"/>
              </a:defRPr>
            </a:pPr>
            <a:endParaRPr lang="en-US"/>
          </a:p>
        </c:txPr>
        <c:crossAx val="155896448"/>
        <c:crosses val="autoZero"/>
        <c:crossBetween val="midCat"/>
      </c:valAx>
      <c:spPr>
        <a:ln>
          <a:solidFill>
            <a:schemeClr val="accent6">
              <a:lumMod val="60000"/>
              <a:lumOff val="40000"/>
            </a:schemeClr>
          </a:solidFill>
        </a:ln>
      </c:spPr>
    </c:plotArea>
    <c:legend>
      <c:legendPos val="t"/>
      <c:layout/>
      <c:overlay val="0"/>
      <c:txPr>
        <a:bodyPr/>
        <a:lstStyle/>
        <a:p>
          <a:pPr>
            <a:defRPr sz="1200" b="0">
              <a:solidFill>
                <a:schemeClr val="bg2"/>
              </a:solidFill>
              <a:latin typeface="+mn-lt"/>
            </a:defRPr>
          </a:pPr>
          <a:endParaRPr lang="en-US"/>
        </a:p>
      </c:txPr>
    </c:legend>
    <c:plotVisOnly val="1"/>
    <c:dispBlanksAs val="gap"/>
    <c:showDLblsOverMax val="0"/>
  </c:chart>
  <c:spPr>
    <a:ln>
      <a:noFill/>
    </a:ln>
  </c:sp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'Volatility by tax 1995-2014'!$B$122</c:f>
              <c:strCache>
                <c:ptCount val="1"/>
                <c:pt idx="0">
                  <c:v>Corporate income</c:v>
                </c:pt>
              </c:strCache>
            </c:strRef>
          </c:tx>
          <c:spPr>
            <a:ln w="76200">
              <a:solidFill>
                <a:schemeClr val="accent2"/>
              </a:solidFill>
            </a:ln>
          </c:spPr>
          <c:marker>
            <c:symbol val="circle"/>
            <c:size val="7"/>
            <c:spPr>
              <a:solidFill>
                <a:schemeClr val="tx1"/>
              </a:solidFill>
              <a:ln w="9525">
                <a:solidFill>
                  <a:schemeClr val="accent2"/>
                </a:solidFill>
              </a:ln>
            </c:spPr>
          </c:marker>
          <c:cat>
            <c:numRef>
              <c:f>'Volatility by tax 1995-2014'!$C$5:$V$5</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'Volatility by tax 1995-2014'!$C$122:$V$122</c:f>
              <c:numCache>
                <c:formatCode>0.0%</c:formatCode>
                <c:ptCount val="20"/>
                <c:pt idx="0">
                  <c:v>-0.10816100080960657</c:v>
                </c:pt>
                <c:pt idx="1">
                  <c:v>-3.0105152904459937E-2</c:v>
                </c:pt>
                <c:pt idx="2">
                  <c:v>0.11438749961078233</c:v>
                </c:pt>
                <c:pt idx="3">
                  <c:v>5.0435653862109457E-2</c:v>
                </c:pt>
                <c:pt idx="4">
                  <c:v>-7.0177878730906626E-2</c:v>
                </c:pt>
                <c:pt idx="5">
                  <c:v>9.3321043572442364E-2</c:v>
                </c:pt>
                <c:pt idx="6">
                  <c:v>0.36366827875749219</c:v>
                </c:pt>
                <c:pt idx="7">
                  <c:v>-0.2631825204259563</c:v>
                </c:pt>
                <c:pt idx="8">
                  <c:v>-5.7588460252398763E-2</c:v>
                </c:pt>
                <c:pt idx="9">
                  <c:v>-0.15202689765564567</c:v>
                </c:pt>
                <c:pt idx="10">
                  <c:v>0.3483568630826841</c:v>
                </c:pt>
                <c:pt idx="11">
                  <c:v>0.45946362310622857</c:v>
                </c:pt>
                <c:pt idx="12">
                  <c:v>0.35874430310693922</c:v>
                </c:pt>
                <c:pt idx="13">
                  <c:v>-0.13261836688912049</c:v>
                </c:pt>
                <c:pt idx="14">
                  <c:v>-0.17887761198770105</c:v>
                </c:pt>
                <c:pt idx="15">
                  <c:v>-0.40728508754594678</c:v>
                </c:pt>
                <c:pt idx="16">
                  <c:v>1.3552059135137837E-3</c:v>
                </c:pt>
                <c:pt idx="17">
                  <c:v>0.13752792838380448</c:v>
                </c:pt>
                <c:pt idx="18">
                  <c:v>8.5973192430901887E-2</c:v>
                </c:pt>
                <c:pt idx="19">
                  <c:v>-1.1973730872524822E-2</c:v>
                </c:pt>
              </c:numCache>
            </c:numRef>
          </c:val>
          <c:smooth val="0"/>
        </c:ser>
        <c:ser>
          <c:idx val="2"/>
          <c:order val="1"/>
          <c:tx>
            <c:strRef>
              <c:f>'Volatility by tax 1995-2014'!$B$123</c:f>
              <c:strCache>
                <c:ptCount val="1"/>
                <c:pt idx="0">
                  <c:v>Personal income</c:v>
                </c:pt>
              </c:strCache>
            </c:strRef>
          </c:tx>
          <c:spPr>
            <a:ln w="76200">
              <a:solidFill>
                <a:srgbClr val="00B050"/>
              </a:solidFill>
            </a:ln>
          </c:spPr>
          <c:marker>
            <c:symbol val="circle"/>
            <c:size val="7"/>
            <c:spPr>
              <a:solidFill>
                <a:schemeClr val="tx1"/>
              </a:solidFill>
              <a:ln w="9525">
                <a:solidFill>
                  <a:srgbClr val="00B050"/>
                </a:solidFill>
              </a:ln>
            </c:spPr>
          </c:marker>
          <c:cat>
            <c:numRef>
              <c:f>'Volatility by tax 1995-2014'!$C$5:$V$5</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'Volatility by tax 1995-2014'!$C$123:$V$123</c:f>
              <c:numCache>
                <c:formatCode>0.0%</c:formatCode>
                <c:ptCount val="20"/>
                <c:pt idx="0">
                  <c:v>2.2510269043360988E-2</c:v>
                </c:pt>
                <c:pt idx="1">
                  <c:v>-9.0334631097014825E-3</c:v>
                </c:pt>
                <c:pt idx="2">
                  <c:v>8.9531367331672478E-3</c:v>
                </c:pt>
                <c:pt idx="3">
                  <c:v>4.5726684419893922E-2</c:v>
                </c:pt>
                <c:pt idx="4">
                  <c:v>0.12504725499984418</c:v>
                </c:pt>
                <c:pt idx="5">
                  <c:v>0.13798617889482093</c:v>
                </c:pt>
                <c:pt idx="6">
                  <c:v>0.1408645950266792</c:v>
                </c:pt>
                <c:pt idx="7">
                  <c:v>-3.0816524619009661E-2</c:v>
                </c:pt>
                <c:pt idx="8">
                  <c:v>-0.10762254001352251</c:v>
                </c:pt>
                <c:pt idx="9">
                  <c:v>1.0988034279208872E-2</c:v>
                </c:pt>
                <c:pt idx="10">
                  <c:v>0.1408605634102825</c:v>
                </c:pt>
                <c:pt idx="11">
                  <c:v>9.5707206468373524E-2</c:v>
                </c:pt>
                <c:pt idx="12">
                  <c:v>0.15636516677222845</c:v>
                </c:pt>
                <c:pt idx="13">
                  <c:v>5.8240499303759241E-2</c:v>
                </c:pt>
                <c:pt idx="14">
                  <c:v>7.5230114647357009E-3</c:v>
                </c:pt>
                <c:pt idx="15">
                  <c:v>-0.16901828959425891</c:v>
                </c:pt>
                <c:pt idx="16">
                  <c:v>3.7346255754663223E-2</c:v>
                </c:pt>
                <c:pt idx="17">
                  <c:v>0.1034612845525294</c:v>
                </c:pt>
                <c:pt idx="18">
                  <c:v>6.8139718881435163E-2</c:v>
                </c:pt>
                <c:pt idx="19">
                  <c:v>6.7968412626686917E-2</c:v>
                </c:pt>
              </c:numCache>
            </c:numRef>
          </c:val>
          <c:smooth val="0"/>
        </c:ser>
        <c:ser>
          <c:idx val="3"/>
          <c:order val="2"/>
          <c:tx>
            <c:strRef>
              <c:f>'Volatility by tax 1995-2014'!$B$124</c:f>
              <c:strCache>
                <c:ptCount val="1"/>
                <c:pt idx="0">
                  <c:v>Sales</c:v>
                </c:pt>
              </c:strCache>
            </c:strRef>
          </c:tx>
          <c:spPr>
            <a:ln w="76200">
              <a:solidFill>
                <a:schemeClr val="accent5"/>
              </a:solidFill>
            </a:ln>
          </c:spPr>
          <c:marker>
            <c:symbol val="circle"/>
            <c:size val="7"/>
            <c:spPr>
              <a:solidFill>
                <a:schemeClr val="tx1"/>
              </a:solidFill>
              <a:ln w="9525">
                <a:solidFill>
                  <a:schemeClr val="accent5"/>
                </a:solidFill>
              </a:ln>
            </c:spPr>
          </c:marker>
          <c:cat>
            <c:numRef>
              <c:f>'Volatility by tax 1995-2014'!$C$5:$V$5</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'Volatility by tax 1995-2014'!$C$124:$V$124</c:f>
              <c:numCache>
                <c:formatCode>0.0%</c:formatCode>
                <c:ptCount val="20"/>
                <c:pt idx="0">
                  <c:v>7.5416771603552396E-2</c:v>
                </c:pt>
                <c:pt idx="1">
                  <c:v>1.7253278324489845E-2</c:v>
                </c:pt>
                <c:pt idx="2">
                  <c:v>5.9002668080604816E-2</c:v>
                </c:pt>
                <c:pt idx="3">
                  <c:v>4.6616140110758771E-2</c:v>
                </c:pt>
                <c:pt idx="4">
                  <c:v>5.5653106808992867E-2</c:v>
                </c:pt>
                <c:pt idx="5">
                  <c:v>0.10716609104250853</c:v>
                </c:pt>
                <c:pt idx="6">
                  <c:v>8.0828318632848478E-2</c:v>
                </c:pt>
                <c:pt idx="7">
                  <c:v>-1.6888518509321469E-2</c:v>
                </c:pt>
                <c:pt idx="8">
                  <c:v>3.5776497324842657E-2</c:v>
                </c:pt>
                <c:pt idx="9">
                  <c:v>3.0199374069201645E-2</c:v>
                </c:pt>
                <c:pt idx="10">
                  <c:v>5.5414216364481392E-2</c:v>
                </c:pt>
                <c:pt idx="11">
                  <c:v>-1.7989152562089224E-2</c:v>
                </c:pt>
                <c:pt idx="12">
                  <c:v>-1.3999816754465901E-2</c:v>
                </c:pt>
                <c:pt idx="13">
                  <c:v>3.8129896190107843E-2</c:v>
                </c:pt>
                <c:pt idx="14">
                  <c:v>-2.5484347267227207E-2</c:v>
                </c:pt>
                <c:pt idx="15">
                  <c:v>-0.10303797271746588</c:v>
                </c:pt>
                <c:pt idx="16">
                  <c:v>5.9568910000751298E-2</c:v>
                </c:pt>
                <c:pt idx="17">
                  <c:v>5.3824197492828352E-2</c:v>
                </c:pt>
                <c:pt idx="18">
                  <c:v>1.7911257197679806E-2</c:v>
                </c:pt>
                <c:pt idx="19">
                  <c:v>4.5471789373108272E-2</c:v>
                </c:pt>
              </c:numCache>
            </c:numRef>
          </c:val>
          <c:smooth val="0"/>
        </c:ser>
        <c:dLbls>
          <c:showLegendKey val="0"/>
          <c:showVal val="0"/>
          <c:showCatName val="0"/>
          <c:showSerName val="0"/>
          <c:showPercent val="0"/>
          <c:showBubbleSize val="0"/>
        </c:dLbls>
        <c:marker val="1"/>
        <c:smooth val="0"/>
        <c:axId val="156082944"/>
        <c:axId val="156084864"/>
      </c:lineChart>
      <c:catAx>
        <c:axId val="156082944"/>
        <c:scaling>
          <c:orientation val="minMax"/>
        </c:scaling>
        <c:delete val="0"/>
        <c:axPos val="b"/>
        <c:majorGridlines>
          <c:spPr>
            <a:ln>
              <a:solidFill>
                <a:schemeClr val="accent6">
                  <a:lumMod val="60000"/>
                  <a:lumOff val="40000"/>
                </a:schemeClr>
              </a:solidFill>
            </a:ln>
          </c:spPr>
        </c:majorGridlines>
        <c:numFmt formatCode="General" sourceLinked="1"/>
        <c:majorTickMark val="out"/>
        <c:minorTickMark val="none"/>
        <c:tickLblPos val="low"/>
        <c:spPr>
          <a:ln w="38100">
            <a:solidFill>
              <a:schemeClr val="accent6">
                <a:lumMod val="60000"/>
                <a:lumOff val="40000"/>
              </a:schemeClr>
            </a:solidFill>
          </a:ln>
        </c:spPr>
        <c:txPr>
          <a:bodyPr/>
          <a:lstStyle/>
          <a:p>
            <a:pPr>
              <a:defRPr sz="1400" i="0">
                <a:solidFill>
                  <a:schemeClr val="accent6"/>
                </a:solidFill>
                <a:latin typeface="+mn-lt"/>
              </a:defRPr>
            </a:pPr>
            <a:endParaRPr lang="en-US"/>
          </a:p>
        </c:txPr>
        <c:crossAx val="156084864"/>
        <c:crosses val="autoZero"/>
        <c:auto val="1"/>
        <c:lblAlgn val="ctr"/>
        <c:lblOffset val="100"/>
        <c:tickLblSkip val="3"/>
        <c:noMultiLvlLbl val="0"/>
      </c:catAx>
      <c:valAx>
        <c:axId val="156084864"/>
        <c:scaling>
          <c:orientation val="minMax"/>
          <c:max val="0.5"/>
        </c:scaling>
        <c:delete val="0"/>
        <c:axPos val="l"/>
        <c:majorGridlines>
          <c:spPr>
            <a:ln>
              <a:solidFill>
                <a:schemeClr val="accent6">
                  <a:lumMod val="60000"/>
                  <a:lumOff val="40000"/>
                </a:schemeClr>
              </a:solidFill>
            </a:ln>
          </c:spPr>
        </c:majorGridlines>
        <c:numFmt formatCode="0%" sourceLinked="0"/>
        <c:majorTickMark val="out"/>
        <c:minorTickMark val="none"/>
        <c:tickLblPos val="nextTo"/>
        <c:txPr>
          <a:bodyPr/>
          <a:lstStyle/>
          <a:p>
            <a:pPr>
              <a:defRPr sz="1400" i="0">
                <a:solidFill>
                  <a:schemeClr val="accent6"/>
                </a:solidFill>
                <a:latin typeface="+mn-lt"/>
              </a:defRPr>
            </a:pPr>
            <a:endParaRPr lang="en-US"/>
          </a:p>
        </c:txPr>
        <c:crossAx val="156082944"/>
        <c:crosses val="autoZero"/>
        <c:crossBetween val="midCat"/>
      </c:valAx>
      <c:spPr>
        <a:ln>
          <a:solidFill>
            <a:schemeClr val="accent6">
              <a:lumMod val="60000"/>
              <a:lumOff val="40000"/>
            </a:schemeClr>
          </a:solidFill>
        </a:ln>
      </c:spPr>
    </c:plotArea>
    <c:legend>
      <c:legendPos val="t"/>
      <c:layout/>
      <c:overlay val="0"/>
      <c:txPr>
        <a:bodyPr/>
        <a:lstStyle/>
        <a:p>
          <a:pPr>
            <a:defRPr sz="1200" b="0">
              <a:solidFill>
                <a:schemeClr val="bg2"/>
              </a:solidFill>
              <a:latin typeface="+mn-lt"/>
            </a:defRPr>
          </a:pPr>
          <a:endParaRPr lang="en-US"/>
        </a:p>
      </c:txPr>
    </c:legend>
    <c:plotVisOnly val="1"/>
    <c:dispBlanksAs val="gap"/>
    <c:showDLblsOverMax val="0"/>
  </c:chart>
  <c:spPr>
    <a:ln>
      <a:noFill/>
    </a:ln>
  </c:sp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drawing1.xml><?xml version="1.0" encoding="utf-8"?>
<c:userShapes xmlns:c="http://schemas.openxmlformats.org/drawingml/2006/chart">
  <cdr:relSizeAnchor xmlns:cdr="http://schemas.openxmlformats.org/drawingml/2006/chartDrawing">
    <cdr:from>
      <cdr:x>0.08918</cdr:x>
      <cdr:y>0.82757</cdr:y>
    </cdr:from>
    <cdr:to>
      <cdr:x>0.94189</cdr:x>
      <cdr:y>0.99052</cdr:y>
    </cdr:to>
    <cdr:sp macro="" textlink="">
      <cdr:nvSpPr>
        <cdr:cNvPr id="3" name="TextBox 2"/>
        <cdr:cNvSpPr txBox="1"/>
      </cdr:nvSpPr>
      <cdr:spPr>
        <a:xfrm xmlns:a="http://schemas.openxmlformats.org/drawingml/2006/main">
          <a:off x="801620" y="4151517"/>
          <a:ext cx="7664450" cy="817449"/>
        </a:xfrm>
        <a:prstGeom xmlns:a="http://schemas.openxmlformats.org/drawingml/2006/main" prst="rect">
          <a:avLst/>
        </a:prstGeom>
      </cdr:spPr>
      <cdr:txBody>
        <a:bodyPr xmlns:a="http://schemas.openxmlformats.org/drawingml/2006/main" vertOverflow="clip" wrap="square" lIns="0" rIns="0" rtlCol="0"/>
        <a:lstStyle xmlns:a="http://schemas.openxmlformats.org/drawingml/2006/main"/>
        <a:p xmlns:a="http://schemas.openxmlformats.org/drawingml/2006/main">
          <a:endParaRPr lang="en-US" sz="1100" dirty="0" err="1">
            <a:solidFill>
              <a:schemeClr val="accent6"/>
            </a:solidFill>
          </a:endParaRPr>
        </a:p>
      </cdr:txBody>
    </cdr:sp>
  </cdr:relSizeAnchor>
  <cdr:relSizeAnchor xmlns:cdr="http://schemas.openxmlformats.org/drawingml/2006/chartDrawing">
    <cdr:from>
      <cdr:x>0.27457</cdr:x>
      <cdr:y>0.76207</cdr:y>
    </cdr:from>
    <cdr:to>
      <cdr:x>0.41207</cdr:x>
      <cdr:y>0.80972</cdr:y>
    </cdr:to>
    <cdr:sp macro="" textlink="">
      <cdr:nvSpPr>
        <cdr:cNvPr id="2" name="recession text"/>
        <cdr:cNvSpPr txBox="1"/>
      </cdr:nvSpPr>
      <cdr:spPr>
        <a:xfrm xmlns:a="http://schemas.openxmlformats.org/drawingml/2006/main">
          <a:off x="2467938" y="3822944"/>
          <a:ext cx="1235899" cy="239036"/>
        </a:xfrm>
        <a:prstGeom xmlns:a="http://schemas.openxmlformats.org/drawingml/2006/main" prst="rect">
          <a:avLst/>
        </a:prstGeom>
        <a:noFill xmlns:a="http://schemas.openxmlformats.org/drawingml/2006/main"/>
      </cdr:spPr>
      <cdr:txBody>
        <a:bodyPr xmlns:a="http://schemas.openxmlformats.org/drawingml/2006/main" wrap="square" lIns="0" rIns="0"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xmlns:a="http://schemas.openxmlformats.org/drawingml/2006/main">
          <a:pPr algn="ctr">
            <a:lnSpc>
              <a:spcPct val="95000"/>
            </a:lnSpc>
            <a:spcAft>
              <a:spcPts val="1200"/>
            </a:spcAft>
          </a:pPr>
          <a:r>
            <a:rPr lang="en-US" sz="1000" b="1" spc="200" dirty="0">
              <a:solidFill>
                <a:schemeClr val="accent6"/>
              </a:solidFill>
              <a:latin typeface="+mn-lt"/>
            </a:rPr>
            <a:t>RECESSION</a:t>
          </a:r>
        </a:p>
      </cdr:txBody>
    </cdr:sp>
  </cdr:relSizeAnchor>
</c:userShapes>
</file>

<file path=ppt/drawings/drawing2.xml><?xml version="1.0" encoding="utf-8"?>
<c:userShapes xmlns:c="http://schemas.openxmlformats.org/drawingml/2006/chart">
  <cdr:relSizeAnchor xmlns:cdr="http://schemas.openxmlformats.org/drawingml/2006/chartDrawing">
    <cdr:from>
      <cdr:x>0.04976</cdr:x>
      <cdr:y>0.02629</cdr:y>
    </cdr:from>
    <cdr:to>
      <cdr:x>0.12912</cdr:x>
      <cdr:y>0.11078</cdr:y>
    </cdr:to>
    <cdr:sp macro="" textlink="">
      <cdr:nvSpPr>
        <cdr:cNvPr id="2" name="TextBox 1"/>
        <cdr:cNvSpPr txBox="1"/>
      </cdr:nvSpPr>
      <cdr:spPr>
        <a:xfrm xmlns:a="http://schemas.openxmlformats.org/drawingml/2006/main">
          <a:off x="426494" y="128694"/>
          <a:ext cx="680337" cy="413468"/>
        </a:xfrm>
        <a:prstGeom xmlns:a="http://schemas.openxmlformats.org/drawingml/2006/main" prst="rect">
          <a:avLst/>
        </a:prstGeom>
      </cdr:spPr>
      <cdr:txBody>
        <a:bodyPr xmlns:a="http://schemas.openxmlformats.org/drawingml/2006/main" vertOverflow="clip" wrap="square" lIns="0" rIns="0" rtlCol="0"/>
        <a:lstStyle xmlns:a="http://schemas.openxmlformats.org/drawingml/2006/main"/>
        <a:p xmlns:a="http://schemas.openxmlformats.org/drawingml/2006/main">
          <a:endParaRPr lang="en-US" sz="1100" dirty="0" err="1">
            <a:solidFill>
              <a:schemeClr val="accent6"/>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0.04976</cdr:x>
      <cdr:y>0.02629</cdr:y>
    </cdr:from>
    <cdr:to>
      <cdr:x>0.12912</cdr:x>
      <cdr:y>0.11078</cdr:y>
    </cdr:to>
    <cdr:sp macro="" textlink="">
      <cdr:nvSpPr>
        <cdr:cNvPr id="2" name="TextBox 1"/>
        <cdr:cNvSpPr txBox="1"/>
      </cdr:nvSpPr>
      <cdr:spPr>
        <a:xfrm xmlns:a="http://schemas.openxmlformats.org/drawingml/2006/main">
          <a:off x="426494" y="128694"/>
          <a:ext cx="680337" cy="413468"/>
        </a:xfrm>
        <a:prstGeom xmlns:a="http://schemas.openxmlformats.org/drawingml/2006/main" prst="rect">
          <a:avLst/>
        </a:prstGeom>
      </cdr:spPr>
      <cdr:txBody>
        <a:bodyPr xmlns:a="http://schemas.openxmlformats.org/drawingml/2006/main" vertOverflow="clip" wrap="square" lIns="0" rIns="0" rtlCol="0"/>
        <a:lstStyle xmlns:a="http://schemas.openxmlformats.org/drawingml/2006/main"/>
        <a:p xmlns:a="http://schemas.openxmlformats.org/drawingml/2006/main">
          <a:endParaRPr lang="en-US" sz="1100" dirty="0" err="1">
            <a:solidFill>
              <a:schemeClr val="accent6"/>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0.04976</cdr:x>
      <cdr:y>0.02629</cdr:y>
    </cdr:from>
    <cdr:to>
      <cdr:x>0.12912</cdr:x>
      <cdr:y>0.11078</cdr:y>
    </cdr:to>
    <cdr:sp macro="" textlink="">
      <cdr:nvSpPr>
        <cdr:cNvPr id="2" name="TextBox 1"/>
        <cdr:cNvSpPr txBox="1"/>
      </cdr:nvSpPr>
      <cdr:spPr>
        <a:xfrm xmlns:a="http://schemas.openxmlformats.org/drawingml/2006/main">
          <a:off x="426494" y="128694"/>
          <a:ext cx="680337" cy="413468"/>
        </a:xfrm>
        <a:prstGeom xmlns:a="http://schemas.openxmlformats.org/drawingml/2006/main" prst="rect">
          <a:avLst/>
        </a:prstGeom>
      </cdr:spPr>
      <cdr:txBody>
        <a:bodyPr xmlns:a="http://schemas.openxmlformats.org/drawingml/2006/main" vertOverflow="clip" wrap="square" lIns="0" rIns="0" rtlCol="0"/>
        <a:lstStyle xmlns:a="http://schemas.openxmlformats.org/drawingml/2006/main"/>
        <a:p xmlns:a="http://schemas.openxmlformats.org/drawingml/2006/main">
          <a:endParaRPr lang="en-US" sz="1100" dirty="0" err="1">
            <a:solidFill>
              <a:schemeClr val="accent6"/>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0.92785</cdr:x>
      <cdr:y>0.53521</cdr:y>
    </cdr:from>
    <cdr:to>
      <cdr:x>0.98778</cdr:x>
      <cdr:y>0.56338</cdr:y>
    </cdr:to>
    <cdr:sp macro="" textlink="">
      <cdr:nvSpPr>
        <cdr:cNvPr id="2" name="TextBox 1"/>
        <cdr:cNvSpPr txBox="1"/>
      </cdr:nvSpPr>
      <cdr:spPr>
        <a:xfrm xmlns:a="http://schemas.openxmlformats.org/drawingml/2006/main">
          <a:off x="8258366" y="2895600"/>
          <a:ext cx="533400" cy="152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0.85636</cdr:x>
      <cdr:y>0.04947</cdr:y>
    </cdr:from>
    <cdr:to>
      <cdr:x>0.85636</cdr:x>
      <cdr:y>0.84739</cdr:y>
    </cdr:to>
    <cdr:cxnSp macro="">
      <cdr:nvCxnSpPr>
        <cdr:cNvPr id="3" name="Straight Connector 2"/>
        <cdr:cNvCxnSpPr/>
      </cdr:nvCxnSpPr>
      <cdr:spPr>
        <a:xfrm xmlns:a="http://schemas.openxmlformats.org/drawingml/2006/main" flipV="1">
          <a:off x="8972550" y="233680"/>
          <a:ext cx="0" cy="376940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0.74965</cdr:x>
      <cdr:y>0.45173</cdr:y>
    </cdr:from>
    <cdr:to>
      <cdr:x>0.76662</cdr:x>
      <cdr:y>0.48803</cdr:y>
    </cdr:to>
    <cdr:sp macro="" textlink="">
      <cdr:nvSpPr>
        <cdr:cNvPr id="2" name="Rectangle 1"/>
        <cdr:cNvSpPr>
          <a:spLocks xmlns:a="http://schemas.openxmlformats.org/drawingml/2006/main" noChangeArrowheads="1"/>
        </cdr:cNvSpPr>
      </cdr:nvSpPr>
      <cdr:spPr bwMode="auto">
        <a:xfrm xmlns:a="http://schemas.openxmlformats.org/drawingml/2006/main">
          <a:off x="6731032" y="2844821"/>
          <a:ext cx="152372" cy="228603"/>
        </a:xfrm>
        <a:prstGeom xmlns:a="http://schemas.openxmlformats.org/drawingml/2006/main" prst="rect">
          <a:avLst/>
        </a:prstGeom>
        <a:solidFill xmlns:a="http://schemas.openxmlformats.org/drawingml/2006/main">
          <a:srgbClr val="F7A800"/>
        </a:solidFill>
        <a:ln xmlns:a="http://schemas.openxmlformats.org/drawingml/2006/main" w="19050">
          <a:solidFill>
            <a:schemeClr val="tx1"/>
          </a:solidFill>
          <a:miter lim="800000"/>
          <a:headEnd/>
          <a:tailEnd/>
        </a:ln>
      </cdr:spPr>
      <cdr:txBody>
        <a:bodyPr xmlns:a="http://schemas.openxmlformats.org/drawingml/2006/main" wrap="none"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eaLnBrk="1" hangingPunct="1"/>
          <a:endParaRPr lang="en-US" altLang="en-US" dirty="0">
            <a:solidFill>
              <a:srgbClr val="0070C0"/>
            </a:solidFill>
          </a:endParaRPr>
        </a:p>
      </cdr:txBody>
    </cdr:sp>
  </cdr:relSizeAnchor>
  <cdr:relSizeAnchor xmlns:cdr="http://schemas.openxmlformats.org/drawingml/2006/chartDrawing">
    <cdr:from>
      <cdr:x>0.78925</cdr:x>
      <cdr:y>0.45387</cdr:y>
    </cdr:from>
    <cdr:to>
      <cdr:x>0.80622</cdr:x>
      <cdr:y>0.49017</cdr:y>
    </cdr:to>
    <cdr:sp macro="" textlink="">
      <cdr:nvSpPr>
        <cdr:cNvPr id="3" name="Rectangle 2"/>
        <cdr:cNvSpPr>
          <a:spLocks xmlns:a="http://schemas.openxmlformats.org/drawingml/2006/main" noChangeArrowheads="1"/>
        </cdr:cNvSpPr>
      </cdr:nvSpPr>
      <cdr:spPr bwMode="auto">
        <a:xfrm xmlns:a="http://schemas.openxmlformats.org/drawingml/2006/main">
          <a:off x="7086600" y="2858291"/>
          <a:ext cx="152372" cy="228603"/>
        </a:xfrm>
        <a:prstGeom xmlns:a="http://schemas.openxmlformats.org/drawingml/2006/main" prst="rect">
          <a:avLst/>
        </a:prstGeom>
        <a:solidFill xmlns:a="http://schemas.openxmlformats.org/drawingml/2006/main">
          <a:srgbClr val="F7A800"/>
        </a:solidFill>
        <a:ln xmlns:a="http://schemas.openxmlformats.org/drawingml/2006/main" w="19050">
          <a:solidFill>
            <a:schemeClr val="tx1"/>
          </a:solidFill>
          <a:miter lim="800000"/>
          <a:headEnd/>
          <a:tailEnd/>
        </a:ln>
      </cdr:spPr>
      <cdr:txBody>
        <a:bodyPr xmlns:a="http://schemas.openxmlformats.org/drawingml/2006/main" wrap="none"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1" hangingPunct="1"/>
          <a:endParaRPr lang="en-US" altLang="en-US" dirty="0">
            <a:solidFill>
              <a:srgbClr val="0070C0"/>
            </a:solidFill>
          </a:endParaRPr>
        </a:p>
      </cdr:txBody>
    </cdr:sp>
  </cdr:relSizeAnchor>
  <cdr:relSizeAnchor xmlns:cdr="http://schemas.openxmlformats.org/drawingml/2006/chartDrawing">
    <cdr:from>
      <cdr:x>0.82603</cdr:x>
      <cdr:y>0.40333</cdr:y>
    </cdr:from>
    <cdr:to>
      <cdr:x>0.843</cdr:x>
      <cdr:y>0.48803</cdr:y>
    </cdr:to>
    <cdr:sp macro="" textlink="">
      <cdr:nvSpPr>
        <cdr:cNvPr id="4" name="Rectangle 3"/>
        <cdr:cNvSpPr>
          <a:spLocks xmlns:a="http://schemas.openxmlformats.org/drawingml/2006/main" noChangeArrowheads="1"/>
        </cdr:cNvSpPr>
      </cdr:nvSpPr>
      <cdr:spPr bwMode="auto">
        <a:xfrm xmlns:a="http://schemas.openxmlformats.org/drawingml/2006/main">
          <a:off x="7416800" y="2540000"/>
          <a:ext cx="152400" cy="533400"/>
        </a:xfrm>
        <a:prstGeom xmlns:a="http://schemas.openxmlformats.org/drawingml/2006/main" prst="rect">
          <a:avLst/>
        </a:prstGeom>
        <a:solidFill xmlns:a="http://schemas.openxmlformats.org/drawingml/2006/main">
          <a:srgbClr val="F7A800"/>
        </a:solidFill>
        <a:ln xmlns:a="http://schemas.openxmlformats.org/drawingml/2006/main" w="19050">
          <a:solidFill>
            <a:schemeClr val="tx1"/>
          </a:solidFill>
          <a:miter lim="800000"/>
          <a:headEnd/>
          <a:tailEnd/>
        </a:ln>
      </cdr:spPr>
      <cdr:txBody>
        <a:bodyPr xmlns:a="http://schemas.openxmlformats.org/drawingml/2006/main" wrap="none"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1" hangingPunct="1"/>
          <a:endParaRPr lang="en-US" altLang="en-US" dirty="0">
            <a:solidFill>
              <a:srgbClr val="0070C0"/>
            </a:solidFill>
          </a:endParaRPr>
        </a:p>
      </cdr:txBody>
    </cdr:sp>
  </cdr:relSizeAnchor>
  <cdr:relSizeAnchor xmlns:cdr="http://schemas.openxmlformats.org/drawingml/2006/chartDrawing">
    <cdr:from>
      <cdr:x>0.85997</cdr:x>
      <cdr:y>0.31185</cdr:y>
    </cdr:from>
    <cdr:to>
      <cdr:x>0.87694</cdr:x>
      <cdr:y>0.48803</cdr:y>
    </cdr:to>
    <cdr:sp macro="" textlink="">
      <cdr:nvSpPr>
        <cdr:cNvPr id="5" name="Rectangle 4"/>
        <cdr:cNvSpPr>
          <a:spLocks xmlns:a="http://schemas.openxmlformats.org/drawingml/2006/main" noChangeArrowheads="1"/>
        </cdr:cNvSpPr>
      </cdr:nvSpPr>
      <cdr:spPr bwMode="auto">
        <a:xfrm xmlns:a="http://schemas.openxmlformats.org/drawingml/2006/main">
          <a:off x="7721600" y="1963882"/>
          <a:ext cx="152400" cy="1109518"/>
        </a:xfrm>
        <a:prstGeom xmlns:a="http://schemas.openxmlformats.org/drawingml/2006/main" prst="rect">
          <a:avLst/>
        </a:prstGeom>
        <a:solidFill xmlns:a="http://schemas.openxmlformats.org/drawingml/2006/main">
          <a:srgbClr val="F7A800"/>
        </a:solidFill>
        <a:ln xmlns:a="http://schemas.openxmlformats.org/drawingml/2006/main" w="19050">
          <a:solidFill>
            <a:schemeClr val="tx1"/>
          </a:solidFill>
          <a:miter lim="800000"/>
          <a:headEnd/>
          <a:tailEnd/>
        </a:ln>
      </cdr:spPr>
      <cdr:txBody>
        <a:bodyPr xmlns:a="http://schemas.openxmlformats.org/drawingml/2006/main" wrap="none"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1" hangingPunct="1"/>
          <a:endParaRPr lang="en-US" altLang="en-US" dirty="0">
            <a:solidFill>
              <a:srgbClr val="0070C0"/>
            </a:solidFill>
          </a:endParaRPr>
        </a:p>
      </cdr:txBody>
    </cdr:sp>
  </cdr:relSizeAnchor>
  <cdr:relSizeAnchor xmlns:cdr="http://schemas.openxmlformats.org/drawingml/2006/chartDrawing">
    <cdr:from>
      <cdr:x>0.76238</cdr:x>
      <cdr:y>0.02672</cdr:y>
    </cdr:from>
    <cdr:to>
      <cdr:x>1</cdr:x>
      <cdr:y>0.0847</cdr:y>
    </cdr:to>
    <cdr:sp macro="" textlink="">
      <cdr:nvSpPr>
        <cdr:cNvPr id="10" name="Slide Number Placeholder 3"/>
        <cdr:cNvSpPr>
          <a:spLocks xmlns:a="http://schemas.openxmlformats.org/drawingml/2006/main" noGrp="1"/>
        </cdr:cNvSpPr>
      </cdr:nvSpPr>
      <cdr:spPr>
        <a:xfrm xmlns:a="http://schemas.openxmlformats.org/drawingml/2006/main">
          <a:off x="6908800" y="168274"/>
          <a:ext cx="2133600" cy="365125"/>
        </a:xfrm>
        <a:prstGeom xmlns:a="http://schemas.openxmlformats.org/drawingml/2006/main" prst="rect">
          <a:avLst/>
        </a:prstGeom>
      </cdr:spPr>
      <cdr:txBody>
        <a:bodyPr xmlns:a="http://schemas.openxmlformats.org/drawingml/2006/main"/>
        <a:lstStyle xmlns:a="http://schemas.openxmlformats.org/drawingml/2006/main">
          <a:defPPr>
            <a:defRPr lang="en-US"/>
          </a:defPPr>
          <a:lvl1pPr algn="r" rtl="0" eaLnBrk="0" fontAlgn="base" hangingPunct="0">
            <a:spcBef>
              <a:spcPct val="0"/>
            </a:spcBef>
            <a:spcAft>
              <a:spcPct val="0"/>
            </a:spcAft>
            <a:defRPr sz="1200" b="1" kern="1200">
              <a:solidFill>
                <a:schemeClr val="bg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r"/>
          <a:fld id="{DDF52EC2-2C0B-4C03-9888-0B25156ED88D}" type="slidenum">
            <a:rPr lang="en-US" sz="1200" b="1">
              <a:solidFill>
                <a:prstClr val="white"/>
              </a:solidFill>
              <a:latin typeface="Arial" panose="020B0604020202020204" pitchFamily="34" charset="0"/>
              <a:cs typeface="Arial" panose="020B0604020202020204" pitchFamily="34" charset="0"/>
            </a:rPr>
            <a:pPr algn="r"/>
            <a:t>52</a:t>
          </a:fld>
          <a:endParaRPr lang="en-US" sz="1200" b="1" dirty="0">
            <a:solidFill>
              <a:prstClr val="white"/>
            </a:solidFill>
            <a:latin typeface="Arial" panose="020B0604020202020204" pitchFamily="34" charset="0"/>
            <a:cs typeface="Arial" panose="020B0604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0.63691</cdr:x>
      <cdr:y>0.17087</cdr:y>
    </cdr:from>
    <cdr:to>
      <cdr:x>0.8854</cdr:x>
      <cdr:y>0.22413</cdr:y>
    </cdr:to>
    <cdr:sp macro="" textlink="">
      <cdr:nvSpPr>
        <cdr:cNvPr id="2" name="TextBox 1"/>
        <cdr:cNvSpPr txBox="1"/>
      </cdr:nvSpPr>
      <cdr:spPr>
        <a:xfrm xmlns:a="http://schemas.openxmlformats.org/drawingml/2006/main">
          <a:off x="5029200" y="838200"/>
          <a:ext cx="1962131" cy="2612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0.55971</cdr:x>
      <cdr:y>0.54369</cdr:y>
    </cdr:from>
    <cdr:to>
      <cdr:x>0.68516</cdr:x>
      <cdr:y>0.54369</cdr:y>
    </cdr:to>
    <cdr:cxnSp macro="">
      <cdr:nvCxnSpPr>
        <cdr:cNvPr id="5" name="Straight Arrow Connector 4"/>
        <cdr:cNvCxnSpPr/>
      </cdr:nvCxnSpPr>
      <cdr:spPr>
        <a:xfrm xmlns:a="http://schemas.openxmlformats.org/drawingml/2006/main">
          <a:off x="4419600" y="2667000"/>
          <a:ext cx="990581" cy="0"/>
        </a:xfrm>
        <a:prstGeom xmlns:a="http://schemas.openxmlformats.org/drawingml/2006/main" prst="straightConnector1">
          <a:avLst/>
        </a:prstGeom>
        <a:ln xmlns:a="http://schemas.openxmlformats.org/drawingml/2006/main" w="28575">
          <a:solidFill>
            <a:schemeClr val="accent2">
              <a:lumMod val="60000"/>
              <a:lumOff val="40000"/>
            </a:schemeClr>
          </a:solidFill>
          <a:tailEnd type="arrow"/>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0.56936</cdr:x>
      <cdr:y>0.18641</cdr:y>
    </cdr:from>
    <cdr:to>
      <cdr:x>0.81062</cdr:x>
      <cdr:y>0.26408</cdr:y>
    </cdr:to>
    <cdr:sp macro="" textlink="">
      <cdr:nvSpPr>
        <cdr:cNvPr id="4" name="TextBox 3"/>
        <cdr:cNvSpPr txBox="1"/>
      </cdr:nvSpPr>
      <cdr:spPr>
        <a:xfrm xmlns:a="http://schemas.openxmlformats.org/drawingml/2006/main">
          <a:off x="4495800" y="914400"/>
          <a:ext cx="1905042" cy="381001"/>
        </a:xfrm>
        <a:prstGeom xmlns:a="http://schemas.openxmlformats.org/drawingml/2006/main" prst="rect">
          <a:avLst/>
        </a:prstGeom>
        <a:ln xmlns:a="http://schemas.openxmlformats.org/drawingml/2006/main">
          <a:solidFill>
            <a:sysClr val="windowText" lastClr="000000"/>
          </a:solidFill>
        </a:ln>
      </cdr:spPr>
      <cdr:txBody>
        <a:bodyPr xmlns:a="http://schemas.openxmlformats.org/drawingml/2006/main" vertOverflow="clip" wrap="square" rtlCol="0"/>
        <a:lstStyle xmlns:a="http://schemas.openxmlformats.org/drawingml/2006/main"/>
        <a:p xmlns:a="http://schemas.openxmlformats.org/drawingml/2006/main">
          <a:r>
            <a:rPr lang="en-US" sz="900" b="1" dirty="0">
              <a:ln>
                <a:noFill/>
              </a:ln>
              <a:solidFill>
                <a:sysClr val="windowText" lastClr="000000"/>
              </a:solidFill>
              <a:latin typeface="Arial" panose="020B0604020202020204" pitchFamily="34" charset="0"/>
              <a:cs typeface="Arial" panose="020B0604020202020204" pitchFamily="34" charset="0"/>
            </a:rPr>
            <a:t>New </a:t>
          </a:r>
          <a:r>
            <a:rPr lang="en-US" sz="900" b="1" dirty="0" smtClean="0">
              <a:ln>
                <a:noFill/>
              </a:ln>
              <a:solidFill>
                <a:sysClr val="windowText" lastClr="000000"/>
              </a:solidFill>
              <a:latin typeface="Arial" panose="020B0604020202020204" pitchFamily="34" charset="0"/>
              <a:cs typeface="Arial" panose="020B0604020202020204" pitchFamily="34" charset="0"/>
            </a:rPr>
            <a:t>MA </a:t>
          </a:r>
          <a:r>
            <a:rPr lang="en-US" sz="900" b="1" dirty="0" smtClean="0">
              <a:latin typeface="Arial" panose="020B0604020202020204" pitchFamily="34" charset="0"/>
              <a:cs typeface="Arial" panose="020B0604020202020204" pitchFamily="34" charset="0"/>
            </a:rPr>
            <a:t>H</a:t>
          </a:r>
          <a:r>
            <a:rPr lang="en-US" sz="900" b="1" baseline="0" dirty="0" smtClean="0">
              <a:ln>
                <a:noFill/>
              </a:ln>
              <a:solidFill>
                <a:sysClr val="windowText" lastClr="000000"/>
              </a:solidFill>
              <a:latin typeface="Arial" panose="020B0604020202020204" pitchFamily="34" charset="0"/>
              <a:cs typeface="Arial" panose="020B0604020202020204" pitchFamily="34" charset="0"/>
            </a:rPr>
            <a:t>ealthcare </a:t>
          </a:r>
          <a:r>
            <a:rPr lang="en-US" sz="900" b="1" dirty="0">
              <a:latin typeface="Arial" panose="020B0604020202020204" pitchFamily="34" charset="0"/>
              <a:cs typeface="Arial" panose="020B0604020202020204" pitchFamily="34" charset="0"/>
            </a:rPr>
            <a:t>L</a:t>
          </a:r>
          <a:r>
            <a:rPr lang="en-US" sz="900" b="1" baseline="0" dirty="0" smtClean="0">
              <a:ln>
                <a:noFill/>
              </a:ln>
              <a:solidFill>
                <a:sysClr val="windowText" lastClr="000000"/>
              </a:solidFill>
              <a:latin typeface="Arial" panose="020B0604020202020204" pitchFamily="34" charset="0"/>
              <a:cs typeface="Arial" panose="020B0604020202020204" pitchFamily="34" charset="0"/>
            </a:rPr>
            <a:t>aw.  </a:t>
          </a:r>
        </a:p>
        <a:p xmlns:a="http://schemas.openxmlformats.org/drawingml/2006/main">
          <a:r>
            <a:rPr lang="en-US" sz="900" b="1" baseline="0" dirty="0" smtClean="0">
              <a:ln>
                <a:noFill/>
              </a:ln>
              <a:solidFill>
                <a:sysClr val="windowText" lastClr="000000"/>
              </a:solidFill>
              <a:latin typeface="Arial" panose="020B0604020202020204" pitchFamily="34" charset="0"/>
              <a:cs typeface="Arial" panose="020B0604020202020204" pitchFamily="34" charset="0"/>
            </a:rPr>
            <a:t>7.9% </a:t>
          </a:r>
          <a:r>
            <a:rPr lang="en-US" sz="900" b="1" baseline="0" dirty="0">
              <a:ln>
                <a:noFill/>
              </a:ln>
              <a:solidFill>
                <a:sysClr val="windowText" lastClr="000000"/>
              </a:solidFill>
              <a:latin typeface="Arial" panose="020B0604020202020204" pitchFamily="34" charset="0"/>
              <a:cs typeface="Arial" panose="020B0604020202020204" pitchFamily="34" charset="0"/>
            </a:rPr>
            <a:t>CAGR, </a:t>
          </a:r>
          <a:r>
            <a:rPr lang="en-US" sz="900" b="1" baseline="0" dirty="0" smtClean="0">
              <a:ln>
                <a:noFill/>
              </a:ln>
              <a:solidFill>
                <a:sysClr val="windowText" lastClr="000000"/>
              </a:solidFill>
              <a:latin typeface="Arial" panose="020B0604020202020204" pitchFamily="34" charset="0"/>
              <a:cs typeface="Arial" panose="020B0604020202020204" pitchFamily="34" charset="0"/>
            </a:rPr>
            <a:t>FY2006 </a:t>
          </a:r>
          <a:r>
            <a:rPr lang="en-US" sz="900" b="1" baseline="0" dirty="0">
              <a:ln>
                <a:noFill/>
              </a:ln>
              <a:solidFill>
                <a:sysClr val="windowText" lastClr="000000"/>
              </a:solidFill>
              <a:latin typeface="Arial" panose="020B0604020202020204" pitchFamily="34" charset="0"/>
              <a:cs typeface="Arial" panose="020B0604020202020204" pitchFamily="34" charset="0"/>
            </a:rPr>
            <a:t>to FY2016.</a:t>
          </a:r>
        </a:p>
        <a:p xmlns:a="http://schemas.openxmlformats.org/drawingml/2006/main">
          <a:r>
            <a:rPr lang="en-US" sz="1100" b="1" baseline="0" dirty="0">
              <a:ln>
                <a:noFill/>
              </a:ln>
              <a:solidFill>
                <a:sysClr val="windowText" lastClr="000000"/>
              </a:solidFill>
              <a:latin typeface="Arial" panose="020B0604020202020204" pitchFamily="34" charset="0"/>
              <a:cs typeface="Arial" panose="020B0604020202020204" pitchFamily="34" charset="0"/>
            </a:rPr>
            <a:t>  </a:t>
          </a:r>
          <a:endParaRPr lang="en-US" sz="1100" b="1" dirty="0">
            <a:ln>
              <a:noFill/>
            </a:ln>
            <a:solidFill>
              <a:sysClr val="windowText" lastClr="000000"/>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0.32811</cdr:x>
      <cdr:y>0.54369</cdr:y>
    </cdr:from>
    <cdr:to>
      <cdr:x>0.48251</cdr:x>
      <cdr:y>0.62136</cdr:y>
    </cdr:to>
    <cdr:sp macro="" textlink="">
      <cdr:nvSpPr>
        <cdr:cNvPr id="9" name="TextBox 8"/>
        <cdr:cNvSpPr txBox="1"/>
      </cdr:nvSpPr>
      <cdr:spPr>
        <a:xfrm xmlns:a="http://schemas.openxmlformats.org/drawingml/2006/main">
          <a:off x="2590800" y="2667000"/>
          <a:ext cx="1219177" cy="381001"/>
        </a:xfrm>
        <a:prstGeom xmlns:a="http://schemas.openxmlformats.org/drawingml/2006/main" prst="rect">
          <a:avLst/>
        </a:prstGeom>
        <a:ln xmlns:a="http://schemas.openxmlformats.org/drawingml/2006/main">
          <a:solidFill>
            <a:sysClr val="windowText" lastClr="000000"/>
          </a:solidFill>
        </a:ln>
      </cdr:spPr>
      <cdr:txBody>
        <a:bodyPr xmlns:a="http://schemas.openxmlformats.org/drawingml/2006/main" vertOverflow="clip" wrap="square" rtlCol="0"/>
        <a:lstStyle xmlns:a="http://schemas.openxmlformats.org/drawingml/2006/main"/>
        <a:p xmlns:a="http://schemas.openxmlformats.org/drawingml/2006/main">
          <a:r>
            <a:rPr lang="en-US" sz="900" b="1" dirty="0">
              <a:latin typeface="Arial" panose="020B0604020202020204" pitchFamily="34" charset="0"/>
              <a:cs typeface="Arial" panose="020B0604020202020204" pitchFamily="34" charset="0"/>
            </a:rPr>
            <a:t>3.1% CAGR,</a:t>
          </a:r>
        </a:p>
        <a:p xmlns:a="http://schemas.openxmlformats.org/drawingml/2006/main">
          <a:r>
            <a:rPr lang="en-US" sz="900" b="1" dirty="0">
              <a:latin typeface="Arial" panose="020B0604020202020204" pitchFamily="34" charset="0"/>
              <a:cs typeface="Arial" panose="020B0604020202020204" pitchFamily="34" charset="0"/>
            </a:rPr>
            <a:t>FY1993 to FY1998.</a:t>
          </a:r>
        </a:p>
      </cdr:txBody>
    </cdr:sp>
  </cdr:relSizeAnchor>
  <cdr:relSizeAnchor xmlns:cdr="http://schemas.openxmlformats.org/drawingml/2006/chartDrawing">
    <cdr:from>
      <cdr:x>0.0386</cdr:x>
      <cdr:y>0.71456</cdr:y>
    </cdr:from>
    <cdr:to>
      <cdr:x>0.38601</cdr:x>
      <cdr:y>0.71456</cdr:y>
    </cdr:to>
    <cdr:cxnSp macro="">
      <cdr:nvCxnSpPr>
        <cdr:cNvPr id="7" name="Straight Arrow Connector 6"/>
        <cdr:cNvCxnSpPr/>
      </cdr:nvCxnSpPr>
      <cdr:spPr>
        <a:xfrm xmlns:a="http://schemas.openxmlformats.org/drawingml/2006/main">
          <a:off x="304800" y="3505200"/>
          <a:ext cx="2743200" cy="0"/>
        </a:xfrm>
        <a:prstGeom xmlns:a="http://schemas.openxmlformats.org/drawingml/2006/main" prst="straightConnector1">
          <a:avLst/>
        </a:prstGeom>
        <a:ln xmlns:a="http://schemas.openxmlformats.org/drawingml/2006/main" w="28575">
          <a:solidFill>
            <a:schemeClr val="accent2">
              <a:lumMod val="60000"/>
              <a:lumOff val="40000"/>
            </a:schemeClr>
          </a:solidFill>
          <a:tailEnd type="arrow"/>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0.0579</cdr:x>
      <cdr:y>0.60583</cdr:y>
    </cdr:from>
    <cdr:to>
      <cdr:x>0.23161</cdr:x>
      <cdr:y>0.6835</cdr:y>
    </cdr:to>
    <cdr:sp macro="" textlink="">
      <cdr:nvSpPr>
        <cdr:cNvPr id="3" name="TextBox 2"/>
        <cdr:cNvSpPr txBox="1"/>
      </cdr:nvSpPr>
      <cdr:spPr>
        <a:xfrm xmlns:a="http://schemas.openxmlformats.org/drawingml/2006/main">
          <a:off x="457200" y="2971800"/>
          <a:ext cx="1371606" cy="381001"/>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900" b="1" dirty="0" smtClean="0">
              <a:latin typeface="+mj-lt"/>
            </a:rPr>
            <a:t>10.9% CAGR, FY1974 to FY1993.</a:t>
          </a:r>
          <a:endParaRPr lang="en-US" sz="900" b="1" dirty="0">
            <a:latin typeface="+mj-lt"/>
          </a:endParaRPr>
        </a:p>
      </cdr:txBody>
    </cdr:sp>
  </cdr:relSizeAnchor>
  <cdr:relSizeAnchor xmlns:cdr="http://schemas.openxmlformats.org/drawingml/2006/chartDrawing">
    <cdr:from>
      <cdr:x>0.50181</cdr:x>
      <cdr:y>0.43495</cdr:y>
    </cdr:from>
    <cdr:to>
      <cdr:x>0.65621</cdr:x>
      <cdr:y>0.51262</cdr:y>
    </cdr:to>
    <cdr:sp macro="" textlink="">
      <cdr:nvSpPr>
        <cdr:cNvPr id="22" name="TextBox 21"/>
        <cdr:cNvSpPr txBox="1"/>
      </cdr:nvSpPr>
      <cdr:spPr>
        <a:xfrm xmlns:a="http://schemas.openxmlformats.org/drawingml/2006/main">
          <a:off x="3962400" y="2133600"/>
          <a:ext cx="1219200" cy="381000"/>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900" b="1" dirty="0" smtClean="0">
              <a:latin typeface="+mj-lt"/>
            </a:rPr>
            <a:t>8.1% CAGR,</a:t>
          </a:r>
        </a:p>
        <a:p xmlns:a="http://schemas.openxmlformats.org/drawingml/2006/main">
          <a:r>
            <a:rPr lang="en-US" sz="900" b="1" dirty="0" smtClean="0">
              <a:latin typeface="+mj-lt"/>
            </a:rPr>
            <a:t>FY1998 to FY2006.</a:t>
          </a:r>
          <a:endParaRPr lang="en-US" sz="900" b="1" dirty="0">
            <a:latin typeface="+mj-lt"/>
          </a:endParaRPr>
        </a:p>
      </cdr:txBody>
    </cdr:sp>
  </cdr:relSizeAnchor>
  <cdr:relSizeAnchor xmlns:cdr="http://schemas.openxmlformats.org/drawingml/2006/chartDrawing">
    <cdr:from>
      <cdr:x>0.44391</cdr:x>
      <cdr:y>0.66796</cdr:y>
    </cdr:from>
    <cdr:to>
      <cdr:x>0.54041</cdr:x>
      <cdr:y>0.66796</cdr:y>
    </cdr:to>
    <cdr:cxnSp macro="">
      <cdr:nvCxnSpPr>
        <cdr:cNvPr id="25" name="Straight Arrow Connector 24"/>
        <cdr:cNvCxnSpPr/>
      </cdr:nvCxnSpPr>
      <cdr:spPr>
        <a:xfrm xmlns:a="http://schemas.openxmlformats.org/drawingml/2006/main">
          <a:off x="3505200" y="3276600"/>
          <a:ext cx="761985" cy="0"/>
        </a:xfrm>
        <a:prstGeom xmlns:a="http://schemas.openxmlformats.org/drawingml/2006/main" prst="straightConnector1">
          <a:avLst/>
        </a:prstGeom>
        <a:ln xmlns:a="http://schemas.openxmlformats.org/drawingml/2006/main" w="28575">
          <a:solidFill>
            <a:schemeClr val="accent2">
              <a:lumMod val="60000"/>
              <a:lumOff val="40000"/>
            </a:schemeClr>
          </a:solidFill>
          <a:tailEnd type="arrow"/>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0.73341</cdr:x>
      <cdr:y>0.20194</cdr:y>
    </cdr:from>
    <cdr:to>
      <cdr:x>0.88782</cdr:x>
      <cdr:y>0.43495</cdr:y>
    </cdr:to>
    <cdr:cxnSp macro="">
      <cdr:nvCxnSpPr>
        <cdr:cNvPr id="30" name="Straight Arrow Connector 29"/>
        <cdr:cNvCxnSpPr/>
      </cdr:nvCxnSpPr>
      <cdr:spPr>
        <a:xfrm xmlns:a="http://schemas.openxmlformats.org/drawingml/2006/main" flipV="1">
          <a:off x="5791200" y="990592"/>
          <a:ext cx="1219222" cy="1143008"/>
        </a:xfrm>
        <a:prstGeom xmlns:a="http://schemas.openxmlformats.org/drawingml/2006/main" prst="straightConnector1">
          <a:avLst/>
        </a:prstGeom>
        <a:ln xmlns:a="http://schemas.openxmlformats.org/drawingml/2006/main" w="28575">
          <a:solidFill>
            <a:schemeClr val="accent2">
              <a:lumMod val="60000"/>
              <a:lumOff val="40000"/>
            </a:schemeClr>
          </a:solidFill>
          <a:tailEnd type="arrow"/>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0.17822</cdr:x>
      <cdr:y>0.02996</cdr:y>
    </cdr:from>
    <cdr:to>
      <cdr:x>0.83168</cdr:x>
      <cdr:y>0.13483</cdr:y>
    </cdr:to>
    <cdr:sp macro="" textlink="">
      <cdr:nvSpPr>
        <cdr:cNvPr id="2" name="TextBox 1"/>
        <cdr:cNvSpPr txBox="1"/>
      </cdr:nvSpPr>
      <cdr:spPr>
        <a:xfrm xmlns:a="http://schemas.openxmlformats.org/drawingml/2006/main">
          <a:off x="1371600" y="152400"/>
          <a:ext cx="5029200" cy="533413"/>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US" sz="1400" b="1" dirty="0">
              <a:latin typeface="Arial" panose="020B0604020202020204" pitchFamily="34" charset="0"/>
              <a:cs typeface="Arial" panose="020B0604020202020204" pitchFamily="34" charset="0"/>
            </a:rPr>
            <a:t>Medicaid </a:t>
          </a:r>
          <a:r>
            <a:rPr lang="en-US" sz="1400" b="1" dirty="0" smtClean="0">
              <a:latin typeface="Arial" panose="020B0604020202020204" pitchFamily="34" charset="0"/>
              <a:cs typeface="Arial" panose="020B0604020202020204" pitchFamily="34" charset="0"/>
            </a:rPr>
            <a:t>accounts </a:t>
          </a:r>
          <a:r>
            <a:rPr lang="en-US" sz="1400" b="1" dirty="0">
              <a:latin typeface="Arial" panose="020B0604020202020204" pitchFamily="34" charset="0"/>
              <a:cs typeface="Arial" panose="020B0604020202020204" pitchFamily="34" charset="0"/>
            </a:rPr>
            <a:t>for 15% of total spending</a:t>
          </a:r>
          <a:r>
            <a:rPr lang="en-US" sz="1400" b="1" baseline="0" dirty="0">
              <a:latin typeface="Arial" panose="020B0604020202020204" pitchFamily="34" charset="0"/>
              <a:cs typeface="Arial" panose="020B0604020202020204" pitchFamily="34" charset="0"/>
            </a:rPr>
            <a:t> in FY1974 </a:t>
          </a:r>
          <a:r>
            <a:rPr lang="en-US" sz="1400" b="1" baseline="0" dirty="0" smtClean="0">
              <a:latin typeface="Arial" panose="020B0604020202020204" pitchFamily="34" charset="0"/>
              <a:cs typeface="Arial" panose="020B0604020202020204" pitchFamily="34" charset="0"/>
            </a:rPr>
            <a:t>and </a:t>
          </a:r>
          <a:r>
            <a:rPr lang="en-US" sz="1400" b="1" dirty="0">
              <a:latin typeface="Arial" panose="020B0604020202020204" pitchFamily="34" charset="0"/>
              <a:cs typeface="Arial" panose="020B0604020202020204" pitchFamily="34" charset="0"/>
            </a:rPr>
            <a:t>36% of </a:t>
          </a:r>
          <a:r>
            <a:rPr lang="en-US" sz="1400" b="1" dirty="0" smtClean="0">
              <a:latin typeface="Arial" panose="020B0604020202020204" pitchFamily="34" charset="0"/>
              <a:cs typeface="Arial" panose="020B0604020202020204" pitchFamily="34" charset="0"/>
            </a:rPr>
            <a:t>total </a:t>
          </a:r>
          <a:r>
            <a:rPr lang="en-US" sz="1400" b="1" dirty="0">
              <a:latin typeface="Arial" panose="020B0604020202020204" pitchFamily="34" charset="0"/>
              <a:cs typeface="Arial" panose="020B0604020202020204" pitchFamily="34" charset="0"/>
            </a:rPr>
            <a:t>spending in FY2016.</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2751689" y="9063302"/>
            <a:ext cx="4274587" cy="248156"/>
          </a:xfrm>
          <a:prstGeom prst="rect">
            <a:avLst/>
          </a:prstGeom>
          <a:noFill/>
          <a:ln w="9525">
            <a:noFill/>
            <a:miter lim="800000"/>
            <a:headEnd/>
            <a:tailEnd/>
          </a:ln>
          <a:effectLst/>
        </p:spPr>
        <p:txBody>
          <a:bodyPr wrap="none" lIns="93355" tIns="46678" rIns="93355" bIns="46678">
            <a:spAutoFit/>
          </a:bodyPr>
          <a:lstStyle/>
          <a:p>
            <a:pPr algn="r" fontAlgn="auto">
              <a:spcBef>
                <a:spcPts val="0"/>
              </a:spcBef>
              <a:spcAft>
                <a:spcPts val="0"/>
              </a:spcAft>
              <a:defRPr/>
            </a:pPr>
            <a:r>
              <a:rPr lang="en-US" sz="1000" dirty="0"/>
              <a:t>Pew Charitable Trusts               </a:t>
            </a:r>
            <a:fld id="{8AD9D2BA-C1EF-4B10-BDA6-5B024848B5D5}" type="datetime4">
              <a:rPr lang="en-US" sz="1000"/>
              <a:pPr algn="r" fontAlgn="auto">
                <a:spcBef>
                  <a:spcPts val="0"/>
                </a:spcBef>
                <a:spcAft>
                  <a:spcPts val="0"/>
                </a:spcAft>
                <a:defRPr/>
              </a:pPr>
              <a:t>October 9, 2015</a:t>
            </a:fld>
            <a:r>
              <a:rPr lang="en-US" sz="1000" dirty="0"/>
              <a:t>                       Fiscal 50.</a:t>
            </a:r>
            <a:fld id="{D7539333-A084-45B9-939A-9365317C6DA5}" type="slidenum">
              <a:rPr lang="en-US" sz="1000"/>
              <a:pPr algn="r" fontAlgn="auto">
                <a:spcBef>
                  <a:spcPts val="0"/>
                </a:spcBef>
                <a:spcAft>
                  <a:spcPts val="0"/>
                </a:spcAft>
                <a:defRPr/>
              </a:pPr>
              <a:t>‹#›</a:t>
            </a:fld>
            <a:endParaRPr lang="en-US" sz="1000" dirty="0"/>
          </a:p>
        </p:txBody>
      </p:sp>
    </p:spTree>
    <p:extLst>
      <p:ext uri="{BB962C8B-B14F-4D97-AF65-F5344CB8AC3E}">
        <p14:creationId xmlns:p14="http://schemas.microsoft.com/office/powerpoint/2010/main" val="1141207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5863" y="698500"/>
            <a:ext cx="4654550" cy="3492500"/>
          </a:xfrm>
          <a:prstGeom prst="rect">
            <a:avLst/>
          </a:prstGeom>
          <a:noFill/>
          <a:ln w="12700">
            <a:solidFill>
              <a:prstClr val="black"/>
            </a:solidFill>
          </a:ln>
        </p:spPr>
        <p:txBody>
          <a:bodyPr vert="horz" lIns="93355" tIns="46678" rIns="93355" bIns="46678" rtlCol="0" anchor="ctr"/>
          <a:lstStyle/>
          <a:p>
            <a:pPr lvl="0"/>
            <a:endParaRPr lang="en-US" noProof="0" dirty="0"/>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55" tIns="46678" rIns="93355" bIns="4667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Text Box 6"/>
          <p:cNvSpPr txBox="1">
            <a:spLocks noChangeArrowheads="1"/>
          </p:cNvSpPr>
          <p:nvPr/>
        </p:nvSpPr>
        <p:spPr bwMode="auto">
          <a:xfrm>
            <a:off x="2751688" y="9063302"/>
            <a:ext cx="4274587" cy="248156"/>
          </a:xfrm>
          <a:prstGeom prst="rect">
            <a:avLst/>
          </a:prstGeom>
          <a:noFill/>
          <a:ln w="9525">
            <a:noFill/>
            <a:miter lim="800000"/>
            <a:headEnd/>
            <a:tailEnd/>
          </a:ln>
          <a:effectLst/>
        </p:spPr>
        <p:txBody>
          <a:bodyPr wrap="none" lIns="93355" tIns="46678" rIns="93355" bIns="46678">
            <a:spAutoFit/>
          </a:bodyPr>
          <a:lstStyle/>
          <a:p>
            <a:pPr algn="r" fontAlgn="auto">
              <a:spcBef>
                <a:spcPts val="0"/>
              </a:spcBef>
              <a:spcAft>
                <a:spcPts val="0"/>
              </a:spcAft>
              <a:defRPr/>
            </a:pPr>
            <a:r>
              <a:rPr lang="en-US" sz="1000" dirty="0" smtClean="0"/>
              <a:t>Pew Charitable Trusts               </a:t>
            </a:r>
            <a:fld id="{8AD9D2BA-C1EF-4B10-BDA6-5B024848B5D5}" type="datetime4">
              <a:rPr lang="en-US" sz="1000" smtClean="0"/>
              <a:pPr algn="r" fontAlgn="auto">
                <a:spcBef>
                  <a:spcPts val="0"/>
                </a:spcBef>
                <a:spcAft>
                  <a:spcPts val="0"/>
                </a:spcAft>
                <a:defRPr/>
              </a:pPr>
              <a:t>October 9, 2015</a:t>
            </a:fld>
            <a:r>
              <a:rPr lang="en-US" sz="1000" dirty="0" smtClean="0"/>
              <a:t>                       Fiscal 50.</a:t>
            </a:r>
            <a:fld id="{D7539333-A084-45B9-939A-9365317C6DA5}" type="slidenum">
              <a:rPr lang="en-US" sz="1000" smtClean="0"/>
              <a:pPr algn="r" fontAlgn="auto">
                <a:spcBef>
                  <a:spcPts val="0"/>
                </a:spcBef>
                <a:spcAft>
                  <a:spcPts val="0"/>
                </a:spcAft>
                <a:defRPr/>
              </a:pPr>
              <a:t>‹#›</a:t>
            </a:fld>
            <a:endParaRPr lang="en-US" sz="1000" dirty="0"/>
          </a:p>
        </p:txBody>
      </p:sp>
    </p:spTree>
    <p:extLst>
      <p:ext uri="{BB962C8B-B14F-4D97-AF65-F5344CB8AC3E}">
        <p14:creationId xmlns:p14="http://schemas.microsoft.com/office/powerpoint/2010/main" val="4320112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_edn1"/><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_ednref1"/></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oodys.com/research/Moodys-assigns-Aa1-ratings-to-30-million-of-Arkansas-GO-New-Issue--NIR_90153131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4550"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979863" y="8845552"/>
            <a:ext cx="3044825" cy="465138"/>
          </a:xfrm>
          <a:prstGeom prst="rect">
            <a:avLst/>
          </a:prstGeom>
        </p:spPr>
        <p:txBody>
          <a:bodyPr lIns="91423" tIns="45711" rIns="91423" bIns="45711"/>
          <a:lstStyle/>
          <a:p>
            <a:fld id="{028D5645-B5C8-441E-A6EB-A13CB59318BF}"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a:t>Along with the overall volatility view</a:t>
            </a:r>
            <a:r>
              <a:rPr lang="en-US" sz="1200" b="0" dirty="0" smtClean="0"/>
              <a:t>,</a:t>
            </a:r>
            <a:r>
              <a:rPr lang="en-US" sz="1200" b="0" dirty="0" smtClean="0">
                <a:solidFill>
                  <a:srgbClr val="FFFF00"/>
                </a:solidFill>
              </a:rPr>
              <a:t> this </a:t>
            </a:r>
            <a:r>
              <a:rPr lang="en-US" sz="1200" b="0" dirty="0">
                <a:solidFill>
                  <a:srgbClr val="FFFF00"/>
                </a:solidFill>
              </a:rPr>
              <a:t>indicator also</a:t>
            </a:r>
            <a:r>
              <a:rPr lang="en-US" sz="1200" b="0" dirty="0"/>
              <a:t> shows</a:t>
            </a:r>
            <a:r>
              <a:rPr lang="en-US" sz="1200" b="0" baseline="0" dirty="0"/>
              <a:t> the year-over-year revenue fluctuations in each state’s major revenue streams from 1995 to </a:t>
            </a:r>
            <a:r>
              <a:rPr lang="en-US" sz="1200" b="0" baseline="0" dirty="0" smtClean="0"/>
              <a:t>2014, </a:t>
            </a:r>
            <a:r>
              <a:rPr lang="en-US" sz="1200" b="0" baseline="0" dirty="0"/>
              <a:t>along with the volatility score of each revenue stream. As with all data in this indicator, the impact of known state tax policy changes has been removed</a:t>
            </a:r>
            <a:r>
              <a:rPr lang="en-US" sz="1200" b="0" baseline="0" dirty="0" smtClean="0"/>
              <a:t>.</a:t>
            </a:r>
            <a:endParaRPr lang="en-US" sz="1200" b="0"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baseline="0" dirty="0"/>
              <a:t>In the next few slides let me go over a few interesting observations drawn from the data about particular major state tax sources.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baseline="0" dirty="0"/>
              <a:t>In this slide, you can see that severance taxes on natural resource extraction – primarily oil and gas – are the most volatile major tax source in 6 out of the 9 states </a:t>
            </a:r>
            <a:r>
              <a:rPr lang="en-US" sz="1200" b="0" dirty="0"/>
              <a:t>that have this type of </a:t>
            </a:r>
            <a:r>
              <a:rPr lang="en-US" sz="1200" b="0" dirty="0" smtClean="0"/>
              <a:t>tax.</a:t>
            </a:r>
            <a:endParaRPr lang="en-US" sz="1200" b="0" dirty="0"/>
          </a:p>
        </p:txBody>
      </p:sp>
    </p:spTree>
    <p:extLst>
      <p:ext uri="{BB962C8B-B14F-4D97-AF65-F5344CB8AC3E}">
        <p14:creationId xmlns:p14="http://schemas.microsoft.com/office/powerpoint/2010/main" val="3972659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the second view of this indicator, you can examine graphs presenting the year-over-year fluctuations of the major tax streams in all 50 states. Montana is one of those six states where severance collections are the most volatile major revenue source. The </a:t>
            </a:r>
            <a:r>
              <a:rPr lang="en-US" dirty="0" smtClean="0"/>
              <a:t>bright </a:t>
            </a:r>
            <a:r>
              <a:rPr lang="en-US" dirty="0"/>
              <a:t>pink </a:t>
            </a:r>
            <a:r>
              <a:rPr lang="en-US" dirty="0" smtClean="0"/>
              <a:t>line</a:t>
            </a:r>
            <a:r>
              <a:rPr lang="en-US" baseline="0" dirty="0" smtClean="0"/>
              <a:t> shows the</a:t>
            </a:r>
            <a:r>
              <a:rPr lang="en-US" dirty="0" smtClean="0"/>
              <a:t> </a:t>
            </a:r>
            <a:r>
              <a:rPr lang="en-US" dirty="0"/>
              <a:t>year over year adjusted change in the state’s severance tax, which had a volatility score of </a:t>
            </a:r>
            <a:r>
              <a:rPr lang="en-US" dirty="0" smtClean="0"/>
              <a:t>32.4 </a:t>
            </a:r>
            <a:r>
              <a:rPr lang="en-US" dirty="0"/>
              <a:t>percent, </a:t>
            </a:r>
            <a:r>
              <a:rPr lang="en-US" dirty="0" smtClean="0"/>
              <a:t>which stands in stark </a:t>
            </a:r>
            <a:r>
              <a:rPr lang="en-US" dirty="0"/>
              <a:t>contrast to their </a:t>
            </a:r>
            <a:r>
              <a:rPr lang="en-US" dirty="0" smtClean="0"/>
              <a:t>property,</a:t>
            </a:r>
            <a:r>
              <a:rPr lang="en-US" baseline="0" dirty="0" smtClean="0"/>
              <a:t> personal income, and motor fuels taxes</a:t>
            </a:r>
            <a:r>
              <a:rPr lang="en-US" dirty="0" smtClean="0"/>
              <a:t>, with scores that range</a:t>
            </a:r>
            <a:r>
              <a:rPr lang="en-US" baseline="0" dirty="0" smtClean="0"/>
              <a:t> between</a:t>
            </a:r>
            <a:r>
              <a:rPr lang="en-US" dirty="0" smtClean="0"/>
              <a:t> </a:t>
            </a:r>
            <a:r>
              <a:rPr lang="en-US" dirty="0"/>
              <a:t>4 to 8 percent. </a:t>
            </a:r>
            <a:endParaRPr lang="en-US" baseline="0" dirty="0"/>
          </a:p>
        </p:txBody>
      </p:sp>
      <p:sp>
        <p:nvSpPr>
          <p:cNvPr id="4" name="Slide Number Placeholder 3"/>
          <p:cNvSpPr>
            <a:spLocks noGrp="1"/>
          </p:cNvSpPr>
          <p:nvPr>
            <p:ph type="sldNum" sz="quarter" idx="10"/>
          </p:nvPr>
        </p:nvSpPr>
        <p:spPr>
          <a:xfrm>
            <a:off x="3979863" y="8845552"/>
            <a:ext cx="3044825" cy="465138"/>
          </a:xfrm>
          <a:prstGeom prst="rect">
            <a:avLst/>
          </a:prstGeom>
        </p:spPr>
        <p:txBody>
          <a:bodyPr lIns="91420" tIns="45710" rIns="91420" bIns="45710"/>
          <a:lstStyle/>
          <a:p>
            <a:fld id="{62CFD6E5-52F8-4557-AC1E-6C4D30046CDC}" type="slidenum">
              <a:rPr lang="en-US" smtClean="0">
                <a:solidFill>
                  <a:prstClr val="black"/>
                </a:solidFill>
              </a:rPr>
              <a:pPr/>
              <a:t>11</a:t>
            </a:fld>
            <a:endParaRPr lang="en-US">
              <a:solidFill>
                <a:prstClr val="black"/>
              </a:solidFill>
            </a:endParaRPr>
          </a:p>
        </p:txBody>
      </p:sp>
      <p:sp>
        <p:nvSpPr>
          <p:cNvPr id="5" name="Header Placeholder 4"/>
          <p:cNvSpPr>
            <a:spLocks noGrp="1"/>
          </p:cNvSpPr>
          <p:nvPr>
            <p:ph type="hdr" sz="quarter" idx="11"/>
          </p:nvPr>
        </p:nvSpPr>
        <p:spPr>
          <a:xfrm>
            <a:off x="2" y="0"/>
            <a:ext cx="3044825" cy="465138"/>
          </a:xfrm>
          <a:prstGeom prst="rect">
            <a:avLst/>
          </a:prstGeom>
        </p:spPr>
        <p:txBody>
          <a:bodyPr lIns="91420" tIns="45710" rIns="91420" bIns="45710"/>
          <a:lstStyle/>
          <a:p>
            <a:endParaRPr lang="en-US">
              <a:solidFill>
                <a:prstClr val="black"/>
              </a:solidFill>
            </a:endParaRPr>
          </a:p>
        </p:txBody>
      </p:sp>
    </p:spTree>
    <p:extLst>
      <p:ext uri="{BB962C8B-B14F-4D97-AF65-F5344CB8AC3E}">
        <p14:creationId xmlns:p14="http://schemas.microsoft.com/office/powerpoint/2010/main" val="2063292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baseline="0" dirty="0"/>
              <a:t>In this slide, you can see that taxes on corporate incomes were the most volatile </a:t>
            </a:r>
            <a:r>
              <a:rPr lang="en-US" sz="1200" b="0" baseline="0" dirty="0" smtClean="0"/>
              <a:t>tax </a:t>
            </a:r>
            <a:r>
              <a:rPr lang="en-US" sz="1200" b="0" baseline="0" dirty="0"/>
              <a:t>source in </a:t>
            </a:r>
            <a:r>
              <a:rPr lang="en-US" sz="1200" b="0" baseline="0" dirty="0" smtClean="0"/>
              <a:t>25 </a:t>
            </a:r>
            <a:r>
              <a:rPr lang="en-US" sz="1200" b="0" baseline="0" dirty="0"/>
              <a:t>out of the </a:t>
            </a:r>
            <a:r>
              <a:rPr lang="en-US" sz="1200" b="0" baseline="0" dirty="0" smtClean="0"/>
              <a:t>30 </a:t>
            </a:r>
            <a:r>
              <a:rPr lang="en-US" sz="1200" b="0" baseline="0" dirty="0"/>
              <a:t>states that levy them </a:t>
            </a:r>
            <a:r>
              <a:rPr lang="en-US" sz="1200" b="0" dirty="0"/>
              <a:t>as a major </a:t>
            </a:r>
            <a:r>
              <a:rPr lang="en-US" sz="1200" b="0" dirty="0" smtClean="0"/>
              <a:t>tax.</a:t>
            </a:r>
            <a:endParaRPr lang="en-US" sz="1200" b="0" dirty="0"/>
          </a:p>
        </p:txBody>
      </p:sp>
    </p:spTree>
    <p:extLst>
      <p:ext uri="{BB962C8B-B14F-4D97-AF65-F5344CB8AC3E}">
        <p14:creationId xmlns:p14="http://schemas.microsoft.com/office/powerpoint/2010/main" val="2748249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New York is one of the states with a corporate income tax that is more volatile than any of its other streams (note its spikes just prior to recessions and dips during and after recessions). Its corporate </a:t>
            </a:r>
            <a:r>
              <a:rPr lang="en-US" baseline="0"/>
              <a:t>income </a:t>
            </a:r>
            <a:r>
              <a:rPr lang="en-US" dirty="0"/>
              <a:t>tax</a:t>
            </a:r>
            <a:r>
              <a:rPr lang="en-US"/>
              <a:t> had </a:t>
            </a:r>
            <a:r>
              <a:rPr lang="en-US" baseline="0" smtClean="0"/>
              <a:t>a </a:t>
            </a:r>
            <a:r>
              <a:rPr lang="en-US" baseline="0" dirty="0"/>
              <a:t>volatility score of 21.8, compared to a score of 8.2 for personal income and 4.6 for sales. </a:t>
            </a:r>
          </a:p>
        </p:txBody>
      </p:sp>
      <p:sp>
        <p:nvSpPr>
          <p:cNvPr id="4" name="Slide Number Placeholder 3"/>
          <p:cNvSpPr>
            <a:spLocks noGrp="1"/>
          </p:cNvSpPr>
          <p:nvPr>
            <p:ph type="sldNum" sz="quarter" idx="10"/>
          </p:nvPr>
        </p:nvSpPr>
        <p:spPr>
          <a:xfrm>
            <a:off x="3979863" y="8845552"/>
            <a:ext cx="3044825" cy="465138"/>
          </a:xfrm>
          <a:prstGeom prst="rect">
            <a:avLst/>
          </a:prstGeom>
        </p:spPr>
        <p:txBody>
          <a:bodyPr lIns="91420" tIns="45710" rIns="91420" bIns="45710"/>
          <a:lstStyle/>
          <a:p>
            <a:fld id="{62CFD6E5-52F8-4557-AC1E-6C4D30046CDC}" type="slidenum">
              <a:rPr lang="en-US" smtClean="0">
                <a:solidFill>
                  <a:prstClr val="black"/>
                </a:solidFill>
              </a:rPr>
              <a:pPr/>
              <a:t>13</a:t>
            </a:fld>
            <a:endParaRPr lang="en-US">
              <a:solidFill>
                <a:prstClr val="black"/>
              </a:solidFill>
            </a:endParaRPr>
          </a:p>
        </p:txBody>
      </p:sp>
      <p:sp>
        <p:nvSpPr>
          <p:cNvPr id="5" name="Header Placeholder 4"/>
          <p:cNvSpPr>
            <a:spLocks noGrp="1"/>
          </p:cNvSpPr>
          <p:nvPr>
            <p:ph type="hdr" sz="quarter" idx="11"/>
          </p:nvPr>
        </p:nvSpPr>
        <p:spPr>
          <a:xfrm>
            <a:off x="2" y="0"/>
            <a:ext cx="3044825" cy="465138"/>
          </a:xfrm>
          <a:prstGeom prst="rect">
            <a:avLst/>
          </a:prstGeom>
        </p:spPr>
        <p:txBody>
          <a:bodyPr lIns="91420" tIns="45710" rIns="91420" bIns="45710"/>
          <a:lstStyle/>
          <a:p>
            <a:endParaRPr lang="en-US">
              <a:solidFill>
                <a:prstClr val="black"/>
              </a:solidFill>
            </a:endParaRPr>
          </a:p>
        </p:txBody>
      </p:sp>
    </p:spTree>
    <p:extLst>
      <p:ext uri="{BB962C8B-B14F-4D97-AF65-F5344CB8AC3E}">
        <p14:creationId xmlns:p14="http://schemas.microsoft.com/office/powerpoint/2010/main" val="2063292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baseline="0" dirty="0" smtClean="0"/>
              <a:t>And in this final map, you can see that personal income taxes were the most volatile major tax source in only 8 out of the 41 states that levy them. This is interesting because personal income taxes are frequently a mainstay of states’ tax portfolios, but their volatility ranges dramatically.</a:t>
            </a:r>
            <a:endParaRPr lang="en-US" sz="1200" b="0" dirty="0" smtClean="0"/>
          </a:p>
          <a:p>
            <a:endParaRPr lang="en-US" sz="1200" b="0" dirty="0"/>
          </a:p>
        </p:txBody>
      </p:sp>
    </p:spTree>
    <p:extLst>
      <p:ext uri="{BB962C8B-B14F-4D97-AF65-F5344CB8AC3E}">
        <p14:creationId xmlns:p14="http://schemas.microsoft.com/office/powerpoint/2010/main" val="1286951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Missouri is one of 8 states where personal income was the most volatile tax source. </a:t>
            </a:r>
            <a:r>
              <a:rPr lang="en-US" dirty="0"/>
              <a:t>Its personal income had a volatility score of 7.0. Its</a:t>
            </a:r>
            <a:r>
              <a:rPr lang="en-US" baseline="0" dirty="0"/>
              <a:t> m</a:t>
            </a:r>
            <a:r>
              <a:rPr lang="en-US" dirty="0"/>
              <a:t>otor fuels tax had a score of 4.9 and its sales</a:t>
            </a:r>
            <a:r>
              <a:rPr lang="en-US" baseline="0" dirty="0"/>
              <a:t> tax had a score of 3.4</a:t>
            </a:r>
            <a:r>
              <a:rPr lang="en-US"/>
              <a:t>. Again ,</a:t>
            </a:r>
            <a:r>
              <a:rPr lang="en-US" baseline="0"/>
              <a:t> </a:t>
            </a:r>
            <a:r>
              <a:rPr lang="en-US" baseline="0" dirty="0"/>
              <a:t>this information can be found for every state in the Fiscal 50 indicator. </a:t>
            </a:r>
            <a:endParaRPr lang="en-US" dirty="0"/>
          </a:p>
        </p:txBody>
      </p:sp>
      <p:sp>
        <p:nvSpPr>
          <p:cNvPr id="4" name="Slide Number Placeholder 3"/>
          <p:cNvSpPr>
            <a:spLocks noGrp="1"/>
          </p:cNvSpPr>
          <p:nvPr>
            <p:ph type="sldNum" sz="quarter" idx="10"/>
          </p:nvPr>
        </p:nvSpPr>
        <p:spPr>
          <a:xfrm>
            <a:off x="3979863" y="8845552"/>
            <a:ext cx="3044825" cy="465138"/>
          </a:xfrm>
          <a:prstGeom prst="rect">
            <a:avLst/>
          </a:prstGeom>
        </p:spPr>
        <p:txBody>
          <a:bodyPr lIns="91420" tIns="45710" rIns="91420" bIns="45710"/>
          <a:lstStyle/>
          <a:p>
            <a:fld id="{62CFD6E5-52F8-4557-AC1E-6C4D30046CDC}" type="slidenum">
              <a:rPr lang="en-US" smtClean="0">
                <a:solidFill>
                  <a:prstClr val="black"/>
                </a:solidFill>
              </a:rPr>
              <a:pPr/>
              <a:t>15</a:t>
            </a:fld>
            <a:endParaRPr lang="en-US">
              <a:solidFill>
                <a:prstClr val="black"/>
              </a:solidFill>
            </a:endParaRPr>
          </a:p>
        </p:txBody>
      </p:sp>
      <p:sp>
        <p:nvSpPr>
          <p:cNvPr id="5" name="Header Placeholder 4"/>
          <p:cNvSpPr>
            <a:spLocks noGrp="1"/>
          </p:cNvSpPr>
          <p:nvPr>
            <p:ph type="hdr" sz="quarter" idx="11"/>
          </p:nvPr>
        </p:nvSpPr>
        <p:spPr>
          <a:xfrm>
            <a:off x="2" y="0"/>
            <a:ext cx="3044825" cy="465138"/>
          </a:xfrm>
          <a:prstGeom prst="rect">
            <a:avLst/>
          </a:prstGeom>
        </p:spPr>
        <p:txBody>
          <a:bodyPr lIns="91420" tIns="45710" rIns="91420" bIns="45710"/>
          <a:lstStyle/>
          <a:p>
            <a:endParaRPr lang="en-US">
              <a:solidFill>
                <a:prstClr val="black"/>
              </a:solidFill>
            </a:endParaRPr>
          </a:p>
        </p:txBody>
      </p:sp>
    </p:spTree>
    <p:extLst>
      <p:ext uri="{BB962C8B-B14F-4D97-AF65-F5344CB8AC3E}">
        <p14:creationId xmlns:p14="http://schemas.microsoft.com/office/powerpoint/2010/main" val="2063292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I’m showing you here is the money that states take in during the year, and calculates what percent of it came from the federal government, through grants and other transfers to state governments. It lets you see how the role that federal funds play in states’ budgets has changed over time, and how the role varies between states.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Here is the trend for federal funds as a share of revenue for all 50 states combined. What we see is that in recessions, the share of states’ money that comes from the federal government tends to rise. That’s both because the federal government has issued temporary economic stimulus aid to the states, and because states’ own revenues have fallen. Over the last 50 years, the federal government has provided on average about one-quarter to one-third of states’ revenue.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Federal funds reached a new record after the latest recession, accounting for more than $1 of every $3 in state revenue. They peaked in fiscal 2010 at 35.5% of state revenue. In fiscal 2013, we see the effects of the expiration of federal stimulus dollars from the American Recovery and Reinvestment Act at the same time that the tax revenue indicator I showed you earlier captures a comeback in states’ own revenues. </a:t>
            </a: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Going forward, the Budget Control Act, or sequester, will limit new federal spending in states. Meanwhile the Affordable Care Act also will have a big effect on this ratio, as more Medicaid dollars will go to states that are choosing to expand their Medicaid programs. This will add to the variation we already see in the role of federal dollars in the states.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979863" y="8845551"/>
            <a:ext cx="3044825" cy="465138"/>
          </a:xfrm>
          <a:prstGeom prst="rect">
            <a:avLst/>
          </a:prstGeom>
        </p:spPr>
        <p:txBody>
          <a:bodyPr lIns="91430" tIns="45715" rIns="91430" bIns="45715"/>
          <a:lstStyle/>
          <a:p>
            <a:fld id="{62CFD6E5-52F8-4557-AC1E-6C4D30046CDC}" type="slidenum">
              <a:rPr lang="en-US" smtClean="0">
                <a:solidFill>
                  <a:prstClr val="black"/>
                </a:solidFill>
              </a:rPr>
              <a:pPr/>
              <a:t>16</a:t>
            </a:fld>
            <a:endParaRPr lang="en-US">
              <a:solidFill>
                <a:prstClr val="black"/>
              </a:solidFill>
            </a:endParaRPr>
          </a:p>
        </p:txBody>
      </p:sp>
      <p:sp>
        <p:nvSpPr>
          <p:cNvPr id="5" name="Header Placeholder 4"/>
          <p:cNvSpPr>
            <a:spLocks noGrp="1"/>
          </p:cNvSpPr>
          <p:nvPr>
            <p:ph type="hdr" sz="quarter" idx="11"/>
          </p:nvPr>
        </p:nvSpPr>
        <p:spPr>
          <a:xfrm>
            <a:off x="1" y="0"/>
            <a:ext cx="3044825" cy="465138"/>
          </a:xfrm>
          <a:prstGeom prst="rect">
            <a:avLst/>
          </a:prstGeom>
        </p:spPr>
        <p:txBody>
          <a:bodyPr lIns="91430" tIns="45715" rIns="91430" bIns="45715"/>
          <a:lstStyle/>
          <a:p>
            <a:endParaRPr lang="en-US">
              <a:solidFill>
                <a:prstClr val="black"/>
              </a:solidFill>
            </a:endParaRPr>
          </a:p>
        </p:txBody>
      </p:sp>
    </p:spTree>
    <p:extLst>
      <p:ext uri="{BB962C8B-B14F-4D97-AF65-F5344CB8AC3E}">
        <p14:creationId xmlns:p14="http://schemas.microsoft.com/office/powerpoint/2010/main" val="2063292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are the states where federal dollars make up the greatest and smallest shares of their general state revenue</a:t>
            </a:r>
            <a:r>
              <a:rPr lang="en-US" sz="1200" i="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b="1"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green line shows Mississippi – the state with the highest proportion of revenue from federal dollars, at 42.9 percent in 2013… and in orange, the state with the smallest share at 19.0 percent – North Dakota – a 23.9 percentage point difference. </a:t>
            </a:r>
          </a:p>
          <a:p>
            <a:endParaRPr lang="en-US" dirty="0"/>
          </a:p>
        </p:txBody>
      </p:sp>
      <p:sp>
        <p:nvSpPr>
          <p:cNvPr id="4" name="Slide Number Placeholder 3"/>
          <p:cNvSpPr>
            <a:spLocks noGrp="1"/>
          </p:cNvSpPr>
          <p:nvPr>
            <p:ph type="sldNum" sz="quarter" idx="10"/>
          </p:nvPr>
        </p:nvSpPr>
        <p:spPr>
          <a:xfrm>
            <a:off x="3979863" y="8845551"/>
            <a:ext cx="3044825" cy="465138"/>
          </a:xfrm>
          <a:prstGeom prst="rect">
            <a:avLst/>
          </a:prstGeom>
        </p:spPr>
        <p:txBody>
          <a:bodyPr lIns="91430" tIns="45715" rIns="91430" bIns="45715"/>
          <a:lstStyle/>
          <a:p>
            <a:fld id="{62CFD6E5-52F8-4557-AC1E-6C4D30046CDC}" type="slidenum">
              <a:rPr lang="en-US" smtClean="0">
                <a:solidFill>
                  <a:prstClr val="black"/>
                </a:solidFill>
              </a:rPr>
              <a:pPr/>
              <a:t>17</a:t>
            </a:fld>
            <a:endParaRPr lang="en-US">
              <a:solidFill>
                <a:prstClr val="black"/>
              </a:solidFill>
            </a:endParaRPr>
          </a:p>
        </p:txBody>
      </p:sp>
      <p:sp>
        <p:nvSpPr>
          <p:cNvPr id="5" name="Header Placeholder 4"/>
          <p:cNvSpPr>
            <a:spLocks noGrp="1"/>
          </p:cNvSpPr>
          <p:nvPr>
            <p:ph type="hdr" sz="quarter" idx="11"/>
          </p:nvPr>
        </p:nvSpPr>
        <p:spPr>
          <a:xfrm>
            <a:off x="1" y="0"/>
            <a:ext cx="3044825" cy="465138"/>
          </a:xfrm>
          <a:prstGeom prst="rect">
            <a:avLst/>
          </a:prstGeom>
        </p:spPr>
        <p:txBody>
          <a:bodyPr lIns="91430" tIns="45715" rIns="91430" bIns="45715"/>
          <a:lstStyle/>
          <a:p>
            <a:endParaRPr lang="en-US">
              <a:solidFill>
                <a:prstClr val="black"/>
              </a:solidFill>
            </a:endParaRPr>
          </a:p>
        </p:txBody>
      </p:sp>
    </p:spTree>
    <p:extLst>
      <p:ext uri="{BB962C8B-B14F-4D97-AF65-F5344CB8AC3E}">
        <p14:creationId xmlns:p14="http://schemas.microsoft.com/office/powerpoint/2010/main" val="2063292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Looking at the nation as a whole, we see that there are only two states that get more than 40 percent of their revenue from the federal government – Louisiana and Mississippi. Neither of these states is expanding Medicaid at this time so we may see a shift in this pattern beyond 2014.  Federal funds make up 30 to 39.9 percent of state revenue in 28 states and 19 to 29.9 percent in 20 states.</a:t>
            </a:r>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a:xfrm>
            <a:off x="2" y="0"/>
            <a:ext cx="3044825" cy="465138"/>
          </a:xfrm>
          <a:prstGeom prst="rect">
            <a:avLst/>
          </a:prstGeom>
        </p:spPr>
        <p:txBody>
          <a:bodyPr lIns="91420" tIns="45710" rIns="91420" bIns="45710"/>
          <a:lstStyle/>
          <a:p>
            <a:endParaRPr lang="en-US">
              <a:solidFill>
                <a:prstClr val="black"/>
              </a:solidFill>
            </a:endParaRPr>
          </a:p>
        </p:txBody>
      </p:sp>
      <p:sp>
        <p:nvSpPr>
          <p:cNvPr id="5" name="Slide Number Placeholder 4"/>
          <p:cNvSpPr>
            <a:spLocks noGrp="1"/>
          </p:cNvSpPr>
          <p:nvPr>
            <p:ph type="sldNum" sz="quarter" idx="11"/>
          </p:nvPr>
        </p:nvSpPr>
        <p:spPr>
          <a:xfrm>
            <a:off x="3979863" y="8845552"/>
            <a:ext cx="3044825" cy="465138"/>
          </a:xfrm>
          <a:prstGeom prst="rect">
            <a:avLst/>
          </a:prstGeom>
        </p:spPr>
        <p:txBody>
          <a:bodyPr lIns="91420" tIns="45710" rIns="91420" bIns="45710"/>
          <a:lstStyle/>
          <a:p>
            <a:fld id="{3570E1E7-B676-42DA-B52A-547AA5DE216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626539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State spending on Medicaid increased from 12.2 percent of states’ own-source revenues to 16.9 percent between fiscal 2000 and 2013 (blue line). Beginning in fiscal 2006, the federal government relieved states of prescription drug costs for dual </a:t>
            </a:r>
            <a:r>
              <a:rPr lang="en-US" baseline="0" dirty="0" err="1" smtClean="0"/>
              <a:t>eligibles</a:t>
            </a:r>
            <a:r>
              <a:rPr lang="en-US" baseline="0" dirty="0" smtClean="0"/>
              <a:t>, causing a dip in Medicaid spending. However, states were required to make annual “</a:t>
            </a:r>
            <a:r>
              <a:rPr lang="en-US" baseline="0" dirty="0" err="1" smtClean="0"/>
              <a:t>clawback</a:t>
            </a:r>
            <a:r>
              <a:rPr lang="en-US" baseline="0" dirty="0" smtClean="0"/>
              <a:t>” payments to the federal government to share some of their savings. In this analysis, those payments are included as state Medicaid spending. </a:t>
            </a:r>
          </a:p>
          <a:p>
            <a:endParaRPr lang="en-US" baseline="0" dirty="0" smtClean="0"/>
          </a:p>
          <a:p>
            <a:r>
              <a:rPr lang="en-US" baseline="0" dirty="0" smtClean="0"/>
              <a:t>After the Great Recession, additional federal assistance helped relieve states temporarily of increased costs due to greater demand and eligibility for Medicaid coverage. Once the enhanced federal funding tapered off between December 2010 and June 2011, sluggish tax revenue performance and historically high enrollment left most states facing higher Medicaid spending levels.  </a:t>
            </a:r>
          </a:p>
          <a:p>
            <a:endParaRPr lang="en-US" baseline="0" dirty="0" smtClean="0"/>
          </a:p>
          <a:p>
            <a:endParaRPr lang="en-US" dirty="0"/>
          </a:p>
        </p:txBody>
      </p:sp>
      <p:sp>
        <p:nvSpPr>
          <p:cNvPr id="4" name="Slide Number Placeholder 3"/>
          <p:cNvSpPr>
            <a:spLocks noGrp="1"/>
          </p:cNvSpPr>
          <p:nvPr>
            <p:ph type="sldNum" sz="quarter" idx="10"/>
          </p:nvPr>
        </p:nvSpPr>
        <p:spPr>
          <a:xfrm>
            <a:off x="3979864" y="8845553"/>
            <a:ext cx="3044825" cy="465138"/>
          </a:xfrm>
          <a:prstGeom prst="rect">
            <a:avLst/>
          </a:prstGeom>
        </p:spPr>
        <p:txBody>
          <a:bodyPr lIns="91417" tIns="45708" rIns="91417" bIns="45708"/>
          <a:lstStyle/>
          <a:p>
            <a:fld id="{62CFD6E5-52F8-4557-AC1E-6C4D30046CDC}" type="slidenum">
              <a:rPr lang="en-US" smtClean="0">
                <a:solidFill>
                  <a:prstClr val="black"/>
                </a:solidFill>
              </a:rPr>
              <a:pPr/>
              <a:t>20</a:t>
            </a:fld>
            <a:endParaRPr lang="en-US">
              <a:solidFill>
                <a:prstClr val="black"/>
              </a:solidFill>
            </a:endParaRPr>
          </a:p>
        </p:txBody>
      </p:sp>
      <p:sp>
        <p:nvSpPr>
          <p:cNvPr id="5" name="Header Placeholder 4"/>
          <p:cNvSpPr>
            <a:spLocks noGrp="1"/>
          </p:cNvSpPr>
          <p:nvPr>
            <p:ph type="hdr" sz="quarter" idx="11"/>
          </p:nvPr>
        </p:nvSpPr>
        <p:spPr>
          <a:xfrm>
            <a:off x="3" y="1"/>
            <a:ext cx="3044825" cy="465138"/>
          </a:xfrm>
          <a:prstGeom prst="rect">
            <a:avLst/>
          </a:prstGeom>
        </p:spPr>
        <p:txBody>
          <a:bodyPr lIns="91417" tIns="45708" rIns="91417" bIns="45708"/>
          <a:lstStyle/>
          <a:p>
            <a:endParaRPr lang="en-US">
              <a:solidFill>
                <a:prstClr val="black"/>
              </a:solidFill>
            </a:endParaRPr>
          </a:p>
        </p:txBody>
      </p:sp>
    </p:spTree>
    <p:extLst>
      <p:ext uri="{BB962C8B-B14F-4D97-AF65-F5344CB8AC3E}">
        <p14:creationId xmlns:p14="http://schemas.microsoft.com/office/powerpoint/2010/main" val="2063292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FFFF00"/>
                </a:solidFill>
              </a:rPr>
              <a:t>If you don’t account for inflation,  total state tax collections -- that is for all 50 states combined -- made up their losses from the recession at the beginning of 2012. But you get a different perspective when you look at inflation-adjusted dollars. This gets at how much purchasing power a state has.</a:t>
            </a:r>
            <a:endParaRPr lang="en-US" sz="1200" kern="1200" dirty="0">
              <a:solidFill>
                <a:schemeClr val="tx1"/>
              </a:solidFill>
              <a:effectLst/>
              <a:latin typeface="+mn-lt"/>
              <a:ea typeface="+mn-ea"/>
              <a:cs typeface="+mn-cs"/>
            </a:endParaRPr>
          </a:p>
          <a:p>
            <a:endParaRPr lang="en-US" dirty="0"/>
          </a:p>
          <a:p>
            <a:r>
              <a:rPr lang="en-US" dirty="0">
                <a:solidFill>
                  <a:srgbClr val="FFFF00"/>
                </a:solidFill>
              </a:rPr>
              <a:t>To do that, we first identified each state’s own peak quarter for tax collections before receipts fell in the economic downturn.  We also did that for tax revenue for all 50 states combined. Then, for each quarter, we measure how far above or below tax revenue is from that peak.</a:t>
            </a:r>
            <a:endParaRPr lang="en-US" sz="1200" kern="1200" dirty="0">
              <a:solidFill>
                <a:schemeClr val="tx1"/>
              </a:solidFill>
              <a:effectLst/>
              <a:latin typeface="+mn-lt"/>
              <a:ea typeface="+mn-ea"/>
              <a:cs typeface="+mn-cs"/>
            </a:endParaRPr>
          </a:p>
          <a:p>
            <a:r>
              <a:rPr lang="en-US" b="1" dirty="0">
                <a:solidFill>
                  <a:srgbClr val="FFFF00"/>
                </a:solidFill>
              </a:rPr>
              <a:t> </a:t>
            </a:r>
            <a:endParaRPr lang="en-US" sz="1200" kern="1200" dirty="0">
              <a:solidFill>
                <a:schemeClr val="tx1"/>
              </a:solidFill>
              <a:effectLst/>
              <a:latin typeface="+mn-lt"/>
              <a:ea typeface="+mn-ea"/>
              <a:cs typeface="+mn-cs"/>
            </a:endParaRPr>
          </a:p>
          <a:p>
            <a:r>
              <a:rPr lang="en-US" dirty="0">
                <a:solidFill>
                  <a:srgbClr val="FFFF00"/>
                </a:solidFill>
              </a:rPr>
              <a:t>Nationally, total tax revenue for the 50 states combined peaked in the third quarter of 2008, a few months into the recession. It then fell for five straight quarters, bottoming out at </a:t>
            </a:r>
            <a:r>
              <a:rPr lang="en-US" dirty="0" smtClean="0">
                <a:solidFill>
                  <a:srgbClr val="FFFF00"/>
                </a:solidFill>
              </a:rPr>
              <a:t>12.9% </a:t>
            </a:r>
            <a:r>
              <a:rPr lang="en-US" dirty="0">
                <a:solidFill>
                  <a:srgbClr val="FFFF00"/>
                </a:solidFill>
              </a:rPr>
              <a:t>below peak at the end of 2009. From there, it took 14 straight quarters of growth for tax revenue to finally surpass its 2008 level. It edged above the zero line for the first time in the middle of 2013. </a:t>
            </a:r>
            <a:endParaRPr lang="en-US" sz="1200" kern="1200" dirty="0">
              <a:solidFill>
                <a:schemeClr val="tx1"/>
              </a:solidFill>
              <a:effectLst/>
              <a:latin typeface="+mn-lt"/>
              <a:ea typeface="+mn-ea"/>
              <a:cs typeface="+mn-cs"/>
            </a:endParaRPr>
          </a:p>
          <a:p>
            <a:r>
              <a:rPr lang="en-US" b="1" dirty="0">
                <a:solidFill>
                  <a:srgbClr val="FFFF00"/>
                </a:solidFill>
              </a:rPr>
              <a:t> </a:t>
            </a:r>
            <a:endParaRPr lang="en-US" sz="1200" kern="1200" dirty="0">
              <a:solidFill>
                <a:schemeClr val="tx1"/>
              </a:solidFill>
              <a:effectLst/>
              <a:latin typeface="+mn-lt"/>
              <a:ea typeface="+mn-ea"/>
              <a:cs typeface="+mn-cs"/>
            </a:endParaRPr>
          </a:p>
          <a:p>
            <a:r>
              <a:rPr lang="en-US" dirty="0">
                <a:solidFill>
                  <a:srgbClr val="FFFF00"/>
                </a:solidFill>
              </a:rPr>
              <a:t>The graph ends in the first </a:t>
            </a:r>
            <a:r>
              <a:rPr lang="en-US" dirty="0" smtClean="0">
                <a:solidFill>
                  <a:srgbClr val="FFFF00"/>
                </a:solidFill>
              </a:rPr>
              <a:t>quarter </a:t>
            </a:r>
            <a:r>
              <a:rPr lang="en-US" dirty="0">
                <a:solidFill>
                  <a:srgbClr val="FFFF00"/>
                </a:solidFill>
              </a:rPr>
              <a:t>of </a:t>
            </a:r>
            <a:r>
              <a:rPr lang="en-US" dirty="0" smtClean="0">
                <a:solidFill>
                  <a:srgbClr val="FFFF00"/>
                </a:solidFill>
              </a:rPr>
              <a:t>2015, </a:t>
            </a:r>
            <a:r>
              <a:rPr lang="en-US" dirty="0">
                <a:solidFill>
                  <a:srgbClr val="FFFF00"/>
                </a:solidFill>
              </a:rPr>
              <a:t>when quarterly tax revenue was 4.0 </a:t>
            </a:r>
            <a:r>
              <a:rPr lang="en-US" dirty="0" smtClean="0">
                <a:solidFill>
                  <a:srgbClr val="FFFF00"/>
                </a:solidFill>
              </a:rPr>
              <a:t>percent </a:t>
            </a:r>
            <a:r>
              <a:rPr lang="en-US" dirty="0">
                <a:solidFill>
                  <a:srgbClr val="FFFF00"/>
                </a:solidFill>
              </a:rPr>
              <a:t>above its previous peak, after adjusting for inflation. Our data come from the Rockefeller Institute of Government, which adjusts data from Census. </a:t>
            </a:r>
            <a:endParaRPr lang="en-US" sz="1200" kern="1200" dirty="0">
              <a:solidFill>
                <a:schemeClr val="tx1"/>
              </a:solidFill>
              <a:effectLst/>
              <a:latin typeface="+mn-lt"/>
              <a:ea typeface="+mn-ea"/>
              <a:cs typeface="+mn-cs"/>
            </a:endParaRPr>
          </a:p>
          <a:p>
            <a:r>
              <a:rPr lang="en-US" b="1" dirty="0">
                <a:solidFill>
                  <a:srgbClr val="FFFF00"/>
                </a:solidFill>
              </a:rPr>
              <a:t> </a:t>
            </a:r>
            <a:endParaRPr lang="en-US" sz="1200" kern="1200" dirty="0">
              <a:solidFill>
                <a:schemeClr val="tx1"/>
              </a:solidFill>
              <a:effectLst/>
              <a:latin typeface="+mn-lt"/>
              <a:ea typeface="+mn-ea"/>
              <a:cs typeface="+mn-cs"/>
            </a:endParaRPr>
          </a:p>
          <a:p>
            <a:r>
              <a:rPr lang="en-US" dirty="0" smtClean="0">
                <a:solidFill>
                  <a:srgbClr val="FFFF00"/>
                </a:solidFill>
              </a:rPr>
              <a:t>Another </a:t>
            </a:r>
            <a:r>
              <a:rPr lang="en-US" dirty="0">
                <a:solidFill>
                  <a:srgbClr val="FFFF00"/>
                </a:solidFill>
              </a:rPr>
              <a:t>way of thinking about this is that for every $1 states collected at their peak in 2008, taking inflation into account, they took in about 87 cents at the low point in 2009.  And of late states were taking in four </a:t>
            </a:r>
            <a:r>
              <a:rPr lang="en-US" dirty="0" smtClean="0">
                <a:solidFill>
                  <a:srgbClr val="FFFF00"/>
                </a:solidFill>
              </a:rPr>
              <a:t>cents </a:t>
            </a:r>
            <a:r>
              <a:rPr lang="en-US" dirty="0">
                <a:solidFill>
                  <a:srgbClr val="FFFF00"/>
                </a:solidFill>
              </a:rPr>
              <a:t>more for every $1 they took in almost six </a:t>
            </a:r>
            <a:r>
              <a:rPr lang="en-US" dirty="0" smtClean="0">
                <a:solidFill>
                  <a:srgbClr val="FFFF00"/>
                </a:solidFill>
              </a:rPr>
              <a:t>years </a:t>
            </a:r>
            <a:r>
              <a:rPr lang="en-US" dirty="0">
                <a:solidFill>
                  <a:srgbClr val="FFFF00"/>
                </a:solidFill>
              </a:rPr>
              <a:t>earlier.  Which doesn’t leave states much to make up for </a:t>
            </a:r>
            <a:r>
              <a:rPr lang="en-US" dirty="0"/>
              <a:t>population </a:t>
            </a:r>
            <a:r>
              <a:rPr lang="en-US" dirty="0" smtClean="0"/>
              <a:t>increases, </a:t>
            </a:r>
            <a:r>
              <a:rPr lang="en-US" dirty="0"/>
              <a:t>growth in Medicaid enrollment, deferred needs, accumulated debts</a:t>
            </a:r>
            <a:r>
              <a:rPr lang="en-US" dirty="0">
                <a:solidFill>
                  <a:srgbClr val="FFFF00"/>
                </a:solidFill>
              </a:rPr>
              <a:t>, or other needs that put additional strain on state budgets. </a:t>
            </a:r>
            <a:endParaRPr lang="en-US" sz="1200" kern="1200" dirty="0">
              <a:solidFill>
                <a:schemeClr val="tx1"/>
              </a:solidFill>
              <a:effectLst/>
              <a:latin typeface="+mn-lt"/>
              <a:ea typeface="+mn-ea"/>
              <a:cs typeface="+mn-cs"/>
            </a:endParaRPr>
          </a:p>
          <a:p>
            <a:r>
              <a:rPr lang="en-US" b="1" dirty="0">
                <a:solidFill>
                  <a:srgbClr val="FFFF00"/>
                </a:solidFill>
              </a:rPr>
              <a:t> </a:t>
            </a:r>
            <a:endParaRPr lang="en-US" sz="1200" kern="1200" dirty="0">
              <a:solidFill>
                <a:schemeClr val="tx1"/>
              </a:solidFill>
              <a:effectLst/>
              <a:latin typeface="+mn-lt"/>
              <a:ea typeface="+mn-ea"/>
              <a:cs typeface="+mn-cs"/>
            </a:endParaRPr>
          </a:p>
          <a:p>
            <a:r>
              <a:rPr lang="en-US" dirty="0">
                <a:solidFill>
                  <a:srgbClr val="FFFF00"/>
                </a:solidFill>
              </a:rPr>
              <a:t>The economy drove a lot of this growth. Policymaking played a role, too, because a number of states raised taxes since the recession. And, </a:t>
            </a:r>
            <a:r>
              <a:rPr lang="en-US" dirty="0" smtClean="0">
                <a:solidFill>
                  <a:srgbClr val="FFFF00"/>
                </a:solidFill>
              </a:rPr>
              <a:t>some </a:t>
            </a:r>
            <a:r>
              <a:rPr lang="en-US" dirty="0">
                <a:solidFill>
                  <a:srgbClr val="FFFF00"/>
                </a:solidFill>
              </a:rPr>
              <a:t>of the growth in 2013 was the result of taxpayer behavior in response to changes in the federal tax code. [State income tax collections in 2013 were higher than expected because a number of taxpayers accelerated capital gains and other income into 2012 to avoid higher federal rates that were about to take effect. As a result, state coffers saw a one-time jump in receipts when tax bills were paid in 2013. Consequently, some states that based revenue projections on their higher 2013 levels saw larger-than-expected declines in income tax revenue in April 2014]</a:t>
            </a:r>
            <a:r>
              <a:rPr lang="en-US" b="1" dirty="0">
                <a:solidFill>
                  <a:srgbClr val="FFFF00"/>
                </a:solidFill>
              </a:rPr>
              <a:t> </a:t>
            </a:r>
            <a:endParaRPr lang="en-US" sz="1200" kern="1200" dirty="0">
              <a:solidFill>
                <a:schemeClr val="tx1"/>
              </a:solidFill>
              <a:effectLst/>
              <a:latin typeface="+mn-lt"/>
              <a:ea typeface="+mn-ea"/>
              <a:cs typeface="+mn-cs"/>
            </a:endParaRPr>
          </a:p>
          <a:p>
            <a:r>
              <a:rPr lang="en-US" b="1" dirty="0">
                <a:solidFill>
                  <a:srgbClr val="FFFF00"/>
                </a:solidFill>
              </a:rPr>
              <a:t> </a:t>
            </a:r>
            <a:endParaRPr lang="en-US" sz="1200" kern="1200" dirty="0">
              <a:solidFill>
                <a:schemeClr val="tx1"/>
              </a:solidFill>
              <a:effectLst/>
              <a:latin typeface="+mn-lt"/>
              <a:ea typeface="+mn-ea"/>
              <a:cs typeface="+mn-cs"/>
            </a:endParaRPr>
          </a:p>
          <a:p>
            <a:r>
              <a:rPr lang="en-US" dirty="0">
                <a:solidFill>
                  <a:srgbClr val="FFFF00"/>
                </a:solidFill>
              </a:rPr>
              <a:t>[In nominal dollars, 44 </a:t>
            </a:r>
            <a:r>
              <a:rPr lang="en-US" dirty="0" smtClean="0">
                <a:solidFill>
                  <a:srgbClr val="FFFF00"/>
                </a:solidFill>
              </a:rPr>
              <a:t>states </a:t>
            </a:r>
            <a:r>
              <a:rPr lang="en-US" dirty="0">
                <a:solidFill>
                  <a:srgbClr val="FFFF00"/>
                </a:solidFill>
              </a:rPr>
              <a:t>have surpassed their peak (4Q MA). The 6 </a:t>
            </a:r>
            <a:r>
              <a:rPr lang="en-US" dirty="0" smtClean="0">
                <a:solidFill>
                  <a:srgbClr val="FFFF00"/>
                </a:solidFill>
              </a:rPr>
              <a:t>still </a:t>
            </a:r>
            <a:r>
              <a:rPr lang="en-US" dirty="0">
                <a:solidFill>
                  <a:srgbClr val="FFFF00"/>
                </a:solidFill>
              </a:rPr>
              <a:t>lagging are: </a:t>
            </a:r>
            <a:r>
              <a:rPr lang="en-US" dirty="0" smtClean="0">
                <a:solidFill>
                  <a:srgbClr val="FFFF00"/>
                </a:solidFill>
              </a:rPr>
              <a:t>New Jersey, </a:t>
            </a:r>
            <a:r>
              <a:rPr lang="en-US" dirty="0">
                <a:solidFill>
                  <a:srgbClr val="FFFF00"/>
                </a:solidFill>
              </a:rPr>
              <a:t>Ohio, </a:t>
            </a:r>
            <a:r>
              <a:rPr lang="en-US" dirty="0" smtClean="0">
                <a:solidFill>
                  <a:srgbClr val="FFFF00"/>
                </a:solidFill>
              </a:rPr>
              <a:t>Florida</a:t>
            </a:r>
            <a:r>
              <a:rPr lang="en-US" dirty="0">
                <a:solidFill>
                  <a:srgbClr val="FFFF00"/>
                </a:solidFill>
              </a:rPr>
              <a:t>, Louisiana, Wyoming, and Alaska. The 50-state total surpassed its peak in nominal terms in the first quarter of 2012.]</a:t>
            </a:r>
            <a:endParaRPr lang="en-US" sz="1200" kern="1200" dirty="0">
              <a:solidFill>
                <a:schemeClr val="tx1"/>
              </a:solidFill>
              <a:effectLst/>
              <a:latin typeface="+mn-lt"/>
              <a:ea typeface="+mn-ea"/>
              <a:cs typeface="+mn-cs"/>
            </a:endParaRPr>
          </a:p>
          <a:p>
            <a:r>
              <a:rPr lang="en-US" b="1" dirty="0">
                <a:solidFill>
                  <a:srgbClr val="FFFF00"/>
                </a:solidFill>
              </a:rPr>
              <a:t> </a:t>
            </a:r>
            <a:endParaRPr lang="en-US" sz="1200" kern="1200" dirty="0">
              <a:solidFill>
                <a:schemeClr val="tx1"/>
              </a:solidFill>
              <a:effectLst/>
              <a:latin typeface="+mn-lt"/>
              <a:ea typeface="+mn-ea"/>
              <a:cs typeface="+mn-cs"/>
            </a:endParaRPr>
          </a:p>
          <a:p>
            <a:r>
              <a:rPr lang="en-US" dirty="0">
                <a:solidFill>
                  <a:srgbClr val="FFFF00"/>
                </a:solidFill>
              </a:rPr>
              <a:t>But while state tax revenue has recovered on a national basis, the recovery has been quite uneven across the states.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a:xfrm>
            <a:off x="3979863" y="8845552"/>
            <a:ext cx="3044825" cy="465138"/>
          </a:xfrm>
          <a:prstGeom prst="rect">
            <a:avLst/>
          </a:prstGeom>
        </p:spPr>
        <p:txBody>
          <a:bodyPr lIns="91420" tIns="45710" rIns="91420" bIns="45710"/>
          <a:lstStyle/>
          <a:p>
            <a:fld id="{62CFD6E5-52F8-4557-AC1E-6C4D30046CDC}" type="slidenum">
              <a:rPr lang="en-US" smtClean="0">
                <a:solidFill>
                  <a:prstClr val="black"/>
                </a:solidFill>
              </a:rPr>
              <a:pPr/>
              <a:t>2</a:t>
            </a:fld>
            <a:endParaRPr lang="en-US">
              <a:solidFill>
                <a:prstClr val="black"/>
              </a:solidFill>
            </a:endParaRPr>
          </a:p>
        </p:txBody>
      </p:sp>
      <p:sp>
        <p:nvSpPr>
          <p:cNvPr id="5" name="Header Placeholder 4"/>
          <p:cNvSpPr>
            <a:spLocks noGrp="1"/>
          </p:cNvSpPr>
          <p:nvPr>
            <p:ph type="hdr" sz="quarter" idx="11"/>
          </p:nvPr>
        </p:nvSpPr>
        <p:spPr>
          <a:xfrm>
            <a:off x="2" y="0"/>
            <a:ext cx="3044825" cy="465138"/>
          </a:xfrm>
          <a:prstGeom prst="rect">
            <a:avLst/>
          </a:prstGeom>
        </p:spPr>
        <p:txBody>
          <a:bodyPr lIns="91420" tIns="45710" rIns="91420" bIns="45710"/>
          <a:lstStyle/>
          <a:p>
            <a:endParaRPr lang="en-US">
              <a:solidFill>
                <a:prstClr val="black"/>
              </a:solidFill>
            </a:endParaRPr>
          </a:p>
        </p:txBody>
      </p:sp>
    </p:spTree>
    <p:extLst>
      <p:ext uri="{BB962C8B-B14F-4D97-AF65-F5344CB8AC3E}">
        <p14:creationId xmlns:p14="http://schemas.microsoft.com/office/powerpoint/2010/main" val="2063292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fiscal 2012, the 50-states combined spent 4.7 cents more of each state-generated dollar on Medicaid than they did in fiscal 2000.  </a:t>
            </a:r>
          </a:p>
          <a:p>
            <a:endParaRPr lang="en-US" dirty="0"/>
          </a:p>
          <a:p>
            <a:r>
              <a:rPr lang="en-US" dirty="0"/>
              <a:t>North Dakota was the only state where Medicaid spending fell as a percent of own-source revenue. The share declined because the state’s oil boom pushed up inflation-adjusted revenue 175 </a:t>
            </a:r>
            <a:r>
              <a:rPr lang="en-US" dirty="0" smtClean="0"/>
              <a:t>percent </a:t>
            </a:r>
            <a:r>
              <a:rPr lang="en-US" dirty="0"/>
              <a:t>between fiscal 2000 and </a:t>
            </a:r>
            <a:r>
              <a:rPr lang="en-US" dirty="0" smtClean="0"/>
              <a:t>2013, </a:t>
            </a:r>
            <a:r>
              <a:rPr lang="en-US" dirty="0"/>
              <a:t>outpacing the state’s 131 </a:t>
            </a:r>
            <a:r>
              <a:rPr lang="en-US" dirty="0" smtClean="0"/>
              <a:t>percent </a:t>
            </a:r>
            <a:r>
              <a:rPr lang="en-US" dirty="0"/>
              <a:t>increase in inflation-adjusted Medicaid spending. </a:t>
            </a:r>
          </a:p>
          <a:p>
            <a:endParaRPr lang="en-US" dirty="0"/>
          </a:p>
        </p:txBody>
      </p:sp>
    </p:spTree>
    <p:extLst>
      <p:ext uri="{BB962C8B-B14F-4D97-AF65-F5344CB8AC3E}">
        <p14:creationId xmlns:p14="http://schemas.microsoft.com/office/powerpoint/2010/main" val="3741297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a:t>
            </a:r>
            <a:r>
              <a:rPr lang="en-US"/>
              <a:t> all states, the one that could run the longest on reserve funds alone is Alaska. At the end of fiscal 2014, the state had $13.9 billion – or 692.0 days worth of operating expenses – in reserves….Almost 2 years’ worth. That is not even counting Alaska’s permanent fund, which pays dividends to residents as well as saves for the future when the state’s oil reserves are depleted.  </a:t>
            </a:r>
            <a:endParaRPr lang="en-US" dirty="0"/>
          </a:p>
          <a:p>
            <a:endParaRPr lang="en-US" dirty="0"/>
          </a:p>
          <a:p>
            <a:r>
              <a:rPr lang="en-US"/>
              <a:t>But the state’s cushion has fallen in each year since fiscal 2011 because of budget pressure caused by declining crude oil revenue. Lawmakers drew down about a third of the state’s rainy day funds to shore up retirement accounts and cover a budget shortfall in fiscal 2015. Still, Alaska’s reserves still were expected to cover almost 300 days’ worth of spending in fiscal 2015, based on estimates, more than any other state. </a:t>
            </a:r>
            <a:endParaRPr lang="en-US" dirty="0"/>
          </a:p>
          <a:p>
            <a:endParaRPr lang="en-US" dirty="0"/>
          </a:p>
          <a:p>
            <a:endParaRPr lang="en-US" dirty="0"/>
          </a:p>
        </p:txBody>
      </p:sp>
      <p:sp>
        <p:nvSpPr>
          <p:cNvPr id="4" name="Slide Number Placeholder 3"/>
          <p:cNvSpPr>
            <a:spLocks noGrp="1"/>
          </p:cNvSpPr>
          <p:nvPr>
            <p:ph type="sldNum" sz="quarter" idx="10"/>
          </p:nvPr>
        </p:nvSpPr>
        <p:spPr>
          <a:xfrm>
            <a:off x="3979863" y="8845552"/>
            <a:ext cx="3044825" cy="465138"/>
          </a:xfrm>
          <a:prstGeom prst="rect">
            <a:avLst/>
          </a:prstGeom>
        </p:spPr>
        <p:txBody>
          <a:bodyPr lIns="91420" tIns="45710" rIns="91420" bIns="45710"/>
          <a:lstStyle/>
          <a:p>
            <a:fld id="{62CFD6E5-52F8-4557-AC1E-6C4D30046CDC}" type="slidenum">
              <a:rPr lang="en-US" smtClean="0">
                <a:solidFill>
                  <a:prstClr val="black"/>
                </a:solidFill>
              </a:rPr>
              <a:pPr/>
              <a:t>24</a:t>
            </a:fld>
            <a:endParaRPr lang="en-US">
              <a:solidFill>
                <a:prstClr val="black"/>
              </a:solidFill>
            </a:endParaRPr>
          </a:p>
        </p:txBody>
      </p:sp>
      <p:sp>
        <p:nvSpPr>
          <p:cNvPr id="5" name="Header Placeholder 4"/>
          <p:cNvSpPr>
            <a:spLocks noGrp="1"/>
          </p:cNvSpPr>
          <p:nvPr>
            <p:ph type="hdr" sz="quarter" idx="11"/>
          </p:nvPr>
        </p:nvSpPr>
        <p:spPr>
          <a:xfrm>
            <a:off x="2" y="0"/>
            <a:ext cx="3044825" cy="465138"/>
          </a:xfrm>
          <a:prstGeom prst="rect">
            <a:avLst/>
          </a:prstGeom>
        </p:spPr>
        <p:txBody>
          <a:bodyPr lIns="91420" tIns="45710" rIns="91420" bIns="45710"/>
          <a:lstStyle/>
          <a:p>
            <a:endParaRPr lang="en-US">
              <a:solidFill>
                <a:prstClr val="black"/>
              </a:solidFill>
            </a:endParaRPr>
          </a:p>
        </p:txBody>
      </p:sp>
    </p:spTree>
    <p:extLst>
      <p:ext uri="{BB962C8B-B14F-4D97-AF65-F5344CB8AC3E}">
        <p14:creationId xmlns:p14="http://schemas.microsoft.com/office/powerpoint/2010/main" val="2063292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Talking Points: “Managing Volatile Tax Collections in State Revenue Forecasts”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State tax collections are harder to predict than ever. This growth in forecasting error is driven by increased revenue volatility</a:t>
            </a:r>
            <a:r>
              <a:rPr lang="en-US" sz="1200" kern="1200" dirty="0" smtClean="0">
                <a:solidFill>
                  <a:schemeClr val="tx1"/>
                </a:solidFill>
                <a:effectLst/>
                <a:latin typeface="+mn-lt"/>
                <a:ea typeface="+mn-ea"/>
                <a:cs typeface="+mn-cs"/>
              </a:rPr>
              <a:t>. From 2000 to 2013, revenue volatility increased in 42 states. </a:t>
            </a:r>
          </a:p>
          <a:p>
            <a:pPr lvl="0"/>
            <a:r>
              <a:rPr lang="en-US" sz="1200" kern="1200" dirty="0" smtClean="0">
                <a:solidFill>
                  <a:schemeClr val="tx1"/>
                </a:solidFill>
                <a:effectLst/>
                <a:latin typeface="+mn-lt"/>
                <a:ea typeface="+mn-ea"/>
                <a:cs typeface="+mn-cs"/>
              </a:rPr>
              <a:t>From 1987 to 2013, the median revenue forecast error was 1.5 percent, meaning half of the state estimates were either 1.5 percent too high or too low. </a:t>
            </a:r>
          </a:p>
          <a:p>
            <a:pPr lvl="0"/>
            <a:r>
              <a:rPr lang="en-US" sz="1200" kern="1200" dirty="0" smtClean="0">
                <a:solidFill>
                  <a:schemeClr val="tx1"/>
                </a:solidFill>
                <a:effectLst/>
                <a:latin typeface="+mn-lt"/>
                <a:ea typeface="+mn-ea"/>
                <a:cs typeface="+mn-cs"/>
              </a:rPr>
              <a:t>The forecasting errors of the last two recessions (2001 and 2007) were larger than those in the 1990 recession.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Forecasting errors are larger during and after recessions</a:t>
            </a:r>
            <a:r>
              <a:rPr lang="en-US" sz="1200" kern="1200" dirty="0" smtClean="0">
                <a:solidFill>
                  <a:schemeClr val="tx1"/>
                </a:solidFill>
                <a:effectLst/>
                <a:latin typeface="+mn-lt"/>
                <a:ea typeface="+mn-ea"/>
                <a:cs typeface="+mn-cs"/>
              </a:rPr>
              <a:t>. The largest error we found was a 10.2 percent overestimate in 2009, the worst year of the Great Recession. Between 1987 and 2013, there were three periods in which officials severely overestimated tax collections, and each was related to a recession: 1990-91, 2001, and 2007-2009.</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Less populated states and those dependent on a few economic sectors for their tax revenue tend to have larger percentage errors</a:t>
            </a:r>
            <a:r>
              <a:rPr lang="en-US" sz="1200" kern="1200" dirty="0" smtClean="0">
                <a:solidFill>
                  <a:schemeClr val="tx1"/>
                </a:solidFill>
                <a:effectLst/>
                <a:latin typeface="+mn-lt"/>
                <a:ea typeface="+mn-ea"/>
                <a:cs typeface="+mn-cs"/>
              </a:rPr>
              <a:t> than larger or more economically diverse states. This may reflect the fact that smaller state economies may be more easily dominated by one or a few industries that may cause significant year-to-year swings in revenue.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Of the taxes examined in this study, corporate income taxes are most difficult to estimate</a:t>
            </a:r>
            <a:r>
              <a:rPr lang="en-US" sz="1200" kern="1200" dirty="0" smtClean="0">
                <a:solidFill>
                  <a:schemeClr val="tx1"/>
                </a:solidFill>
                <a:effectLst/>
                <a:latin typeface="+mn-lt"/>
                <a:ea typeface="+mn-ea"/>
                <a:cs typeface="+mn-cs"/>
              </a:rPr>
              <a:t>. Over our 27-year study period, the median forecasting error rate was 2.8 percent for the corporate income tax, compared with 1.8 percent for the personal income tax and 0.3 percent for the sales tax. Of these three tax sources, corporate taxes make up the smallest share of state revenue, while personal income makes up the most. </a:t>
            </a:r>
          </a:p>
          <a:p>
            <a:pPr lvl="0"/>
            <a:r>
              <a:rPr lang="en-US" sz="1200" kern="1200" dirty="0" smtClean="0">
                <a:solidFill>
                  <a:schemeClr val="tx1"/>
                </a:solidFill>
                <a:effectLst/>
                <a:latin typeface="+mn-lt"/>
                <a:ea typeface="+mn-ea"/>
                <a:cs typeface="+mn-cs"/>
              </a:rPr>
              <a:t>The most volatile component of personal income taxes is capital gains. This is largely contingent on an unpredictable stock market and investor behavior that is difficult to calculate.</a:t>
            </a:r>
          </a:p>
          <a:p>
            <a:pPr lvl="0"/>
            <a:r>
              <a:rPr lang="en-US" sz="1200" kern="1200" dirty="0" smtClean="0">
                <a:solidFill>
                  <a:schemeClr val="tx1"/>
                </a:solidFill>
                <a:effectLst/>
                <a:latin typeface="+mn-lt"/>
                <a:ea typeface="+mn-ea"/>
                <a:cs typeface="+mn-cs"/>
              </a:rPr>
              <a:t>The sluggish recovery from the Great Recession has led to weaker-than-usual growth in sales tax revenue in some states. This change to a typically reliable revenue source has compounded forecasting errors.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Changing the mix of taxes in a state does not necessarily improve the accuracy of revenue forecasts</a:t>
            </a:r>
            <a:r>
              <a:rPr lang="en-US" sz="1200" kern="1200" dirty="0" smtClean="0">
                <a:solidFill>
                  <a:schemeClr val="tx1"/>
                </a:solidFill>
                <a:effectLst/>
                <a:latin typeface="+mn-lt"/>
                <a:ea typeface="+mn-ea"/>
                <a:cs typeface="+mn-cs"/>
              </a:rPr>
              <a:t>. While such tax changes may help control revenue volatility, they complicate the revenue forecasting process in the short run.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With any new tax, it takes several years to compile enough data on receipts to understand the factors affecting revenue strength or weakness. Until forecasters have those observations in hand, they may have little evidence to use in fine-tuning their estimates of how much revenue tax law changes will raise or cost. </a:t>
            </a:r>
          </a:p>
          <a:p>
            <a:pPr lvl="0"/>
            <a:r>
              <a:rPr lang="en-US" sz="1200" kern="1200" dirty="0" smtClean="0">
                <a:solidFill>
                  <a:schemeClr val="tx1"/>
                </a:solidFill>
                <a:effectLst/>
                <a:latin typeface="+mn-lt"/>
                <a:ea typeface="+mn-ea"/>
                <a:cs typeface="+mn-cs"/>
              </a:rPr>
              <a:t>Also, state tax systems are complicated and a tax change to lesson volatility may have positive or negative impacts on the adequacy, fairness, simplicity, or economic competitiveness of the system.</a:t>
            </a:r>
          </a:p>
          <a:p>
            <a:r>
              <a:rPr lang="en-US" sz="1200" kern="1200" dirty="0" smtClean="0">
                <a:solidFill>
                  <a:schemeClr val="tx1"/>
                </a:solidFill>
                <a:effectLst/>
                <a:latin typeface="+mn-lt"/>
                <a:ea typeface="+mn-ea"/>
                <a:cs typeface="+mn-cs"/>
              </a:rPr>
              <a:t> </a:t>
            </a:r>
          </a:p>
          <a:p>
            <a:pPr marL="0" indent="0">
              <a:spcBef>
                <a:spcPts val="0"/>
              </a:spcBef>
              <a:spcAft>
                <a:spcPts val="3000"/>
              </a:spcAft>
              <a:buNone/>
            </a:pPr>
            <a:endParaRPr lang="en-US" dirty="0"/>
          </a:p>
        </p:txBody>
      </p:sp>
    </p:spTree>
    <p:extLst>
      <p:ext uri="{BB962C8B-B14F-4D97-AF65-F5344CB8AC3E}">
        <p14:creationId xmlns:p14="http://schemas.microsoft.com/office/powerpoint/2010/main" val="3369709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timing of forecasts can affect accuracy</a:t>
            </a:r>
            <a:r>
              <a:rPr lang="en-US" sz="1200" kern="1200" dirty="0" smtClean="0">
                <a:solidFill>
                  <a:schemeClr val="tx1"/>
                </a:solidFill>
                <a:effectLst/>
                <a:latin typeface="+mn-lt"/>
                <a:ea typeface="+mn-ea"/>
                <a:cs typeface="+mn-cs"/>
              </a:rPr>
              <a:t>. The longer the time between the forecast and adoption of the state budget, the less accurate revenue estimates will be. The accuracy of a revenue estimate worsens by more than a percentage point for the second year of a biennium and about a half a percentage point for every 10 weeks of lag between the time a forecast is prepared and the start of a forecast period. These phenomena can be eased by states adjusting their estimates carefully during the second year of the biennium, but not all states are sufficiently prudent.</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Recommendations: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While no state can completely eliminate forecasting errors, policymakers can better manage volatile revenue by designing an effective rainy day fund.</a:t>
            </a:r>
            <a:r>
              <a:rPr lang="en-US" sz="1200" kern="1200" dirty="0" smtClean="0">
                <a:solidFill>
                  <a:schemeClr val="tx1"/>
                </a:solidFill>
                <a:effectLst/>
                <a:latin typeface="+mn-lt"/>
                <a:ea typeface="+mn-ea"/>
                <a:cs typeface="+mn-cs"/>
              </a:rPr>
              <a:t> These funds act as a buffer against unexpected shocks by replacing lost revenue from shortfalls and unexpected expenses. In this way, states can rely less on cuts in spending and tax increases. Healthy reserves also can help keep borrowing costs down because credit rating agencies view them favorably when they rate state debt.</a:t>
            </a:r>
          </a:p>
          <a:p>
            <a:pPr lvl="1"/>
            <a:r>
              <a:rPr lang="en-US" sz="1200" kern="1200" dirty="0" smtClean="0">
                <a:solidFill>
                  <a:schemeClr val="tx1"/>
                </a:solidFill>
                <a:effectLst/>
                <a:latin typeface="+mn-lt"/>
                <a:ea typeface="+mn-ea"/>
                <a:cs typeface="+mn-cs"/>
              </a:rPr>
              <a:t>Tie deposit rules to volatility</a:t>
            </a:r>
          </a:p>
          <a:p>
            <a:pPr lvl="1"/>
            <a:r>
              <a:rPr lang="en-US" sz="1200" kern="1200" dirty="0" smtClean="0">
                <a:solidFill>
                  <a:schemeClr val="tx1"/>
                </a:solidFill>
                <a:effectLst/>
                <a:latin typeface="+mn-lt"/>
                <a:ea typeface="+mn-ea"/>
                <a:cs typeface="+mn-cs"/>
              </a:rPr>
              <a:t>Analyze fluctuations in revenue through regular studies</a:t>
            </a:r>
          </a:p>
          <a:p>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State officials should prepare and update revenue forecasts as close as possible to the start of the budget year.</a:t>
            </a:r>
            <a:r>
              <a:rPr lang="en-US" sz="1200" kern="1200" dirty="0" smtClean="0">
                <a:solidFill>
                  <a:schemeClr val="tx1"/>
                </a:solidFill>
                <a:effectLst/>
                <a:latin typeface="+mn-lt"/>
                <a:ea typeface="+mn-ea"/>
                <a:cs typeface="+mn-cs"/>
              </a:rPr>
              <a:t> Many states update forecasts as close as possible to the start of the fiscal year, which is a sensible practice because it gives officials more timely information about spring income tax collections. This does not solve the problem completely, since it only provides information about timely returns. Extensions, typically filings of upper income individuals, also can produce surprises for state tax collections.</a:t>
            </a:r>
          </a:p>
          <a:p>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State revenue estimators should regularly analyze forecasting errors and sharpen revenue forecasting techniques and assumptions to reflect changing economic conditions.</a:t>
            </a:r>
            <a:r>
              <a:rPr lang="en-US" sz="1200" kern="1200" dirty="0" smtClean="0">
                <a:solidFill>
                  <a:schemeClr val="tx1"/>
                </a:solidFill>
                <a:effectLst/>
                <a:latin typeface="+mn-lt"/>
                <a:ea typeface="+mn-ea"/>
                <a:cs typeface="+mn-cs"/>
              </a:rPr>
              <a:t> Reasonable economic assumptions often change, and forecasters should factor those into their estimates.</a:t>
            </a:r>
          </a:p>
          <a:p>
            <a:pPr marL="0" indent="0">
              <a:spcBef>
                <a:spcPts val="0"/>
              </a:spcBef>
              <a:spcAft>
                <a:spcPts val="3000"/>
              </a:spcAft>
              <a:buNone/>
            </a:pPr>
            <a:endParaRPr lang="en-US" dirty="0"/>
          </a:p>
        </p:txBody>
      </p:sp>
    </p:spTree>
    <p:extLst>
      <p:ext uri="{BB962C8B-B14F-4D97-AF65-F5344CB8AC3E}">
        <p14:creationId xmlns:p14="http://schemas.microsoft.com/office/powerpoint/2010/main" val="3369709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3000"/>
              </a:spcAft>
              <a:buNone/>
            </a:pPr>
            <a:r>
              <a:rPr lang="en-US" dirty="0" smtClean="0"/>
              <a:t>States will never be certain exactly how much revenue they will receive in any given year, which complicates the budget process.</a:t>
            </a:r>
          </a:p>
          <a:p>
            <a:pPr marL="0" indent="0">
              <a:spcBef>
                <a:spcPts val="0"/>
              </a:spcBef>
              <a:spcAft>
                <a:spcPts val="3000"/>
              </a:spcAft>
              <a:buNone/>
            </a:pPr>
            <a:endParaRPr lang="en-US" dirty="0" smtClean="0"/>
          </a:p>
          <a:p>
            <a:r>
              <a:rPr lang="en-US" sz="1200" kern="1200" dirty="0" smtClean="0">
                <a:solidFill>
                  <a:schemeClr val="tx1"/>
                </a:solidFill>
                <a:effectLst/>
                <a:latin typeface="+mn-lt"/>
                <a:ea typeface="+mn-ea"/>
                <a:cs typeface="+mn-cs"/>
              </a:rPr>
              <a:t>Volatility makes it harder to accurately forecast revenues and craft balanced budgets.</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There is no easy fix to this problem, and we acknowledge that. However, in the course of our research, we have observed that some s</a:t>
            </a:r>
            <a:r>
              <a:rPr lang="en-US" sz="1200" kern="1200" dirty="0" smtClean="0">
                <a:solidFill>
                  <a:schemeClr val="tx1"/>
                </a:solidFill>
                <a:effectLst/>
                <a:latin typeface="+mn-lt"/>
                <a:ea typeface="+mn-ea"/>
                <a:cs typeface="+mn-cs"/>
              </a:rPr>
              <a:t>tates </a:t>
            </a:r>
            <a:r>
              <a:rPr lang="en-US" dirty="0" smtClean="0"/>
              <a:t>may be able to improve the accuracy of their revenue forecasts by timing them closer to the final passage of the state budget</a:t>
            </a:r>
          </a:p>
          <a:p>
            <a:endParaRPr lang="en-US" dirty="0" smtClean="0"/>
          </a:p>
          <a:p>
            <a:pPr marL="0" indent="0">
              <a:spcBef>
                <a:spcPts val="0"/>
              </a:spcBef>
              <a:spcAft>
                <a:spcPts val="3000"/>
              </a:spcAft>
              <a:buNone/>
            </a:pPr>
            <a:endParaRPr lang="en-US" dirty="0"/>
          </a:p>
        </p:txBody>
      </p:sp>
    </p:spTree>
    <p:extLst>
      <p:ext uri="{BB962C8B-B14F-4D97-AF65-F5344CB8AC3E}">
        <p14:creationId xmlns:p14="http://schemas.microsoft.com/office/powerpoint/2010/main" val="3369709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Pew </a:t>
            </a:r>
            <a:r>
              <a:rPr lang="en-US" dirty="0"/>
              <a:t>calculates – using </a:t>
            </a:r>
            <a:r>
              <a:rPr lang="en-US" sz="1200" kern="1200" baseline="0" dirty="0" smtClean="0">
                <a:solidFill>
                  <a:schemeClr val="tx1"/>
                </a:solidFill>
                <a:effectLst/>
                <a:latin typeface="+mn-lt"/>
                <a:ea typeface="+mn-ea"/>
                <a:cs typeface="+mn-cs"/>
              </a:rPr>
              <a:t>NASBO </a:t>
            </a:r>
            <a:r>
              <a:rPr lang="en-US" dirty="0"/>
              <a:t>data – how </a:t>
            </a:r>
            <a:r>
              <a:rPr lang="en-US" sz="1200" kern="1200" dirty="0" smtClean="0">
                <a:solidFill>
                  <a:schemeClr val="tx1"/>
                </a:solidFill>
                <a:effectLst/>
                <a:latin typeface="+mn-lt"/>
                <a:ea typeface="+mn-ea"/>
                <a:cs typeface="+mn-cs"/>
              </a:rPr>
              <a:t>long </a:t>
            </a:r>
            <a:r>
              <a:rPr lang="en-US" sz="1200" kern="1200" dirty="0">
                <a:solidFill>
                  <a:schemeClr val="tx1"/>
                </a:solidFill>
                <a:effectLst/>
                <a:latin typeface="+mn-lt"/>
                <a:ea typeface="+mn-ea"/>
                <a:cs typeface="+mn-cs"/>
              </a:rPr>
              <a:t>each state could run </a:t>
            </a:r>
            <a:r>
              <a:rPr lang="en-US" sz="1200" kern="1200" dirty="0" smtClean="0">
                <a:solidFill>
                  <a:schemeClr val="tx1"/>
                </a:solidFill>
                <a:effectLst/>
                <a:latin typeface="+mn-lt"/>
                <a:ea typeface="+mn-ea"/>
                <a:cs typeface="+mn-cs"/>
              </a:rPr>
              <a:t>on </a:t>
            </a:r>
            <a:r>
              <a:rPr lang="en-US" sz="1200" kern="1200" dirty="0">
                <a:solidFill>
                  <a:schemeClr val="tx1"/>
                </a:solidFill>
                <a:effectLst/>
                <a:latin typeface="+mn-lt"/>
                <a:ea typeface="+mn-ea"/>
                <a:cs typeface="+mn-cs"/>
              </a:rPr>
              <a:t>its </a:t>
            </a:r>
            <a:r>
              <a:rPr lang="en-US" dirty="0"/>
              <a:t>state’s </a:t>
            </a:r>
            <a:r>
              <a:rPr lang="en-US" sz="1200" kern="1200" dirty="0" smtClean="0">
                <a:solidFill>
                  <a:schemeClr val="tx1"/>
                </a:solidFill>
                <a:effectLst/>
                <a:latin typeface="+mn-lt"/>
                <a:ea typeface="+mn-ea"/>
                <a:cs typeface="+mn-cs"/>
              </a:rPr>
              <a:t>general </a:t>
            </a:r>
            <a:r>
              <a:rPr lang="en-US" dirty="0"/>
              <a:t>fund reserves – counting both rainy day </a:t>
            </a:r>
            <a:r>
              <a:rPr lang="en-US" sz="1200" kern="1200" dirty="0">
                <a:solidFill>
                  <a:schemeClr val="tx1"/>
                </a:solidFill>
                <a:effectLst/>
                <a:latin typeface="+mn-lt"/>
                <a:ea typeface="+mn-ea"/>
                <a:cs typeface="+mn-cs"/>
              </a:rPr>
              <a:t>funds </a:t>
            </a:r>
            <a:r>
              <a:rPr lang="en-US" dirty="0"/>
              <a:t>and end of year balances – </a:t>
            </a:r>
            <a:r>
              <a:rPr lang="en-US" sz="1200" kern="1200" dirty="0" smtClean="0">
                <a:solidFill>
                  <a:schemeClr val="tx1"/>
                </a:solidFill>
                <a:effectLst/>
                <a:latin typeface="+mn-lt"/>
                <a:ea typeface="+mn-ea"/>
                <a:cs typeface="+mn-cs"/>
              </a:rPr>
              <a:t>as </a:t>
            </a:r>
            <a:r>
              <a:rPr lang="en-US" sz="1200" kern="1200" dirty="0">
                <a:solidFill>
                  <a:schemeClr val="tx1"/>
                </a:solidFill>
                <a:effectLst/>
                <a:latin typeface="+mn-lt"/>
                <a:ea typeface="+mn-ea"/>
                <a:cs typeface="+mn-cs"/>
              </a:rPr>
              <a:t>a simple way to compare </a:t>
            </a:r>
            <a:r>
              <a:rPr lang="en-US" sz="1200" kern="1200" dirty="0" smtClean="0">
                <a:solidFill>
                  <a:schemeClr val="tx1"/>
                </a:solidFill>
                <a:effectLst/>
                <a:latin typeface="+mn-lt"/>
                <a:ea typeface="+mn-ea"/>
                <a:cs typeface="+mn-cs"/>
              </a:rPr>
              <a:t>states.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this trend line for the 50-state median shows, state governments tapped their reserves after both recessions this century to help absorb some of the shock of plummeting revenues </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dirty="0"/>
              <a:t>Since the Great Recession, </a:t>
            </a:r>
            <a:r>
              <a:rPr lang="en-US" sz="1200" kern="1200" dirty="0" smtClean="0">
                <a:solidFill>
                  <a:schemeClr val="tx1"/>
                </a:solidFill>
                <a:effectLst/>
                <a:latin typeface="+mn-lt"/>
                <a:ea typeface="+mn-ea"/>
                <a:cs typeface="+mn-cs"/>
              </a:rPr>
              <a:t>states </a:t>
            </a:r>
            <a:r>
              <a:rPr lang="en-US" dirty="0"/>
              <a:t>have made some progress </a:t>
            </a:r>
            <a:r>
              <a:rPr lang="en-US" sz="1200" kern="1200" dirty="0" smtClean="0">
                <a:solidFill>
                  <a:schemeClr val="tx1"/>
                </a:solidFill>
                <a:effectLst/>
                <a:latin typeface="+mn-lt"/>
                <a:ea typeface="+mn-ea"/>
                <a:cs typeface="+mn-cs"/>
              </a:rPr>
              <a:t>in </a:t>
            </a:r>
            <a:r>
              <a:rPr lang="en-US" dirty="0"/>
              <a:t>rebuilding their financial </a:t>
            </a:r>
            <a:r>
              <a:rPr lang="en-US" dirty="0" smtClean="0"/>
              <a:t>cushions</a:t>
            </a:r>
            <a:r>
              <a:rPr lang="en-US" sz="1200" kern="1200" dirty="0" smtClean="0">
                <a:solidFill>
                  <a:schemeClr val="tx1"/>
                </a:solidFill>
                <a:effectLst/>
                <a:latin typeface="+mn-lt"/>
                <a:ea typeface="+mn-ea"/>
                <a:cs typeface="+mn-cs"/>
              </a:rPr>
              <a:t>. </a:t>
            </a:r>
            <a:r>
              <a:rPr lang="en-US" dirty="0"/>
              <a:t>Compared with a median </a:t>
            </a:r>
            <a:r>
              <a:rPr lang="en-US" sz="1200" kern="1200" dirty="0" smtClean="0">
                <a:solidFill>
                  <a:schemeClr val="tx1"/>
                </a:solidFill>
                <a:effectLst/>
                <a:latin typeface="+mn-lt"/>
                <a:ea typeface="+mn-ea"/>
                <a:cs typeface="+mn-cs"/>
              </a:rPr>
              <a:t>of </a:t>
            </a:r>
            <a:r>
              <a:rPr lang="en-US" dirty="0"/>
              <a:t>41.3 </a:t>
            </a:r>
            <a:r>
              <a:rPr lang="en-US" sz="1200" kern="1200" dirty="0" smtClean="0">
                <a:solidFill>
                  <a:schemeClr val="tx1"/>
                </a:solidFill>
                <a:effectLst/>
                <a:latin typeface="+mn-lt"/>
                <a:ea typeface="+mn-ea"/>
                <a:cs typeface="+mn-cs"/>
              </a:rPr>
              <a:t>days</a:t>
            </a:r>
            <a:r>
              <a:rPr lang="en-US" dirty="0"/>
              <a:t>’ worth</a:t>
            </a:r>
            <a:r>
              <a:rPr lang="en-US" sz="1200" kern="1200" dirty="0">
                <a:solidFill>
                  <a:schemeClr val="tx1"/>
                </a:solidFill>
                <a:effectLst/>
                <a:latin typeface="+mn-lt"/>
                <a:ea typeface="+mn-ea"/>
                <a:cs typeface="+mn-cs"/>
              </a:rPr>
              <a:t> of operating </a:t>
            </a:r>
            <a:r>
              <a:rPr lang="en-US" sz="1200" kern="1200" dirty="0" err="1" smtClean="0">
                <a:solidFill>
                  <a:schemeClr val="tx1"/>
                </a:solidFill>
                <a:effectLst/>
                <a:latin typeface="+mn-lt"/>
                <a:ea typeface="+mn-ea"/>
                <a:cs typeface="+mn-cs"/>
              </a:rPr>
              <a:t>expensesin</a:t>
            </a:r>
            <a:r>
              <a:rPr lang="en-US" sz="1200" kern="1200" dirty="0" smtClean="0">
                <a:solidFill>
                  <a:schemeClr val="tx1"/>
                </a:solidFill>
                <a:effectLst/>
                <a:latin typeface="+mn-lt"/>
                <a:ea typeface="+mn-ea"/>
                <a:cs typeface="+mn-cs"/>
              </a:rPr>
              <a:t> </a:t>
            </a:r>
            <a:r>
              <a:rPr lang="en-US" dirty="0"/>
              <a:t>reserve in fiscal </a:t>
            </a:r>
            <a:r>
              <a:rPr lang="en-US" sz="1200" kern="1200" dirty="0" smtClean="0">
                <a:solidFill>
                  <a:schemeClr val="tx1"/>
                </a:solidFill>
                <a:effectLst/>
                <a:latin typeface="+mn-lt"/>
                <a:ea typeface="+mn-ea"/>
                <a:cs typeface="+mn-cs"/>
              </a:rPr>
              <a:t>2007</a:t>
            </a:r>
            <a:r>
              <a:rPr lang="en-US" dirty="0"/>
              <a:t>,</a:t>
            </a:r>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states</a:t>
            </a:r>
            <a:r>
              <a:rPr lang="en-US" sz="1200" kern="1200" dirty="0">
                <a:solidFill>
                  <a:schemeClr val="tx1"/>
                </a:solidFill>
                <a:effectLst/>
                <a:latin typeface="+mn-lt"/>
                <a:ea typeface="+mn-ea"/>
                <a:cs typeface="+mn-cs"/>
              </a:rPr>
              <a:t>’ </a:t>
            </a:r>
            <a:r>
              <a:rPr lang="en-US" dirty="0"/>
              <a:t>had </a:t>
            </a:r>
            <a:r>
              <a:rPr lang="en-US" sz="1200" kern="1200" dirty="0" smtClean="0">
                <a:solidFill>
                  <a:schemeClr val="tx1"/>
                </a:solidFill>
                <a:effectLst/>
                <a:latin typeface="+mn-lt"/>
                <a:ea typeface="+mn-ea"/>
                <a:cs typeface="+mn-cs"/>
              </a:rPr>
              <a:t>a </a:t>
            </a:r>
            <a:r>
              <a:rPr lang="en-US" sz="1200" kern="1200" dirty="0">
                <a:solidFill>
                  <a:schemeClr val="tx1"/>
                </a:solidFill>
                <a:effectLst/>
                <a:latin typeface="+mn-lt"/>
                <a:ea typeface="+mn-ea"/>
                <a:cs typeface="+mn-cs"/>
              </a:rPr>
              <a:t>median of </a:t>
            </a:r>
            <a:r>
              <a:rPr lang="en-US" dirty="0"/>
              <a:t>25.9 </a:t>
            </a:r>
            <a:r>
              <a:rPr lang="en-US" sz="1200" kern="1200" dirty="0" smtClean="0">
                <a:solidFill>
                  <a:schemeClr val="tx1"/>
                </a:solidFill>
                <a:effectLst/>
                <a:latin typeface="+mn-lt"/>
                <a:ea typeface="+mn-ea"/>
                <a:cs typeface="+mn-cs"/>
              </a:rPr>
              <a:t>days </a:t>
            </a:r>
            <a:r>
              <a:rPr lang="en-US" sz="1200" kern="1200" dirty="0">
                <a:solidFill>
                  <a:schemeClr val="tx1"/>
                </a:solidFill>
                <a:effectLst/>
                <a:latin typeface="+mn-lt"/>
                <a:ea typeface="+mn-ea"/>
                <a:cs typeface="+mn-cs"/>
              </a:rPr>
              <a:t>worth </a:t>
            </a:r>
            <a:r>
              <a:rPr lang="en-US" dirty="0"/>
              <a:t>in fiscal 2014 and an estimated median </a:t>
            </a:r>
            <a:r>
              <a:rPr lang="en-US" sz="1200" kern="1200" dirty="0">
                <a:solidFill>
                  <a:schemeClr val="tx1"/>
                </a:solidFill>
                <a:effectLst/>
                <a:latin typeface="+mn-lt"/>
                <a:ea typeface="+mn-ea"/>
                <a:cs typeface="+mn-cs"/>
              </a:rPr>
              <a:t>of </a:t>
            </a:r>
            <a:r>
              <a:rPr lang="en-US" dirty="0"/>
              <a:t>20.5 days in fiscal </a:t>
            </a:r>
            <a:r>
              <a:rPr lang="en-US" dirty="0" smtClean="0"/>
              <a:t>2015</a:t>
            </a:r>
            <a:r>
              <a:rPr lang="en-US" sz="1200" kern="1200" dirty="0" smtClean="0">
                <a:solidFill>
                  <a:schemeClr val="tx1"/>
                </a:solidFill>
                <a:effectLst/>
                <a:latin typeface="+mn-lt"/>
                <a:ea typeface="+mn-ea"/>
                <a:cs typeface="+mn-cs"/>
              </a:rPr>
              <a:t>.</a:t>
            </a:r>
            <a:r>
              <a:rPr lang="en-US" dirty="0" smtClean="0"/>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dirty="0"/>
              <a:t>But amounts in both years represent declines </a:t>
            </a:r>
            <a:r>
              <a:rPr lang="en-US" sz="1200" kern="1200" dirty="0" smtClean="0">
                <a:solidFill>
                  <a:schemeClr val="tx1"/>
                </a:solidFill>
                <a:effectLst/>
                <a:latin typeface="+mn-lt"/>
                <a:ea typeface="+mn-ea"/>
                <a:cs typeface="+mn-cs"/>
              </a:rPr>
              <a:t>from </a:t>
            </a:r>
            <a:r>
              <a:rPr lang="en-US" dirty="0"/>
              <a:t>fiscal </a:t>
            </a:r>
            <a:r>
              <a:rPr lang="en-US" sz="1200" kern="1200" dirty="0" smtClean="0">
                <a:solidFill>
                  <a:schemeClr val="tx1"/>
                </a:solidFill>
                <a:effectLst/>
                <a:latin typeface="+mn-lt"/>
                <a:ea typeface="+mn-ea"/>
                <a:cs typeface="+mn-cs"/>
              </a:rPr>
              <a:t>2013. </a:t>
            </a:r>
            <a:r>
              <a:rPr lang="en-US" dirty="0"/>
              <a:t>These declines were caused by a dip </a:t>
            </a:r>
            <a:r>
              <a:rPr lang="en-US" sz="1200" kern="1200" dirty="0" smtClean="0">
                <a:solidFill>
                  <a:schemeClr val="tx1"/>
                </a:solidFill>
                <a:effectLst/>
                <a:latin typeface="+mn-lt"/>
                <a:ea typeface="+mn-ea"/>
                <a:cs typeface="+mn-cs"/>
              </a:rPr>
              <a:t>in </a:t>
            </a:r>
            <a:r>
              <a:rPr lang="en-US" dirty="0"/>
              <a:t>general fund </a:t>
            </a:r>
            <a:r>
              <a:rPr lang="en-US" sz="1200" kern="1200" dirty="0" smtClean="0">
                <a:solidFill>
                  <a:schemeClr val="tx1"/>
                </a:solidFill>
                <a:effectLst/>
                <a:latin typeface="+mn-lt"/>
                <a:ea typeface="+mn-ea"/>
                <a:cs typeface="+mn-cs"/>
              </a:rPr>
              <a:t>ending </a:t>
            </a:r>
            <a:r>
              <a:rPr lang="en-US" sz="1200" kern="1200" dirty="0">
                <a:solidFill>
                  <a:schemeClr val="tx1"/>
                </a:solidFill>
                <a:effectLst/>
                <a:latin typeface="+mn-lt"/>
                <a:ea typeface="+mn-ea"/>
                <a:cs typeface="+mn-cs"/>
              </a:rPr>
              <a:t>balances, which are </a:t>
            </a:r>
            <a:r>
              <a:rPr lang="en-US" dirty="0"/>
              <a:t>sensitive </a:t>
            </a:r>
            <a:r>
              <a:rPr lang="en-US" sz="1200" kern="1200" dirty="0" smtClean="0">
                <a:solidFill>
                  <a:schemeClr val="tx1"/>
                </a:solidFill>
                <a:effectLst/>
                <a:latin typeface="+mn-lt"/>
                <a:ea typeface="+mn-ea"/>
                <a:cs typeface="+mn-cs"/>
              </a:rPr>
              <a:t>to </a:t>
            </a:r>
            <a:r>
              <a:rPr lang="en-US" dirty="0"/>
              <a:t>year-to-year changes in revenue and </a:t>
            </a:r>
            <a:r>
              <a:rPr lang="en-US" dirty="0" smtClean="0"/>
              <a:t>spending</a:t>
            </a:r>
            <a:r>
              <a:rPr lang="en-US" sz="1200" kern="1200" dirty="0" smtClean="0">
                <a:solidFill>
                  <a:schemeClr val="tx1"/>
                </a:solidFill>
                <a:effectLst/>
                <a:latin typeface="+mn-lt"/>
                <a:ea typeface="+mn-ea"/>
                <a:cs typeface="+mn-cs"/>
              </a:rPr>
              <a:t>. </a:t>
            </a:r>
            <a:r>
              <a:rPr lang="en-US" dirty="0" smtClean="0"/>
              <a:t>Meanwhile</a:t>
            </a:r>
            <a:r>
              <a:rPr lang="en-US" sz="1200" kern="1200" dirty="0" smtClean="0">
                <a:solidFill>
                  <a:schemeClr val="tx1"/>
                </a:solidFill>
                <a:effectLst/>
                <a:latin typeface="+mn-lt"/>
                <a:ea typeface="+mn-ea"/>
                <a:cs typeface="+mn-cs"/>
              </a:rPr>
              <a:t>, </a:t>
            </a:r>
            <a:r>
              <a:rPr lang="en-US" dirty="0"/>
              <a:t>states’ rainy day funds have generally </a:t>
            </a:r>
            <a:r>
              <a:rPr lang="en-US" dirty="0" smtClean="0"/>
              <a:t>grown</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979863" y="8845552"/>
            <a:ext cx="3044825" cy="465138"/>
          </a:xfrm>
          <a:prstGeom prst="rect">
            <a:avLst/>
          </a:prstGeom>
        </p:spPr>
        <p:txBody>
          <a:bodyPr lIns="91420" tIns="45710" rIns="91420" bIns="45710"/>
          <a:lstStyle/>
          <a:p>
            <a:fld id="{62CFD6E5-52F8-4557-AC1E-6C4D30046CDC}" type="slidenum">
              <a:rPr lang="en-US" smtClean="0">
                <a:solidFill>
                  <a:prstClr val="black"/>
                </a:solidFill>
              </a:rPr>
              <a:pPr/>
              <a:t>28</a:t>
            </a:fld>
            <a:endParaRPr lang="en-US">
              <a:solidFill>
                <a:prstClr val="black"/>
              </a:solidFill>
            </a:endParaRPr>
          </a:p>
        </p:txBody>
      </p:sp>
      <p:sp>
        <p:nvSpPr>
          <p:cNvPr id="5" name="Header Placeholder 4"/>
          <p:cNvSpPr>
            <a:spLocks noGrp="1"/>
          </p:cNvSpPr>
          <p:nvPr>
            <p:ph type="hdr" sz="quarter" idx="11"/>
          </p:nvPr>
        </p:nvSpPr>
        <p:spPr>
          <a:xfrm>
            <a:off x="2" y="0"/>
            <a:ext cx="3044825" cy="465138"/>
          </a:xfrm>
          <a:prstGeom prst="rect">
            <a:avLst/>
          </a:prstGeom>
        </p:spPr>
        <p:txBody>
          <a:bodyPr lIns="91420" tIns="45710" rIns="91420" bIns="45710"/>
          <a:lstStyle/>
          <a:p>
            <a:endParaRPr lang="en-US">
              <a:solidFill>
                <a:prstClr val="black"/>
              </a:solidFill>
            </a:endParaRPr>
          </a:p>
        </p:txBody>
      </p:sp>
    </p:spTree>
    <p:extLst>
      <p:ext uri="{BB962C8B-B14F-4D97-AF65-F5344CB8AC3E}">
        <p14:creationId xmlns:p14="http://schemas.microsoft.com/office/powerpoint/2010/main" val="2063292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Kil</a:t>
            </a:r>
            <a:r>
              <a:rPr lang="en-US"/>
              <a:t>, I’ve added this slide on MA in place of the one on the state with the smallest reserves because I thought it was more relatable to your audience. </a:t>
            </a:r>
            <a:endParaRPr lang="en-US" dirty="0"/>
          </a:p>
          <a:p>
            <a:endParaRPr lang="en-US" dirty="0"/>
          </a:p>
          <a:p>
            <a:r>
              <a:rPr lang="en-US"/>
              <a:t>Massachusetts financial cushion could cover 45.9 days’ worth of operating costs in fiscal 2007,  just before the recession. </a:t>
            </a:r>
            <a:endParaRPr lang="en-US" dirty="0"/>
          </a:p>
          <a:p>
            <a:endParaRPr lang="en-US" dirty="0"/>
          </a:p>
          <a:p>
            <a:r>
              <a:rPr lang="en-US"/>
              <a:t>After falling in the recession, MA slowly built back its reserves. By the end of fiscal 2012, the state had 22.4 days worth of operating expenses in reserve. However, these levels have fallen in the past three fiscal years as the state has used rainy day funds to help balance the budget. </a:t>
            </a:r>
            <a:endParaRPr lang="en-US" dirty="0"/>
          </a:p>
          <a:p>
            <a:endParaRPr lang="en-US" dirty="0"/>
          </a:p>
          <a:p>
            <a:endParaRPr lang="en-US" dirty="0"/>
          </a:p>
        </p:txBody>
      </p:sp>
      <p:sp>
        <p:nvSpPr>
          <p:cNvPr id="4" name="Slide Number Placeholder 3"/>
          <p:cNvSpPr>
            <a:spLocks noGrp="1"/>
          </p:cNvSpPr>
          <p:nvPr>
            <p:ph type="sldNum" sz="quarter" idx="10"/>
          </p:nvPr>
        </p:nvSpPr>
        <p:spPr>
          <a:xfrm>
            <a:off x="3979863" y="8845552"/>
            <a:ext cx="3044825" cy="465138"/>
          </a:xfrm>
          <a:prstGeom prst="rect">
            <a:avLst/>
          </a:prstGeom>
        </p:spPr>
        <p:txBody>
          <a:bodyPr lIns="91420" tIns="45710" rIns="91420" bIns="45710"/>
          <a:lstStyle/>
          <a:p>
            <a:fld id="{62CFD6E5-52F8-4557-AC1E-6C4D30046CDC}" type="slidenum">
              <a:rPr lang="en-US" smtClean="0">
                <a:solidFill>
                  <a:prstClr val="black"/>
                </a:solidFill>
              </a:rPr>
              <a:pPr/>
              <a:t>29</a:t>
            </a:fld>
            <a:endParaRPr lang="en-US">
              <a:solidFill>
                <a:prstClr val="black"/>
              </a:solidFill>
            </a:endParaRPr>
          </a:p>
        </p:txBody>
      </p:sp>
      <p:sp>
        <p:nvSpPr>
          <p:cNvPr id="5" name="Header Placeholder 4"/>
          <p:cNvSpPr>
            <a:spLocks noGrp="1"/>
          </p:cNvSpPr>
          <p:nvPr>
            <p:ph type="hdr" sz="quarter" idx="11"/>
          </p:nvPr>
        </p:nvSpPr>
        <p:spPr>
          <a:xfrm>
            <a:off x="2" y="0"/>
            <a:ext cx="3044825" cy="465138"/>
          </a:xfrm>
          <a:prstGeom prst="rect">
            <a:avLst/>
          </a:prstGeom>
        </p:spPr>
        <p:txBody>
          <a:bodyPr lIns="91420" tIns="45710" rIns="91420" bIns="45710"/>
          <a:lstStyle/>
          <a:p>
            <a:endParaRPr lang="en-US">
              <a:solidFill>
                <a:prstClr val="black"/>
              </a:solidFill>
            </a:endParaRPr>
          </a:p>
        </p:txBody>
      </p:sp>
    </p:spTree>
    <p:extLst>
      <p:ext uri="{BB962C8B-B14F-4D97-AF65-F5344CB8AC3E}">
        <p14:creationId xmlns:p14="http://schemas.microsoft.com/office/powerpoint/2010/main" val="2063292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Nationally, after Alaska, these states had the greatest financial cushions measured as days of operating expenses at the end of fiscal 2014. (Wyoming, North Dakota, Nebraska, West Virginia). Alaska’s reserves could run its government for 692 days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Notice that these are states where the economy is heavily based on minerals or agriculture. </a:t>
            </a:r>
          </a:p>
          <a:p>
            <a:endParaRPr lang="en-US" dirty="0"/>
          </a:p>
        </p:txBody>
      </p:sp>
    </p:spTree>
    <p:extLst>
      <p:ext uri="{BB962C8B-B14F-4D97-AF65-F5344CB8AC3E}">
        <p14:creationId xmlns:p14="http://schemas.microsoft.com/office/powerpoint/2010/main" val="37154351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the other end of the spectrum, four states had less than six days’ worth of reserves on hand: Arkansas</a:t>
            </a:r>
            <a:r>
              <a:rPr lang="en-US" sz="1200" kern="1200">
                <a:solidFill>
                  <a:schemeClr val="tx1"/>
                </a:solidFill>
                <a:effectLst/>
                <a:latin typeface="+mn-lt"/>
                <a:ea typeface="+mn-ea"/>
                <a:cs typeface="+mn-cs"/>
              </a:rPr>
              <a:t>, </a:t>
            </a:r>
            <a:r>
              <a:rPr lang="en-US" sz="1200" kern="1200" smtClean="0">
                <a:solidFill>
                  <a:schemeClr val="tx1"/>
                </a:solidFill>
                <a:effectLst/>
                <a:latin typeface="+mn-lt"/>
                <a:ea typeface="+mn-ea"/>
                <a:cs typeface="+mn-cs"/>
              </a:rPr>
              <a:t>Pennsylvania</a:t>
            </a:r>
            <a:r>
              <a:rPr lang="en-US" sz="1200" kern="1200" dirty="0">
                <a:solidFill>
                  <a:schemeClr val="tx1"/>
                </a:solidFill>
                <a:effectLst/>
                <a:latin typeface="+mn-lt"/>
                <a:ea typeface="+mn-ea"/>
                <a:cs typeface="+mn-cs"/>
              </a:rPr>
              <a:t>, New Jersey</a:t>
            </a:r>
            <a:r>
              <a:rPr lang="en-US" sz="1200" kern="1200">
                <a:solidFill>
                  <a:schemeClr val="tx1"/>
                </a:solidFill>
                <a:effectLst/>
                <a:latin typeface="+mn-lt"/>
                <a:ea typeface="+mn-ea"/>
                <a:cs typeface="+mn-cs"/>
              </a:rPr>
              <a:t>, </a:t>
            </a:r>
            <a:r>
              <a:rPr lang="en-US" dirty="0"/>
              <a:t>Illinois</a:t>
            </a:r>
            <a:r>
              <a:rPr lang="en-US"/>
              <a:t>, </a:t>
            </a:r>
            <a:r>
              <a:rPr lang="en-US" sz="1200" kern="1200">
                <a:solidFill>
                  <a:schemeClr val="tx1"/>
                </a:solidFill>
                <a:effectLst/>
                <a:latin typeface="+mn-lt"/>
                <a:ea typeface="+mn-ea"/>
                <a:cs typeface="+mn-cs"/>
              </a:rPr>
              <a:t>and </a:t>
            </a:r>
            <a:r>
              <a:rPr lang="en-US" sz="1200" kern="1200" dirty="0">
                <a:solidFill>
                  <a:schemeClr val="tx1"/>
                </a:solidFill>
                <a:effectLst/>
                <a:latin typeface="+mn-lt"/>
                <a:ea typeface="+mn-ea"/>
                <a:cs typeface="+mn-cs"/>
              </a:rPr>
              <a:t>Kentucky.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**Again, Arkansas sets money aside, but routinely reports zero reserves to NASBO because of the way they interpret the survey.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can see your state’s ranking – along with whether it is above or below the 50-state median at Fiscal 50. </a:t>
            </a:r>
          </a:p>
          <a:p>
            <a:endParaRPr lang="en-US" dirty="0"/>
          </a:p>
        </p:txBody>
      </p:sp>
    </p:spTree>
    <p:extLst>
      <p:ext uri="{BB962C8B-B14F-4D97-AF65-F5344CB8AC3E}">
        <p14:creationId xmlns:p14="http://schemas.microsoft.com/office/powerpoint/2010/main" val="2051829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are the 12 states that currently link deposits to volatility in some way.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None of them have rules that are exactly the same, and some have worked better than others. Virginia, for example, has a deposit rule that considers both historic and recent revenue growth, and which has worked particularly well to ensure deposits are made when money is available, but which doesn’t require deposits be made in weak years. On the other hand, Texas has a rule that sets aside a share of growth in its severance tax on oil and gas above the level of a certain year – in this case, 1987. While this rule has resulted in large fund balances, it has at times required deposits be made when broader economic and revenue conditions are otherwise unfavorable, which is not ideal.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 don’t see your state highlighted on this map, it fits into one of four other categories of states that don’t tie deposits to volatility – there are 21 states that use some determination of year-end fiscal position, five that consider forecast error, 8 that make deposits on an ad-hoc basis or based on static requirements, and four that don’t have any sort of budget stabilization fund that meets our definition.</a:t>
            </a:r>
          </a:p>
          <a:p>
            <a:endParaRPr lang="en-US" dirty="0" smtClean="0"/>
          </a:p>
        </p:txBody>
      </p:sp>
      <p:sp>
        <p:nvSpPr>
          <p:cNvPr id="4" name="Header Placeholder 3"/>
          <p:cNvSpPr>
            <a:spLocks noGrp="1"/>
          </p:cNvSpPr>
          <p:nvPr>
            <p:ph type="hdr" sz="quarter" idx="10"/>
          </p:nvPr>
        </p:nvSpPr>
        <p:spPr>
          <a:xfrm>
            <a:off x="1" y="1"/>
            <a:ext cx="3044825" cy="465137"/>
          </a:xfrm>
          <a:prstGeom prst="rect">
            <a:avLst/>
          </a:prstGeom>
        </p:spPr>
        <p:txBody>
          <a:bodyPr lIns="91426" tIns="45713" rIns="91426" bIns="45713"/>
          <a:lstStyle/>
          <a:p>
            <a:endParaRPr lang="en-US" dirty="0">
              <a:solidFill>
                <a:prstClr val="black"/>
              </a:solidFill>
            </a:endParaRPr>
          </a:p>
        </p:txBody>
      </p:sp>
      <p:sp>
        <p:nvSpPr>
          <p:cNvPr id="5" name="Slide Number Placeholder 4"/>
          <p:cNvSpPr>
            <a:spLocks noGrp="1"/>
          </p:cNvSpPr>
          <p:nvPr>
            <p:ph type="sldNum" sz="quarter" idx="11"/>
          </p:nvPr>
        </p:nvSpPr>
        <p:spPr>
          <a:xfrm>
            <a:off x="3979864" y="8845551"/>
            <a:ext cx="3044825" cy="465137"/>
          </a:xfrm>
          <a:prstGeom prst="rect">
            <a:avLst/>
          </a:prstGeom>
        </p:spPr>
        <p:txBody>
          <a:bodyPr lIns="91426" tIns="45713" rIns="91426" bIns="45713"/>
          <a:lstStyle/>
          <a:p>
            <a:fld id="{3570E1E7-B676-42DA-B52A-547AA5DE2166}"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626539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example, let's look at Florida. Its economy was hit hard by the housing bust. Home prices plummeted and its foreclosure rates were among the highest in the nation</a:t>
            </a:r>
            <a:r>
              <a:rPr lang="en-US" sz="1200" kern="1200" baseline="30000" dirty="0">
                <a:solidFill>
                  <a:schemeClr val="tx1"/>
                </a:solidFill>
                <a:effectLst/>
                <a:latin typeface="+mn-lt"/>
                <a:ea typeface="+mn-ea"/>
                <a:cs typeface="+mn-cs"/>
                <a:hlinkClick r:id="rId3" action="ppaction://hlinkfile"/>
              </a:rPr>
              <a:t>[</a:t>
            </a:r>
            <a:r>
              <a:rPr lang="en-US" sz="1200" kern="1200" baseline="30000" dirty="0" err="1">
                <a:solidFill>
                  <a:schemeClr val="tx1"/>
                </a:solidFill>
                <a:effectLst/>
                <a:latin typeface="+mn-lt"/>
                <a:ea typeface="+mn-ea"/>
                <a:cs typeface="+mn-cs"/>
                <a:hlinkClick r:id="rId3" action="ppaction://hlinkfile"/>
              </a:rPr>
              <a:t>i</a:t>
            </a:r>
            <a:r>
              <a:rPr lang="en-US" sz="1200" kern="1200" baseline="30000" dirty="0">
                <a:solidFill>
                  <a:schemeClr val="tx1"/>
                </a:solidFill>
                <a:effectLst/>
                <a:latin typeface="+mn-lt"/>
                <a:ea typeface="+mn-ea"/>
                <a:cs typeface="+mn-cs"/>
                <a:hlinkClick r:id="rId3" action="ppaction://hlinkfile"/>
              </a:rPr>
              <a:t>]</a:t>
            </a:r>
            <a:r>
              <a:rPr lang="en-US" sz="1200" kern="1200" dirty="0">
                <a:solidFill>
                  <a:schemeClr val="tx1"/>
                </a:solidFill>
                <a:effectLst/>
                <a:latin typeface="+mn-lt"/>
                <a:ea typeface="+mn-ea"/>
                <a:cs typeface="+mn-cs"/>
              </a:rPr>
              <a:t>.” The blue line is the 50-state total. As you can see here in orange, Florida’s tax collections actually peaked in 2006, before the Great Recession even began. Florida's tax collections soon fell below the 50-state benchmark and are still below. At its depths, Florida’s tax revenue fell to 27 percent below that peak.</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(The state experienced the fourth “deepest dip” after the recession – behind AK (75), WY (30.4), and LA (27.0).</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state tax collections were still </a:t>
            </a:r>
            <a:r>
              <a:rPr lang="en-US" dirty="0"/>
              <a:t>18.0 </a:t>
            </a:r>
            <a:r>
              <a:rPr lang="en-US" sz="1200" kern="1200" dirty="0" smtClean="0">
                <a:solidFill>
                  <a:schemeClr val="tx1"/>
                </a:solidFill>
                <a:effectLst/>
                <a:latin typeface="+mn-lt"/>
                <a:ea typeface="+mn-ea"/>
                <a:cs typeface="+mn-cs"/>
              </a:rPr>
              <a:t>percent </a:t>
            </a:r>
            <a:r>
              <a:rPr lang="en-US" sz="1200" kern="1200" dirty="0">
                <a:solidFill>
                  <a:schemeClr val="tx1"/>
                </a:solidFill>
                <a:effectLst/>
                <a:latin typeface="+mn-lt"/>
                <a:ea typeface="+mn-ea"/>
                <a:cs typeface="+mn-cs"/>
              </a:rPr>
              <a:t>below </a:t>
            </a:r>
            <a:r>
              <a:rPr lang="en-US" sz="1200" kern="1200" dirty="0" smtClean="0">
                <a:solidFill>
                  <a:schemeClr val="tx1"/>
                </a:solidFill>
                <a:effectLst/>
                <a:latin typeface="+mn-lt"/>
                <a:ea typeface="+mn-ea"/>
                <a:cs typeface="+mn-cs"/>
              </a:rPr>
              <a:t>peak </a:t>
            </a:r>
            <a:r>
              <a:rPr lang="en-US" sz="1200" kern="1200" dirty="0">
                <a:solidFill>
                  <a:schemeClr val="tx1"/>
                </a:solidFill>
                <a:effectLst/>
                <a:latin typeface="+mn-lt"/>
                <a:ea typeface="+mn-ea"/>
                <a:cs typeface="+mn-cs"/>
              </a:rPr>
              <a:t>as of </a:t>
            </a:r>
            <a:r>
              <a:rPr lang="en-US" dirty="0"/>
              <a:t>March </a:t>
            </a:r>
            <a:r>
              <a:rPr lang="en-US" dirty="0" smtClean="0"/>
              <a:t>2015</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Only Alaska (-</a:t>
            </a:r>
            <a:r>
              <a:rPr lang="en-US" dirty="0" smtClean="0"/>
              <a:t>82.7</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and Wyoming (-</a:t>
            </a:r>
            <a:r>
              <a:rPr lang="en-US" dirty="0" smtClean="0"/>
              <a:t>19.9</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were still farther behind where they once were in tax collections.  </a:t>
            </a:r>
          </a:p>
          <a:p>
            <a:endParaRPr lang="en-US" dirty="0"/>
          </a:p>
          <a:p>
            <a:r>
              <a:rPr lang="en-US" sz="1200" kern="1200" baseline="30000" dirty="0">
                <a:solidFill>
                  <a:schemeClr val="tx1"/>
                </a:solidFill>
                <a:effectLst/>
                <a:latin typeface="+mn-lt"/>
                <a:ea typeface="+mn-ea"/>
                <a:cs typeface="+mn-cs"/>
                <a:hlinkClick r:id="rId4" action="ppaction://hlinkfile"/>
              </a:rPr>
              <a:t>[</a:t>
            </a:r>
            <a:r>
              <a:rPr lang="en-US" sz="1200" kern="1200" baseline="30000" dirty="0" err="1">
                <a:solidFill>
                  <a:schemeClr val="tx1"/>
                </a:solidFill>
                <a:effectLst/>
                <a:latin typeface="+mn-lt"/>
                <a:ea typeface="+mn-ea"/>
                <a:cs typeface="+mn-cs"/>
                <a:hlinkClick r:id="rId4" action="ppaction://hlinkfile"/>
              </a:rPr>
              <a:t>i</a:t>
            </a:r>
            <a:r>
              <a:rPr lang="en-US" sz="1200" kern="1200" baseline="30000" dirty="0">
                <a:solidFill>
                  <a:schemeClr val="tx1"/>
                </a:solidFill>
                <a:effectLst/>
                <a:latin typeface="+mn-lt"/>
                <a:ea typeface="+mn-ea"/>
                <a:cs typeface="+mn-cs"/>
                <a:hlinkClick r:id="rId4" action="ppaction://hlinkfile"/>
              </a:rPr>
              <a:t>]</a:t>
            </a:r>
            <a:r>
              <a:rPr lang="en-US" sz="1200" kern="1200" dirty="0">
                <a:solidFill>
                  <a:schemeClr val="tx1"/>
                </a:solidFill>
                <a:effectLst/>
                <a:latin typeface="+mn-lt"/>
                <a:ea typeface="+mn-ea"/>
                <a:cs typeface="+mn-cs"/>
              </a:rPr>
              <a:t> https://www.moodys.com/researchdocumentcontentpage.aspx?docid=PBM_PBM146418</a:t>
            </a:r>
          </a:p>
          <a:p>
            <a:endParaRPr lang="en-US" dirty="0"/>
          </a:p>
        </p:txBody>
      </p:sp>
      <p:sp>
        <p:nvSpPr>
          <p:cNvPr id="4" name="Slide Number Placeholder 3"/>
          <p:cNvSpPr>
            <a:spLocks noGrp="1"/>
          </p:cNvSpPr>
          <p:nvPr>
            <p:ph type="sldNum" sz="quarter" idx="10"/>
          </p:nvPr>
        </p:nvSpPr>
        <p:spPr>
          <a:xfrm>
            <a:off x="3979863" y="8845552"/>
            <a:ext cx="3044825" cy="465138"/>
          </a:xfrm>
          <a:prstGeom prst="rect">
            <a:avLst/>
          </a:prstGeom>
        </p:spPr>
        <p:txBody>
          <a:bodyPr lIns="91420" tIns="45710" rIns="91420" bIns="45710"/>
          <a:lstStyle/>
          <a:p>
            <a:fld id="{62CFD6E5-52F8-4557-AC1E-6C4D30046CDC}" type="slidenum">
              <a:rPr lang="en-US" smtClean="0">
                <a:solidFill>
                  <a:prstClr val="black"/>
                </a:solidFill>
              </a:rPr>
              <a:pPr/>
              <a:t>3</a:t>
            </a:fld>
            <a:endParaRPr lang="en-US">
              <a:solidFill>
                <a:prstClr val="black"/>
              </a:solidFill>
            </a:endParaRPr>
          </a:p>
        </p:txBody>
      </p:sp>
      <p:sp>
        <p:nvSpPr>
          <p:cNvPr id="5" name="Header Placeholder 4"/>
          <p:cNvSpPr>
            <a:spLocks noGrp="1"/>
          </p:cNvSpPr>
          <p:nvPr>
            <p:ph type="hdr" sz="quarter" idx="11"/>
          </p:nvPr>
        </p:nvSpPr>
        <p:spPr>
          <a:xfrm>
            <a:off x="2" y="0"/>
            <a:ext cx="3044825" cy="465138"/>
          </a:xfrm>
          <a:prstGeom prst="rect">
            <a:avLst/>
          </a:prstGeom>
        </p:spPr>
        <p:txBody>
          <a:bodyPr lIns="91420" tIns="45710" rIns="91420" bIns="45710"/>
          <a:lstStyle/>
          <a:p>
            <a:endParaRPr lang="en-US">
              <a:solidFill>
                <a:prstClr val="black"/>
              </a:solidFill>
            </a:endParaRPr>
          </a:p>
        </p:txBody>
      </p:sp>
    </p:spTree>
    <p:extLst>
      <p:ext uri="{BB962C8B-B14F-4D97-AF65-F5344CB8AC3E}">
        <p14:creationId xmlns:p14="http://schemas.microsoft.com/office/powerpoint/2010/main" val="2063292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Among those twelve states that have deposit rules designed with volatility in mind.</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Five states link deposits to overall revenue volatility (Virginia, Tennessee, Idaho, Washington, Hawaii)</a:t>
            </a:r>
          </a:p>
          <a:p>
            <a:endParaRPr lang="en-US" dirty="0"/>
          </a:p>
        </p:txBody>
      </p:sp>
      <p:sp>
        <p:nvSpPr>
          <p:cNvPr id="4" name="Slide Number Placeholder 3"/>
          <p:cNvSpPr>
            <a:spLocks noGrp="1"/>
          </p:cNvSpPr>
          <p:nvPr>
            <p:ph type="sldNum" sz="quarter" idx="10"/>
          </p:nvPr>
        </p:nvSpPr>
        <p:spPr>
          <a:xfrm>
            <a:off x="3979863" y="8845550"/>
            <a:ext cx="3044825" cy="465138"/>
          </a:xfrm>
          <a:prstGeom prst="rect">
            <a:avLst/>
          </a:prstGeom>
        </p:spPr>
        <p:txBody>
          <a:bodyPr/>
          <a:lstStyle/>
          <a:p>
            <a:fld id="{B68A5872-5698-4DFA-B9A7-45DE01BDAB2F}" type="slidenum">
              <a:rPr lang="en-US" smtClean="0"/>
              <a:t>33</a:t>
            </a:fld>
            <a:endParaRPr lang="en-US"/>
          </a:p>
        </p:txBody>
      </p:sp>
    </p:spTree>
    <p:extLst>
      <p:ext uri="{BB962C8B-B14F-4D97-AF65-F5344CB8AC3E}">
        <p14:creationId xmlns:p14="http://schemas.microsoft.com/office/powerpoint/2010/main" val="2992248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Four states link deposits to certain volatile revenue sources (Texas, Massachusetts, Louisiana, Alaska)</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a:xfrm>
            <a:off x="3979863" y="8845550"/>
            <a:ext cx="3044825" cy="465138"/>
          </a:xfrm>
          <a:prstGeom prst="rect">
            <a:avLst/>
          </a:prstGeom>
        </p:spPr>
        <p:txBody>
          <a:bodyPr/>
          <a:lstStyle/>
          <a:p>
            <a:fld id="{B68A5872-5698-4DFA-B9A7-45DE01BDAB2F}" type="slidenum">
              <a:rPr lang="en-US" smtClean="0"/>
              <a:t>34</a:t>
            </a:fld>
            <a:endParaRPr lang="en-US"/>
          </a:p>
        </p:txBody>
      </p:sp>
    </p:spTree>
    <p:extLst>
      <p:ext uri="{BB962C8B-B14F-4D97-AF65-F5344CB8AC3E}">
        <p14:creationId xmlns:p14="http://schemas.microsoft.com/office/powerpoint/2010/main" val="29922489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Three states link deposits to economic conditions, a major contributor to budget volatility (Arizona, Indiana, Michigan)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I noted, none of these states link savings to volatility in exactly the same way, and there is no one-size-fits-all solution for states. Moreover, some of these rules work better than others, with saving during times of growth as the measure of success.</a:t>
            </a:r>
          </a:p>
          <a:p>
            <a:endParaRPr lang="en-US" dirty="0"/>
          </a:p>
        </p:txBody>
      </p:sp>
      <p:sp>
        <p:nvSpPr>
          <p:cNvPr id="4" name="Slide Number Placeholder 3"/>
          <p:cNvSpPr>
            <a:spLocks noGrp="1"/>
          </p:cNvSpPr>
          <p:nvPr>
            <p:ph type="sldNum" sz="quarter" idx="10"/>
          </p:nvPr>
        </p:nvSpPr>
        <p:spPr>
          <a:xfrm>
            <a:off x="3979863" y="8845550"/>
            <a:ext cx="3044825" cy="465138"/>
          </a:xfrm>
          <a:prstGeom prst="rect">
            <a:avLst/>
          </a:prstGeom>
        </p:spPr>
        <p:txBody>
          <a:bodyPr/>
          <a:lstStyle/>
          <a:p>
            <a:fld id="{B68A5872-5698-4DFA-B9A7-45DE01BDAB2F}" type="slidenum">
              <a:rPr lang="en-US" smtClean="0"/>
              <a:t>35</a:t>
            </a:fld>
            <a:endParaRPr lang="en-US"/>
          </a:p>
        </p:txBody>
      </p:sp>
    </p:spTree>
    <p:extLst>
      <p:ext uri="{BB962C8B-B14F-4D97-AF65-F5344CB8AC3E}">
        <p14:creationId xmlns:p14="http://schemas.microsoft.com/office/powerpoint/2010/main" val="29922489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So, we asked the question, how would a deposit rule tied to volatility, like Virginia’s, work in states that don’t have similar policies in place?</a:t>
            </a:r>
            <a:r>
              <a:rPr lang="en-US" sz="1200" kern="1200" dirty="0" smtClean="0">
                <a:solidFill>
                  <a:schemeClr val="tx1"/>
                </a:solidFill>
                <a:effectLst/>
                <a:latin typeface="+mn-lt"/>
                <a:ea typeface="+mn-ea"/>
                <a:cs typeface="+mn-cs"/>
              </a:rPr>
              <a:t> In the report we provide three examples of what a stronger deposit rule would have accomplished, in Florida, Pennsylvania, and South Carolina. Right now I’ll walk you through our analysis of South Carolina.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Like many other states, South Carolina has a rainy day fund, and a deposit rule that does not look to volatility in the state’s economy or revenues.</a:t>
            </a:r>
          </a:p>
          <a:p>
            <a:pPr lvl="0"/>
            <a:r>
              <a:rPr lang="en-US" sz="1200" kern="1200" dirty="0" smtClean="0">
                <a:solidFill>
                  <a:schemeClr val="tx1"/>
                </a:solidFill>
                <a:effectLst/>
                <a:latin typeface="+mn-lt"/>
                <a:ea typeface="+mn-ea"/>
                <a:cs typeface="+mn-cs"/>
              </a:rPr>
              <a:t>During this time, South Carolina built up a balance of </a:t>
            </a:r>
            <a:r>
              <a:rPr lang="en-US" sz="1200" b="1" kern="1200" dirty="0" smtClean="0">
                <a:solidFill>
                  <a:schemeClr val="tx1"/>
                </a:solidFill>
                <a:effectLst/>
                <a:latin typeface="+mn-lt"/>
                <a:ea typeface="+mn-ea"/>
                <a:cs typeface="+mn-cs"/>
              </a:rPr>
              <a:t>$168 million</a:t>
            </a:r>
            <a:r>
              <a:rPr lang="en-US" sz="1200" kern="1200" dirty="0" smtClean="0">
                <a:solidFill>
                  <a:schemeClr val="tx1"/>
                </a:solidFill>
                <a:effectLst/>
                <a:latin typeface="+mn-lt"/>
                <a:ea typeface="+mn-ea"/>
                <a:cs typeface="+mn-cs"/>
              </a:rPr>
              <a:t> in this fund, which took them up to the statutory limit they had on the fund’s size at the time.</a:t>
            </a:r>
          </a:p>
          <a:p>
            <a:pPr lvl="0"/>
            <a:r>
              <a:rPr lang="en-US" sz="1200" kern="1200" dirty="0" smtClean="0">
                <a:solidFill>
                  <a:schemeClr val="tx1"/>
                </a:solidFill>
                <a:effectLst/>
                <a:latin typeface="+mn-lt"/>
                <a:ea typeface="+mn-ea"/>
                <a:cs typeface="+mn-cs"/>
              </a:rPr>
              <a:t>Over the Great Recession, South Carolina had to address a total of </a:t>
            </a:r>
            <a:r>
              <a:rPr lang="en-US" sz="1200" b="1" kern="1200" dirty="0" smtClean="0">
                <a:solidFill>
                  <a:schemeClr val="tx1"/>
                </a:solidFill>
                <a:effectLst/>
                <a:latin typeface="+mn-lt"/>
                <a:ea typeface="+mn-ea"/>
                <a:cs typeface="+mn-cs"/>
              </a:rPr>
              <a:t>$4 billion</a:t>
            </a:r>
            <a:r>
              <a:rPr lang="en-US" sz="1200" kern="1200" dirty="0" smtClean="0">
                <a:solidFill>
                  <a:schemeClr val="tx1"/>
                </a:solidFill>
                <a:effectLst/>
                <a:latin typeface="+mn-lt"/>
                <a:ea typeface="+mn-ea"/>
                <a:cs typeface="+mn-cs"/>
              </a:rPr>
              <a:t> in budget gaps.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we asked, what kind of position would South Carolina have entered the Great Recession if they’d had a different rainy day fund deposit rule in place?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the case of South Carolina, a deposit rule tied to volatility would have resulted in savings of </a:t>
            </a:r>
            <a:r>
              <a:rPr lang="en-US" sz="1200" b="1" kern="1200" dirty="0" smtClean="0">
                <a:solidFill>
                  <a:schemeClr val="tx1"/>
                </a:solidFill>
                <a:effectLst/>
                <a:latin typeface="+mn-lt"/>
                <a:ea typeface="+mn-ea"/>
                <a:cs typeface="+mn-cs"/>
              </a:rPr>
              <a:t>$835 million</a:t>
            </a:r>
            <a:r>
              <a:rPr lang="en-US" sz="1200" kern="1200" dirty="0" smtClean="0">
                <a:solidFill>
                  <a:schemeClr val="tx1"/>
                </a:solidFill>
                <a:effectLst/>
                <a:latin typeface="+mn-lt"/>
                <a:ea typeface="+mn-ea"/>
                <a:cs typeface="+mn-cs"/>
              </a:rPr>
              <a:t>, nearly </a:t>
            </a:r>
            <a:r>
              <a:rPr lang="en-US" sz="1200" b="1" kern="1200" dirty="0" smtClean="0">
                <a:solidFill>
                  <a:schemeClr val="tx1"/>
                </a:solidFill>
                <a:effectLst/>
                <a:latin typeface="+mn-lt"/>
                <a:ea typeface="+mn-ea"/>
                <a:cs typeface="+mn-cs"/>
              </a:rPr>
              <a:t>five times</a:t>
            </a:r>
            <a:r>
              <a:rPr lang="en-US" sz="1200" kern="1200" dirty="0" smtClean="0">
                <a:solidFill>
                  <a:schemeClr val="tx1"/>
                </a:solidFill>
                <a:effectLst/>
                <a:latin typeface="+mn-lt"/>
                <a:ea typeface="+mn-ea"/>
                <a:cs typeface="+mn-cs"/>
              </a:rPr>
              <a:t> as much as what they actually had heading into the last recession.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While that’s less than a quarter of the budget gaps they faced over the course of the downturn, if South Carolina had those savings in hand, it would have provided the state considerably more flexibility in their budget response.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analysis is just intended to demonstrate the approximate scale of missed opportunities for states to save over the mid-2000s, not to make specific policy recommendations.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We recognize that the choice to save is not easy, and doing so often at the cost of other budget priorities </a:t>
            </a:r>
          </a:p>
          <a:p>
            <a:pPr lvl="0"/>
            <a:r>
              <a:rPr lang="en-US" sz="1200" kern="1200" dirty="0" smtClean="0">
                <a:solidFill>
                  <a:schemeClr val="tx1"/>
                </a:solidFill>
                <a:effectLst/>
                <a:latin typeface="+mn-lt"/>
                <a:ea typeface="+mn-ea"/>
                <a:cs typeface="+mn-cs"/>
              </a:rPr>
              <a:t>But over the long run, however, the tough choices states make in good times can prevent them from having to make even tougher ones during bad times, when residents may be least able to absorb the impact of tax increases or cutbacks in spending. </a:t>
            </a:r>
          </a:p>
          <a:p>
            <a:pPr lvl="0"/>
            <a:r>
              <a:rPr lang="en-US" sz="1200" kern="1200" dirty="0" smtClean="0">
                <a:solidFill>
                  <a:schemeClr val="tx1"/>
                </a:solidFill>
                <a:effectLst/>
                <a:latin typeface="+mn-lt"/>
                <a:ea typeface="+mn-ea"/>
                <a:cs typeface="+mn-cs"/>
              </a:rPr>
              <a:t>Linking savings to volatility is smart because it prioritizes savings when it makes sense to do so, and doesn’t require contributions during lean years</a:t>
            </a:r>
          </a:p>
          <a:p>
            <a:endParaRPr lang="en-US" sz="1200" b="1" u="sng" kern="1200" dirty="0" smtClean="0">
              <a:solidFill>
                <a:schemeClr val="tx1"/>
              </a:solidFill>
              <a:effectLst/>
              <a:latin typeface="+mn-lt"/>
              <a:ea typeface="+mn-ea"/>
              <a:cs typeface="+mn-cs"/>
            </a:endParaRPr>
          </a:p>
          <a:p>
            <a:endParaRPr lang="en-US" sz="1200" b="1" u="sng"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But RDFs are not the only mechanism states have at their disposal.</a:t>
            </a:r>
            <a:r>
              <a:rPr lang="en-US" sz="1200" b="1" u="sng" kern="1200" baseline="0" dirty="0" smtClean="0">
                <a:solidFill>
                  <a:schemeClr val="tx1"/>
                </a:solidFill>
                <a:effectLst/>
                <a:latin typeface="+mn-lt"/>
                <a:ea typeface="+mn-ea"/>
                <a:cs typeface="+mn-cs"/>
              </a:rPr>
              <a:t> States have a great deal of discretion and flexibility and here are some other examples of how they’ve used that.</a:t>
            </a:r>
          </a:p>
          <a:p>
            <a:endParaRPr lang="en-US" sz="1200" kern="1200" baseline="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Using capital budgets as a budget stabilization tool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State fiscal policy tends to be pro-cyclical due to constitutional requirements that most states must balance their operating budgets. But most states face no such constraint on their capital budgets. Capital budgets can thus be used to provide states with more fiscal flexibility to adopt a less pro-cyclical—and potentially even a counter-cyclical—fiscal policy. This can be done by changing how capital projects are paid for, relying more on tax revenues during growth period and debt issuance during recessions.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the most part, state policymakers do not think of their capital budgets as a way to smooth volatility across their states’ experience of the business cycle, and there are no state policy frameworks in place that require states to make decisions about capital projects and financing in light of the state’s larger economic and fiscal condition. Accordingly, in the aggregate, the share of state capital investment paid for with debt remained fairly stable over the course of the recession, according to NASBO data from 2007 to 2014.</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However, there appear to be several examples of states—Illinois, Iowa, New Hampshire, South Dakota, and Utah—that </a:t>
            </a:r>
            <a:r>
              <a:rPr lang="en-US" sz="1200" i="1" kern="1200" dirty="0" smtClean="0">
                <a:solidFill>
                  <a:schemeClr val="tx1"/>
                </a:solidFill>
                <a:effectLst/>
                <a:latin typeface="+mn-lt"/>
                <a:ea typeface="+mn-ea"/>
                <a:cs typeface="+mn-cs"/>
              </a:rPr>
              <a:t>are</a:t>
            </a:r>
            <a:r>
              <a:rPr lang="en-US" sz="1200" kern="1200" dirty="0" smtClean="0">
                <a:solidFill>
                  <a:schemeClr val="tx1"/>
                </a:solidFill>
                <a:effectLst/>
                <a:latin typeface="+mn-lt"/>
                <a:ea typeface="+mn-ea"/>
                <a:cs typeface="+mn-cs"/>
              </a:rPr>
              <a:t> following a counter-cyclical capital debt strategy even absent a policy framework to encourage the practice. We examine two below, along with a third (North Carolina) that has expressed interest in countercyclical capital debt policies.</a:t>
            </a: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Utah</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Utah’s Legislative Fiscal Analyst Jonathan Ball told us that Utah implemented a counter-cyclical capital debt strategy over the last recession. Specifically, starting in 2011 they redirected tax revenues from capital investments to operating budget shortfalls, and shifted the source of funding for capital projects over to debt issuance.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NASBO data illustrate the result of this strategy. Between 2007-2010, about 3% of capital investments were paid for with debt issuance, with the other 97% paid with state tax revenues or federal grants (in fact, 100% of capital investments were paid out of revenues or federal grants in just 2010). But by 2011, that number rises to over 20%, and to nearly a third by 2012.</a:t>
            </a: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Illinois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Like Utah, Illinois appears to have shifted how it pays for capital budgets in the last recession. Between 2007 and 2009, it used debt issuance to pay for roughly 13% of its capital investments. That figure nearly doubled in 2010, and has not dropped below 40% since 2011.</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are currently working with our Illinois contacts to identify whether this data trend was the result of an overarching policy direction or not.</a:t>
            </a:r>
          </a:p>
          <a:p>
            <a:endParaRPr lang="en-US"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979863" y="8845550"/>
            <a:ext cx="3044825" cy="465138"/>
          </a:xfrm>
          <a:prstGeom prst="rect">
            <a:avLst/>
          </a:prstGeom>
        </p:spPr>
        <p:txBody>
          <a:bodyPr/>
          <a:lstStyle/>
          <a:p>
            <a:fld id="{B68A5872-5698-4DFA-B9A7-45DE01BDAB2F}" type="slidenum">
              <a:rPr lang="en-US" smtClean="0"/>
              <a:t>36</a:t>
            </a:fld>
            <a:endParaRPr lang="en-US"/>
          </a:p>
        </p:txBody>
      </p:sp>
    </p:spTree>
    <p:extLst>
      <p:ext uri="{BB962C8B-B14F-4D97-AF65-F5344CB8AC3E}">
        <p14:creationId xmlns:p14="http://schemas.microsoft.com/office/powerpoint/2010/main" val="7475593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4550"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979863" y="8845551"/>
            <a:ext cx="3044825" cy="465138"/>
          </a:xfrm>
          <a:prstGeom prst="rect">
            <a:avLst/>
          </a:prstGeom>
        </p:spPr>
        <p:txBody>
          <a:bodyPr lIns="91432" tIns="45716" rIns="91432" bIns="45716"/>
          <a:lstStyle/>
          <a:p>
            <a:fld id="{028D5645-B5C8-441E-A6EB-A13CB59318BF}" type="slidenum">
              <a:rPr lang="en-US" smtClean="0">
                <a:solidFill>
                  <a:prstClr val="black"/>
                </a:solidFill>
              </a:rPr>
              <a:pPr/>
              <a:t>39</a:t>
            </a:fld>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xfrm>
            <a:off x="3979332" y="8844753"/>
            <a:ext cx="3045356" cy="465932"/>
          </a:xfrm>
          <a:prstGeom prst="rect">
            <a:avLst/>
          </a:prstGeom>
          <a:noFill/>
        </p:spPr>
        <p:txBody>
          <a:bodyPr lIns="91614" tIns="45807" rIns="91614" bIns="45807"/>
          <a:lstStyle/>
          <a:p>
            <a:fld id="{6F129A4A-A303-4AA2-B4F0-A710B48862C1}" type="slidenum">
              <a:rPr lang="en-US">
                <a:solidFill>
                  <a:srgbClr val="000000"/>
                </a:solidFill>
              </a:rPr>
              <a:pPr/>
              <a:t>41</a:t>
            </a:fld>
            <a:endParaRPr lang="en-US" dirty="0">
              <a:solidFill>
                <a:srgbClr val="000000"/>
              </a:solidFill>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1675"/>
            <a:ext cx="4657725"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979332" y="8844753"/>
            <a:ext cx="3045356" cy="465932"/>
          </a:xfrm>
          <a:prstGeom prst="rect">
            <a:avLst/>
          </a:prstGeom>
        </p:spPr>
        <p:txBody>
          <a:bodyPr lIns="91614" tIns="45807" rIns="91614" bIns="45807"/>
          <a:lstStyle/>
          <a:p>
            <a:fld id="{29CAEBBF-32C0-4E4B-BBC7-CDBD3F2F7862}" type="slidenum">
              <a:rPr lang="en-US">
                <a:solidFill>
                  <a:prstClr val="black"/>
                </a:solidFill>
              </a:rPr>
              <a:pPr/>
              <a:t>43</a:t>
            </a:fld>
            <a:endParaRPr lang="en-US"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xfrm>
            <a:off x="3979332" y="8844753"/>
            <a:ext cx="3045356" cy="465932"/>
          </a:xfrm>
          <a:prstGeom prst="rect">
            <a:avLst/>
          </a:prstGeom>
          <a:noFill/>
        </p:spPr>
        <p:txBody>
          <a:bodyPr lIns="91614" tIns="45807" rIns="91614" bIns="45807"/>
          <a:lstStyle/>
          <a:p>
            <a:fld id="{51587F31-B173-428F-95B7-26E92160D2AE}" type="slidenum">
              <a:rPr lang="en-US">
                <a:solidFill>
                  <a:srgbClr val="000000"/>
                </a:solidFill>
              </a:rPr>
              <a:pPr/>
              <a:t>45</a:t>
            </a:fld>
            <a:endParaRPr lang="en-US" dirty="0">
              <a:solidFill>
                <a:srgbClr val="000000"/>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933177" y="4425180"/>
            <a:ext cx="5161446" cy="4189600"/>
          </a:xfrm>
          <a:noFill/>
          <a:ln/>
        </p:spPr>
        <p:txBody>
          <a:bodyPr/>
          <a:lstStyle/>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1675"/>
            <a:ext cx="4657725"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979332" y="8844753"/>
            <a:ext cx="3045356" cy="465932"/>
          </a:xfrm>
          <a:prstGeom prst="rect">
            <a:avLst/>
          </a:prstGeom>
        </p:spPr>
        <p:txBody>
          <a:bodyPr lIns="91614" tIns="45807" rIns="91614" bIns="45807"/>
          <a:lstStyle/>
          <a:p>
            <a:fld id="{29CAEBBF-32C0-4E4B-BBC7-CDBD3F2F7862}" type="slidenum">
              <a:rPr lang="en-US">
                <a:solidFill>
                  <a:prstClr val="black"/>
                </a:solidFill>
              </a:rPr>
              <a:pPr/>
              <a:t>46</a:t>
            </a:fld>
            <a:endParaRPr lang="en-US"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9332" y="8844753"/>
            <a:ext cx="3045356" cy="465932"/>
          </a:xfrm>
          <a:prstGeom prst="rect">
            <a:avLst/>
          </a:prstGeom>
          <a:ln/>
        </p:spPr>
        <p:txBody>
          <a:bodyPr lIns="91614" tIns="45807" rIns="91614" bIns="45807"/>
          <a:lstStyle/>
          <a:p>
            <a:fld id="{386BA06F-A925-4EAF-B1BB-650A240C1698}" type="slidenum">
              <a:rPr lang="en-US">
                <a:solidFill>
                  <a:srgbClr val="000000"/>
                </a:solidFill>
              </a:rPr>
              <a:pPr/>
              <a:t>49</a:t>
            </a:fld>
            <a:endParaRPr lang="en-US" dirty="0">
              <a:solidFill>
                <a:srgbClr val="000000"/>
              </a:solidFill>
            </a:endParaRPr>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Contrast that with a state like Arkansas (seen here in green). It saw its revenue dip the least of any of the 50 states. At its lowest point, its inflation-adjusted tax collections dropped 4 percent in the third quarter of 2009. And its tax revenue was fully recovered midway through 2011 </a:t>
            </a:r>
            <a:r>
              <a:rPr lang="en-US" sz="1200" kern="1200" dirty="0" smtClean="0">
                <a:solidFill>
                  <a:schemeClr val="tx1"/>
                </a:solidFill>
                <a:effectLst/>
                <a:latin typeface="+mn-lt"/>
                <a:ea typeface="+mn-ea"/>
                <a:cs typeface="+mn-cs"/>
              </a:rPr>
              <a:t>and </a:t>
            </a:r>
            <a:r>
              <a:rPr lang="en-US" sz="1200" kern="1200" dirty="0">
                <a:solidFill>
                  <a:schemeClr val="tx1"/>
                </a:solidFill>
                <a:effectLst/>
                <a:latin typeface="+mn-lt"/>
                <a:ea typeface="+mn-ea"/>
                <a:cs typeface="+mn-cs"/>
              </a:rPr>
              <a:t>is now </a:t>
            </a:r>
            <a:r>
              <a:rPr lang="en-US" dirty="0" smtClean="0"/>
              <a:t>8.3</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above peak. The state has consistently performed better than the 50-state total.</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1"/>
            <a:r>
              <a:rPr lang="en-US" sz="1200" i="1" u="sng" kern="1200" dirty="0">
                <a:solidFill>
                  <a:schemeClr val="tx1"/>
                </a:solidFill>
                <a:effectLst/>
                <a:latin typeface="+mn-lt"/>
                <a:ea typeface="+mn-ea"/>
                <a:cs typeface="+mn-cs"/>
              </a:rPr>
              <a:t>The state has a law that automatically triggers spending cuts when revenue projections are reduced.</a:t>
            </a:r>
            <a:endParaRPr lang="en-US" sz="105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 </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The state's economy benefits from the presence of Wal-Mart's headquarters (the company is the state's largest employer) and steady net migration from other states.”</a:t>
            </a:r>
            <a:endParaRPr lang="en-US"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Fiscal 50 shows results like these for each state. Pew will update these data with each new quarter of Census data on state tax revenue.</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to answer my question: have states recovered? As Florida and Arkansas illustrate, it matters where you live.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fact, the majority of states </a:t>
            </a:r>
            <a:r>
              <a:rPr lang="en-US" sz="1200" b="1" kern="1200" dirty="0">
                <a:solidFill>
                  <a:schemeClr val="tx1"/>
                </a:solidFill>
                <a:effectLst/>
                <a:latin typeface="+mn-lt"/>
                <a:ea typeface="+mn-ea"/>
                <a:cs typeface="+mn-cs"/>
              </a:rPr>
              <a:t>have not</a:t>
            </a:r>
            <a:r>
              <a:rPr lang="en-US" sz="1200" kern="1200" dirty="0">
                <a:solidFill>
                  <a:schemeClr val="tx1"/>
                </a:solidFill>
                <a:effectLst/>
                <a:latin typeface="+mn-lt"/>
                <a:ea typeface="+mn-ea"/>
                <a:cs typeface="+mn-cs"/>
              </a:rPr>
              <a:t> yet gotten back to where they were. </a:t>
            </a:r>
            <a:endParaRPr lang="en-US" sz="1100" kern="1200" dirty="0">
              <a:solidFill>
                <a:schemeClr val="tx1"/>
              </a:solidFill>
              <a:effectLst/>
              <a:latin typeface="+mn-lt"/>
              <a:ea typeface="+mn-ea"/>
              <a:cs typeface="+mn-cs"/>
            </a:endParaRPr>
          </a:p>
          <a:p>
            <a:endParaRPr lang="en-US" sz="1100" dirty="0"/>
          </a:p>
          <a:p>
            <a:r>
              <a:rPr lang="en-US" sz="1200" u="sng" kern="1200" dirty="0">
                <a:solidFill>
                  <a:schemeClr val="tx1"/>
                </a:solidFill>
                <a:effectLst/>
                <a:latin typeface="+mn-lt"/>
                <a:ea typeface="+mn-ea"/>
                <a:cs typeface="+mn-cs"/>
                <a:hlinkClick r:id="rId3"/>
              </a:rPr>
              <a:t>https://www.moodys.com/research/Moodys-assigns-Aa1-ratings-to-30-million-of-Arkansas-GO-New-Issue--NIR_901531316</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979863" y="8845552"/>
            <a:ext cx="3044825" cy="465138"/>
          </a:xfrm>
          <a:prstGeom prst="rect">
            <a:avLst/>
          </a:prstGeom>
        </p:spPr>
        <p:txBody>
          <a:bodyPr lIns="91420" tIns="45710" rIns="91420" bIns="45710"/>
          <a:lstStyle/>
          <a:p>
            <a:fld id="{62CFD6E5-52F8-4557-AC1E-6C4D30046CDC}" type="slidenum">
              <a:rPr lang="en-US" smtClean="0">
                <a:solidFill>
                  <a:prstClr val="black"/>
                </a:solidFill>
              </a:rPr>
              <a:pPr/>
              <a:t>4</a:t>
            </a:fld>
            <a:endParaRPr lang="en-US">
              <a:solidFill>
                <a:prstClr val="black"/>
              </a:solidFill>
            </a:endParaRPr>
          </a:p>
        </p:txBody>
      </p:sp>
      <p:sp>
        <p:nvSpPr>
          <p:cNvPr id="5" name="Header Placeholder 4"/>
          <p:cNvSpPr>
            <a:spLocks noGrp="1"/>
          </p:cNvSpPr>
          <p:nvPr>
            <p:ph type="hdr" sz="quarter" idx="11"/>
          </p:nvPr>
        </p:nvSpPr>
        <p:spPr>
          <a:xfrm>
            <a:off x="2" y="0"/>
            <a:ext cx="3044825" cy="465138"/>
          </a:xfrm>
          <a:prstGeom prst="rect">
            <a:avLst/>
          </a:prstGeom>
        </p:spPr>
        <p:txBody>
          <a:bodyPr lIns="91420" tIns="45710" rIns="91420" bIns="45710"/>
          <a:lstStyle/>
          <a:p>
            <a:endParaRPr lang="en-US">
              <a:solidFill>
                <a:prstClr val="black"/>
              </a:solidFill>
            </a:endParaRPr>
          </a:p>
        </p:txBody>
      </p:sp>
    </p:spTree>
    <p:extLst>
      <p:ext uri="{BB962C8B-B14F-4D97-AF65-F5344CB8AC3E}">
        <p14:creationId xmlns:p14="http://schemas.microsoft.com/office/powerpoint/2010/main" val="20632929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435" name="Slide Number Placeholder 3"/>
          <p:cNvSpPr>
            <a:spLocks noGrp="1"/>
          </p:cNvSpPr>
          <p:nvPr>
            <p:ph type="sldNum" sz="quarter" idx="5"/>
          </p:nvPr>
        </p:nvSpPr>
        <p:spPr bwMode="auto">
          <a:xfrm>
            <a:off x="3979332" y="8844753"/>
            <a:ext cx="3045356" cy="465932"/>
          </a:xfrm>
          <a:prstGeom prst="rect">
            <a:avLst/>
          </a:prstGeom>
          <a:noFill/>
          <a:ln>
            <a:miter lim="800000"/>
            <a:headEnd/>
            <a:tailEnd/>
          </a:ln>
        </p:spPr>
        <p:txBody>
          <a:bodyPr lIns="91614" tIns="45807" rIns="91614" bIns="45807"/>
          <a:lstStyle/>
          <a:p>
            <a:fld id="{F63E8BA6-1BF6-4206-BC78-19E6379B5215}" type="slidenum">
              <a:rPr lang="en-US">
                <a:solidFill>
                  <a:srgbClr val="000000"/>
                </a:solidFill>
              </a:rPr>
              <a:pPr/>
              <a:t>51</a:t>
            </a:fld>
            <a:endParaRPr lang="en-US" dirty="0">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Reserves,</a:t>
            </a:r>
            <a:r>
              <a:rPr lang="en-US" baseline="0" dirty="0" smtClean="0"/>
              <a:t> as a share of spending, are currently at their highest level since the 1960s, when the State was rated AAA.</a:t>
            </a:r>
            <a:endParaRPr lang="en-US" dirty="0"/>
          </a:p>
        </p:txBody>
      </p:sp>
      <p:sp>
        <p:nvSpPr>
          <p:cNvPr id="4" name="Slide Number Placeholder 3"/>
          <p:cNvSpPr>
            <a:spLocks noGrp="1"/>
          </p:cNvSpPr>
          <p:nvPr>
            <p:ph type="sldNum" sz="quarter" idx="10"/>
          </p:nvPr>
        </p:nvSpPr>
        <p:spPr>
          <a:xfrm>
            <a:off x="3979332" y="8844753"/>
            <a:ext cx="3045356" cy="465932"/>
          </a:xfrm>
          <a:prstGeom prst="rect">
            <a:avLst/>
          </a:prstGeom>
        </p:spPr>
        <p:txBody>
          <a:bodyPr lIns="91614" tIns="45807" rIns="91614" bIns="45807"/>
          <a:lstStyle/>
          <a:p>
            <a:pPr>
              <a:defRPr/>
            </a:pPr>
            <a:fld id="{65819462-A35E-45AF-8E8D-D6EE5B49FCEB}" type="slidenum">
              <a:rPr lang="en-US">
                <a:solidFill>
                  <a:srgbClr val="000000"/>
                </a:solidFill>
              </a:rPr>
              <a:pPr>
                <a:defRPr/>
              </a:pPr>
              <a:t>52</a:t>
            </a:fld>
            <a:endParaRPr lang="en-US" dirty="0">
              <a:solidFill>
                <a:srgbClr val="000000"/>
              </a:solidFill>
            </a:endParaRPr>
          </a:p>
        </p:txBody>
      </p:sp>
    </p:spTree>
    <p:extLst>
      <p:ext uri="{BB962C8B-B14F-4D97-AF65-F5344CB8AC3E}">
        <p14:creationId xmlns:p14="http://schemas.microsoft.com/office/powerpoint/2010/main" val="3731683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9332" y="8844753"/>
            <a:ext cx="3045356" cy="465932"/>
          </a:xfrm>
          <a:prstGeom prst="rect">
            <a:avLst/>
          </a:prstGeom>
        </p:spPr>
        <p:txBody>
          <a:bodyPr lIns="91614" tIns="45807" rIns="91614" bIns="45807"/>
          <a:lstStyle/>
          <a:p>
            <a:fld id="{E8D97A45-1519-403B-9B32-666A48E4293A}" type="slidenum">
              <a:rPr lang="en-US">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4180723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435" name="Slide Number Placeholder 3"/>
          <p:cNvSpPr>
            <a:spLocks noGrp="1"/>
          </p:cNvSpPr>
          <p:nvPr>
            <p:ph type="sldNum" sz="quarter" idx="5"/>
          </p:nvPr>
        </p:nvSpPr>
        <p:spPr bwMode="auto">
          <a:xfrm>
            <a:off x="3979332" y="8844753"/>
            <a:ext cx="3045356" cy="465932"/>
          </a:xfrm>
          <a:prstGeom prst="rect">
            <a:avLst/>
          </a:prstGeom>
          <a:noFill/>
          <a:ln>
            <a:miter lim="800000"/>
            <a:headEnd/>
            <a:tailEnd/>
          </a:ln>
        </p:spPr>
        <p:txBody>
          <a:bodyPr lIns="91614" tIns="45807" rIns="91614" bIns="45807"/>
          <a:lstStyle/>
          <a:p>
            <a:fld id="{F63E8BA6-1BF6-4206-BC78-19E6379B5215}" type="slidenum">
              <a:rPr lang="en-US">
                <a:solidFill>
                  <a:srgbClr val="000000"/>
                </a:solidFill>
              </a:rPr>
              <a:pPr/>
              <a:t>54</a:t>
            </a:fld>
            <a:endParaRPr lang="en-US" dirty="0">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9940" name="Slide Number Placeholder 3"/>
          <p:cNvSpPr>
            <a:spLocks noGrp="1"/>
          </p:cNvSpPr>
          <p:nvPr>
            <p:ph type="sldNum" sz="quarter" idx="5"/>
          </p:nvPr>
        </p:nvSpPr>
        <p:spPr bwMode="auto">
          <a:xfrm>
            <a:off x="3979930" y="8845047"/>
            <a:ext cx="3044719" cy="465614"/>
          </a:xfrm>
          <a:prstGeom prst="rect">
            <a:avLst/>
          </a:prstGeom>
          <a:ln>
            <a:miter lim="800000"/>
            <a:headEnd/>
            <a:tailEnd/>
          </a:ln>
        </p:spPr>
        <p:txBody>
          <a:bodyPr wrap="square" lIns="91614" tIns="45807" rIns="91614" bIns="45807" numCol="1" anchorCtr="0" compatLnSpc="1">
            <a:prstTxWarp prst="textNoShape">
              <a:avLst/>
            </a:prstTxWarp>
          </a:bodyPr>
          <a:lstStyle/>
          <a:p>
            <a:pPr>
              <a:defRPr/>
            </a:pPr>
            <a:fld id="{384A392C-5817-4A90-AD3D-FFFF30B52D05}" type="slidenum">
              <a:rPr lang="en-US">
                <a:solidFill>
                  <a:srgbClr val="FFFFFF"/>
                </a:solidFill>
              </a:rPr>
              <a:pPr>
                <a:defRPr/>
              </a:pPr>
              <a:t>55</a:t>
            </a:fld>
            <a:endParaRPr lang="en-US" dirty="0">
              <a:solidFill>
                <a:srgbClr val="FFFFFF"/>
              </a:solidFill>
            </a:endParaRPr>
          </a:p>
        </p:txBody>
      </p:sp>
      <p:sp>
        <p:nvSpPr>
          <p:cNvPr id="2" name="Date Placeholder 1"/>
          <p:cNvSpPr>
            <a:spLocks noGrp="1"/>
          </p:cNvSpPr>
          <p:nvPr>
            <p:ph type="dt" sz="quarter" idx="1"/>
          </p:nvPr>
        </p:nvSpPr>
        <p:spPr>
          <a:xfrm>
            <a:off x="3979930" y="0"/>
            <a:ext cx="3044719" cy="465614"/>
          </a:xfrm>
          <a:prstGeom prst="rect">
            <a:avLst/>
          </a:prstGeom>
        </p:spPr>
        <p:txBody>
          <a:bodyPr lIns="91614" tIns="45807" rIns="91614" bIns="45807"/>
          <a:lstStyle/>
          <a:p>
            <a:pPr>
              <a:defRPr/>
            </a:pPr>
            <a:fld id="{A8934A49-479B-48DD-A35C-8881FC9D2694}" type="datetime1">
              <a:rPr lang="en-US" smtClean="0">
                <a:solidFill>
                  <a:prstClr val="black"/>
                </a:solidFill>
              </a:rPr>
              <a:pPr>
                <a:defRPr/>
              </a:pPr>
              <a:t>10/9/2015</a:t>
            </a:fld>
            <a:endParaRPr lang="en-US" dirty="0">
              <a:solidFill>
                <a:prstClr val="black"/>
              </a:solidFill>
            </a:endParaRPr>
          </a:p>
        </p:txBody>
      </p:sp>
      <p:sp>
        <p:nvSpPr>
          <p:cNvPr id="3" name="Footer Placeholder 2"/>
          <p:cNvSpPr>
            <a:spLocks noGrp="1"/>
          </p:cNvSpPr>
          <p:nvPr>
            <p:ph type="ftr" sz="quarter" idx="4"/>
          </p:nvPr>
        </p:nvSpPr>
        <p:spPr>
          <a:xfrm>
            <a:off x="0" y="8845047"/>
            <a:ext cx="3044719" cy="465614"/>
          </a:xfrm>
          <a:prstGeom prst="rect">
            <a:avLst/>
          </a:prstGeom>
        </p:spPr>
        <p:txBody>
          <a:bodyPr lIns="91614" tIns="45807" rIns="91614" bIns="45807"/>
          <a:lstStyle/>
          <a:p>
            <a:pPr>
              <a:defRPr/>
            </a:pPr>
            <a:endParaRPr lang="en-US" dirty="0">
              <a:solidFill>
                <a:prstClr val="black"/>
              </a:solidFill>
            </a:endParaRPr>
          </a:p>
        </p:txBody>
      </p:sp>
    </p:spTree>
    <p:extLst>
      <p:ext uri="{BB962C8B-B14F-4D97-AF65-F5344CB8AC3E}">
        <p14:creationId xmlns:p14="http://schemas.microsoft.com/office/powerpoint/2010/main" val="15505578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txBox="1">
            <a:spLocks noGrp="1" noChangeArrowheads="1"/>
          </p:cNvSpPr>
          <p:nvPr/>
        </p:nvSpPr>
        <p:spPr bwMode="auto">
          <a:xfrm>
            <a:off x="3981295" y="8845738"/>
            <a:ext cx="3045024" cy="466537"/>
          </a:xfrm>
          <a:prstGeom prst="rect">
            <a:avLst/>
          </a:prstGeom>
          <a:noFill/>
          <a:ln w="9525">
            <a:noFill/>
            <a:miter lim="800000"/>
            <a:headEnd/>
            <a:tailEnd/>
          </a:ln>
        </p:spPr>
        <p:txBody>
          <a:bodyPr lIns="91824" tIns="45914" rIns="91824" bIns="45914" anchor="b"/>
          <a:lstStyle/>
          <a:p>
            <a:pPr algn="r" defTabSz="918611" eaLnBrk="0" fontAlgn="auto" hangingPunct="0">
              <a:spcBef>
                <a:spcPts val="0"/>
              </a:spcBef>
              <a:spcAft>
                <a:spcPts val="0"/>
              </a:spcAft>
            </a:pPr>
            <a:fld id="{06E1F0B5-BDDF-4FBD-9B8A-79D82E701242}" type="slidenum">
              <a:rPr lang="en-US" sz="900">
                <a:solidFill>
                  <a:prstClr val="black"/>
                </a:solidFill>
                <a:latin typeface="Arial" charset="0"/>
                <a:cs typeface="+mn-cs"/>
              </a:rPr>
              <a:pPr algn="r" defTabSz="918611" eaLnBrk="0" fontAlgn="auto" hangingPunct="0">
                <a:spcBef>
                  <a:spcPts val="0"/>
                </a:spcBef>
                <a:spcAft>
                  <a:spcPts val="0"/>
                </a:spcAft>
              </a:pPr>
              <a:t>56</a:t>
            </a:fld>
            <a:endParaRPr lang="en-US" sz="900" dirty="0">
              <a:solidFill>
                <a:prstClr val="black"/>
              </a:solidFill>
              <a:latin typeface="Arial" charset="0"/>
              <a:cs typeface="+mn-cs"/>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lIns="91824" tIns="45914" rIns="91824" bIns="45914"/>
          <a:lstStyle/>
          <a:p>
            <a:r>
              <a:rPr lang="en-GB" dirty="0" smtClean="0">
                <a:ea typeface="ＭＳ Ｐゴシック"/>
              </a:rPr>
              <a:t>This is a seasoned</a:t>
            </a:r>
            <a:r>
              <a:rPr lang="en-GB" baseline="0" dirty="0" smtClean="0">
                <a:ea typeface="ＭＳ Ｐゴシック"/>
              </a:rPr>
              <a:t> team that was able to get its arms around the FY15 and FY16 budgets so quickly because we have worked together for this Governor in this office on the budget in the past.  We are conservative budgeters with a general approach to under-promise and over-deliver on the budget.  </a:t>
            </a:r>
            <a:endParaRPr lang="en-GB" dirty="0" smtClean="0">
              <a:ea typeface="ＭＳ Ｐゴシック"/>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txBox="1">
            <a:spLocks noGrp="1" noChangeArrowheads="1"/>
          </p:cNvSpPr>
          <p:nvPr/>
        </p:nvSpPr>
        <p:spPr bwMode="auto">
          <a:xfrm>
            <a:off x="3981295" y="8845738"/>
            <a:ext cx="3045024" cy="466537"/>
          </a:xfrm>
          <a:prstGeom prst="rect">
            <a:avLst/>
          </a:prstGeom>
          <a:noFill/>
          <a:ln w="9525">
            <a:noFill/>
            <a:miter lim="800000"/>
            <a:headEnd/>
            <a:tailEnd/>
          </a:ln>
        </p:spPr>
        <p:txBody>
          <a:bodyPr lIns="91824" tIns="45914" rIns="91824" bIns="45914" anchor="b"/>
          <a:lstStyle/>
          <a:p>
            <a:pPr algn="r" defTabSz="918611" eaLnBrk="0" fontAlgn="auto" hangingPunct="0">
              <a:spcBef>
                <a:spcPts val="0"/>
              </a:spcBef>
              <a:spcAft>
                <a:spcPts val="0"/>
              </a:spcAft>
            </a:pPr>
            <a:fld id="{06E1F0B5-BDDF-4FBD-9B8A-79D82E701242}" type="slidenum">
              <a:rPr lang="en-US" sz="900">
                <a:solidFill>
                  <a:prstClr val="black"/>
                </a:solidFill>
                <a:latin typeface="Arial" charset="0"/>
                <a:cs typeface="+mn-cs"/>
              </a:rPr>
              <a:pPr algn="r" defTabSz="918611" eaLnBrk="0" fontAlgn="auto" hangingPunct="0">
                <a:spcBef>
                  <a:spcPts val="0"/>
                </a:spcBef>
                <a:spcAft>
                  <a:spcPts val="0"/>
                </a:spcAft>
              </a:pPr>
              <a:t>57</a:t>
            </a:fld>
            <a:endParaRPr lang="en-US" sz="900" dirty="0">
              <a:solidFill>
                <a:prstClr val="black"/>
              </a:solidFill>
              <a:latin typeface="Arial" charset="0"/>
              <a:cs typeface="+mn-cs"/>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lIns="91824" tIns="45914" rIns="91824" bIns="45914"/>
          <a:lstStyle/>
          <a:p>
            <a:r>
              <a:rPr lang="en-GB" dirty="0" smtClean="0">
                <a:ea typeface="ＭＳ Ｐゴシック"/>
              </a:rPr>
              <a:t>This is a seasoned</a:t>
            </a:r>
            <a:r>
              <a:rPr lang="en-GB" baseline="0" dirty="0" smtClean="0">
                <a:ea typeface="ＭＳ Ｐゴシック"/>
              </a:rPr>
              <a:t> team that was able to get its arms around the FY15 and FY16 budgets so quickly because we have worked together for this Governor in this office on the budget in the past.  We are conservative budgeters with a general approach to under-promise and over-deliver on the budget.  </a:t>
            </a:r>
            <a:endParaRPr lang="en-GB" dirty="0" smtClean="0">
              <a:ea typeface="ＭＳ Ｐゴシック"/>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txBox="1">
            <a:spLocks noGrp="1" noChangeArrowheads="1"/>
          </p:cNvSpPr>
          <p:nvPr/>
        </p:nvSpPr>
        <p:spPr bwMode="auto">
          <a:xfrm>
            <a:off x="3981295" y="8845738"/>
            <a:ext cx="3045024" cy="466537"/>
          </a:xfrm>
          <a:prstGeom prst="rect">
            <a:avLst/>
          </a:prstGeom>
          <a:noFill/>
          <a:ln w="9525">
            <a:noFill/>
            <a:miter lim="800000"/>
            <a:headEnd/>
            <a:tailEnd/>
          </a:ln>
        </p:spPr>
        <p:txBody>
          <a:bodyPr lIns="91824" tIns="45914" rIns="91824" bIns="45914" anchor="b"/>
          <a:lstStyle/>
          <a:p>
            <a:pPr algn="r" defTabSz="918611" eaLnBrk="0" fontAlgn="auto" hangingPunct="0">
              <a:spcBef>
                <a:spcPts val="0"/>
              </a:spcBef>
              <a:spcAft>
                <a:spcPts val="0"/>
              </a:spcAft>
            </a:pPr>
            <a:fld id="{06E1F0B5-BDDF-4FBD-9B8A-79D82E701242}" type="slidenum">
              <a:rPr lang="en-US" sz="900">
                <a:solidFill>
                  <a:prstClr val="black"/>
                </a:solidFill>
                <a:latin typeface="Arial" charset="0"/>
                <a:cs typeface="+mn-cs"/>
              </a:rPr>
              <a:pPr algn="r" defTabSz="918611" eaLnBrk="0" fontAlgn="auto" hangingPunct="0">
                <a:spcBef>
                  <a:spcPts val="0"/>
                </a:spcBef>
                <a:spcAft>
                  <a:spcPts val="0"/>
                </a:spcAft>
              </a:pPr>
              <a:t>58</a:t>
            </a:fld>
            <a:endParaRPr lang="en-US" sz="900" dirty="0">
              <a:solidFill>
                <a:prstClr val="black"/>
              </a:solidFill>
              <a:latin typeface="Arial" charset="0"/>
              <a:cs typeface="+mn-cs"/>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lIns="91824" tIns="45914" rIns="91824" bIns="45914"/>
          <a:lstStyle/>
          <a:p>
            <a:r>
              <a:rPr lang="en-GB" dirty="0" smtClean="0">
                <a:ea typeface="ＭＳ Ｐゴシック"/>
              </a:rPr>
              <a:t>The </a:t>
            </a:r>
            <a:r>
              <a:rPr lang="en-GB" baseline="0" dirty="0" smtClean="0">
                <a:ea typeface="ＭＳ Ｐゴシック"/>
              </a:rPr>
              <a:t>Commonwealth has a strong economy and strong education system that spur innovation jobs that deliver high levels of income.  </a:t>
            </a:r>
          </a:p>
          <a:p>
            <a:endParaRPr lang="en-GB" baseline="0" dirty="0" smtClean="0">
              <a:ea typeface="ＭＳ Ｐゴシック"/>
            </a:endParaRPr>
          </a:p>
          <a:p>
            <a:r>
              <a:rPr lang="en-GB" baseline="0" dirty="0" smtClean="0">
                <a:ea typeface="ＭＳ Ｐゴシック"/>
              </a:rPr>
              <a:t>The state uses sound fiscal management practices starting with conservative tax forecasting.  </a:t>
            </a:r>
          </a:p>
          <a:p>
            <a:endParaRPr lang="en-GB" baseline="0" dirty="0" smtClean="0">
              <a:ea typeface="ＭＳ Ｐゴシック"/>
            </a:endParaRPr>
          </a:p>
          <a:p>
            <a:r>
              <a:rPr lang="en-GB" baseline="0" dirty="0" smtClean="0">
                <a:ea typeface="ＭＳ Ｐゴシック"/>
              </a:rPr>
              <a:t>We still have a healthy Stabilization Fund and, as evidenced by our rapid response to the FY15 deficit, we address problems quickly. </a:t>
            </a:r>
            <a:endParaRPr lang="en-GB" dirty="0" smtClean="0">
              <a:ea typeface="ＭＳ Ｐゴシック"/>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txBox="1">
            <a:spLocks noGrp="1" noChangeArrowheads="1"/>
          </p:cNvSpPr>
          <p:nvPr/>
        </p:nvSpPr>
        <p:spPr bwMode="auto">
          <a:xfrm>
            <a:off x="3981295" y="8845738"/>
            <a:ext cx="3045024" cy="466537"/>
          </a:xfrm>
          <a:prstGeom prst="rect">
            <a:avLst/>
          </a:prstGeom>
          <a:noFill/>
          <a:ln w="9525">
            <a:noFill/>
            <a:miter lim="800000"/>
            <a:headEnd/>
            <a:tailEnd/>
          </a:ln>
        </p:spPr>
        <p:txBody>
          <a:bodyPr lIns="91824" tIns="45914" rIns="91824" bIns="45914" anchor="b"/>
          <a:lstStyle/>
          <a:p>
            <a:pPr algn="r" defTabSz="918611" eaLnBrk="0" fontAlgn="auto" hangingPunct="0">
              <a:spcBef>
                <a:spcPts val="0"/>
              </a:spcBef>
              <a:spcAft>
                <a:spcPts val="0"/>
              </a:spcAft>
            </a:pPr>
            <a:fld id="{06E1F0B5-BDDF-4FBD-9B8A-79D82E701242}" type="slidenum">
              <a:rPr lang="en-US" sz="900">
                <a:solidFill>
                  <a:prstClr val="black"/>
                </a:solidFill>
                <a:latin typeface="Arial" charset="0"/>
                <a:cs typeface="+mn-cs"/>
              </a:rPr>
              <a:pPr algn="r" defTabSz="918611" eaLnBrk="0" fontAlgn="auto" hangingPunct="0">
                <a:spcBef>
                  <a:spcPts val="0"/>
                </a:spcBef>
                <a:spcAft>
                  <a:spcPts val="0"/>
                </a:spcAft>
              </a:pPr>
              <a:t>59</a:t>
            </a:fld>
            <a:endParaRPr lang="en-US" sz="900" dirty="0">
              <a:solidFill>
                <a:prstClr val="black"/>
              </a:solidFill>
              <a:latin typeface="Arial" charset="0"/>
              <a:cs typeface="+mn-cs"/>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lIns="91824" tIns="45914" rIns="91824" bIns="45914"/>
          <a:lstStyle/>
          <a:p>
            <a:r>
              <a:rPr lang="en-GB" dirty="0" smtClean="0">
                <a:ea typeface="ＭＳ Ｐゴシック"/>
              </a:rPr>
              <a:t>We</a:t>
            </a:r>
            <a:r>
              <a:rPr lang="en-GB" baseline="0" dirty="0" smtClean="0">
                <a:ea typeface="ＭＳ Ｐゴシック"/>
              </a:rPr>
              <a:t> identified the FY15 problem less than two weeks into office.  </a:t>
            </a:r>
          </a:p>
          <a:p>
            <a:r>
              <a:rPr lang="en-GB" baseline="0" dirty="0" smtClean="0">
                <a:ea typeface="ＭＳ Ｐゴシック"/>
              </a:rPr>
              <a:t>We reached out to you right away.  </a:t>
            </a:r>
          </a:p>
          <a:p>
            <a:r>
              <a:rPr lang="en-GB" baseline="0" dirty="0" smtClean="0">
                <a:ea typeface="ＭＳ Ｐゴシック"/>
              </a:rPr>
              <a:t>We implemented 9C cuts and filed legislation to fix the $768 million gap we identified two weeks later.  </a:t>
            </a:r>
          </a:p>
          <a:p>
            <a:r>
              <a:rPr lang="en-GB" baseline="0" dirty="0" smtClean="0">
                <a:ea typeface="ＭＳ Ｐゴシック"/>
              </a:rPr>
              <a:t>The Legislature enacted the bill, almost in its entirety ten days after that.  </a:t>
            </a:r>
          </a:p>
          <a:p>
            <a:r>
              <a:rPr lang="en-GB" dirty="0" smtClean="0">
                <a:ea typeface="ＭＳ Ｐゴシック"/>
              </a:rPr>
              <a:t>This</a:t>
            </a:r>
            <a:r>
              <a:rPr lang="en-GB" baseline="0" dirty="0" smtClean="0">
                <a:ea typeface="ＭＳ Ｐゴシック"/>
              </a:rPr>
              <a:t> was the first example of the kind of the bipartisan collaboration we have in the state.</a:t>
            </a:r>
            <a:endParaRPr lang="en-GB" dirty="0" smtClean="0">
              <a:ea typeface="ＭＳ Ｐゴシック"/>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txBox="1">
            <a:spLocks noGrp="1" noChangeArrowheads="1"/>
          </p:cNvSpPr>
          <p:nvPr/>
        </p:nvSpPr>
        <p:spPr bwMode="auto">
          <a:xfrm>
            <a:off x="3981295" y="8845738"/>
            <a:ext cx="3045024" cy="466537"/>
          </a:xfrm>
          <a:prstGeom prst="rect">
            <a:avLst/>
          </a:prstGeom>
          <a:noFill/>
          <a:ln w="9525">
            <a:noFill/>
            <a:miter lim="800000"/>
            <a:headEnd/>
            <a:tailEnd/>
          </a:ln>
        </p:spPr>
        <p:txBody>
          <a:bodyPr lIns="91824" tIns="45914" rIns="91824" bIns="45914" anchor="b"/>
          <a:lstStyle/>
          <a:p>
            <a:pPr algn="r" defTabSz="918611" eaLnBrk="0" fontAlgn="auto" hangingPunct="0">
              <a:spcBef>
                <a:spcPts val="0"/>
              </a:spcBef>
              <a:spcAft>
                <a:spcPts val="0"/>
              </a:spcAft>
            </a:pPr>
            <a:fld id="{06E1F0B5-BDDF-4FBD-9B8A-79D82E701242}" type="slidenum">
              <a:rPr lang="en-US" sz="900">
                <a:solidFill>
                  <a:prstClr val="black"/>
                </a:solidFill>
                <a:latin typeface="Arial" charset="0"/>
                <a:cs typeface="+mn-cs"/>
              </a:rPr>
              <a:pPr algn="r" defTabSz="918611" eaLnBrk="0" fontAlgn="auto" hangingPunct="0">
                <a:spcBef>
                  <a:spcPts val="0"/>
                </a:spcBef>
                <a:spcAft>
                  <a:spcPts val="0"/>
                </a:spcAft>
              </a:pPr>
              <a:t>60</a:t>
            </a:fld>
            <a:endParaRPr lang="en-US" sz="900" dirty="0">
              <a:solidFill>
                <a:prstClr val="black"/>
              </a:solidFill>
              <a:latin typeface="Arial" charset="0"/>
              <a:cs typeface="+mn-cs"/>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lIns="91824" tIns="45914" rIns="91824" bIns="45914"/>
          <a:lstStyle/>
          <a:p>
            <a:r>
              <a:rPr lang="en-GB" dirty="0" smtClean="0">
                <a:ea typeface="ＭＳ Ｐゴシック"/>
              </a:rPr>
              <a:t>We</a:t>
            </a:r>
            <a:r>
              <a:rPr lang="en-GB" baseline="0" dirty="0" smtClean="0">
                <a:ea typeface="ＭＳ Ｐゴシック"/>
              </a:rPr>
              <a:t> identified the FY15 problem less than two weeks into office.  </a:t>
            </a:r>
          </a:p>
          <a:p>
            <a:r>
              <a:rPr lang="en-GB" baseline="0" dirty="0" smtClean="0">
                <a:ea typeface="ＭＳ Ｐゴシック"/>
              </a:rPr>
              <a:t>We reached out to you right away.  </a:t>
            </a:r>
          </a:p>
          <a:p>
            <a:r>
              <a:rPr lang="en-GB" baseline="0" dirty="0" smtClean="0">
                <a:ea typeface="ＭＳ Ｐゴシック"/>
              </a:rPr>
              <a:t>We implemented 9C cuts and filed legislation to fix the $768 million gap we identified two weeks later.  </a:t>
            </a:r>
          </a:p>
          <a:p>
            <a:r>
              <a:rPr lang="en-GB" baseline="0" dirty="0" smtClean="0">
                <a:ea typeface="ＭＳ Ｐゴシック"/>
              </a:rPr>
              <a:t>The Legislature enacted the bill, almost in its entirety ten days after that.  </a:t>
            </a:r>
          </a:p>
          <a:p>
            <a:r>
              <a:rPr lang="en-GB" dirty="0" smtClean="0">
                <a:ea typeface="ＭＳ Ｐゴシック"/>
              </a:rPr>
              <a:t>This</a:t>
            </a:r>
            <a:r>
              <a:rPr lang="en-GB" baseline="0" dirty="0" smtClean="0">
                <a:ea typeface="ＭＳ Ｐゴシック"/>
              </a:rPr>
              <a:t> was the first example of the kind of the bipartisan collaboration we have in the state.</a:t>
            </a:r>
            <a:endParaRPr lang="en-GB" dirty="0" smtClean="0">
              <a:ea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example, if you were from North Dakota (shown here in orange), you would be riding the state’s oil boom to a revenue high.  North Dakota led the nation with tax revenue now </a:t>
            </a:r>
            <a:r>
              <a:rPr lang="en-US" sz="1200" kern="1200">
                <a:solidFill>
                  <a:schemeClr val="tx1"/>
                </a:solidFill>
                <a:effectLst/>
                <a:latin typeface="+mn-lt"/>
                <a:ea typeface="+mn-ea"/>
                <a:cs typeface="+mn-cs"/>
              </a:rPr>
              <a:t>at </a:t>
            </a:r>
            <a:r>
              <a:rPr lang="en-US"/>
              <a:t>119.0 </a:t>
            </a:r>
            <a:r>
              <a:rPr lang="en-US" sz="1200" kern="1200" smtClean="0">
                <a:solidFill>
                  <a:schemeClr val="tx1"/>
                </a:solidFill>
                <a:effectLst/>
                <a:latin typeface="+mn-lt"/>
                <a:ea typeface="+mn-ea"/>
                <a:cs typeface="+mn-cs"/>
              </a:rPr>
              <a:t>percent </a:t>
            </a:r>
            <a:r>
              <a:rPr lang="en-US" sz="1200" kern="1200" dirty="0">
                <a:solidFill>
                  <a:schemeClr val="tx1"/>
                </a:solidFill>
                <a:effectLst/>
                <a:latin typeface="+mn-lt"/>
                <a:ea typeface="+mn-ea"/>
                <a:cs typeface="+mn-cs"/>
              </a:rPr>
              <a:t>above its highest point during the recession. </a:t>
            </a:r>
          </a:p>
          <a:p>
            <a:endParaRPr lang="en-US" dirty="0"/>
          </a:p>
          <a:p>
            <a:pPr lvl="0"/>
            <a:r>
              <a:rPr lang="en-US" sz="1200" i="1" kern="1200">
                <a:solidFill>
                  <a:schemeClr val="tx1"/>
                </a:solidFill>
                <a:effectLst/>
                <a:latin typeface="+mn-lt"/>
                <a:ea typeface="+mn-ea"/>
                <a:cs typeface="+mn-cs"/>
              </a:rPr>
              <a:t>As </a:t>
            </a:r>
            <a:r>
              <a:rPr lang="en-US" sz="1200" i="1" kern="1200" dirty="0">
                <a:solidFill>
                  <a:schemeClr val="tx1"/>
                </a:solidFill>
                <a:effectLst/>
                <a:latin typeface="+mn-lt"/>
                <a:ea typeface="+mn-ea"/>
                <a:cs typeface="+mn-cs"/>
              </a:rPr>
              <a:t>severance and sales taxes have grown, the state has cut income and property taxes. </a:t>
            </a:r>
            <a:endParaRPr lang="en-US" sz="1200" kern="1200" dirty="0">
              <a:solidFill>
                <a:schemeClr val="tx1"/>
              </a:solidFill>
              <a:effectLst/>
              <a:latin typeface="+mn-lt"/>
              <a:ea typeface="+mn-ea"/>
              <a:cs typeface="+mn-cs"/>
            </a:endParaRPr>
          </a:p>
          <a:p>
            <a:endParaRPr lang="en-US" dirty="0"/>
          </a:p>
          <a:p>
            <a:r>
              <a:rPr lang="en-US" sz="1200" kern="1200">
                <a:solidFill>
                  <a:schemeClr val="tx1"/>
                </a:solidFill>
                <a:effectLst/>
                <a:latin typeface="+mn-lt"/>
                <a:ea typeface="+mn-ea"/>
                <a:cs typeface="+mn-cs"/>
              </a:rPr>
              <a:t>Farthest </a:t>
            </a:r>
            <a:r>
              <a:rPr lang="en-US" sz="1200" kern="1200" dirty="0">
                <a:solidFill>
                  <a:schemeClr val="tx1"/>
                </a:solidFill>
                <a:effectLst/>
                <a:latin typeface="+mn-lt"/>
                <a:ea typeface="+mn-ea"/>
                <a:cs typeface="+mn-cs"/>
              </a:rPr>
              <a:t>below peak is Alaska – here in green - </a:t>
            </a:r>
            <a:r>
              <a:rPr lang="en-US" sz="1200" kern="1200">
                <a:solidFill>
                  <a:schemeClr val="tx1"/>
                </a:solidFill>
                <a:effectLst/>
                <a:latin typeface="+mn-lt"/>
                <a:ea typeface="+mn-ea"/>
                <a:cs typeface="+mn-cs"/>
              </a:rPr>
              <a:t>down </a:t>
            </a:r>
            <a:r>
              <a:rPr lang="en-US"/>
              <a:t>82.7 </a:t>
            </a:r>
            <a:r>
              <a:rPr lang="en-US" sz="1200" kern="1200" smtClean="0">
                <a:solidFill>
                  <a:schemeClr val="tx1"/>
                </a:solidFill>
                <a:effectLst/>
                <a:latin typeface="+mn-lt"/>
                <a:ea typeface="+mn-ea"/>
                <a:cs typeface="+mn-cs"/>
              </a:rPr>
              <a:t>percent </a:t>
            </a:r>
            <a:r>
              <a:rPr lang="en-US" sz="1200" kern="1200" dirty="0">
                <a:solidFill>
                  <a:schemeClr val="tx1"/>
                </a:solidFill>
                <a:effectLst/>
                <a:latin typeface="+mn-lt"/>
                <a:ea typeface="+mn-ea"/>
                <a:cs typeface="+mn-cs"/>
              </a:rPr>
              <a:t>from its high mark. Now, Alaska is also an oil-rich state. But if you were from Alaska, you would understand that the state’s revenue peak in 2008 was artificially high. The peak resulted when crude prices spiked to an all-time high just as a state windfall profit tax took effect.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979863" y="8845552"/>
            <a:ext cx="3044825" cy="465138"/>
          </a:xfrm>
          <a:prstGeom prst="rect">
            <a:avLst/>
          </a:prstGeom>
        </p:spPr>
        <p:txBody>
          <a:bodyPr lIns="91420" tIns="45710" rIns="91420" bIns="45710"/>
          <a:lstStyle/>
          <a:p>
            <a:fld id="{62CFD6E5-52F8-4557-AC1E-6C4D30046CDC}" type="slidenum">
              <a:rPr lang="en-US" smtClean="0">
                <a:solidFill>
                  <a:prstClr val="black"/>
                </a:solidFill>
              </a:rPr>
              <a:pPr/>
              <a:t>5</a:t>
            </a:fld>
            <a:endParaRPr lang="en-US">
              <a:solidFill>
                <a:prstClr val="black"/>
              </a:solidFill>
            </a:endParaRPr>
          </a:p>
        </p:txBody>
      </p:sp>
      <p:sp>
        <p:nvSpPr>
          <p:cNvPr id="5" name="Header Placeholder 4"/>
          <p:cNvSpPr>
            <a:spLocks noGrp="1"/>
          </p:cNvSpPr>
          <p:nvPr>
            <p:ph type="hdr" sz="quarter" idx="11"/>
          </p:nvPr>
        </p:nvSpPr>
        <p:spPr>
          <a:xfrm>
            <a:off x="2" y="0"/>
            <a:ext cx="3044825" cy="465138"/>
          </a:xfrm>
          <a:prstGeom prst="rect">
            <a:avLst/>
          </a:prstGeom>
        </p:spPr>
        <p:txBody>
          <a:bodyPr lIns="91420" tIns="45710" rIns="91420" bIns="45710"/>
          <a:lstStyle/>
          <a:p>
            <a:endParaRPr lang="en-US">
              <a:solidFill>
                <a:prstClr val="black"/>
              </a:solidFill>
            </a:endParaRPr>
          </a:p>
        </p:txBody>
      </p:sp>
    </p:spTree>
    <p:extLst>
      <p:ext uri="{BB962C8B-B14F-4D97-AF65-F5344CB8AC3E}">
        <p14:creationId xmlns:p14="http://schemas.microsoft.com/office/powerpoint/2010/main" val="20632929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2.6% local aid increase</a:t>
            </a:r>
          </a:p>
          <a:p>
            <a:r>
              <a:rPr lang="en-US" dirty="0" smtClean="0"/>
              <a:t>Funds increase of $20 per pupil and 45% equity </a:t>
            </a:r>
            <a:endParaRPr lang="en-US" dirty="0"/>
          </a:p>
        </p:txBody>
      </p:sp>
      <p:sp>
        <p:nvSpPr>
          <p:cNvPr id="4" name="Slide Number Placeholder 3"/>
          <p:cNvSpPr>
            <a:spLocks noGrp="1"/>
          </p:cNvSpPr>
          <p:nvPr>
            <p:ph type="sldNum" sz="quarter" idx="10"/>
          </p:nvPr>
        </p:nvSpPr>
        <p:spPr>
          <a:xfrm>
            <a:off x="3979930" y="8845047"/>
            <a:ext cx="3044719" cy="465614"/>
          </a:xfrm>
          <a:prstGeom prst="rect">
            <a:avLst/>
          </a:prstGeom>
        </p:spPr>
        <p:txBody>
          <a:bodyPr lIns="91614" tIns="45807" rIns="91614" bIns="45807"/>
          <a:lstStyle/>
          <a:p>
            <a:fld id="{9B3A0E2F-76B9-417E-B0DC-AF868851F63D}"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36382541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2.6% local aid increase</a:t>
            </a:r>
          </a:p>
          <a:p>
            <a:r>
              <a:rPr lang="en-US" dirty="0" smtClean="0"/>
              <a:t>Funds increase of $20 per pupil and 45% equity </a:t>
            </a:r>
            <a:endParaRPr lang="en-US" dirty="0"/>
          </a:p>
        </p:txBody>
      </p:sp>
      <p:sp>
        <p:nvSpPr>
          <p:cNvPr id="4" name="Slide Number Placeholder 3"/>
          <p:cNvSpPr>
            <a:spLocks noGrp="1"/>
          </p:cNvSpPr>
          <p:nvPr>
            <p:ph type="sldNum" sz="quarter" idx="10"/>
          </p:nvPr>
        </p:nvSpPr>
        <p:spPr>
          <a:xfrm>
            <a:off x="3979930" y="8845047"/>
            <a:ext cx="3044719" cy="465614"/>
          </a:xfrm>
          <a:prstGeom prst="rect">
            <a:avLst/>
          </a:prstGeom>
        </p:spPr>
        <p:txBody>
          <a:bodyPr lIns="91614" tIns="45807" rIns="91614" bIns="45807"/>
          <a:lstStyle/>
          <a:p>
            <a:fld id="{9B3A0E2F-76B9-417E-B0DC-AF868851F63D}"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36382541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txBox="1">
            <a:spLocks noGrp="1" noChangeArrowheads="1"/>
          </p:cNvSpPr>
          <p:nvPr/>
        </p:nvSpPr>
        <p:spPr bwMode="auto">
          <a:xfrm>
            <a:off x="3981295" y="8845738"/>
            <a:ext cx="3045024" cy="466537"/>
          </a:xfrm>
          <a:prstGeom prst="rect">
            <a:avLst/>
          </a:prstGeom>
          <a:noFill/>
          <a:ln w="9525">
            <a:noFill/>
            <a:miter lim="800000"/>
            <a:headEnd/>
            <a:tailEnd/>
          </a:ln>
        </p:spPr>
        <p:txBody>
          <a:bodyPr lIns="91824" tIns="45914" rIns="91824" bIns="45914" anchor="b"/>
          <a:lstStyle/>
          <a:p>
            <a:pPr algn="r" defTabSz="918611" eaLnBrk="0" fontAlgn="auto" hangingPunct="0">
              <a:spcBef>
                <a:spcPts val="0"/>
              </a:spcBef>
              <a:spcAft>
                <a:spcPts val="0"/>
              </a:spcAft>
            </a:pPr>
            <a:fld id="{06E1F0B5-BDDF-4FBD-9B8A-79D82E701242}" type="slidenum">
              <a:rPr lang="en-US" sz="900">
                <a:solidFill>
                  <a:prstClr val="black"/>
                </a:solidFill>
                <a:latin typeface="Arial" charset="0"/>
                <a:cs typeface="+mn-cs"/>
              </a:rPr>
              <a:pPr algn="r" defTabSz="918611" eaLnBrk="0" fontAlgn="auto" hangingPunct="0">
                <a:spcBef>
                  <a:spcPts val="0"/>
                </a:spcBef>
                <a:spcAft>
                  <a:spcPts val="0"/>
                </a:spcAft>
              </a:pPr>
              <a:t>65</a:t>
            </a:fld>
            <a:endParaRPr lang="en-US" sz="900" dirty="0">
              <a:solidFill>
                <a:prstClr val="black"/>
              </a:solidFill>
              <a:latin typeface="Arial" charset="0"/>
              <a:cs typeface="+mn-cs"/>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lIns="91824" tIns="45914" rIns="91824" bIns="45914"/>
          <a:lstStyle/>
          <a:p>
            <a:r>
              <a:rPr lang="en-GB" dirty="0" smtClean="0">
                <a:ea typeface="ＭＳ Ｐゴシック"/>
              </a:rPr>
              <a:t>In the short-term,</a:t>
            </a:r>
            <a:r>
              <a:rPr lang="en-GB" baseline="0" dirty="0" smtClean="0">
                <a:ea typeface="ＭＳ Ｐゴシック"/>
              </a:rPr>
              <a:t> given the size of the problem, we took immediate steps to get our fiscal house in order.  </a:t>
            </a:r>
          </a:p>
          <a:p>
            <a:r>
              <a:rPr lang="en-GB" baseline="0" dirty="0" smtClean="0">
                <a:ea typeface="ＭＳ Ｐゴシック"/>
              </a:rPr>
              <a:t/>
            </a:r>
            <a:br>
              <a:rPr lang="en-GB" baseline="0" dirty="0" smtClean="0">
                <a:ea typeface="ＭＳ Ｐゴシック"/>
              </a:rPr>
            </a:br>
            <a:r>
              <a:rPr lang="en-GB" baseline="0" dirty="0" smtClean="0">
                <a:ea typeface="ＭＳ Ｐゴシック"/>
              </a:rPr>
              <a:t>This required balancing FY15 in the five months we had left without doing deeper into the Stabilization Fund.  </a:t>
            </a:r>
          </a:p>
          <a:p>
            <a:endParaRPr lang="en-GB" baseline="0" dirty="0" smtClean="0">
              <a:ea typeface="ＭＳ Ｐゴシック"/>
            </a:endParaRPr>
          </a:p>
          <a:p>
            <a:r>
              <a:rPr lang="en-GB" baseline="0" dirty="0" smtClean="0">
                <a:ea typeface="ＭＳ Ｐゴシック"/>
              </a:rPr>
              <a:t>It also required holding the line on spending next year while continuing to fund our liabilities.  </a:t>
            </a:r>
            <a:endParaRPr lang="en-GB" dirty="0" smtClean="0">
              <a:ea typeface="ＭＳ Ｐゴシック"/>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txBox="1">
            <a:spLocks noGrp="1" noChangeArrowheads="1"/>
          </p:cNvSpPr>
          <p:nvPr/>
        </p:nvSpPr>
        <p:spPr bwMode="auto">
          <a:xfrm>
            <a:off x="3981295" y="8845738"/>
            <a:ext cx="3045024" cy="466537"/>
          </a:xfrm>
          <a:prstGeom prst="rect">
            <a:avLst/>
          </a:prstGeom>
          <a:noFill/>
          <a:ln w="9525">
            <a:noFill/>
            <a:miter lim="800000"/>
            <a:headEnd/>
            <a:tailEnd/>
          </a:ln>
        </p:spPr>
        <p:txBody>
          <a:bodyPr lIns="91824" tIns="45914" rIns="91824" bIns="45914" anchor="b"/>
          <a:lstStyle/>
          <a:p>
            <a:pPr algn="r" defTabSz="918611" eaLnBrk="0" fontAlgn="auto" hangingPunct="0">
              <a:spcBef>
                <a:spcPts val="0"/>
              </a:spcBef>
              <a:spcAft>
                <a:spcPts val="0"/>
              </a:spcAft>
            </a:pPr>
            <a:fld id="{06E1F0B5-BDDF-4FBD-9B8A-79D82E701242}" type="slidenum">
              <a:rPr lang="en-US" sz="900">
                <a:solidFill>
                  <a:prstClr val="black"/>
                </a:solidFill>
                <a:latin typeface="Arial" charset="0"/>
                <a:cs typeface="+mn-cs"/>
              </a:rPr>
              <a:pPr algn="r" defTabSz="918611" eaLnBrk="0" fontAlgn="auto" hangingPunct="0">
                <a:spcBef>
                  <a:spcPts val="0"/>
                </a:spcBef>
                <a:spcAft>
                  <a:spcPts val="0"/>
                </a:spcAft>
              </a:pPr>
              <a:t>66</a:t>
            </a:fld>
            <a:endParaRPr lang="en-US" sz="900" dirty="0">
              <a:solidFill>
                <a:prstClr val="black"/>
              </a:solidFill>
              <a:latin typeface="Arial" charset="0"/>
              <a:cs typeface="+mn-cs"/>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lIns="91824" tIns="45914" rIns="91824" bIns="45914"/>
          <a:lstStyle/>
          <a:p>
            <a:r>
              <a:rPr lang="en-GB" dirty="0" smtClean="0">
                <a:ea typeface="ＭＳ Ｐゴシック"/>
              </a:rPr>
              <a:t>Over the longer-term,</a:t>
            </a:r>
            <a:r>
              <a:rPr lang="en-GB" baseline="0" dirty="0" smtClean="0">
                <a:ea typeface="ＭＳ Ｐゴシック"/>
              </a:rPr>
              <a:t> we need to improve the climate for job and business creation and growth.  </a:t>
            </a:r>
          </a:p>
          <a:p>
            <a:endParaRPr lang="en-GB" baseline="0" dirty="0" smtClean="0">
              <a:ea typeface="ＭＳ Ｐゴシック"/>
            </a:endParaRPr>
          </a:p>
          <a:p>
            <a:r>
              <a:rPr lang="en-GB" baseline="0" dirty="0" smtClean="0">
                <a:ea typeface="ＭＳ Ｐゴシック"/>
              </a:rPr>
              <a:t>We need to achieve structural balance through management improvement and reforms and address health care and OPEB costs.  </a:t>
            </a:r>
            <a:endParaRPr lang="en-GB" dirty="0" smtClean="0">
              <a:ea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the standing according to the latest 50-state data. At the beginning of </a:t>
            </a:r>
            <a:r>
              <a:rPr lang="en-US" sz="1200" kern="1200" dirty="0" smtClean="0">
                <a:solidFill>
                  <a:schemeClr val="tx1"/>
                </a:solidFill>
                <a:effectLst/>
                <a:latin typeface="+mn-lt"/>
                <a:ea typeface="+mn-ea"/>
                <a:cs typeface="+mn-cs"/>
              </a:rPr>
              <a:t>2015 </a:t>
            </a:r>
            <a:r>
              <a:rPr lang="en-US" sz="1200" kern="1200" dirty="0">
                <a:solidFill>
                  <a:schemeClr val="tx1"/>
                </a:solidFill>
                <a:effectLst/>
                <a:latin typeface="+mn-lt"/>
                <a:ea typeface="+mn-ea"/>
                <a:cs typeface="+mn-cs"/>
              </a:rPr>
              <a:t>tax revenue was back up to its prior peak level in </a:t>
            </a:r>
            <a:r>
              <a:rPr lang="en-US" b="1" dirty="0"/>
              <a:t>23 </a:t>
            </a:r>
            <a:r>
              <a:rPr lang="en-US" sz="1200" b="1" kern="1200" dirty="0" smtClean="0">
                <a:solidFill>
                  <a:schemeClr val="tx1"/>
                </a:solidFill>
                <a:effectLst/>
                <a:latin typeface="+mn-lt"/>
                <a:ea typeface="+mn-ea"/>
                <a:cs typeface="+mn-cs"/>
              </a:rPr>
              <a:t>states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inflation-adjusted dollars. It was still running behind in </a:t>
            </a:r>
            <a:r>
              <a:rPr lang="en-US" dirty="0"/>
              <a:t>27 </a:t>
            </a:r>
            <a:r>
              <a:rPr lang="en-US" sz="1200" kern="1200" dirty="0" smtClean="0">
                <a:solidFill>
                  <a:schemeClr val="tx1"/>
                </a:solidFill>
                <a:effectLst/>
                <a:latin typeface="+mn-lt"/>
                <a:ea typeface="+mn-ea"/>
                <a:cs typeface="+mn-cs"/>
              </a:rPr>
              <a:t>states</a:t>
            </a:r>
            <a:r>
              <a:rPr lang="en-US" sz="1200" kern="1200" dirty="0">
                <a:solidFill>
                  <a:schemeClr val="tx1"/>
                </a:solidFill>
                <a:effectLst/>
                <a:latin typeface="+mn-lt"/>
                <a:ea typeface="+mn-ea"/>
                <a:cs typeface="+mn-cs"/>
              </a:rPr>
              <a:t>. Of the </a:t>
            </a:r>
            <a:r>
              <a:rPr lang="en-US" dirty="0" smtClean="0"/>
              <a:t>27</a:t>
            </a:r>
            <a:r>
              <a:rPr lang="en-US" sz="1200" kern="1200" dirty="0" smtClean="0">
                <a:solidFill>
                  <a:schemeClr val="tx1"/>
                </a:solidFill>
                <a:effectLst/>
                <a:latin typeface="+mn-lt"/>
                <a:ea typeface="+mn-ea"/>
                <a:cs typeface="+mn-cs"/>
              </a:rPr>
              <a:t>, </a:t>
            </a:r>
            <a:r>
              <a:rPr lang="en-US" dirty="0"/>
              <a:t>4 </a:t>
            </a:r>
            <a:r>
              <a:rPr lang="en-US" sz="1200" kern="1200" dirty="0" smtClean="0">
                <a:solidFill>
                  <a:schemeClr val="tx1"/>
                </a:solidFill>
                <a:effectLst/>
                <a:latin typeface="+mn-lt"/>
                <a:ea typeface="+mn-ea"/>
                <a:cs typeface="+mn-cs"/>
              </a:rPr>
              <a:t>states </a:t>
            </a:r>
            <a:r>
              <a:rPr lang="en-US" sz="1200" kern="1200" dirty="0">
                <a:solidFill>
                  <a:schemeClr val="tx1"/>
                </a:solidFill>
                <a:effectLst/>
                <a:latin typeface="+mn-lt"/>
                <a:ea typeface="+mn-ea"/>
                <a:cs typeface="+mn-cs"/>
              </a:rPr>
              <a:t>were still more than 15 percent below peak—including Alaska, </a:t>
            </a:r>
            <a:r>
              <a:rPr lang="en-US" dirty="0"/>
              <a:t>Florida </a:t>
            </a:r>
            <a:r>
              <a:rPr lang="en-US" dirty="0" smtClean="0"/>
              <a:t>Louisiana</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and </a:t>
            </a:r>
            <a:r>
              <a:rPr lang="en-US" dirty="0" smtClean="0"/>
              <a:t>Wyoming.</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effects of the recession continue to be felt but it really matters where you live. So, did your state start </a:t>
            </a:r>
            <a:r>
              <a:rPr lang="en-US" dirty="0"/>
              <a:t>calendar </a:t>
            </a:r>
            <a:r>
              <a:rPr lang="en-US" sz="1200" kern="1200" dirty="0" smtClean="0">
                <a:solidFill>
                  <a:schemeClr val="tx1"/>
                </a:solidFill>
                <a:effectLst/>
                <a:latin typeface="+mn-lt"/>
                <a:ea typeface="+mn-ea"/>
                <a:cs typeface="+mn-cs"/>
              </a:rPr>
              <a:t>year </a:t>
            </a:r>
            <a:r>
              <a:rPr lang="en-US" sz="1200" kern="1200" dirty="0">
                <a:solidFill>
                  <a:schemeClr val="tx1"/>
                </a:solidFill>
                <a:effectLst/>
                <a:latin typeface="+mn-lt"/>
                <a:ea typeface="+mn-ea"/>
                <a:cs typeface="+mn-cs"/>
              </a:rPr>
              <a:t>2015 as orange – with less purchasing power than when the recession started? Or did it end blue? </a:t>
            </a:r>
          </a:p>
        </p:txBody>
      </p:sp>
      <p:sp>
        <p:nvSpPr>
          <p:cNvPr id="4" name="Header Placeholder 3"/>
          <p:cNvSpPr>
            <a:spLocks noGrp="1"/>
          </p:cNvSpPr>
          <p:nvPr>
            <p:ph type="hdr" sz="quarter" idx="10"/>
          </p:nvPr>
        </p:nvSpPr>
        <p:spPr>
          <a:xfrm>
            <a:off x="2" y="0"/>
            <a:ext cx="3044825" cy="465138"/>
          </a:xfrm>
          <a:prstGeom prst="rect">
            <a:avLst/>
          </a:prstGeom>
        </p:spPr>
        <p:txBody>
          <a:bodyPr lIns="91420" tIns="45710" rIns="91420" bIns="45710"/>
          <a:lstStyle/>
          <a:p>
            <a:endParaRPr lang="en-US">
              <a:solidFill>
                <a:prstClr val="black"/>
              </a:solidFill>
            </a:endParaRPr>
          </a:p>
        </p:txBody>
      </p:sp>
      <p:sp>
        <p:nvSpPr>
          <p:cNvPr id="5" name="Slide Number Placeholder 4"/>
          <p:cNvSpPr>
            <a:spLocks noGrp="1"/>
          </p:cNvSpPr>
          <p:nvPr>
            <p:ph type="sldNum" sz="quarter" idx="11"/>
          </p:nvPr>
        </p:nvSpPr>
        <p:spPr>
          <a:xfrm>
            <a:off x="3979863" y="8845552"/>
            <a:ext cx="3044825" cy="465138"/>
          </a:xfrm>
          <a:prstGeom prst="rect">
            <a:avLst/>
          </a:prstGeom>
        </p:spPr>
        <p:txBody>
          <a:bodyPr lIns="91420" tIns="45710" rIns="91420" bIns="45710"/>
          <a:lstStyle/>
          <a:p>
            <a:fld id="{3570E1E7-B676-42DA-B52A-547AA5DE216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626539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There’s also wide variation in how dramatically states were affected.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Here are the bookends when it comes to tax collections since the recession.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probably doesn’t surprise you that North Dakota led the nation as it rode its oil boom. Its tax revenue is 119.0 percent above its highest point during the recession. But not every state’s revenue increase can be attributed to the economy. In second place was Illinois, which started 2015 up 19.8 percent from its recession peak level. Its revenue was boosted by an income tax increase in 2011.</a:t>
            </a:r>
          </a:p>
          <a:p>
            <a:pPr lvl="0"/>
            <a:r>
              <a:rPr lang="en-US" sz="1200" kern="1200" dirty="0" smtClean="0">
                <a:solidFill>
                  <a:schemeClr val="tx1"/>
                </a:solidFill>
                <a:effectLst/>
                <a:latin typeface="+mn-lt"/>
                <a:ea typeface="+mn-ea"/>
                <a:cs typeface="+mn-cs"/>
              </a:rPr>
              <a:t>IL’s income tax </a:t>
            </a:r>
            <a:r>
              <a:rPr lang="en-US" sz="1200" i="1" kern="1200" dirty="0" smtClean="0">
                <a:solidFill>
                  <a:schemeClr val="tx1"/>
                </a:solidFill>
                <a:effectLst/>
                <a:latin typeface="+mn-lt"/>
                <a:ea typeface="+mn-ea"/>
                <a:cs typeface="+mn-cs"/>
              </a:rPr>
              <a:t>increase passed 2011. From 3 to 5 percent for four years, expiring January 1, 2015. IL also has more than $5 b in unpaid bills and pension liabilities.</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MN’s revenue had recovered to its post-recession peak before last session. A tax increase in the 2013 session (not sure when it kicked in) raised income taxes for high-income Minnesotans, raised tobacco taxes.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Alaska shows up as farthest from peak -- down 82.7 percent from its high mark. But that is mostly because Alaska’s revenue had a short-lived spike in tax collections in 2008 when crude prices spiked to an all-time high just as a state windfall profit tax took effect.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bottom line? Clearly the recovery is uneven. The majority of states – 27 in all – started 2015 still behind in tax collections, after adjusting for inflation.</a:t>
            </a:r>
          </a:p>
          <a:p>
            <a:endParaRPr lang="en-US" dirty="0"/>
          </a:p>
        </p:txBody>
      </p:sp>
      <p:sp>
        <p:nvSpPr>
          <p:cNvPr id="4" name="Slide Number Placeholder 3"/>
          <p:cNvSpPr>
            <a:spLocks noGrp="1"/>
          </p:cNvSpPr>
          <p:nvPr>
            <p:ph type="sldNum" sz="quarter" idx="10"/>
          </p:nvPr>
        </p:nvSpPr>
        <p:spPr>
          <a:xfrm>
            <a:off x="3979864" y="8845553"/>
            <a:ext cx="3044825" cy="465138"/>
          </a:xfrm>
          <a:prstGeom prst="rect">
            <a:avLst/>
          </a:prstGeom>
        </p:spPr>
        <p:txBody>
          <a:bodyPr lIns="91417" tIns="45708" rIns="91417" bIns="45708"/>
          <a:lstStyle/>
          <a:p>
            <a:fld id="{62CFD6E5-52F8-4557-AC1E-6C4D30046CDC}" type="slidenum">
              <a:rPr lang="en-US">
                <a:solidFill>
                  <a:prstClr val="black"/>
                </a:solidFill>
              </a:rPr>
              <a:pPr/>
              <a:t>7</a:t>
            </a:fld>
            <a:endParaRPr lang="en-US">
              <a:solidFill>
                <a:prstClr val="black"/>
              </a:solidFill>
            </a:endParaRPr>
          </a:p>
        </p:txBody>
      </p:sp>
      <p:sp>
        <p:nvSpPr>
          <p:cNvPr id="5" name="Header Placeholder 4"/>
          <p:cNvSpPr>
            <a:spLocks noGrp="1"/>
          </p:cNvSpPr>
          <p:nvPr>
            <p:ph type="hdr" sz="quarter" idx="11"/>
          </p:nvPr>
        </p:nvSpPr>
        <p:spPr>
          <a:xfrm>
            <a:off x="3" y="1"/>
            <a:ext cx="3044825" cy="465138"/>
          </a:xfrm>
          <a:prstGeom prst="rect">
            <a:avLst/>
          </a:prstGeom>
        </p:spPr>
        <p:txBody>
          <a:bodyPr lIns="91417" tIns="45708" rIns="91417" bIns="45708"/>
          <a:lstStyle/>
          <a:p>
            <a:endParaRPr lang="en-US">
              <a:solidFill>
                <a:prstClr val="black"/>
              </a:solidFill>
            </a:endParaRPr>
          </a:p>
        </p:txBody>
      </p:sp>
    </p:spTree>
    <p:extLst>
      <p:ext uri="{BB962C8B-B14F-4D97-AF65-F5344CB8AC3E}">
        <p14:creationId xmlns:p14="http://schemas.microsoft.com/office/powerpoint/2010/main" val="2063292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In the first view </a:t>
            </a:r>
            <a:r>
              <a:rPr lang="en-US" b="0" baseline="0" dirty="0" smtClean="0"/>
              <a:t>of</a:t>
            </a:r>
            <a:r>
              <a:rPr lang="en-US" b="0" dirty="0" smtClean="0"/>
              <a:t> </a:t>
            </a:r>
            <a:r>
              <a:rPr lang="en-US" b="0" dirty="0"/>
              <a:t>Fiscal 50’s </a:t>
            </a:r>
            <a:r>
              <a:rPr lang="en-US" b="0" baseline="0" dirty="0" smtClean="0"/>
              <a:t>revenue </a:t>
            </a:r>
            <a:r>
              <a:rPr lang="en-US" b="0" baseline="0" dirty="0"/>
              <a:t>volatility indicator, you will see all 50 states ranked in descending order of their overall tax volatility, from greatest to least. In this view, you can quickly compare states’ overall volatility relative to other states. Now, in this slide you can see the four most tax-volatile states in the country, from the top of that 50-state chart, but it’s worth noting that </a:t>
            </a:r>
            <a:r>
              <a:rPr lang="en-US" b="0" baseline="0" dirty="0" smtClean="0"/>
              <a:t>41 </a:t>
            </a:r>
            <a:r>
              <a:rPr lang="en-US" b="0" baseline="0" dirty="0"/>
              <a:t>of 50 states have volatility scores ranging between 3 and 7 percent. </a:t>
            </a:r>
          </a:p>
          <a:p>
            <a:endParaRPr lang="en-US" b="0" baseline="0" dirty="0"/>
          </a:p>
          <a:p>
            <a:r>
              <a:rPr lang="en-US" b="0" baseline="0" dirty="0"/>
              <a:t>To clarify </a:t>
            </a:r>
            <a:r>
              <a:rPr lang="en-US" b="0" dirty="0" smtClean="0"/>
              <a:t>what </a:t>
            </a:r>
            <a:r>
              <a:rPr lang="en-US" b="0" dirty="0"/>
              <a:t>our calculation means </a:t>
            </a:r>
            <a:r>
              <a:rPr lang="en-US" b="0" baseline="0" dirty="0"/>
              <a:t>, a volatility score of </a:t>
            </a:r>
            <a:r>
              <a:rPr lang="en-US" b="0" baseline="0" dirty="0" smtClean="0"/>
              <a:t>11.9, </a:t>
            </a:r>
            <a:r>
              <a:rPr lang="en-US" b="0" baseline="0" dirty="0"/>
              <a:t>as in Wyoming, </a:t>
            </a:r>
            <a:r>
              <a:rPr lang="en-US" b="0" dirty="0"/>
              <a:t>indicates </a:t>
            </a:r>
            <a:r>
              <a:rPr lang="en-US" b="0" baseline="0" dirty="0"/>
              <a:t>that total tax revenues typically fluctuated by </a:t>
            </a:r>
            <a:r>
              <a:rPr lang="en-US" b="0" baseline="0" dirty="0" smtClean="0"/>
              <a:t>11.9 </a:t>
            </a:r>
            <a:r>
              <a:rPr lang="en-US" b="0" baseline="0" dirty="0"/>
              <a:t>percent from year to year over the time period. Similarly, we have calculated the volatility </a:t>
            </a:r>
            <a:r>
              <a:rPr lang="en-US" b="0" baseline="0" dirty="0" smtClean="0"/>
              <a:t>of</a:t>
            </a:r>
            <a:r>
              <a:rPr lang="en-US" b="0" dirty="0" smtClean="0"/>
              <a:t> </a:t>
            </a:r>
            <a:r>
              <a:rPr lang="en-US" b="0" dirty="0"/>
              <a:t>all US state </a:t>
            </a:r>
            <a:r>
              <a:rPr lang="en-US" b="0" dirty="0" smtClean="0"/>
              <a:t>tax</a:t>
            </a:r>
            <a:r>
              <a:rPr lang="en-US" b="0" strike="sngStrike" baseline="0" dirty="0" smtClean="0"/>
              <a:t> </a:t>
            </a:r>
            <a:r>
              <a:rPr lang="en-US" b="0" dirty="0" smtClean="0"/>
              <a:t>revenue</a:t>
            </a:r>
            <a:r>
              <a:rPr lang="en-US" b="0" baseline="0" dirty="0"/>
              <a:t>, which you can see in the green </a:t>
            </a:r>
            <a:r>
              <a:rPr lang="en-US" b="0" baseline="0" dirty="0" smtClean="0"/>
              <a:t>bar</a:t>
            </a:r>
            <a:r>
              <a:rPr lang="en-US" b="0" baseline="0" dirty="0"/>
              <a:t>, as a point of comparison.</a:t>
            </a:r>
          </a:p>
          <a:p>
            <a:endParaRPr lang="en-US" b="0" baseline="0" dirty="0"/>
          </a:p>
          <a:p>
            <a:r>
              <a:rPr lang="en-US" b="0" baseline="0" dirty="0"/>
              <a:t>3 </a:t>
            </a:r>
            <a:r>
              <a:rPr lang="en-US" b="0" baseline="0" dirty="0" smtClean="0"/>
              <a:t>of</a:t>
            </a:r>
            <a:r>
              <a:rPr lang="en-US" b="0" dirty="0" smtClean="0"/>
              <a:t> the</a:t>
            </a:r>
            <a:r>
              <a:rPr lang="en-US" b="0" baseline="0" dirty="0" smtClean="0"/>
              <a:t> </a:t>
            </a:r>
            <a:r>
              <a:rPr lang="en-US" b="0" baseline="0" dirty="0"/>
              <a:t>4 states </a:t>
            </a:r>
            <a:r>
              <a:rPr lang="en-US" b="0" dirty="0"/>
              <a:t>in this graph </a:t>
            </a:r>
            <a:r>
              <a:rPr lang="en-US" b="0" baseline="0" dirty="0"/>
              <a:t>have a relatively high reliance on revenue from severance taxes on oil and gas extraction. For example, </a:t>
            </a:r>
            <a:r>
              <a:rPr lang="en-US" b="0" baseline="0" dirty="0" smtClean="0"/>
              <a:t>39 </a:t>
            </a:r>
            <a:r>
              <a:rPr lang="en-US" b="0" baseline="0" dirty="0"/>
              <a:t>percent of Wyoming’s </a:t>
            </a:r>
            <a:r>
              <a:rPr lang="en-US" b="0" baseline="0" dirty="0" smtClean="0"/>
              <a:t>tax revenues </a:t>
            </a:r>
            <a:r>
              <a:rPr lang="en-US" b="0" baseline="0" dirty="0"/>
              <a:t>in </a:t>
            </a:r>
            <a:r>
              <a:rPr lang="en-US" b="0" baseline="0" dirty="0" smtClean="0"/>
              <a:t>2014 </a:t>
            </a:r>
            <a:r>
              <a:rPr lang="en-US" b="0" baseline="0" dirty="0"/>
              <a:t>came from severance taxes. As I’ll discuss later, this reliance on a particularly volatile tax source is a major reason why the state has one of the highest levels of reserves and balances of </a:t>
            </a:r>
            <a:r>
              <a:rPr lang="en-US" b="0" baseline="0" dirty="0" smtClean="0"/>
              <a:t>any </a:t>
            </a:r>
            <a:r>
              <a:rPr lang="en-US" b="0" baseline="0" dirty="0"/>
              <a:t>state in the country.  </a:t>
            </a:r>
            <a:endParaRPr lang="en-US" b="0" dirty="0"/>
          </a:p>
        </p:txBody>
      </p:sp>
    </p:spTree>
    <p:extLst>
      <p:ext uri="{BB962C8B-B14F-4D97-AF65-F5344CB8AC3E}">
        <p14:creationId xmlns:p14="http://schemas.microsoft.com/office/powerpoint/2010/main" val="322147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At the opposite end</a:t>
            </a:r>
            <a:r>
              <a:rPr lang="en-US" sz="1200" b="0" baseline="0" dirty="0"/>
              <a:t> of the spectrum, </a:t>
            </a:r>
            <a:r>
              <a:rPr lang="en-US" sz="1200" b="0" dirty="0"/>
              <a:t>here are </a:t>
            </a:r>
            <a:r>
              <a:rPr lang="en-US" sz="1200" b="0" baseline="0" dirty="0"/>
              <a:t>the four least tax-volatile states in the </a:t>
            </a:r>
            <a:r>
              <a:rPr lang="en-US" sz="1200" b="0" baseline="0" dirty="0" smtClean="0"/>
              <a:t>country.</a:t>
            </a:r>
            <a:r>
              <a:rPr lang="en-US" sz="1200" b="0" dirty="0" smtClean="0"/>
              <a:t> </a:t>
            </a:r>
            <a:endParaRPr lang="en-US" sz="1200" b="0" baseline="0" dirty="0"/>
          </a:p>
          <a:p>
            <a:endParaRPr lang="en-US" sz="1200" b="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baseline="0" dirty="0"/>
              <a:t>Kentucky has a volatility score of </a:t>
            </a:r>
            <a:r>
              <a:rPr lang="en-US" sz="1200" b="0" baseline="0" dirty="0" smtClean="0"/>
              <a:t>2.8 </a:t>
            </a:r>
            <a:r>
              <a:rPr lang="en-US" sz="1200" b="0" baseline="0" dirty="0"/>
              <a:t>percent, meaning revenues typically fluctuated by </a:t>
            </a:r>
            <a:r>
              <a:rPr lang="en-US" sz="1200" b="0" baseline="0" dirty="0" smtClean="0"/>
              <a:t>2.8 </a:t>
            </a:r>
            <a:r>
              <a:rPr lang="en-US" sz="1200" b="0" baseline="0" dirty="0"/>
              <a:t>percent from year-to-year.</a:t>
            </a:r>
            <a:r>
              <a:rPr lang="en-US" sz="1200" b="0" dirty="0"/>
              <a:t> These states had the most stable revenues in the county when adjusted for tax policy changes as </a:t>
            </a:r>
            <a:r>
              <a:rPr lang="en-US" sz="1200" b="0" baseline="0" dirty="0"/>
              <a:t>a </a:t>
            </a:r>
            <a:r>
              <a:rPr lang="en-US" sz="1200" b="0" dirty="0"/>
              <a:t>result </a:t>
            </a:r>
            <a:r>
              <a:rPr lang="en-US" sz="1200" b="0" baseline="0" dirty="0"/>
              <a:t>of </a:t>
            </a:r>
            <a:r>
              <a:rPr lang="en-US" sz="1200" b="0" dirty="0"/>
              <a:t>the interaction between their particular state tax policies and</a:t>
            </a:r>
            <a:r>
              <a:rPr lang="en-US" sz="1200" b="0" baseline="0" dirty="0"/>
              <a:t> their unique </a:t>
            </a:r>
            <a:r>
              <a:rPr lang="en-US" sz="1200" b="0" dirty="0"/>
              <a:t>economic conditions.</a:t>
            </a:r>
          </a:p>
          <a:p>
            <a:endParaRPr lang="en-US" sz="1200" b="0" baseline="0" dirty="0"/>
          </a:p>
          <a:p>
            <a:r>
              <a:rPr lang="en-US" sz="1200" b="0" baseline="0" dirty="0"/>
              <a:t>For example, Kentucky happens to have some of the least volatile sales tax and personal income tax collections in the entire nation, which results in their low overall tax volatility. </a:t>
            </a:r>
          </a:p>
          <a:p>
            <a:endParaRPr lang="en-US" sz="1200" b="0" baseline="0" dirty="0"/>
          </a:p>
        </p:txBody>
      </p:sp>
    </p:spTree>
    <p:extLst>
      <p:ext uri="{BB962C8B-B14F-4D97-AF65-F5344CB8AC3E}">
        <p14:creationId xmlns:p14="http://schemas.microsoft.com/office/powerpoint/2010/main" val="1249747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reaker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hasCustomPrompt="1"/>
          </p:nvPr>
        </p:nvSpPr>
        <p:spPr>
          <a:xfrm>
            <a:off x="-367556" y="2273033"/>
            <a:ext cx="9852212" cy="1420438"/>
          </a:xfrm>
          <a:noFill/>
          <a:ln w="57150">
            <a:noFill/>
          </a:ln>
          <a:effectLst>
            <a:innerShdw blurRad="114300">
              <a:prstClr val="black"/>
            </a:innerShdw>
          </a:effectLst>
        </p:spPr>
        <p:txBody>
          <a:bodyPr anchor="ctr" anchorCtr="0"/>
          <a:lstStyle>
            <a:lvl1pPr algn="ctr" rtl="0" fontAlgn="base">
              <a:lnSpc>
                <a:spcPct val="95000"/>
              </a:lnSpc>
              <a:spcBef>
                <a:spcPct val="0"/>
              </a:spcBef>
              <a:spcAft>
                <a:spcPct val="0"/>
              </a:spcAft>
              <a:defRPr lang="en-US" sz="3600" b="1" kern="1200" dirty="0">
                <a:ln w="12700">
                  <a:noFill/>
                </a:ln>
                <a:solidFill>
                  <a:schemeClr val="tx1"/>
                </a:solidFill>
                <a:effectLst/>
                <a:latin typeface="+mj-lt"/>
                <a:ea typeface="+mj-ea"/>
                <a:cs typeface="+mj-cs"/>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503237" y="5777006"/>
            <a:ext cx="8118476" cy="626969"/>
          </a:xfrm>
        </p:spPr>
        <p:txBody>
          <a:bodyPr anchor="b" anchorCtr="0">
            <a:normAutofit/>
          </a:bodyPr>
          <a:lstStyle>
            <a:lvl1pPr marL="0" indent="0" algn="ctr">
              <a:buNone/>
              <a:defRPr sz="1800">
                <a:solidFill>
                  <a:schemeClr val="tx1">
                    <a:tint val="7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30" name="Picture 35" descr="PEW_smallFINAL"/>
          <p:cNvPicPr>
            <a:picLocks noChangeAspect="1" noChangeArrowheads="1"/>
          </p:cNvPicPr>
          <p:nvPr userDrawn="1"/>
        </p:nvPicPr>
        <p:blipFill rotWithShape="1">
          <a:blip r:embed="rId2" cstate="print"/>
          <a:srcRect t="21568" b="32666"/>
          <a:stretch/>
        </p:blipFill>
        <p:spPr bwMode="auto">
          <a:xfrm>
            <a:off x="6915150" y="352425"/>
            <a:ext cx="1947750" cy="701675"/>
          </a:xfrm>
          <a:prstGeom prst="rect">
            <a:avLst/>
          </a:prstGeom>
          <a:noFill/>
          <a:ln w="9525">
            <a:noFill/>
            <a:miter lim="800000"/>
            <a:headEnd/>
            <a:tailEnd/>
          </a:ln>
          <a:effectLst/>
        </p:spPr>
      </p:pic>
    </p:spTree>
    <p:extLst>
      <p:ext uri="{BB962C8B-B14F-4D97-AF65-F5344CB8AC3E}">
        <p14:creationId xmlns:p14="http://schemas.microsoft.com/office/powerpoint/2010/main" val="898717173"/>
      </p:ext>
    </p:extLst>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 Employment to Population Ratio">
    <p:spTree>
      <p:nvGrpSpPr>
        <p:cNvPr id="1" name=""/>
        <p:cNvGrpSpPr/>
        <p:nvPr/>
      </p:nvGrpSpPr>
      <p:grpSpPr>
        <a:xfrm>
          <a:off x="0" y="0"/>
          <a:ext cx="0" cy="0"/>
          <a:chOff x="0" y="0"/>
          <a:chExt cx="0" cy="0"/>
        </a:xfrm>
      </p:grpSpPr>
      <p:sp>
        <p:nvSpPr>
          <p:cNvPr id="2" name="Title 1"/>
          <p:cNvSpPr>
            <a:spLocks noGrp="1"/>
          </p:cNvSpPr>
          <p:nvPr>
            <p:ph type="title"/>
          </p:nvPr>
        </p:nvSpPr>
        <p:spPr>
          <a:xfrm>
            <a:off x="512763" y="257642"/>
            <a:ext cx="6707187" cy="821889"/>
          </a:xfrm>
        </p:spPr>
        <p:txBody>
          <a:bodyPr/>
          <a:lstStyle>
            <a:lvl1pPr algn="l" rtl="0" eaLnBrk="0" fontAlgn="base" hangingPunct="0">
              <a:lnSpc>
                <a:spcPct val="95000"/>
              </a:lnSpc>
              <a:spcBef>
                <a:spcPct val="0"/>
              </a:spcBef>
              <a:spcAft>
                <a:spcPct val="0"/>
              </a:spcAft>
              <a:defRPr lang="en-US" sz="2500" b="1" kern="1200" dirty="0">
                <a:solidFill>
                  <a:schemeClr val="bg2"/>
                </a:solidFill>
                <a:effectLst/>
                <a:latin typeface="+mj-lt"/>
                <a:ea typeface="+mj-ea"/>
                <a:cs typeface="+mj-cs"/>
              </a:defRPr>
            </a:lvl1pPr>
          </a:lstStyle>
          <a:p>
            <a:r>
              <a:rPr lang="en-US" dirty="0" smtClean="0"/>
              <a:t>Click to edit Master title style</a:t>
            </a:r>
            <a:endParaRPr lang="en-US" dirty="0"/>
          </a:p>
        </p:txBody>
      </p:sp>
      <p:sp>
        <p:nvSpPr>
          <p:cNvPr id="20" name="Rectangle 10"/>
          <p:cNvSpPr>
            <a:spLocks noChangeArrowheads="1"/>
          </p:cNvSpPr>
          <p:nvPr userDrawn="1"/>
        </p:nvSpPr>
        <p:spPr bwMode="auto">
          <a:xfrm>
            <a:off x="0" y="6391835"/>
            <a:ext cx="9144000" cy="466165"/>
          </a:xfrm>
          <a:prstGeom prst="rect">
            <a:avLst/>
          </a:prstGeom>
          <a:solidFill>
            <a:schemeClr val="bg2"/>
          </a:solidFill>
          <a:ln w="9525">
            <a:noFill/>
            <a:miter lim="800000"/>
            <a:headEnd/>
            <a:tailEnd/>
          </a:ln>
        </p:spPr>
        <p:txBody>
          <a:bodyPr wrap="none" anchor="ctr"/>
          <a:lstStyle/>
          <a:p>
            <a:pPr algn="ctr" eaLnBrk="0" fontAlgn="auto" hangingPunct="0">
              <a:spcBef>
                <a:spcPts val="0"/>
              </a:spcBef>
              <a:spcAft>
                <a:spcPts val="0"/>
              </a:spcAft>
              <a:defRPr/>
            </a:pPr>
            <a:endParaRPr lang="en-US" sz="2400" kern="0" dirty="0">
              <a:solidFill>
                <a:prstClr val="black"/>
              </a:solidFill>
              <a:latin typeface="Arial" charset="0"/>
              <a:ea typeface="ＭＳ Ｐゴシック" pitchFamily="1" charset="-128"/>
              <a:cs typeface="Arial"/>
            </a:endParaRPr>
          </a:p>
        </p:txBody>
      </p:sp>
      <p:sp>
        <p:nvSpPr>
          <p:cNvPr id="23" name="Rectangle 22"/>
          <p:cNvSpPr/>
          <p:nvPr userDrawn="1"/>
        </p:nvSpPr>
        <p:spPr>
          <a:xfrm>
            <a:off x="0" y="6488668"/>
            <a:ext cx="2687980" cy="369332"/>
          </a:xfrm>
          <a:prstGeom prst="rect">
            <a:avLst/>
          </a:prstGeom>
        </p:spPr>
        <p:txBody>
          <a:bodyPr wrap="none">
            <a:spAutoFit/>
          </a:bodyPr>
          <a:lstStyle/>
          <a:p>
            <a:r>
              <a:rPr lang="en-US" dirty="0">
                <a:latin typeface="Calibri Light" panose="020F0302020204030204" pitchFamily="34" charset="0"/>
              </a:rPr>
              <a:t>pewtrusts.org/fiscal-health</a:t>
            </a:r>
            <a:endParaRPr lang="en-US" dirty="0"/>
          </a:p>
        </p:txBody>
      </p:sp>
    </p:spTree>
    <p:extLst>
      <p:ext uri="{BB962C8B-B14F-4D97-AF65-F5344CB8AC3E}">
        <p14:creationId xmlns:p14="http://schemas.microsoft.com/office/powerpoint/2010/main" val="668066203"/>
      </p:ext>
    </p:extLst>
  </p:cSld>
  <p:clrMapOvr>
    <a:masterClrMapping/>
  </p:clrMapOvr>
  <p:transition spd="med">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Title Only - Debt and Unfunded Retirement Costs">
    <p:spTree>
      <p:nvGrpSpPr>
        <p:cNvPr id="1" name=""/>
        <p:cNvGrpSpPr/>
        <p:nvPr/>
      </p:nvGrpSpPr>
      <p:grpSpPr>
        <a:xfrm>
          <a:off x="0" y="0"/>
          <a:ext cx="0" cy="0"/>
          <a:chOff x="0" y="0"/>
          <a:chExt cx="0" cy="0"/>
        </a:xfrm>
      </p:grpSpPr>
      <p:sp>
        <p:nvSpPr>
          <p:cNvPr id="2" name="Title 1"/>
          <p:cNvSpPr>
            <a:spLocks noGrp="1"/>
          </p:cNvSpPr>
          <p:nvPr>
            <p:ph type="title"/>
          </p:nvPr>
        </p:nvSpPr>
        <p:spPr>
          <a:xfrm>
            <a:off x="512763" y="257642"/>
            <a:ext cx="6707187" cy="821889"/>
          </a:xfrm>
        </p:spPr>
        <p:txBody>
          <a:bodyPr/>
          <a:lstStyle>
            <a:lvl1pPr algn="l" rtl="0" eaLnBrk="0" fontAlgn="base" hangingPunct="0">
              <a:lnSpc>
                <a:spcPct val="95000"/>
              </a:lnSpc>
              <a:spcBef>
                <a:spcPct val="0"/>
              </a:spcBef>
              <a:spcAft>
                <a:spcPct val="0"/>
              </a:spcAft>
              <a:defRPr lang="en-US" sz="2500" b="1" kern="1200" dirty="0">
                <a:solidFill>
                  <a:schemeClr val="bg2"/>
                </a:solidFill>
                <a:effectLst/>
                <a:latin typeface="+mj-lt"/>
                <a:ea typeface="+mj-ea"/>
                <a:cs typeface="+mj-cs"/>
              </a:defRPr>
            </a:lvl1pPr>
          </a:lstStyle>
          <a:p>
            <a:r>
              <a:rPr lang="en-US" dirty="0" smtClean="0"/>
              <a:t>Click to edit Master title style</a:t>
            </a:r>
            <a:endParaRPr lang="en-US" dirty="0"/>
          </a:p>
        </p:txBody>
      </p:sp>
      <p:sp>
        <p:nvSpPr>
          <p:cNvPr id="20" name="Rectangle 10"/>
          <p:cNvSpPr>
            <a:spLocks noChangeArrowheads="1"/>
          </p:cNvSpPr>
          <p:nvPr userDrawn="1"/>
        </p:nvSpPr>
        <p:spPr bwMode="auto">
          <a:xfrm>
            <a:off x="0" y="6391835"/>
            <a:ext cx="9144000" cy="466165"/>
          </a:xfrm>
          <a:prstGeom prst="rect">
            <a:avLst/>
          </a:prstGeom>
          <a:solidFill>
            <a:schemeClr val="bg2"/>
          </a:solidFill>
          <a:ln w="9525">
            <a:noFill/>
            <a:miter lim="800000"/>
            <a:headEnd/>
            <a:tailEnd/>
          </a:ln>
        </p:spPr>
        <p:txBody>
          <a:bodyPr wrap="none" anchor="ctr"/>
          <a:lstStyle/>
          <a:p>
            <a:pPr algn="ctr" eaLnBrk="0" fontAlgn="auto" hangingPunct="0">
              <a:spcBef>
                <a:spcPts val="0"/>
              </a:spcBef>
              <a:spcAft>
                <a:spcPts val="0"/>
              </a:spcAft>
              <a:defRPr/>
            </a:pPr>
            <a:endParaRPr lang="en-US" sz="2400" kern="0" dirty="0">
              <a:solidFill>
                <a:prstClr val="black"/>
              </a:solidFill>
              <a:latin typeface="Arial" charset="0"/>
              <a:ea typeface="ＭＳ Ｐゴシック" pitchFamily="1" charset="-128"/>
              <a:cs typeface="Arial"/>
            </a:endParaRPr>
          </a:p>
        </p:txBody>
      </p:sp>
      <p:sp>
        <p:nvSpPr>
          <p:cNvPr id="21" name="Rectangle 20"/>
          <p:cNvSpPr/>
          <p:nvPr userDrawn="1"/>
        </p:nvSpPr>
        <p:spPr>
          <a:xfrm>
            <a:off x="0" y="6488668"/>
            <a:ext cx="2687980" cy="369332"/>
          </a:xfrm>
          <a:prstGeom prst="rect">
            <a:avLst/>
          </a:prstGeom>
        </p:spPr>
        <p:txBody>
          <a:bodyPr wrap="none">
            <a:spAutoFit/>
          </a:bodyPr>
          <a:lstStyle/>
          <a:p>
            <a:r>
              <a:rPr lang="en-US" dirty="0">
                <a:latin typeface="Calibri Light" panose="020F0302020204030204" pitchFamily="34" charset="0"/>
              </a:rPr>
              <a:t>pewtrusts.org/fiscal-health</a:t>
            </a:r>
            <a:endParaRPr lang="en-US" dirty="0"/>
          </a:p>
        </p:txBody>
      </p:sp>
    </p:spTree>
    <p:extLst>
      <p:ext uri="{BB962C8B-B14F-4D97-AF65-F5344CB8AC3E}">
        <p14:creationId xmlns:p14="http://schemas.microsoft.com/office/powerpoint/2010/main" val="2119142637"/>
      </p:ext>
    </p:extLst>
  </p:cSld>
  <p:clrMapOvr>
    <a:masterClrMapping/>
  </p:clrMapOvr>
  <p:transition spd="med">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3-Title Only - Reserves and Balances">
    <p:spTree>
      <p:nvGrpSpPr>
        <p:cNvPr id="1" name=""/>
        <p:cNvGrpSpPr/>
        <p:nvPr/>
      </p:nvGrpSpPr>
      <p:grpSpPr>
        <a:xfrm>
          <a:off x="0" y="0"/>
          <a:ext cx="0" cy="0"/>
          <a:chOff x="0" y="0"/>
          <a:chExt cx="0" cy="0"/>
        </a:xfrm>
      </p:grpSpPr>
      <p:sp>
        <p:nvSpPr>
          <p:cNvPr id="2" name="Title 1"/>
          <p:cNvSpPr>
            <a:spLocks noGrp="1"/>
          </p:cNvSpPr>
          <p:nvPr>
            <p:ph type="title"/>
          </p:nvPr>
        </p:nvSpPr>
        <p:spPr>
          <a:xfrm>
            <a:off x="512763" y="257642"/>
            <a:ext cx="6707187" cy="821889"/>
          </a:xfrm>
        </p:spPr>
        <p:txBody>
          <a:bodyPr/>
          <a:lstStyle>
            <a:lvl1pPr algn="l" rtl="0" eaLnBrk="0" fontAlgn="base" hangingPunct="0">
              <a:lnSpc>
                <a:spcPct val="95000"/>
              </a:lnSpc>
              <a:spcBef>
                <a:spcPct val="0"/>
              </a:spcBef>
              <a:spcAft>
                <a:spcPct val="0"/>
              </a:spcAft>
              <a:defRPr lang="en-US" sz="2500" b="1" kern="1200" dirty="0">
                <a:solidFill>
                  <a:schemeClr val="bg2"/>
                </a:solidFill>
                <a:effectLst/>
                <a:latin typeface="+mj-lt"/>
                <a:ea typeface="+mj-ea"/>
                <a:cs typeface="+mj-cs"/>
              </a:defRPr>
            </a:lvl1pPr>
          </a:lstStyle>
          <a:p>
            <a:r>
              <a:rPr lang="en-US" dirty="0" smtClean="0"/>
              <a:t>Click to edit Master title style</a:t>
            </a:r>
            <a:endParaRPr lang="en-US" dirty="0"/>
          </a:p>
        </p:txBody>
      </p:sp>
      <p:sp>
        <p:nvSpPr>
          <p:cNvPr id="20" name="Rectangle 10"/>
          <p:cNvSpPr>
            <a:spLocks noChangeArrowheads="1"/>
          </p:cNvSpPr>
          <p:nvPr userDrawn="1"/>
        </p:nvSpPr>
        <p:spPr bwMode="auto">
          <a:xfrm>
            <a:off x="0" y="6391835"/>
            <a:ext cx="9144000" cy="466165"/>
          </a:xfrm>
          <a:prstGeom prst="rect">
            <a:avLst/>
          </a:prstGeom>
          <a:solidFill>
            <a:schemeClr val="bg2"/>
          </a:solidFill>
          <a:ln w="9525">
            <a:noFill/>
            <a:miter lim="800000"/>
            <a:headEnd/>
            <a:tailEnd/>
          </a:ln>
        </p:spPr>
        <p:txBody>
          <a:bodyPr wrap="none" anchor="ctr"/>
          <a:lstStyle/>
          <a:p>
            <a:pPr algn="ctr" eaLnBrk="0" fontAlgn="auto" hangingPunct="0">
              <a:spcBef>
                <a:spcPts val="0"/>
              </a:spcBef>
              <a:spcAft>
                <a:spcPts val="0"/>
              </a:spcAft>
              <a:defRPr/>
            </a:pPr>
            <a:endParaRPr lang="en-US" sz="2400" kern="0" dirty="0">
              <a:solidFill>
                <a:prstClr val="black"/>
              </a:solidFill>
              <a:latin typeface="Arial" charset="0"/>
              <a:ea typeface="ＭＳ Ｐゴシック" pitchFamily="1" charset="-128"/>
              <a:cs typeface="Arial"/>
            </a:endParaRPr>
          </a:p>
        </p:txBody>
      </p:sp>
      <p:sp>
        <p:nvSpPr>
          <p:cNvPr id="21" name="Rectangle 20"/>
          <p:cNvSpPr/>
          <p:nvPr userDrawn="1"/>
        </p:nvSpPr>
        <p:spPr>
          <a:xfrm>
            <a:off x="0" y="6488668"/>
            <a:ext cx="2687980" cy="369332"/>
          </a:xfrm>
          <a:prstGeom prst="rect">
            <a:avLst/>
          </a:prstGeom>
        </p:spPr>
        <p:txBody>
          <a:bodyPr wrap="none">
            <a:spAutoFit/>
          </a:bodyPr>
          <a:lstStyle/>
          <a:p>
            <a:r>
              <a:rPr lang="en-US" dirty="0">
                <a:latin typeface="Calibri Light" panose="020F0302020204030204" pitchFamily="34" charset="0"/>
              </a:rPr>
              <a:t>pewtrusts.org/fiscal-health</a:t>
            </a:r>
            <a:endParaRPr lang="en-US" dirty="0"/>
          </a:p>
        </p:txBody>
      </p:sp>
    </p:spTree>
    <p:extLst>
      <p:ext uri="{BB962C8B-B14F-4D97-AF65-F5344CB8AC3E}">
        <p14:creationId xmlns:p14="http://schemas.microsoft.com/office/powerpoint/2010/main" val="1357118815"/>
      </p:ext>
    </p:extLst>
  </p:cSld>
  <p:clrMapOvr>
    <a:masterClrMapping/>
  </p:clrMapOvr>
  <p:transition spd="med">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ChangeArrowheads="1"/>
          </p:cNvSpPr>
          <p:nvPr userDrawn="1"/>
        </p:nvSpPr>
        <p:spPr bwMode="auto">
          <a:xfrm>
            <a:off x="0" y="6391835"/>
            <a:ext cx="9144000" cy="466165"/>
          </a:xfrm>
          <a:prstGeom prst="rect">
            <a:avLst/>
          </a:prstGeom>
          <a:solidFill>
            <a:schemeClr val="bg2"/>
          </a:solidFill>
          <a:ln w="9525">
            <a:noFill/>
            <a:miter lim="800000"/>
            <a:headEnd/>
            <a:tailEnd/>
          </a:ln>
        </p:spPr>
        <p:txBody>
          <a:bodyPr wrap="none" anchor="ctr"/>
          <a:lstStyle/>
          <a:p>
            <a:pPr algn="ctr" eaLnBrk="0" fontAlgn="auto" hangingPunct="0">
              <a:spcBef>
                <a:spcPts val="0"/>
              </a:spcBef>
              <a:spcAft>
                <a:spcPts val="0"/>
              </a:spcAft>
              <a:defRPr/>
            </a:pPr>
            <a:endParaRPr lang="en-US" sz="2400" kern="0" dirty="0">
              <a:solidFill>
                <a:prstClr val="black"/>
              </a:solidFill>
              <a:latin typeface="Arial" charset="0"/>
              <a:ea typeface="ＭＳ Ｐゴシック" pitchFamily="1" charset="-128"/>
              <a:cs typeface="Arial"/>
            </a:endParaRPr>
          </a:p>
        </p:txBody>
      </p:sp>
      <p:sp>
        <p:nvSpPr>
          <p:cNvPr id="3" name="Rectangle 2"/>
          <p:cNvSpPr/>
          <p:nvPr userDrawn="1"/>
        </p:nvSpPr>
        <p:spPr>
          <a:xfrm>
            <a:off x="0" y="6488668"/>
            <a:ext cx="2687980" cy="369332"/>
          </a:xfrm>
          <a:prstGeom prst="rect">
            <a:avLst/>
          </a:prstGeom>
        </p:spPr>
        <p:txBody>
          <a:bodyPr wrap="none">
            <a:spAutoFit/>
          </a:bodyPr>
          <a:lstStyle/>
          <a:p>
            <a:r>
              <a:rPr lang="en-US" dirty="0">
                <a:latin typeface="Calibri Light" panose="020F0302020204030204" pitchFamily="34" charset="0"/>
              </a:rPr>
              <a:t>pewtrusts.org/fiscal-health</a:t>
            </a:r>
            <a:endParaRPr lang="en-US" dirty="0"/>
          </a:p>
        </p:txBody>
      </p:sp>
    </p:spTree>
    <p:extLst>
      <p:ext uri="{BB962C8B-B14F-4D97-AF65-F5344CB8AC3E}">
        <p14:creationId xmlns:p14="http://schemas.microsoft.com/office/powerpoint/2010/main" val="508203997"/>
      </p:ext>
    </p:extLst>
  </p:cSld>
  <p:clrMapOvr>
    <a:masterClrMapping/>
  </p:clrMapOvr>
  <p:transition spd="med">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0" y="6391835"/>
            <a:ext cx="9144000" cy="466165"/>
          </a:xfrm>
          <a:prstGeom prst="rect">
            <a:avLst/>
          </a:prstGeom>
          <a:solidFill>
            <a:schemeClr val="bg2"/>
          </a:solidFill>
          <a:ln w="9525">
            <a:noFill/>
            <a:miter lim="800000"/>
            <a:headEnd/>
            <a:tailEnd/>
          </a:ln>
        </p:spPr>
        <p:txBody>
          <a:bodyPr wrap="none" anchor="ctr"/>
          <a:lstStyle/>
          <a:p>
            <a:pPr algn="ctr" eaLnBrk="0" fontAlgn="auto" hangingPunct="0">
              <a:spcBef>
                <a:spcPts val="0"/>
              </a:spcBef>
              <a:spcAft>
                <a:spcPts val="0"/>
              </a:spcAft>
              <a:defRPr/>
            </a:pPr>
            <a:endParaRPr lang="en-US" sz="2400" kern="0" dirty="0">
              <a:solidFill>
                <a:prstClr val="black"/>
              </a:solidFill>
              <a:latin typeface="Arial" charset="0"/>
              <a:ea typeface="ＭＳ Ｐゴシック" pitchFamily="1" charset="-128"/>
              <a:cs typeface="Arial"/>
            </a:endParaRPr>
          </a:p>
        </p:txBody>
      </p:sp>
      <p:sp>
        <p:nvSpPr>
          <p:cNvPr id="5" name="Rectangle 4"/>
          <p:cNvSpPr/>
          <p:nvPr userDrawn="1"/>
        </p:nvSpPr>
        <p:spPr>
          <a:xfrm>
            <a:off x="0" y="6488668"/>
            <a:ext cx="2687980" cy="369332"/>
          </a:xfrm>
          <a:prstGeom prst="rect">
            <a:avLst/>
          </a:prstGeom>
        </p:spPr>
        <p:txBody>
          <a:bodyPr wrap="none">
            <a:spAutoFit/>
          </a:bodyPr>
          <a:lstStyle/>
          <a:p>
            <a:r>
              <a:rPr lang="en-US" dirty="0">
                <a:latin typeface="Calibri Light" panose="020F0302020204030204" pitchFamily="34" charset="0"/>
              </a:rPr>
              <a:t>pewtrusts.org/fiscal-health</a:t>
            </a:r>
            <a:endParaRPr lang="en-US" dirty="0"/>
          </a:p>
        </p:txBody>
      </p:sp>
    </p:spTree>
    <p:extLst>
      <p:ext uri="{BB962C8B-B14F-4D97-AF65-F5344CB8AC3E}">
        <p14:creationId xmlns:p14="http://schemas.microsoft.com/office/powerpoint/2010/main" val="3672816939"/>
      </p:ext>
    </p:extLst>
  </p:cSld>
  <p:clrMapOvr>
    <a:masterClrMapping/>
  </p:clrMapOvr>
  <p:transition spd="med">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9229858"/>
      </p:ext>
    </p:extLst>
  </p:cSld>
  <p:clrMapOvr>
    <a:masterClrMapping/>
  </p:clrMapOvr>
  <p:transition spd="med">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reaker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hasCustomPrompt="1"/>
          </p:nvPr>
        </p:nvSpPr>
        <p:spPr>
          <a:xfrm>
            <a:off x="-367556" y="2273033"/>
            <a:ext cx="9852212" cy="1420438"/>
          </a:xfrm>
          <a:solidFill>
            <a:schemeClr val="accent1"/>
          </a:solidFill>
          <a:ln w="57150">
            <a:solidFill>
              <a:srgbClr val="A9D323"/>
            </a:solidFill>
          </a:ln>
          <a:effectLst>
            <a:innerShdw blurRad="114300">
              <a:prstClr val="black"/>
            </a:innerShdw>
          </a:effectLst>
        </p:spPr>
        <p:txBody>
          <a:bodyPr anchor="ctr" anchorCtr="0"/>
          <a:lstStyle>
            <a:lvl1pPr algn="ctr" rtl="0" fontAlgn="base">
              <a:lnSpc>
                <a:spcPct val="95000"/>
              </a:lnSpc>
              <a:spcBef>
                <a:spcPct val="0"/>
              </a:spcBef>
              <a:spcAft>
                <a:spcPct val="0"/>
              </a:spcAft>
              <a:defRPr lang="en-US" sz="3600" b="1" kern="1200" dirty="0">
                <a:ln w="12700">
                  <a:noFill/>
                </a:ln>
                <a:solidFill>
                  <a:schemeClr val="tx1"/>
                </a:solidFill>
                <a:effectLst>
                  <a:outerShdw blurRad="63500" dist="50800" dir="2700000" algn="tl">
                    <a:srgbClr val="000000">
                      <a:alpha val="49000"/>
                    </a:srgbClr>
                  </a:outerShdw>
                </a:effectLst>
                <a:latin typeface="+mj-lt"/>
                <a:ea typeface="+mj-ea"/>
                <a:cs typeface="+mj-cs"/>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503237" y="5777006"/>
            <a:ext cx="8118476" cy="626969"/>
          </a:xfrm>
        </p:spPr>
        <p:txBody>
          <a:bodyPr anchor="b" anchorCtr="0">
            <a:normAutofit/>
          </a:bodyPr>
          <a:lstStyle>
            <a:lvl1pPr marL="0" indent="0" algn="ctr">
              <a:buNone/>
              <a:defRPr sz="1800">
                <a:solidFill>
                  <a:schemeClr val="tx1">
                    <a:tint val="7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27" name="Group 26"/>
          <p:cNvGrpSpPr/>
          <p:nvPr userDrawn="1"/>
        </p:nvGrpSpPr>
        <p:grpSpPr>
          <a:xfrm>
            <a:off x="5791200" y="390749"/>
            <a:ext cx="2830514" cy="579115"/>
            <a:chOff x="1851828" y="667744"/>
            <a:chExt cx="5363189" cy="1099143"/>
          </a:xfrm>
          <a:effectLst>
            <a:outerShdw blurRad="25400" dist="25400" dir="2700000" algn="tl" rotWithShape="0">
              <a:prstClr val="black">
                <a:alpha val="50000"/>
              </a:prstClr>
            </a:outerShdw>
          </a:effectLst>
        </p:grpSpPr>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1828" y="667744"/>
              <a:ext cx="2899529" cy="1099143"/>
            </a:xfrm>
            <a:prstGeom prst="rect">
              <a:avLst/>
            </a:prstGeom>
            <a:noFill/>
            <a:ln w="9525">
              <a:noFill/>
              <a:miter lim="800000"/>
              <a:headEnd/>
              <a:tailEnd/>
            </a:ln>
          </p:spPr>
        </p:pic>
        <p:grpSp>
          <p:nvGrpSpPr>
            <p:cNvPr id="51" name="Group 50"/>
            <p:cNvGrpSpPr/>
            <p:nvPr/>
          </p:nvGrpSpPr>
          <p:grpSpPr>
            <a:xfrm>
              <a:off x="5320722" y="868824"/>
              <a:ext cx="1894295" cy="670204"/>
              <a:chOff x="3759200" y="3124200"/>
              <a:chExt cx="1628775" cy="576263"/>
            </a:xfrm>
          </p:grpSpPr>
          <p:sp>
            <p:nvSpPr>
              <p:cNvPr id="53" name="Freeform 52"/>
              <p:cNvSpPr>
                <a:spLocks/>
              </p:cNvSpPr>
              <p:nvPr/>
            </p:nvSpPr>
            <p:spPr bwMode="auto">
              <a:xfrm>
                <a:off x="3767138" y="3154363"/>
                <a:ext cx="279400" cy="227013"/>
              </a:xfrm>
              <a:custGeom>
                <a:avLst/>
                <a:gdLst>
                  <a:gd name="T0" fmla="*/ 72 w 74"/>
                  <a:gd name="T1" fmla="*/ 57 h 60"/>
                  <a:gd name="T2" fmla="*/ 71 w 74"/>
                  <a:gd name="T3" fmla="*/ 57 h 60"/>
                  <a:gd name="T4" fmla="*/ 68 w 74"/>
                  <a:gd name="T5" fmla="*/ 56 h 60"/>
                  <a:gd name="T6" fmla="*/ 67 w 74"/>
                  <a:gd name="T7" fmla="*/ 50 h 60"/>
                  <a:gd name="T8" fmla="*/ 67 w 74"/>
                  <a:gd name="T9" fmla="*/ 50 h 60"/>
                  <a:gd name="T10" fmla="*/ 67 w 74"/>
                  <a:gd name="T11" fmla="*/ 10 h 60"/>
                  <a:gd name="T12" fmla="*/ 67 w 74"/>
                  <a:gd name="T13" fmla="*/ 8 h 60"/>
                  <a:gd name="T14" fmla="*/ 67 w 74"/>
                  <a:gd name="T15" fmla="*/ 4 h 60"/>
                  <a:gd name="T16" fmla="*/ 70 w 74"/>
                  <a:gd name="T17" fmla="*/ 3 h 60"/>
                  <a:gd name="T18" fmla="*/ 71 w 74"/>
                  <a:gd name="T19" fmla="*/ 3 h 60"/>
                  <a:gd name="T20" fmla="*/ 74 w 74"/>
                  <a:gd name="T21" fmla="*/ 1 h 60"/>
                  <a:gd name="T22" fmla="*/ 73 w 74"/>
                  <a:gd name="T23" fmla="*/ 0 h 60"/>
                  <a:gd name="T24" fmla="*/ 72 w 74"/>
                  <a:gd name="T25" fmla="*/ 0 h 60"/>
                  <a:gd name="T26" fmla="*/ 71 w 74"/>
                  <a:gd name="T27" fmla="*/ 0 h 60"/>
                  <a:gd name="T28" fmla="*/ 60 w 74"/>
                  <a:gd name="T29" fmla="*/ 0 h 60"/>
                  <a:gd name="T30" fmla="*/ 57 w 74"/>
                  <a:gd name="T31" fmla="*/ 1 h 60"/>
                  <a:gd name="T32" fmla="*/ 38 w 74"/>
                  <a:gd name="T33" fmla="*/ 45 h 60"/>
                  <a:gd name="T34" fmla="*/ 21 w 74"/>
                  <a:gd name="T35" fmla="*/ 3 h 60"/>
                  <a:gd name="T36" fmla="*/ 18 w 74"/>
                  <a:gd name="T37" fmla="*/ 0 h 60"/>
                  <a:gd name="T38" fmla="*/ 7 w 74"/>
                  <a:gd name="T39" fmla="*/ 0 h 60"/>
                  <a:gd name="T40" fmla="*/ 6 w 74"/>
                  <a:gd name="T41" fmla="*/ 0 h 60"/>
                  <a:gd name="T42" fmla="*/ 5 w 74"/>
                  <a:gd name="T43" fmla="*/ 0 h 60"/>
                  <a:gd name="T44" fmla="*/ 4 w 74"/>
                  <a:gd name="T45" fmla="*/ 1 h 60"/>
                  <a:gd name="T46" fmla="*/ 7 w 74"/>
                  <a:gd name="T47" fmla="*/ 3 h 60"/>
                  <a:gd name="T48" fmla="*/ 11 w 74"/>
                  <a:gd name="T49" fmla="*/ 4 h 60"/>
                  <a:gd name="T50" fmla="*/ 11 w 74"/>
                  <a:gd name="T51" fmla="*/ 6 h 60"/>
                  <a:gd name="T52" fmla="*/ 11 w 74"/>
                  <a:gd name="T53" fmla="*/ 8 h 60"/>
                  <a:gd name="T54" fmla="*/ 8 w 74"/>
                  <a:gd name="T55" fmla="*/ 50 h 60"/>
                  <a:gd name="T56" fmla="*/ 3 w 74"/>
                  <a:gd name="T57" fmla="*/ 57 h 60"/>
                  <a:gd name="T58" fmla="*/ 0 w 74"/>
                  <a:gd name="T59" fmla="*/ 59 h 60"/>
                  <a:gd name="T60" fmla="*/ 1 w 74"/>
                  <a:gd name="T61" fmla="*/ 60 h 60"/>
                  <a:gd name="T62" fmla="*/ 2 w 74"/>
                  <a:gd name="T63" fmla="*/ 60 h 60"/>
                  <a:gd name="T64" fmla="*/ 10 w 74"/>
                  <a:gd name="T65" fmla="*/ 60 h 60"/>
                  <a:gd name="T66" fmla="*/ 19 w 74"/>
                  <a:gd name="T67" fmla="*/ 60 h 60"/>
                  <a:gd name="T68" fmla="*/ 21 w 74"/>
                  <a:gd name="T69" fmla="*/ 60 h 60"/>
                  <a:gd name="T70" fmla="*/ 22 w 74"/>
                  <a:gd name="T71" fmla="*/ 59 h 60"/>
                  <a:gd name="T72" fmla="*/ 19 w 74"/>
                  <a:gd name="T73" fmla="*/ 57 h 60"/>
                  <a:gd name="T74" fmla="*/ 18 w 74"/>
                  <a:gd name="T75" fmla="*/ 57 h 60"/>
                  <a:gd name="T76" fmla="*/ 12 w 74"/>
                  <a:gd name="T77" fmla="*/ 50 h 60"/>
                  <a:gd name="T78" fmla="*/ 12 w 74"/>
                  <a:gd name="T79" fmla="*/ 47 h 60"/>
                  <a:gd name="T80" fmla="*/ 15 w 74"/>
                  <a:gd name="T81" fmla="*/ 8 h 60"/>
                  <a:gd name="T82" fmla="*/ 34 w 74"/>
                  <a:gd name="T83" fmla="*/ 56 h 60"/>
                  <a:gd name="T84" fmla="*/ 36 w 74"/>
                  <a:gd name="T85" fmla="*/ 58 h 60"/>
                  <a:gd name="T86" fmla="*/ 37 w 74"/>
                  <a:gd name="T87" fmla="*/ 56 h 60"/>
                  <a:gd name="T88" fmla="*/ 58 w 74"/>
                  <a:gd name="T89" fmla="*/ 7 h 60"/>
                  <a:gd name="T90" fmla="*/ 58 w 74"/>
                  <a:gd name="T91" fmla="*/ 50 h 60"/>
                  <a:gd name="T92" fmla="*/ 58 w 74"/>
                  <a:gd name="T93" fmla="*/ 51 h 60"/>
                  <a:gd name="T94" fmla="*/ 57 w 74"/>
                  <a:gd name="T95" fmla="*/ 56 h 60"/>
                  <a:gd name="T96" fmla="*/ 53 w 74"/>
                  <a:gd name="T97" fmla="*/ 57 h 60"/>
                  <a:gd name="T98" fmla="*/ 52 w 74"/>
                  <a:gd name="T99" fmla="*/ 57 h 60"/>
                  <a:gd name="T100" fmla="*/ 49 w 74"/>
                  <a:gd name="T101" fmla="*/ 59 h 60"/>
                  <a:gd name="T102" fmla="*/ 52 w 74"/>
                  <a:gd name="T103" fmla="*/ 60 h 60"/>
                  <a:gd name="T104" fmla="*/ 63 w 74"/>
                  <a:gd name="T105" fmla="*/ 60 h 60"/>
                  <a:gd name="T106" fmla="*/ 72 w 74"/>
                  <a:gd name="T107" fmla="*/ 60 h 60"/>
                  <a:gd name="T108" fmla="*/ 74 w 74"/>
                  <a:gd name="T109" fmla="*/ 59 h 60"/>
                  <a:gd name="T110" fmla="*/ 72 w 74"/>
                  <a:gd name="T111"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 h="60">
                    <a:moveTo>
                      <a:pt x="72" y="57"/>
                    </a:moveTo>
                    <a:cubicBezTo>
                      <a:pt x="71" y="57"/>
                      <a:pt x="71" y="57"/>
                      <a:pt x="71" y="57"/>
                    </a:cubicBezTo>
                    <a:cubicBezTo>
                      <a:pt x="70" y="57"/>
                      <a:pt x="68" y="57"/>
                      <a:pt x="68" y="56"/>
                    </a:cubicBezTo>
                    <a:cubicBezTo>
                      <a:pt x="67" y="55"/>
                      <a:pt x="67" y="52"/>
                      <a:pt x="67" y="50"/>
                    </a:cubicBezTo>
                    <a:cubicBezTo>
                      <a:pt x="67" y="50"/>
                      <a:pt x="67" y="50"/>
                      <a:pt x="67" y="50"/>
                    </a:cubicBezTo>
                    <a:cubicBezTo>
                      <a:pt x="67" y="10"/>
                      <a:pt x="67" y="10"/>
                      <a:pt x="67" y="10"/>
                    </a:cubicBezTo>
                    <a:cubicBezTo>
                      <a:pt x="67" y="10"/>
                      <a:pt x="67" y="9"/>
                      <a:pt x="67" y="8"/>
                    </a:cubicBezTo>
                    <a:cubicBezTo>
                      <a:pt x="67" y="6"/>
                      <a:pt x="67" y="4"/>
                      <a:pt x="67" y="4"/>
                    </a:cubicBezTo>
                    <a:cubicBezTo>
                      <a:pt x="68" y="3"/>
                      <a:pt x="69" y="3"/>
                      <a:pt x="70" y="3"/>
                    </a:cubicBezTo>
                    <a:cubicBezTo>
                      <a:pt x="70" y="3"/>
                      <a:pt x="71" y="3"/>
                      <a:pt x="71" y="3"/>
                    </a:cubicBezTo>
                    <a:cubicBezTo>
                      <a:pt x="72" y="3"/>
                      <a:pt x="74" y="3"/>
                      <a:pt x="74" y="1"/>
                    </a:cubicBezTo>
                    <a:cubicBezTo>
                      <a:pt x="74" y="1"/>
                      <a:pt x="74" y="0"/>
                      <a:pt x="73" y="0"/>
                    </a:cubicBezTo>
                    <a:cubicBezTo>
                      <a:pt x="73" y="0"/>
                      <a:pt x="73" y="0"/>
                      <a:pt x="72" y="0"/>
                    </a:cubicBezTo>
                    <a:cubicBezTo>
                      <a:pt x="72" y="0"/>
                      <a:pt x="71" y="0"/>
                      <a:pt x="71" y="0"/>
                    </a:cubicBezTo>
                    <a:cubicBezTo>
                      <a:pt x="60" y="0"/>
                      <a:pt x="60" y="0"/>
                      <a:pt x="60" y="0"/>
                    </a:cubicBezTo>
                    <a:cubicBezTo>
                      <a:pt x="59" y="0"/>
                      <a:pt x="58" y="0"/>
                      <a:pt x="57" y="1"/>
                    </a:cubicBezTo>
                    <a:cubicBezTo>
                      <a:pt x="38" y="45"/>
                      <a:pt x="38" y="45"/>
                      <a:pt x="38" y="45"/>
                    </a:cubicBezTo>
                    <a:cubicBezTo>
                      <a:pt x="21" y="3"/>
                      <a:pt x="21" y="3"/>
                      <a:pt x="21" y="3"/>
                    </a:cubicBezTo>
                    <a:cubicBezTo>
                      <a:pt x="21" y="1"/>
                      <a:pt x="20" y="0"/>
                      <a:pt x="18" y="0"/>
                    </a:cubicBezTo>
                    <a:cubicBezTo>
                      <a:pt x="7" y="0"/>
                      <a:pt x="7" y="0"/>
                      <a:pt x="7" y="0"/>
                    </a:cubicBezTo>
                    <a:cubicBezTo>
                      <a:pt x="7" y="0"/>
                      <a:pt x="6" y="0"/>
                      <a:pt x="6" y="0"/>
                    </a:cubicBezTo>
                    <a:cubicBezTo>
                      <a:pt x="5" y="0"/>
                      <a:pt x="5" y="0"/>
                      <a:pt x="5" y="0"/>
                    </a:cubicBezTo>
                    <a:cubicBezTo>
                      <a:pt x="4" y="0"/>
                      <a:pt x="4" y="1"/>
                      <a:pt x="4" y="1"/>
                    </a:cubicBezTo>
                    <a:cubicBezTo>
                      <a:pt x="4" y="3"/>
                      <a:pt x="6" y="3"/>
                      <a:pt x="7" y="3"/>
                    </a:cubicBezTo>
                    <a:cubicBezTo>
                      <a:pt x="9" y="3"/>
                      <a:pt x="10" y="3"/>
                      <a:pt x="11" y="4"/>
                    </a:cubicBezTo>
                    <a:cubicBezTo>
                      <a:pt x="11" y="4"/>
                      <a:pt x="11" y="5"/>
                      <a:pt x="11" y="6"/>
                    </a:cubicBezTo>
                    <a:cubicBezTo>
                      <a:pt x="11" y="7"/>
                      <a:pt x="11" y="7"/>
                      <a:pt x="11" y="8"/>
                    </a:cubicBezTo>
                    <a:cubicBezTo>
                      <a:pt x="8" y="50"/>
                      <a:pt x="8" y="50"/>
                      <a:pt x="8" y="50"/>
                    </a:cubicBezTo>
                    <a:cubicBezTo>
                      <a:pt x="8" y="55"/>
                      <a:pt x="8" y="57"/>
                      <a:pt x="3" y="57"/>
                    </a:cubicBezTo>
                    <a:cubicBezTo>
                      <a:pt x="2" y="57"/>
                      <a:pt x="0" y="57"/>
                      <a:pt x="0" y="59"/>
                    </a:cubicBezTo>
                    <a:cubicBezTo>
                      <a:pt x="0" y="59"/>
                      <a:pt x="0" y="60"/>
                      <a:pt x="1" y="60"/>
                    </a:cubicBezTo>
                    <a:cubicBezTo>
                      <a:pt x="1" y="60"/>
                      <a:pt x="2" y="60"/>
                      <a:pt x="2" y="60"/>
                    </a:cubicBezTo>
                    <a:cubicBezTo>
                      <a:pt x="5" y="60"/>
                      <a:pt x="8" y="60"/>
                      <a:pt x="10" y="60"/>
                    </a:cubicBezTo>
                    <a:cubicBezTo>
                      <a:pt x="13" y="60"/>
                      <a:pt x="16" y="60"/>
                      <a:pt x="19" y="60"/>
                    </a:cubicBezTo>
                    <a:cubicBezTo>
                      <a:pt x="19" y="60"/>
                      <a:pt x="20" y="60"/>
                      <a:pt x="21" y="60"/>
                    </a:cubicBezTo>
                    <a:cubicBezTo>
                      <a:pt x="21" y="60"/>
                      <a:pt x="22" y="60"/>
                      <a:pt x="22" y="59"/>
                    </a:cubicBezTo>
                    <a:cubicBezTo>
                      <a:pt x="21" y="57"/>
                      <a:pt x="20" y="57"/>
                      <a:pt x="19" y="57"/>
                    </a:cubicBezTo>
                    <a:cubicBezTo>
                      <a:pt x="18" y="57"/>
                      <a:pt x="18" y="57"/>
                      <a:pt x="18" y="57"/>
                    </a:cubicBezTo>
                    <a:cubicBezTo>
                      <a:pt x="13" y="57"/>
                      <a:pt x="12" y="54"/>
                      <a:pt x="12" y="50"/>
                    </a:cubicBezTo>
                    <a:cubicBezTo>
                      <a:pt x="12" y="49"/>
                      <a:pt x="12" y="48"/>
                      <a:pt x="12" y="47"/>
                    </a:cubicBezTo>
                    <a:cubicBezTo>
                      <a:pt x="15" y="8"/>
                      <a:pt x="15" y="8"/>
                      <a:pt x="15" y="8"/>
                    </a:cubicBezTo>
                    <a:cubicBezTo>
                      <a:pt x="34" y="56"/>
                      <a:pt x="34" y="56"/>
                      <a:pt x="34" y="56"/>
                    </a:cubicBezTo>
                    <a:cubicBezTo>
                      <a:pt x="34" y="57"/>
                      <a:pt x="34" y="58"/>
                      <a:pt x="36" y="58"/>
                    </a:cubicBezTo>
                    <a:cubicBezTo>
                      <a:pt x="37" y="58"/>
                      <a:pt x="37" y="57"/>
                      <a:pt x="37" y="56"/>
                    </a:cubicBezTo>
                    <a:cubicBezTo>
                      <a:pt x="58" y="7"/>
                      <a:pt x="58" y="7"/>
                      <a:pt x="58" y="7"/>
                    </a:cubicBezTo>
                    <a:cubicBezTo>
                      <a:pt x="58" y="50"/>
                      <a:pt x="58" y="50"/>
                      <a:pt x="58" y="50"/>
                    </a:cubicBezTo>
                    <a:cubicBezTo>
                      <a:pt x="58" y="50"/>
                      <a:pt x="58" y="50"/>
                      <a:pt x="58" y="51"/>
                    </a:cubicBezTo>
                    <a:cubicBezTo>
                      <a:pt x="58" y="53"/>
                      <a:pt x="58" y="55"/>
                      <a:pt x="57" y="56"/>
                    </a:cubicBezTo>
                    <a:cubicBezTo>
                      <a:pt x="56" y="57"/>
                      <a:pt x="54" y="57"/>
                      <a:pt x="53" y="57"/>
                    </a:cubicBezTo>
                    <a:cubicBezTo>
                      <a:pt x="53" y="57"/>
                      <a:pt x="52" y="57"/>
                      <a:pt x="52" y="57"/>
                    </a:cubicBezTo>
                    <a:cubicBezTo>
                      <a:pt x="51" y="57"/>
                      <a:pt x="50" y="57"/>
                      <a:pt x="49" y="59"/>
                    </a:cubicBezTo>
                    <a:cubicBezTo>
                      <a:pt x="49" y="60"/>
                      <a:pt x="51" y="60"/>
                      <a:pt x="52" y="60"/>
                    </a:cubicBezTo>
                    <a:cubicBezTo>
                      <a:pt x="55" y="60"/>
                      <a:pt x="59" y="60"/>
                      <a:pt x="63" y="60"/>
                    </a:cubicBezTo>
                    <a:cubicBezTo>
                      <a:pt x="66" y="60"/>
                      <a:pt x="69" y="60"/>
                      <a:pt x="72" y="60"/>
                    </a:cubicBezTo>
                    <a:cubicBezTo>
                      <a:pt x="73" y="60"/>
                      <a:pt x="74" y="60"/>
                      <a:pt x="74" y="59"/>
                    </a:cubicBezTo>
                    <a:cubicBezTo>
                      <a:pt x="74" y="57"/>
                      <a:pt x="73" y="57"/>
                      <a:pt x="72" y="5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54" name="Freeform 53"/>
              <p:cNvSpPr>
                <a:spLocks noEditPoints="1"/>
              </p:cNvSpPr>
              <p:nvPr/>
            </p:nvSpPr>
            <p:spPr bwMode="auto">
              <a:xfrm>
                <a:off x="4068763" y="3214688"/>
                <a:ext cx="150813" cy="171450"/>
              </a:xfrm>
              <a:custGeom>
                <a:avLst/>
                <a:gdLst>
                  <a:gd name="T0" fmla="*/ 39 w 40"/>
                  <a:gd name="T1" fmla="*/ 37 h 45"/>
                  <a:gd name="T2" fmla="*/ 37 w 40"/>
                  <a:gd name="T3" fmla="*/ 38 h 45"/>
                  <a:gd name="T4" fmla="*/ 35 w 40"/>
                  <a:gd name="T5" fmla="*/ 40 h 45"/>
                  <a:gd name="T6" fmla="*/ 33 w 40"/>
                  <a:gd name="T7" fmla="*/ 37 h 45"/>
                  <a:gd name="T8" fmla="*/ 32 w 40"/>
                  <a:gd name="T9" fmla="*/ 33 h 45"/>
                  <a:gd name="T10" fmla="*/ 32 w 40"/>
                  <a:gd name="T11" fmla="*/ 32 h 45"/>
                  <a:gd name="T12" fmla="*/ 32 w 40"/>
                  <a:gd name="T13" fmla="*/ 10 h 45"/>
                  <a:gd name="T14" fmla="*/ 32 w 40"/>
                  <a:gd name="T15" fmla="*/ 8 h 45"/>
                  <a:gd name="T16" fmla="*/ 30 w 40"/>
                  <a:gd name="T17" fmla="*/ 3 h 45"/>
                  <a:gd name="T18" fmla="*/ 21 w 40"/>
                  <a:gd name="T19" fmla="*/ 0 h 45"/>
                  <a:gd name="T20" fmla="*/ 4 w 40"/>
                  <a:gd name="T21" fmla="*/ 7 h 45"/>
                  <a:gd name="T22" fmla="*/ 0 w 40"/>
                  <a:gd name="T23" fmla="*/ 14 h 45"/>
                  <a:gd name="T24" fmla="*/ 0 w 40"/>
                  <a:gd name="T25" fmla="*/ 15 h 45"/>
                  <a:gd name="T26" fmla="*/ 1 w 40"/>
                  <a:gd name="T27" fmla="*/ 15 h 45"/>
                  <a:gd name="T28" fmla="*/ 6 w 40"/>
                  <a:gd name="T29" fmla="*/ 14 h 45"/>
                  <a:gd name="T30" fmla="*/ 9 w 40"/>
                  <a:gd name="T31" fmla="*/ 11 h 45"/>
                  <a:gd name="T32" fmla="*/ 19 w 40"/>
                  <a:gd name="T33" fmla="*/ 3 h 45"/>
                  <a:gd name="T34" fmla="*/ 25 w 40"/>
                  <a:gd name="T35" fmla="*/ 11 h 45"/>
                  <a:gd name="T36" fmla="*/ 25 w 40"/>
                  <a:gd name="T37" fmla="*/ 15 h 45"/>
                  <a:gd name="T38" fmla="*/ 21 w 40"/>
                  <a:gd name="T39" fmla="*/ 20 h 45"/>
                  <a:gd name="T40" fmla="*/ 21 w 40"/>
                  <a:gd name="T41" fmla="*/ 20 h 45"/>
                  <a:gd name="T42" fmla="*/ 14 w 40"/>
                  <a:gd name="T43" fmla="*/ 23 h 45"/>
                  <a:gd name="T44" fmla="*/ 0 w 40"/>
                  <a:gd name="T45" fmla="*/ 37 h 45"/>
                  <a:gd name="T46" fmla="*/ 9 w 40"/>
                  <a:gd name="T47" fmla="*/ 45 h 45"/>
                  <a:gd name="T48" fmla="*/ 20 w 40"/>
                  <a:gd name="T49" fmla="*/ 41 h 45"/>
                  <a:gd name="T50" fmla="*/ 23 w 40"/>
                  <a:gd name="T51" fmla="*/ 39 h 45"/>
                  <a:gd name="T52" fmla="*/ 24 w 40"/>
                  <a:gd name="T53" fmla="*/ 38 h 45"/>
                  <a:gd name="T54" fmla="*/ 25 w 40"/>
                  <a:gd name="T55" fmla="*/ 38 h 45"/>
                  <a:gd name="T56" fmla="*/ 25 w 40"/>
                  <a:gd name="T57" fmla="*/ 38 h 45"/>
                  <a:gd name="T58" fmla="*/ 25 w 40"/>
                  <a:gd name="T59" fmla="*/ 38 h 45"/>
                  <a:gd name="T60" fmla="*/ 31 w 40"/>
                  <a:gd name="T61" fmla="*/ 45 h 45"/>
                  <a:gd name="T62" fmla="*/ 38 w 40"/>
                  <a:gd name="T63" fmla="*/ 42 h 45"/>
                  <a:gd name="T64" fmla="*/ 40 w 40"/>
                  <a:gd name="T65" fmla="*/ 38 h 45"/>
                  <a:gd name="T66" fmla="*/ 39 w 40"/>
                  <a:gd name="T67" fmla="*/ 37 h 45"/>
                  <a:gd name="T68" fmla="*/ 15 w 40"/>
                  <a:gd name="T69" fmla="*/ 26 h 45"/>
                  <a:gd name="T70" fmla="*/ 24 w 40"/>
                  <a:gd name="T71" fmla="*/ 22 h 45"/>
                  <a:gd name="T72" fmla="*/ 25 w 40"/>
                  <a:gd name="T73" fmla="*/ 21 h 45"/>
                  <a:gd name="T74" fmla="*/ 25 w 40"/>
                  <a:gd name="T75" fmla="*/ 21 h 45"/>
                  <a:gd name="T76" fmla="*/ 25 w 40"/>
                  <a:gd name="T77" fmla="*/ 22 h 45"/>
                  <a:gd name="T78" fmla="*/ 25 w 40"/>
                  <a:gd name="T79" fmla="*/ 23 h 45"/>
                  <a:gd name="T80" fmla="*/ 25 w 40"/>
                  <a:gd name="T81" fmla="*/ 24 h 45"/>
                  <a:gd name="T82" fmla="*/ 25 w 40"/>
                  <a:gd name="T83" fmla="*/ 29 h 45"/>
                  <a:gd name="T84" fmla="*/ 22 w 40"/>
                  <a:gd name="T85" fmla="*/ 36 h 45"/>
                  <a:gd name="T86" fmla="*/ 14 w 40"/>
                  <a:gd name="T87" fmla="*/ 40 h 45"/>
                  <a:gd name="T88" fmla="*/ 8 w 40"/>
                  <a:gd name="T89" fmla="*/ 35 h 45"/>
                  <a:gd name="T90" fmla="*/ 15 w 40"/>
                  <a:gd name="T91" fmla="*/ 26 h 45"/>
                  <a:gd name="T92" fmla="*/ 22 w 40"/>
                  <a:gd name="T93" fmla="*/ 20 h 45"/>
                  <a:gd name="T94" fmla="*/ 22 w 40"/>
                  <a:gd name="T95" fmla="*/ 20 h 45"/>
                  <a:gd name="T96" fmla="*/ 22 w 40"/>
                  <a:gd name="T97"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5">
                    <a:moveTo>
                      <a:pt x="39" y="37"/>
                    </a:moveTo>
                    <a:cubicBezTo>
                      <a:pt x="39" y="37"/>
                      <a:pt x="38" y="38"/>
                      <a:pt x="37" y="38"/>
                    </a:cubicBezTo>
                    <a:cubicBezTo>
                      <a:pt x="37" y="39"/>
                      <a:pt x="36" y="40"/>
                      <a:pt x="35" y="40"/>
                    </a:cubicBezTo>
                    <a:cubicBezTo>
                      <a:pt x="34" y="40"/>
                      <a:pt x="33" y="39"/>
                      <a:pt x="33" y="37"/>
                    </a:cubicBezTo>
                    <a:cubicBezTo>
                      <a:pt x="32" y="36"/>
                      <a:pt x="32" y="34"/>
                      <a:pt x="32" y="33"/>
                    </a:cubicBezTo>
                    <a:cubicBezTo>
                      <a:pt x="32" y="33"/>
                      <a:pt x="32" y="33"/>
                      <a:pt x="32" y="32"/>
                    </a:cubicBezTo>
                    <a:cubicBezTo>
                      <a:pt x="32" y="10"/>
                      <a:pt x="32" y="10"/>
                      <a:pt x="32" y="10"/>
                    </a:cubicBezTo>
                    <a:cubicBezTo>
                      <a:pt x="32" y="9"/>
                      <a:pt x="32" y="9"/>
                      <a:pt x="32" y="8"/>
                    </a:cubicBezTo>
                    <a:cubicBezTo>
                      <a:pt x="32" y="6"/>
                      <a:pt x="32" y="4"/>
                      <a:pt x="30" y="3"/>
                    </a:cubicBezTo>
                    <a:cubicBezTo>
                      <a:pt x="28" y="1"/>
                      <a:pt x="24" y="0"/>
                      <a:pt x="21" y="0"/>
                    </a:cubicBezTo>
                    <a:cubicBezTo>
                      <a:pt x="15" y="0"/>
                      <a:pt x="8" y="3"/>
                      <a:pt x="4" y="7"/>
                    </a:cubicBezTo>
                    <a:cubicBezTo>
                      <a:pt x="2" y="8"/>
                      <a:pt x="0" y="11"/>
                      <a:pt x="0" y="14"/>
                    </a:cubicBezTo>
                    <a:cubicBezTo>
                      <a:pt x="0" y="14"/>
                      <a:pt x="0" y="15"/>
                      <a:pt x="0" y="15"/>
                    </a:cubicBezTo>
                    <a:cubicBezTo>
                      <a:pt x="1" y="15"/>
                      <a:pt x="1" y="15"/>
                      <a:pt x="1" y="15"/>
                    </a:cubicBezTo>
                    <a:cubicBezTo>
                      <a:pt x="3" y="15"/>
                      <a:pt x="5" y="15"/>
                      <a:pt x="6" y="14"/>
                    </a:cubicBezTo>
                    <a:cubicBezTo>
                      <a:pt x="7" y="13"/>
                      <a:pt x="8" y="12"/>
                      <a:pt x="9" y="11"/>
                    </a:cubicBezTo>
                    <a:cubicBezTo>
                      <a:pt x="11" y="6"/>
                      <a:pt x="13" y="3"/>
                      <a:pt x="19" y="3"/>
                    </a:cubicBezTo>
                    <a:cubicBezTo>
                      <a:pt x="25" y="3"/>
                      <a:pt x="25" y="6"/>
                      <a:pt x="25" y="11"/>
                    </a:cubicBezTo>
                    <a:cubicBezTo>
                      <a:pt x="25" y="15"/>
                      <a:pt x="25" y="15"/>
                      <a:pt x="25" y="15"/>
                    </a:cubicBezTo>
                    <a:cubicBezTo>
                      <a:pt x="25" y="19"/>
                      <a:pt x="25" y="18"/>
                      <a:pt x="21" y="20"/>
                    </a:cubicBezTo>
                    <a:cubicBezTo>
                      <a:pt x="21" y="20"/>
                      <a:pt x="21" y="20"/>
                      <a:pt x="21" y="20"/>
                    </a:cubicBezTo>
                    <a:cubicBezTo>
                      <a:pt x="14" y="23"/>
                      <a:pt x="14" y="23"/>
                      <a:pt x="14" y="23"/>
                    </a:cubicBezTo>
                    <a:cubicBezTo>
                      <a:pt x="9" y="26"/>
                      <a:pt x="0" y="30"/>
                      <a:pt x="0" y="37"/>
                    </a:cubicBezTo>
                    <a:cubicBezTo>
                      <a:pt x="0" y="42"/>
                      <a:pt x="5" y="45"/>
                      <a:pt x="9" y="45"/>
                    </a:cubicBezTo>
                    <a:cubicBezTo>
                      <a:pt x="13" y="45"/>
                      <a:pt x="17" y="43"/>
                      <a:pt x="20" y="41"/>
                    </a:cubicBezTo>
                    <a:cubicBezTo>
                      <a:pt x="21" y="41"/>
                      <a:pt x="22" y="40"/>
                      <a:pt x="23" y="39"/>
                    </a:cubicBezTo>
                    <a:cubicBezTo>
                      <a:pt x="24" y="39"/>
                      <a:pt x="24" y="38"/>
                      <a:pt x="24" y="38"/>
                    </a:cubicBezTo>
                    <a:cubicBezTo>
                      <a:pt x="24" y="38"/>
                      <a:pt x="24" y="38"/>
                      <a:pt x="25" y="38"/>
                    </a:cubicBezTo>
                    <a:cubicBezTo>
                      <a:pt x="25" y="38"/>
                      <a:pt x="25" y="38"/>
                      <a:pt x="25" y="38"/>
                    </a:cubicBezTo>
                    <a:cubicBezTo>
                      <a:pt x="25" y="38"/>
                      <a:pt x="25" y="38"/>
                      <a:pt x="25" y="38"/>
                    </a:cubicBezTo>
                    <a:cubicBezTo>
                      <a:pt x="26" y="39"/>
                      <a:pt x="26" y="45"/>
                      <a:pt x="31" y="45"/>
                    </a:cubicBezTo>
                    <a:cubicBezTo>
                      <a:pt x="34" y="45"/>
                      <a:pt x="36" y="43"/>
                      <a:pt x="38" y="42"/>
                    </a:cubicBezTo>
                    <a:cubicBezTo>
                      <a:pt x="39" y="41"/>
                      <a:pt x="40" y="40"/>
                      <a:pt x="40" y="38"/>
                    </a:cubicBezTo>
                    <a:cubicBezTo>
                      <a:pt x="40" y="38"/>
                      <a:pt x="40" y="37"/>
                      <a:pt x="39" y="37"/>
                    </a:cubicBezTo>
                    <a:close/>
                    <a:moveTo>
                      <a:pt x="15" y="26"/>
                    </a:moveTo>
                    <a:cubicBezTo>
                      <a:pt x="24" y="22"/>
                      <a:pt x="24" y="22"/>
                      <a:pt x="24" y="22"/>
                    </a:cubicBezTo>
                    <a:cubicBezTo>
                      <a:pt x="24" y="22"/>
                      <a:pt x="24" y="21"/>
                      <a:pt x="25" y="21"/>
                    </a:cubicBezTo>
                    <a:cubicBezTo>
                      <a:pt x="25" y="21"/>
                      <a:pt x="25" y="21"/>
                      <a:pt x="25" y="21"/>
                    </a:cubicBezTo>
                    <a:cubicBezTo>
                      <a:pt x="25" y="21"/>
                      <a:pt x="25" y="21"/>
                      <a:pt x="25" y="22"/>
                    </a:cubicBezTo>
                    <a:cubicBezTo>
                      <a:pt x="25" y="22"/>
                      <a:pt x="25" y="22"/>
                      <a:pt x="25" y="23"/>
                    </a:cubicBezTo>
                    <a:cubicBezTo>
                      <a:pt x="25" y="23"/>
                      <a:pt x="25" y="23"/>
                      <a:pt x="25" y="24"/>
                    </a:cubicBezTo>
                    <a:cubicBezTo>
                      <a:pt x="25" y="29"/>
                      <a:pt x="25" y="29"/>
                      <a:pt x="25" y="29"/>
                    </a:cubicBezTo>
                    <a:cubicBezTo>
                      <a:pt x="25" y="33"/>
                      <a:pt x="25" y="34"/>
                      <a:pt x="22" y="36"/>
                    </a:cubicBezTo>
                    <a:cubicBezTo>
                      <a:pt x="20" y="38"/>
                      <a:pt x="17" y="40"/>
                      <a:pt x="14" y="40"/>
                    </a:cubicBezTo>
                    <a:cubicBezTo>
                      <a:pt x="11" y="40"/>
                      <a:pt x="8" y="38"/>
                      <a:pt x="8" y="35"/>
                    </a:cubicBezTo>
                    <a:cubicBezTo>
                      <a:pt x="8" y="30"/>
                      <a:pt x="11" y="28"/>
                      <a:pt x="15" y="26"/>
                    </a:cubicBezTo>
                    <a:close/>
                    <a:moveTo>
                      <a:pt x="22" y="20"/>
                    </a:moveTo>
                    <a:cubicBezTo>
                      <a:pt x="22" y="20"/>
                      <a:pt x="22" y="20"/>
                      <a:pt x="22" y="20"/>
                    </a:cubicBezTo>
                    <a:cubicBezTo>
                      <a:pt x="22" y="20"/>
                      <a:pt x="22" y="20"/>
                      <a:pt x="22" y="2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55" name="Freeform 54"/>
              <p:cNvSpPr>
                <a:spLocks/>
              </p:cNvSpPr>
              <p:nvPr/>
            </p:nvSpPr>
            <p:spPr bwMode="auto">
              <a:xfrm>
                <a:off x="4233863" y="3214688"/>
                <a:ext cx="147638" cy="171450"/>
              </a:xfrm>
              <a:custGeom>
                <a:avLst/>
                <a:gdLst>
                  <a:gd name="T0" fmla="*/ 37 w 39"/>
                  <a:gd name="T1" fmla="*/ 35 h 45"/>
                  <a:gd name="T2" fmla="*/ 36 w 39"/>
                  <a:gd name="T3" fmla="*/ 37 h 45"/>
                  <a:gd name="T4" fmla="*/ 25 w 39"/>
                  <a:gd name="T5" fmla="*/ 41 h 45"/>
                  <a:gd name="T6" fmla="*/ 8 w 39"/>
                  <a:gd name="T7" fmla="*/ 22 h 45"/>
                  <a:gd name="T8" fmla="*/ 14 w 39"/>
                  <a:gd name="T9" fmla="*/ 6 h 45"/>
                  <a:gd name="T10" fmla="*/ 24 w 39"/>
                  <a:gd name="T11" fmla="*/ 3 h 45"/>
                  <a:gd name="T12" fmla="*/ 31 w 39"/>
                  <a:gd name="T13" fmla="*/ 8 h 45"/>
                  <a:gd name="T14" fmla="*/ 36 w 39"/>
                  <a:gd name="T15" fmla="*/ 13 h 45"/>
                  <a:gd name="T16" fmla="*/ 38 w 39"/>
                  <a:gd name="T17" fmla="*/ 10 h 45"/>
                  <a:gd name="T18" fmla="*/ 38 w 39"/>
                  <a:gd name="T19" fmla="*/ 8 h 45"/>
                  <a:gd name="T20" fmla="*/ 38 w 39"/>
                  <a:gd name="T21" fmla="*/ 6 h 45"/>
                  <a:gd name="T22" fmla="*/ 37 w 39"/>
                  <a:gd name="T23" fmla="*/ 3 h 45"/>
                  <a:gd name="T24" fmla="*/ 25 w 39"/>
                  <a:gd name="T25" fmla="*/ 0 h 45"/>
                  <a:gd name="T26" fmla="*/ 0 w 39"/>
                  <a:gd name="T27" fmla="*/ 23 h 45"/>
                  <a:gd name="T28" fmla="*/ 21 w 39"/>
                  <a:gd name="T29" fmla="*/ 45 h 45"/>
                  <a:gd name="T30" fmla="*/ 36 w 39"/>
                  <a:gd name="T31" fmla="*/ 40 h 45"/>
                  <a:gd name="T32" fmla="*/ 39 w 39"/>
                  <a:gd name="T33" fmla="*/ 37 h 45"/>
                  <a:gd name="T34" fmla="*/ 37 w 39"/>
                  <a:gd name="T35"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45">
                    <a:moveTo>
                      <a:pt x="37" y="35"/>
                    </a:moveTo>
                    <a:cubicBezTo>
                      <a:pt x="37" y="35"/>
                      <a:pt x="36" y="36"/>
                      <a:pt x="36" y="37"/>
                    </a:cubicBezTo>
                    <a:cubicBezTo>
                      <a:pt x="33" y="39"/>
                      <a:pt x="29" y="41"/>
                      <a:pt x="25" y="41"/>
                    </a:cubicBezTo>
                    <a:cubicBezTo>
                      <a:pt x="15" y="41"/>
                      <a:pt x="8" y="31"/>
                      <a:pt x="8" y="22"/>
                    </a:cubicBezTo>
                    <a:cubicBezTo>
                      <a:pt x="8" y="16"/>
                      <a:pt x="10" y="10"/>
                      <a:pt x="14" y="6"/>
                    </a:cubicBezTo>
                    <a:cubicBezTo>
                      <a:pt x="17" y="4"/>
                      <a:pt x="21" y="3"/>
                      <a:pt x="24" y="3"/>
                    </a:cubicBezTo>
                    <a:cubicBezTo>
                      <a:pt x="27" y="3"/>
                      <a:pt x="30" y="5"/>
                      <a:pt x="31" y="8"/>
                    </a:cubicBezTo>
                    <a:cubicBezTo>
                      <a:pt x="33" y="10"/>
                      <a:pt x="34" y="13"/>
                      <a:pt x="36" y="13"/>
                    </a:cubicBezTo>
                    <a:cubicBezTo>
                      <a:pt x="38" y="13"/>
                      <a:pt x="38" y="11"/>
                      <a:pt x="38" y="10"/>
                    </a:cubicBezTo>
                    <a:cubicBezTo>
                      <a:pt x="38" y="9"/>
                      <a:pt x="38" y="8"/>
                      <a:pt x="38" y="8"/>
                    </a:cubicBezTo>
                    <a:cubicBezTo>
                      <a:pt x="38" y="7"/>
                      <a:pt x="38" y="7"/>
                      <a:pt x="38" y="6"/>
                    </a:cubicBezTo>
                    <a:cubicBezTo>
                      <a:pt x="38" y="5"/>
                      <a:pt x="38" y="4"/>
                      <a:pt x="37" y="3"/>
                    </a:cubicBezTo>
                    <a:cubicBezTo>
                      <a:pt x="34" y="1"/>
                      <a:pt x="29" y="0"/>
                      <a:pt x="25" y="0"/>
                    </a:cubicBezTo>
                    <a:cubicBezTo>
                      <a:pt x="12" y="0"/>
                      <a:pt x="0" y="10"/>
                      <a:pt x="0" y="23"/>
                    </a:cubicBezTo>
                    <a:cubicBezTo>
                      <a:pt x="0" y="35"/>
                      <a:pt x="9" y="45"/>
                      <a:pt x="21" y="45"/>
                    </a:cubicBezTo>
                    <a:cubicBezTo>
                      <a:pt x="27" y="45"/>
                      <a:pt x="32" y="44"/>
                      <a:pt x="36" y="40"/>
                    </a:cubicBezTo>
                    <a:cubicBezTo>
                      <a:pt x="36" y="40"/>
                      <a:pt x="38" y="38"/>
                      <a:pt x="39" y="37"/>
                    </a:cubicBezTo>
                    <a:cubicBezTo>
                      <a:pt x="39" y="36"/>
                      <a:pt x="38" y="35"/>
                      <a:pt x="37" y="35"/>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56" name="Freeform 55"/>
              <p:cNvSpPr>
                <a:spLocks noEditPoints="1"/>
              </p:cNvSpPr>
              <p:nvPr/>
            </p:nvSpPr>
            <p:spPr bwMode="auto">
              <a:xfrm>
                <a:off x="4378325" y="3146425"/>
                <a:ext cx="236538" cy="234950"/>
              </a:xfrm>
              <a:custGeom>
                <a:avLst/>
                <a:gdLst>
                  <a:gd name="T0" fmla="*/ 60 w 63"/>
                  <a:gd name="T1" fmla="*/ 59 h 62"/>
                  <a:gd name="T2" fmla="*/ 53 w 63"/>
                  <a:gd name="T3" fmla="*/ 50 h 62"/>
                  <a:gd name="T4" fmla="*/ 34 w 63"/>
                  <a:gd name="T5" fmla="*/ 2 h 62"/>
                  <a:gd name="T6" fmla="*/ 32 w 63"/>
                  <a:gd name="T7" fmla="*/ 0 h 62"/>
                  <a:gd name="T8" fmla="*/ 30 w 63"/>
                  <a:gd name="T9" fmla="*/ 3 h 62"/>
                  <a:gd name="T10" fmla="*/ 11 w 63"/>
                  <a:gd name="T11" fmla="*/ 50 h 62"/>
                  <a:gd name="T12" fmla="*/ 8 w 63"/>
                  <a:gd name="T13" fmla="*/ 58 h 62"/>
                  <a:gd name="T14" fmla="*/ 3 w 63"/>
                  <a:gd name="T15" fmla="*/ 59 h 62"/>
                  <a:gd name="T16" fmla="*/ 0 w 63"/>
                  <a:gd name="T17" fmla="*/ 61 h 62"/>
                  <a:gd name="T18" fmla="*/ 2 w 63"/>
                  <a:gd name="T19" fmla="*/ 62 h 62"/>
                  <a:gd name="T20" fmla="*/ 4 w 63"/>
                  <a:gd name="T21" fmla="*/ 62 h 62"/>
                  <a:gd name="T22" fmla="*/ 12 w 63"/>
                  <a:gd name="T23" fmla="*/ 62 h 62"/>
                  <a:gd name="T24" fmla="*/ 20 w 63"/>
                  <a:gd name="T25" fmla="*/ 62 h 62"/>
                  <a:gd name="T26" fmla="*/ 22 w 63"/>
                  <a:gd name="T27" fmla="*/ 62 h 62"/>
                  <a:gd name="T28" fmla="*/ 23 w 63"/>
                  <a:gd name="T29" fmla="*/ 61 h 62"/>
                  <a:gd name="T30" fmla="*/ 20 w 63"/>
                  <a:gd name="T31" fmla="*/ 59 h 62"/>
                  <a:gd name="T32" fmla="*/ 20 w 63"/>
                  <a:gd name="T33" fmla="*/ 59 h 62"/>
                  <a:gd name="T34" fmla="*/ 16 w 63"/>
                  <a:gd name="T35" fmla="*/ 59 h 62"/>
                  <a:gd name="T36" fmla="*/ 14 w 63"/>
                  <a:gd name="T37" fmla="*/ 56 h 62"/>
                  <a:gd name="T38" fmla="*/ 15 w 63"/>
                  <a:gd name="T39" fmla="*/ 51 h 62"/>
                  <a:gd name="T40" fmla="*/ 18 w 63"/>
                  <a:gd name="T41" fmla="*/ 44 h 62"/>
                  <a:gd name="T42" fmla="*/ 22 w 63"/>
                  <a:gd name="T43" fmla="*/ 40 h 62"/>
                  <a:gd name="T44" fmla="*/ 35 w 63"/>
                  <a:gd name="T45" fmla="*/ 40 h 62"/>
                  <a:gd name="T46" fmla="*/ 39 w 63"/>
                  <a:gd name="T47" fmla="*/ 41 h 62"/>
                  <a:gd name="T48" fmla="*/ 41 w 63"/>
                  <a:gd name="T49" fmla="*/ 45 h 62"/>
                  <a:gd name="T50" fmla="*/ 44 w 63"/>
                  <a:gd name="T51" fmla="*/ 52 h 62"/>
                  <a:gd name="T52" fmla="*/ 45 w 63"/>
                  <a:gd name="T53" fmla="*/ 57 h 62"/>
                  <a:gd name="T54" fmla="*/ 43 w 63"/>
                  <a:gd name="T55" fmla="*/ 59 h 62"/>
                  <a:gd name="T56" fmla="*/ 40 w 63"/>
                  <a:gd name="T57" fmla="*/ 59 h 62"/>
                  <a:gd name="T58" fmla="*/ 36 w 63"/>
                  <a:gd name="T59" fmla="*/ 61 h 62"/>
                  <a:gd name="T60" fmla="*/ 38 w 63"/>
                  <a:gd name="T61" fmla="*/ 62 h 62"/>
                  <a:gd name="T62" fmla="*/ 49 w 63"/>
                  <a:gd name="T63" fmla="*/ 62 h 62"/>
                  <a:gd name="T64" fmla="*/ 61 w 63"/>
                  <a:gd name="T65" fmla="*/ 62 h 62"/>
                  <a:gd name="T66" fmla="*/ 63 w 63"/>
                  <a:gd name="T67" fmla="*/ 61 h 62"/>
                  <a:gd name="T68" fmla="*/ 60 w 63"/>
                  <a:gd name="T69" fmla="*/ 59 h 62"/>
                  <a:gd name="T70" fmla="*/ 29 w 63"/>
                  <a:gd name="T71" fmla="*/ 16 h 62"/>
                  <a:gd name="T72" fmla="*/ 30 w 63"/>
                  <a:gd name="T73" fmla="*/ 18 h 62"/>
                  <a:gd name="T74" fmla="*/ 37 w 63"/>
                  <a:gd name="T75" fmla="*/ 34 h 62"/>
                  <a:gd name="T76" fmla="*/ 37 w 63"/>
                  <a:gd name="T77" fmla="*/ 36 h 62"/>
                  <a:gd name="T78" fmla="*/ 37 w 63"/>
                  <a:gd name="T79" fmla="*/ 37 h 62"/>
                  <a:gd name="T80" fmla="*/ 36 w 63"/>
                  <a:gd name="T81" fmla="*/ 37 h 62"/>
                  <a:gd name="T82" fmla="*/ 35 w 63"/>
                  <a:gd name="T83" fmla="*/ 37 h 62"/>
                  <a:gd name="T84" fmla="*/ 24 w 63"/>
                  <a:gd name="T85" fmla="*/ 37 h 62"/>
                  <a:gd name="T86" fmla="*/ 22 w 63"/>
                  <a:gd name="T87" fmla="*/ 37 h 62"/>
                  <a:gd name="T88" fmla="*/ 21 w 63"/>
                  <a:gd name="T89" fmla="*/ 37 h 62"/>
                  <a:gd name="T90" fmla="*/ 21 w 63"/>
                  <a:gd name="T91" fmla="*/ 36 h 62"/>
                  <a:gd name="T92" fmla="*/ 21 w 63"/>
                  <a:gd name="T93" fmla="*/ 36 h 62"/>
                  <a:gd name="T94" fmla="*/ 21 w 63"/>
                  <a:gd name="T95" fmla="*/ 36 h 62"/>
                  <a:gd name="T96" fmla="*/ 28 w 63"/>
                  <a:gd name="T97" fmla="*/ 18 h 62"/>
                  <a:gd name="T98" fmla="*/ 28 w 63"/>
                  <a:gd name="T99" fmla="*/ 17 h 62"/>
                  <a:gd name="T100" fmla="*/ 29 w 63"/>
                  <a:gd name="T101" fmla="*/ 16 h 62"/>
                  <a:gd name="T102" fmla="*/ 29 w 63"/>
                  <a:gd name="T103" fmla="*/ 1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 h="62">
                    <a:moveTo>
                      <a:pt x="60" y="59"/>
                    </a:moveTo>
                    <a:cubicBezTo>
                      <a:pt x="56" y="59"/>
                      <a:pt x="54" y="54"/>
                      <a:pt x="53" y="50"/>
                    </a:cubicBezTo>
                    <a:cubicBezTo>
                      <a:pt x="34" y="2"/>
                      <a:pt x="34" y="2"/>
                      <a:pt x="34" y="2"/>
                    </a:cubicBezTo>
                    <a:cubicBezTo>
                      <a:pt x="33" y="2"/>
                      <a:pt x="33" y="0"/>
                      <a:pt x="32" y="0"/>
                    </a:cubicBezTo>
                    <a:cubicBezTo>
                      <a:pt x="30" y="0"/>
                      <a:pt x="30" y="2"/>
                      <a:pt x="30" y="3"/>
                    </a:cubicBezTo>
                    <a:cubicBezTo>
                      <a:pt x="11" y="50"/>
                      <a:pt x="11" y="50"/>
                      <a:pt x="11" y="50"/>
                    </a:cubicBezTo>
                    <a:cubicBezTo>
                      <a:pt x="11" y="52"/>
                      <a:pt x="9" y="57"/>
                      <a:pt x="8" y="58"/>
                    </a:cubicBezTo>
                    <a:cubicBezTo>
                      <a:pt x="7" y="59"/>
                      <a:pt x="5" y="59"/>
                      <a:pt x="3" y="59"/>
                    </a:cubicBezTo>
                    <a:cubicBezTo>
                      <a:pt x="3" y="59"/>
                      <a:pt x="0" y="59"/>
                      <a:pt x="0" y="61"/>
                    </a:cubicBezTo>
                    <a:cubicBezTo>
                      <a:pt x="0" y="62"/>
                      <a:pt x="2" y="62"/>
                      <a:pt x="2" y="62"/>
                    </a:cubicBezTo>
                    <a:cubicBezTo>
                      <a:pt x="3" y="62"/>
                      <a:pt x="4" y="62"/>
                      <a:pt x="4" y="62"/>
                    </a:cubicBezTo>
                    <a:cubicBezTo>
                      <a:pt x="7" y="62"/>
                      <a:pt x="9" y="62"/>
                      <a:pt x="12" y="62"/>
                    </a:cubicBezTo>
                    <a:cubicBezTo>
                      <a:pt x="15" y="62"/>
                      <a:pt x="17" y="62"/>
                      <a:pt x="20" y="62"/>
                    </a:cubicBezTo>
                    <a:cubicBezTo>
                      <a:pt x="21" y="62"/>
                      <a:pt x="21" y="62"/>
                      <a:pt x="22" y="62"/>
                    </a:cubicBezTo>
                    <a:cubicBezTo>
                      <a:pt x="22" y="62"/>
                      <a:pt x="23" y="62"/>
                      <a:pt x="23" y="61"/>
                    </a:cubicBezTo>
                    <a:cubicBezTo>
                      <a:pt x="23" y="59"/>
                      <a:pt x="21" y="59"/>
                      <a:pt x="20" y="59"/>
                    </a:cubicBezTo>
                    <a:cubicBezTo>
                      <a:pt x="20" y="59"/>
                      <a:pt x="20" y="59"/>
                      <a:pt x="20" y="59"/>
                    </a:cubicBezTo>
                    <a:cubicBezTo>
                      <a:pt x="19" y="59"/>
                      <a:pt x="17" y="59"/>
                      <a:pt x="16" y="59"/>
                    </a:cubicBezTo>
                    <a:cubicBezTo>
                      <a:pt x="15" y="58"/>
                      <a:pt x="14" y="57"/>
                      <a:pt x="14" y="56"/>
                    </a:cubicBezTo>
                    <a:cubicBezTo>
                      <a:pt x="14" y="55"/>
                      <a:pt x="15" y="53"/>
                      <a:pt x="15" y="51"/>
                    </a:cubicBezTo>
                    <a:cubicBezTo>
                      <a:pt x="18" y="44"/>
                      <a:pt x="18" y="44"/>
                      <a:pt x="18" y="44"/>
                    </a:cubicBezTo>
                    <a:cubicBezTo>
                      <a:pt x="20" y="40"/>
                      <a:pt x="19" y="41"/>
                      <a:pt x="22" y="40"/>
                    </a:cubicBezTo>
                    <a:cubicBezTo>
                      <a:pt x="35" y="40"/>
                      <a:pt x="35" y="40"/>
                      <a:pt x="35" y="40"/>
                    </a:cubicBezTo>
                    <a:cubicBezTo>
                      <a:pt x="38" y="40"/>
                      <a:pt x="39" y="40"/>
                      <a:pt x="39" y="41"/>
                    </a:cubicBezTo>
                    <a:cubicBezTo>
                      <a:pt x="39" y="41"/>
                      <a:pt x="40" y="43"/>
                      <a:pt x="41" y="45"/>
                    </a:cubicBezTo>
                    <a:cubicBezTo>
                      <a:pt x="44" y="52"/>
                      <a:pt x="44" y="52"/>
                      <a:pt x="44" y="52"/>
                    </a:cubicBezTo>
                    <a:cubicBezTo>
                      <a:pt x="44" y="53"/>
                      <a:pt x="45" y="56"/>
                      <a:pt x="45" y="57"/>
                    </a:cubicBezTo>
                    <a:cubicBezTo>
                      <a:pt x="45" y="58"/>
                      <a:pt x="45" y="58"/>
                      <a:pt x="43" y="59"/>
                    </a:cubicBezTo>
                    <a:cubicBezTo>
                      <a:pt x="42" y="59"/>
                      <a:pt x="41" y="59"/>
                      <a:pt x="40" y="59"/>
                    </a:cubicBezTo>
                    <a:cubicBezTo>
                      <a:pt x="39" y="59"/>
                      <a:pt x="36" y="59"/>
                      <a:pt x="36" y="61"/>
                    </a:cubicBezTo>
                    <a:cubicBezTo>
                      <a:pt x="36" y="62"/>
                      <a:pt x="38" y="62"/>
                      <a:pt x="38" y="62"/>
                    </a:cubicBezTo>
                    <a:cubicBezTo>
                      <a:pt x="42" y="62"/>
                      <a:pt x="46" y="62"/>
                      <a:pt x="49" y="62"/>
                    </a:cubicBezTo>
                    <a:cubicBezTo>
                      <a:pt x="53" y="62"/>
                      <a:pt x="57" y="62"/>
                      <a:pt x="61" y="62"/>
                    </a:cubicBezTo>
                    <a:cubicBezTo>
                      <a:pt x="62" y="62"/>
                      <a:pt x="63" y="62"/>
                      <a:pt x="63" y="61"/>
                    </a:cubicBezTo>
                    <a:cubicBezTo>
                      <a:pt x="63" y="59"/>
                      <a:pt x="61" y="59"/>
                      <a:pt x="60" y="59"/>
                    </a:cubicBezTo>
                    <a:close/>
                    <a:moveTo>
                      <a:pt x="29" y="16"/>
                    </a:moveTo>
                    <a:cubicBezTo>
                      <a:pt x="29" y="16"/>
                      <a:pt x="30" y="18"/>
                      <a:pt x="30" y="18"/>
                    </a:cubicBezTo>
                    <a:cubicBezTo>
                      <a:pt x="37" y="34"/>
                      <a:pt x="37" y="34"/>
                      <a:pt x="37" y="34"/>
                    </a:cubicBezTo>
                    <a:cubicBezTo>
                      <a:pt x="37" y="35"/>
                      <a:pt x="37" y="36"/>
                      <a:pt x="37" y="36"/>
                    </a:cubicBezTo>
                    <a:cubicBezTo>
                      <a:pt x="37" y="36"/>
                      <a:pt x="37" y="36"/>
                      <a:pt x="37" y="37"/>
                    </a:cubicBezTo>
                    <a:cubicBezTo>
                      <a:pt x="37" y="37"/>
                      <a:pt x="36" y="37"/>
                      <a:pt x="36" y="37"/>
                    </a:cubicBezTo>
                    <a:cubicBezTo>
                      <a:pt x="36" y="37"/>
                      <a:pt x="35" y="37"/>
                      <a:pt x="35" y="37"/>
                    </a:cubicBezTo>
                    <a:cubicBezTo>
                      <a:pt x="24" y="37"/>
                      <a:pt x="24" y="37"/>
                      <a:pt x="24" y="37"/>
                    </a:cubicBezTo>
                    <a:cubicBezTo>
                      <a:pt x="24" y="37"/>
                      <a:pt x="23" y="37"/>
                      <a:pt x="22" y="37"/>
                    </a:cubicBezTo>
                    <a:cubicBezTo>
                      <a:pt x="22" y="37"/>
                      <a:pt x="22" y="37"/>
                      <a:pt x="21" y="37"/>
                    </a:cubicBezTo>
                    <a:cubicBezTo>
                      <a:pt x="21" y="37"/>
                      <a:pt x="21" y="37"/>
                      <a:pt x="21" y="36"/>
                    </a:cubicBezTo>
                    <a:cubicBezTo>
                      <a:pt x="21" y="36"/>
                      <a:pt x="21" y="36"/>
                      <a:pt x="21" y="36"/>
                    </a:cubicBezTo>
                    <a:cubicBezTo>
                      <a:pt x="21" y="36"/>
                      <a:pt x="21" y="36"/>
                      <a:pt x="21" y="36"/>
                    </a:cubicBezTo>
                    <a:cubicBezTo>
                      <a:pt x="28" y="18"/>
                      <a:pt x="28" y="18"/>
                      <a:pt x="28" y="18"/>
                    </a:cubicBezTo>
                    <a:cubicBezTo>
                      <a:pt x="28" y="18"/>
                      <a:pt x="28" y="17"/>
                      <a:pt x="28" y="17"/>
                    </a:cubicBezTo>
                    <a:cubicBezTo>
                      <a:pt x="29" y="16"/>
                      <a:pt x="29" y="16"/>
                      <a:pt x="29" y="16"/>
                    </a:cubicBezTo>
                    <a:cubicBezTo>
                      <a:pt x="29" y="16"/>
                      <a:pt x="29" y="16"/>
                      <a:pt x="29" y="16"/>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57" name="Freeform 56"/>
              <p:cNvSpPr>
                <a:spLocks/>
              </p:cNvSpPr>
              <p:nvPr/>
            </p:nvSpPr>
            <p:spPr bwMode="auto">
              <a:xfrm>
                <a:off x="4630738" y="3214688"/>
                <a:ext cx="120650" cy="166688"/>
              </a:xfrm>
              <a:custGeom>
                <a:avLst/>
                <a:gdLst>
                  <a:gd name="T0" fmla="*/ 26 w 32"/>
                  <a:gd name="T1" fmla="*/ 1 h 44"/>
                  <a:gd name="T2" fmla="*/ 18 w 32"/>
                  <a:gd name="T3" fmla="*/ 5 h 44"/>
                  <a:gd name="T4" fmla="*/ 16 w 32"/>
                  <a:gd name="T5" fmla="*/ 7 h 44"/>
                  <a:gd name="T6" fmla="*/ 15 w 32"/>
                  <a:gd name="T7" fmla="*/ 8 h 44"/>
                  <a:gd name="T8" fmla="*/ 15 w 32"/>
                  <a:gd name="T9" fmla="*/ 8 h 44"/>
                  <a:gd name="T10" fmla="*/ 15 w 32"/>
                  <a:gd name="T11" fmla="*/ 7 h 44"/>
                  <a:gd name="T12" fmla="*/ 15 w 32"/>
                  <a:gd name="T13" fmla="*/ 7 h 44"/>
                  <a:gd name="T14" fmla="*/ 15 w 32"/>
                  <a:gd name="T15" fmla="*/ 2 h 44"/>
                  <a:gd name="T16" fmla="*/ 15 w 32"/>
                  <a:gd name="T17" fmla="*/ 2 h 44"/>
                  <a:gd name="T18" fmla="*/ 15 w 32"/>
                  <a:gd name="T19" fmla="*/ 1 h 44"/>
                  <a:gd name="T20" fmla="*/ 14 w 32"/>
                  <a:gd name="T21" fmla="*/ 0 h 44"/>
                  <a:gd name="T22" fmla="*/ 11 w 32"/>
                  <a:gd name="T23" fmla="*/ 1 h 44"/>
                  <a:gd name="T24" fmla="*/ 4 w 32"/>
                  <a:gd name="T25" fmla="*/ 6 h 44"/>
                  <a:gd name="T26" fmla="*/ 1 w 32"/>
                  <a:gd name="T27" fmla="*/ 8 h 44"/>
                  <a:gd name="T28" fmla="*/ 3 w 32"/>
                  <a:gd name="T29" fmla="*/ 10 h 44"/>
                  <a:gd name="T30" fmla="*/ 4 w 32"/>
                  <a:gd name="T31" fmla="*/ 10 h 44"/>
                  <a:gd name="T32" fmla="*/ 7 w 32"/>
                  <a:gd name="T33" fmla="*/ 10 h 44"/>
                  <a:gd name="T34" fmla="*/ 7 w 32"/>
                  <a:gd name="T35" fmla="*/ 15 h 44"/>
                  <a:gd name="T36" fmla="*/ 7 w 32"/>
                  <a:gd name="T37" fmla="*/ 16 h 44"/>
                  <a:gd name="T38" fmla="*/ 7 w 32"/>
                  <a:gd name="T39" fmla="*/ 34 h 44"/>
                  <a:gd name="T40" fmla="*/ 7 w 32"/>
                  <a:gd name="T41" fmla="*/ 37 h 44"/>
                  <a:gd name="T42" fmla="*/ 3 w 32"/>
                  <a:gd name="T43" fmla="*/ 41 h 44"/>
                  <a:gd name="T44" fmla="*/ 2 w 32"/>
                  <a:gd name="T45" fmla="*/ 41 h 44"/>
                  <a:gd name="T46" fmla="*/ 0 w 32"/>
                  <a:gd name="T47" fmla="*/ 43 h 44"/>
                  <a:gd name="T48" fmla="*/ 2 w 32"/>
                  <a:gd name="T49" fmla="*/ 44 h 44"/>
                  <a:gd name="T50" fmla="*/ 11 w 32"/>
                  <a:gd name="T51" fmla="*/ 44 h 44"/>
                  <a:gd name="T52" fmla="*/ 20 w 32"/>
                  <a:gd name="T53" fmla="*/ 44 h 44"/>
                  <a:gd name="T54" fmla="*/ 21 w 32"/>
                  <a:gd name="T55" fmla="*/ 44 h 44"/>
                  <a:gd name="T56" fmla="*/ 22 w 32"/>
                  <a:gd name="T57" fmla="*/ 43 h 44"/>
                  <a:gd name="T58" fmla="*/ 19 w 32"/>
                  <a:gd name="T59" fmla="*/ 41 h 44"/>
                  <a:gd name="T60" fmla="*/ 15 w 32"/>
                  <a:gd name="T61" fmla="*/ 37 h 44"/>
                  <a:gd name="T62" fmla="*/ 15 w 32"/>
                  <a:gd name="T63" fmla="*/ 34 h 44"/>
                  <a:gd name="T64" fmla="*/ 15 w 32"/>
                  <a:gd name="T65" fmla="*/ 19 h 44"/>
                  <a:gd name="T66" fmla="*/ 15 w 32"/>
                  <a:gd name="T67" fmla="*/ 18 h 44"/>
                  <a:gd name="T68" fmla="*/ 17 w 32"/>
                  <a:gd name="T69" fmla="*/ 10 h 44"/>
                  <a:gd name="T70" fmla="*/ 21 w 32"/>
                  <a:gd name="T71" fmla="*/ 6 h 44"/>
                  <a:gd name="T72" fmla="*/ 28 w 32"/>
                  <a:gd name="T73" fmla="*/ 10 h 44"/>
                  <a:gd name="T74" fmla="*/ 32 w 32"/>
                  <a:gd name="T75" fmla="*/ 6 h 44"/>
                  <a:gd name="T76" fmla="*/ 26 w 32"/>
                  <a:gd name="T77"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 h="44">
                    <a:moveTo>
                      <a:pt x="26" y="1"/>
                    </a:moveTo>
                    <a:cubicBezTo>
                      <a:pt x="23" y="1"/>
                      <a:pt x="20" y="3"/>
                      <a:pt x="18" y="5"/>
                    </a:cubicBezTo>
                    <a:cubicBezTo>
                      <a:pt x="17" y="6"/>
                      <a:pt x="16" y="6"/>
                      <a:pt x="16" y="7"/>
                    </a:cubicBezTo>
                    <a:cubicBezTo>
                      <a:pt x="15" y="8"/>
                      <a:pt x="15" y="8"/>
                      <a:pt x="15" y="8"/>
                    </a:cubicBezTo>
                    <a:cubicBezTo>
                      <a:pt x="15" y="8"/>
                      <a:pt x="15" y="8"/>
                      <a:pt x="15" y="8"/>
                    </a:cubicBezTo>
                    <a:cubicBezTo>
                      <a:pt x="15" y="8"/>
                      <a:pt x="15" y="8"/>
                      <a:pt x="15" y="7"/>
                    </a:cubicBezTo>
                    <a:cubicBezTo>
                      <a:pt x="15" y="7"/>
                      <a:pt x="15" y="7"/>
                      <a:pt x="15" y="7"/>
                    </a:cubicBezTo>
                    <a:cubicBezTo>
                      <a:pt x="15" y="2"/>
                      <a:pt x="15" y="2"/>
                      <a:pt x="15" y="2"/>
                    </a:cubicBezTo>
                    <a:cubicBezTo>
                      <a:pt x="15" y="2"/>
                      <a:pt x="15" y="2"/>
                      <a:pt x="15" y="2"/>
                    </a:cubicBezTo>
                    <a:cubicBezTo>
                      <a:pt x="15" y="1"/>
                      <a:pt x="15" y="1"/>
                      <a:pt x="15" y="1"/>
                    </a:cubicBezTo>
                    <a:cubicBezTo>
                      <a:pt x="14" y="0"/>
                      <a:pt x="14" y="0"/>
                      <a:pt x="14" y="0"/>
                    </a:cubicBezTo>
                    <a:cubicBezTo>
                      <a:pt x="12" y="0"/>
                      <a:pt x="12" y="1"/>
                      <a:pt x="11" y="1"/>
                    </a:cubicBezTo>
                    <a:cubicBezTo>
                      <a:pt x="10" y="3"/>
                      <a:pt x="6" y="6"/>
                      <a:pt x="4" y="6"/>
                    </a:cubicBezTo>
                    <a:cubicBezTo>
                      <a:pt x="3" y="7"/>
                      <a:pt x="1" y="7"/>
                      <a:pt x="1" y="8"/>
                    </a:cubicBezTo>
                    <a:cubicBezTo>
                      <a:pt x="1" y="9"/>
                      <a:pt x="2" y="10"/>
                      <a:pt x="3" y="10"/>
                    </a:cubicBezTo>
                    <a:cubicBezTo>
                      <a:pt x="4" y="10"/>
                      <a:pt x="4" y="10"/>
                      <a:pt x="4" y="10"/>
                    </a:cubicBezTo>
                    <a:cubicBezTo>
                      <a:pt x="5" y="9"/>
                      <a:pt x="6" y="10"/>
                      <a:pt x="7" y="10"/>
                    </a:cubicBezTo>
                    <a:cubicBezTo>
                      <a:pt x="7" y="11"/>
                      <a:pt x="7" y="14"/>
                      <a:pt x="7" y="15"/>
                    </a:cubicBezTo>
                    <a:cubicBezTo>
                      <a:pt x="7" y="15"/>
                      <a:pt x="7" y="16"/>
                      <a:pt x="7" y="16"/>
                    </a:cubicBezTo>
                    <a:cubicBezTo>
                      <a:pt x="7" y="34"/>
                      <a:pt x="7" y="34"/>
                      <a:pt x="7" y="34"/>
                    </a:cubicBezTo>
                    <a:cubicBezTo>
                      <a:pt x="7" y="35"/>
                      <a:pt x="7" y="36"/>
                      <a:pt x="7" y="37"/>
                    </a:cubicBezTo>
                    <a:cubicBezTo>
                      <a:pt x="7" y="39"/>
                      <a:pt x="7" y="41"/>
                      <a:pt x="3" y="41"/>
                    </a:cubicBezTo>
                    <a:cubicBezTo>
                      <a:pt x="3" y="41"/>
                      <a:pt x="2" y="41"/>
                      <a:pt x="2" y="41"/>
                    </a:cubicBezTo>
                    <a:cubicBezTo>
                      <a:pt x="1" y="42"/>
                      <a:pt x="0" y="42"/>
                      <a:pt x="0" y="43"/>
                    </a:cubicBezTo>
                    <a:cubicBezTo>
                      <a:pt x="0" y="44"/>
                      <a:pt x="2" y="44"/>
                      <a:pt x="2" y="44"/>
                    </a:cubicBezTo>
                    <a:cubicBezTo>
                      <a:pt x="5" y="44"/>
                      <a:pt x="8" y="44"/>
                      <a:pt x="11" y="44"/>
                    </a:cubicBezTo>
                    <a:cubicBezTo>
                      <a:pt x="14" y="44"/>
                      <a:pt x="17" y="44"/>
                      <a:pt x="20" y="44"/>
                    </a:cubicBezTo>
                    <a:cubicBezTo>
                      <a:pt x="21" y="44"/>
                      <a:pt x="21" y="44"/>
                      <a:pt x="21" y="44"/>
                    </a:cubicBezTo>
                    <a:cubicBezTo>
                      <a:pt x="22" y="44"/>
                      <a:pt x="22" y="43"/>
                      <a:pt x="22" y="43"/>
                    </a:cubicBezTo>
                    <a:cubicBezTo>
                      <a:pt x="22" y="41"/>
                      <a:pt x="20" y="41"/>
                      <a:pt x="19" y="41"/>
                    </a:cubicBezTo>
                    <a:cubicBezTo>
                      <a:pt x="15" y="41"/>
                      <a:pt x="15" y="39"/>
                      <a:pt x="15" y="37"/>
                    </a:cubicBezTo>
                    <a:cubicBezTo>
                      <a:pt x="15" y="36"/>
                      <a:pt x="15" y="35"/>
                      <a:pt x="15" y="34"/>
                    </a:cubicBezTo>
                    <a:cubicBezTo>
                      <a:pt x="15" y="19"/>
                      <a:pt x="15" y="19"/>
                      <a:pt x="15" y="19"/>
                    </a:cubicBezTo>
                    <a:cubicBezTo>
                      <a:pt x="15" y="18"/>
                      <a:pt x="15" y="18"/>
                      <a:pt x="15" y="18"/>
                    </a:cubicBezTo>
                    <a:cubicBezTo>
                      <a:pt x="15" y="15"/>
                      <a:pt x="15" y="12"/>
                      <a:pt x="17" y="10"/>
                    </a:cubicBezTo>
                    <a:cubicBezTo>
                      <a:pt x="18" y="8"/>
                      <a:pt x="20" y="6"/>
                      <a:pt x="21" y="6"/>
                    </a:cubicBezTo>
                    <a:cubicBezTo>
                      <a:pt x="24" y="6"/>
                      <a:pt x="24" y="10"/>
                      <a:pt x="28" y="10"/>
                    </a:cubicBezTo>
                    <a:cubicBezTo>
                      <a:pt x="30" y="10"/>
                      <a:pt x="32" y="8"/>
                      <a:pt x="32" y="6"/>
                    </a:cubicBezTo>
                    <a:cubicBezTo>
                      <a:pt x="32" y="2"/>
                      <a:pt x="29" y="1"/>
                      <a:pt x="26" y="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58" name="Freeform 57"/>
              <p:cNvSpPr>
                <a:spLocks/>
              </p:cNvSpPr>
              <p:nvPr/>
            </p:nvSpPr>
            <p:spPr bwMode="auto">
              <a:xfrm>
                <a:off x="4762500" y="3181350"/>
                <a:ext cx="98425" cy="204788"/>
              </a:xfrm>
              <a:custGeom>
                <a:avLst/>
                <a:gdLst>
                  <a:gd name="T0" fmla="*/ 25 w 26"/>
                  <a:gd name="T1" fmla="*/ 46 h 54"/>
                  <a:gd name="T2" fmla="*/ 22 w 26"/>
                  <a:gd name="T3" fmla="*/ 48 h 54"/>
                  <a:gd name="T4" fmla="*/ 18 w 26"/>
                  <a:gd name="T5" fmla="*/ 50 h 54"/>
                  <a:gd name="T6" fmla="*/ 14 w 26"/>
                  <a:gd name="T7" fmla="*/ 46 h 54"/>
                  <a:gd name="T8" fmla="*/ 13 w 26"/>
                  <a:gd name="T9" fmla="*/ 39 h 54"/>
                  <a:gd name="T10" fmla="*/ 13 w 26"/>
                  <a:gd name="T11" fmla="*/ 39 h 54"/>
                  <a:gd name="T12" fmla="*/ 13 w 26"/>
                  <a:gd name="T13" fmla="*/ 39 h 54"/>
                  <a:gd name="T14" fmla="*/ 13 w 26"/>
                  <a:gd name="T15" fmla="*/ 15 h 54"/>
                  <a:gd name="T16" fmla="*/ 14 w 26"/>
                  <a:gd name="T17" fmla="*/ 13 h 54"/>
                  <a:gd name="T18" fmla="*/ 16 w 26"/>
                  <a:gd name="T19" fmla="*/ 13 h 54"/>
                  <a:gd name="T20" fmla="*/ 21 w 26"/>
                  <a:gd name="T21" fmla="*/ 13 h 54"/>
                  <a:gd name="T22" fmla="*/ 23 w 26"/>
                  <a:gd name="T23" fmla="*/ 13 h 54"/>
                  <a:gd name="T24" fmla="*/ 24 w 26"/>
                  <a:gd name="T25" fmla="*/ 13 h 54"/>
                  <a:gd name="T26" fmla="*/ 25 w 26"/>
                  <a:gd name="T27" fmla="*/ 11 h 54"/>
                  <a:gd name="T28" fmla="*/ 25 w 26"/>
                  <a:gd name="T29" fmla="*/ 10 h 54"/>
                  <a:gd name="T30" fmla="*/ 23 w 26"/>
                  <a:gd name="T31" fmla="*/ 9 h 54"/>
                  <a:gd name="T32" fmla="*/ 14 w 26"/>
                  <a:gd name="T33" fmla="*/ 9 h 54"/>
                  <a:gd name="T34" fmla="*/ 13 w 26"/>
                  <a:gd name="T35" fmla="*/ 8 h 54"/>
                  <a:gd name="T36" fmla="*/ 13 w 26"/>
                  <a:gd name="T37" fmla="*/ 1 h 54"/>
                  <a:gd name="T38" fmla="*/ 12 w 26"/>
                  <a:gd name="T39" fmla="*/ 0 h 54"/>
                  <a:gd name="T40" fmla="*/ 10 w 26"/>
                  <a:gd name="T41" fmla="*/ 1 h 54"/>
                  <a:gd name="T42" fmla="*/ 1 w 26"/>
                  <a:gd name="T43" fmla="*/ 10 h 54"/>
                  <a:gd name="T44" fmla="*/ 0 w 26"/>
                  <a:gd name="T45" fmla="*/ 12 h 54"/>
                  <a:gd name="T46" fmla="*/ 2 w 26"/>
                  <a:gd name="T47" fmla="*/ 13 h 54"/>
                  <a:gd name="T48" fmla="*/ 3 w 26"/>
                  <a:gd name="T49" fmla="*/ 13 h 54"/>
                  <a:gd name="T50" fmla="*/ 5 w 26"/>
                  <a:gd name="T51" fmla="*/ 13 h 54"/>
                  <a:gd name="T52" fmla="*/ 5 w 26"/>
                  <a:gd name="T53" fmla="*/ 14 h 54"/>
                  <a:gd name="T54" fmla="*/ 5 w 26"/>
                  <a:gd name="T55" fmla="*/ 39 h 54"/>
                  <a:gd name="T56" fmla="*/ 5 w 26"/>
                  <a:gd name="T57" fmla="*/ 42 h 54"/>
                  <a:gd name="T58" fmla="*/ 8 w 26"/>
                  <a:gd name="T59" fmla="*/ 51 h 54"/>
                  <a:gd name="T60" fmla="*/ 15 w 26"/>
                  <a:gd name="T61" fmla="*/ 54 h 54"/>
                  <a:gd name="T62" fmla="*/ 24 w 26"/>
                  <a:gd name="T63" fmla="*/ 50 h 54"/>
                  <a:gd name="T64" fmla="*/ 26 w 26"/>
                  <a:gd name="T65" fmla="*/ 47 h 54"/>
                  <a:gd name="T66" fmla="*/ 25 w 26"/>
                  <a:gd name="T67" fmla="*/ 4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54">
                    <a:moveTo>
                      <a:pt x="25" y="46"/>
                    </a:moveTo>
                    <a:cubicBezTo>
                      <a:pt x="24" y="46"/>
                      <a:pt x="23" y="47"/>
                      <a:pt x="22" y="48"/>
                    </a:cubicBezTo>
                    <a:cubicBezTo>
                      <a:pt x="21" y="49"/>
                      <a:pt x="20" y="50"/>
                      <a:pt x="18" y="50"/>
                    </a:cubicBezTo>
                    <a:cubicBezTo>
                      <a:pt x="16" y="50"/>
                      <a:pt x="14" y="48"/>
                      <a:pt x="14" y="46"/>
                    </a:cubicBezTo>
                    <a:cubicBezTo>
                      <a:pt x="13" y="44"/>
                      <a:pt x="13" y="41"/>
                      <a:pt x="13" y="39"/>
                    </a:cubicBezTo>
                    <a:cubicBezTo>
                      <a:pt x="13" y="39"/>
                      <a:pt x="13" y="39"/>
                      <a:pt x="13" y="39"/>
                    </a:cubicBezTo>
                    <a:cubicBezTo>
                      <a:pt x="13" y="39"/>
                      <a:pt x="13" y="39"/>
                      <a:pt x="13" y="39"/>
                    </a:cubicBezTo>
                    <a:cubicBezTo>
                      <a:pt x="13" y="15"/>
                      <a:pt x="13" y="15"/>
                      <a:pt x="13" y="15"/>
                    </a:cubicBezTo>
                    <a:cubicBezTo>
                      <a:pt x="13" y="13"/>
                      <a:pt x="13" y="13"/>
                      <a:pt x="14" y="13"/>
                    </a:cubicBezTo>
                    <a:cubicBezTo>
                      <a:pt x="15" y="13"/>
                      <a:pt x="15" y="13"/>
                      <a:pt x="16" y="13"/>
                    </a:cubicBezTo>
                    <a:cubicBezTo>
                      <a:pt x="21" y="13"/>
                      <a:pt x="21" y="13"/>
                      <a:pt x="21" y="13"/>
                    </a:cubicBezTo>
                    <a:cubicBezTo>
                      <a:pt x="22" y="13"/>
                      <a:pt x="23" y="13"/>
                      <a:pt x="23" y="13"/>
                    </a:cubicBezTo>
                    <a:cubicBezTo>
                      <a:pt x="23" y="13"/>
                      <a:pt x="24" y="13"/>
                      <a:pt x="24" y="13"/>
                    </a:cubicBezTo>
                    <a:cubicBezTo>
                      <a:pt x="25" y="12"/>
                      <a:pt x="25" y="12"/>
                      <a:pt x="25" y="11"/>
                    </a:cubicBezTo>
                    <a:cubicBezTo>
                      <a:pt x="25" y="11"/>
                      <a:pt x="25" y="10"/>
                      <a:pt x="25" y="10"/>
                    </a:cubicBezTo>
                    <a:cubicBezTo>
                      <a:pt x="24" y="10"/>
                      <a:pt x="24" y="9"/>
                      <a:pt x="23" y="9"/>
                    </a:cubicBezTo>
                    <a:cubicBezTo>
                      <a:pt x="14" y="9"/>
                      <a:pt x="14" y="9"/>
                      <a:pt x="14" y="9"/>
                    </a:cubicBezTo>
                    <a:cubicBezTo>
                      <a:pt x="13" y="9"/>
                      <a:pt x="13" y="9"/>
                      <a:pt x="13" y="8"/>
                    </a:cubicBezTo>
                    <a:cubicBezTo>
                      <a:pt x="13" y="1"/>
                      <a:pt x="13" y="1"/>
                      <a:pt x="13" y="1"/>
                    </a:cubicBezTo>
                    <a:cubicBezTo>
                      <a:pt x="13" y="1"/>
                      <a:pt x="13" y="0"/>
                      <a:pt x="12" y="0"/>
                    </a:cubicBezTo>
                    <a:cubicBezTo>
                      <a:pt x="11" y="0"/>
                      <a:pt x="11" y="0"/>
                      <a:pt x="10" y="1"/>
                    </a:cubicBezTo>
                    <a:cubicBezTo>
                      <a:pt x="8" y="5"/>
                      <a:pt x="6" y="8"/>
                      <a:pt x="1" y="10"/>
                    </a:cubicBezTo>
                    <a:cubicBezTo>
                      <a:pt x="1" y="11"/>
                      <a:pt x="0" y="11"/>
                      <a:pt x="0" y="12"/>
                    </a:cubicBezTo>
                    <a:cubicBezTo>
                      <a:pt x="0" y="13"/>
                      <a:pt x="1" y="13"/>
                      <a:pt x="2" y="13"/>
                    </a:cubicBezTo>
                    <a:cubicBezTo>
                      <a:pt x="3" y="13"/>
                      <a:pt x="3" y="13"/>
                      <a:pt x="3" y="13"/>
                    </a:cubicBezTo>
                    <a:cubicBezTo>
                      <a:pt x="4" y="13"/>
                      <a:pt x="4" y="13"/>
                      <a:pt x="5" y="13"/>
                    </a:cubicBezTo>
                    <a:cubicBezTo>
                      <a:pt x="5" y="13"/>
                      <a:pt x="5" y="13"/>
                      <a:pt x="5" y="14"/>
                    </a:cubicBezTo>
                    <a:cubicBezTo>
                      <a:pt x="5" y="39"/>
                      <a:pt x="5" y="39"/>
                      <a:pt x="5" y="39"/>
                    </a:cubicBezTo>
                    <a:cubicBezTo>
                      <a:pt x="5" y="40"/>
                      <a:pt x="5" y="41"/>
                      <a:pt x="5" y="42"/>
                    </a:cubicBezTo>
                    <a:cubicBezTo>
                      <a:pt x="5" y="45"/>
                      <a:pt x="6" y="48"/>
                      <a:pt x="8" y="51"/>
                    </a:cubicBezTo>
                    <a:cubicBezTo>
                      <a:pt x="9" y="53"/>
                      <a:pt x="12" y="54"/>
                      <a:pt x="15" y="54"/>
                    </a:cubicBezTo>
                    <a:cubicBezTo>
                      <a:pt x="18" y="54"/>
                      <a:pt x="22" y="53"/>
                      <a:pt x="24" y="50"/>
                    </a:cubicBezTo>
                    <a:cubicBezTo>
                      <a:pt x="25" y="50"/>
                      <a:pt x="26" y="49"/>
                      <a:pt x="26" y="47"/>
                    </a:cubicBezTo>
                    <a:cubicBezTo>
                      <a:pt x="26" y="47"/>
                      <a:pt x="26" y="46"/>
                      <a:pt x="25" y="46"/>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59" name="Freeform 58"/>
              <p:cNvSpPr>
                <a:spLocks/>
              </p:cNvSpPr>
              <p:nvPr/>
            </p:nvSpPr>
            <p:spPr bwMode="auto">
              <a:xfrm>
                <a:off x="4872038" y="3124200"/>
                <a:ext cx="192088" cy="257175"/>
              </a:xfrm>
              <a:custGeom>
                <a:avLst/>
                <a:gdLst>
                  <a:gd name="T0" fmla="*/ 48 w 51"/>
                  <a:gd name="T1" fmla="*/ 65 h 68"/>
                  <a:gd name="T2" fmla="*/ 44 w 51"/>
                  <a:gd name="T3" fmla="*/ 61 h 68"/>
                  <a:gd name="T4" fmla="*/ 44 w 51"/>
                  <a:gd name="T5" fmla="*/ 58 h 68"/>
                  <a:gd name="T6" fmla="*/ 44 w 51"/>
                  <a:gd name="T7" fmla="*/ 43 h 68"/>
                  <a:gd name="T8" fmla="*/ 44 w 51"/>
                  <a:gd name="T9" fmla="*/ 42 h 68"/>
                  <a:gd name="T10" fmla="*/ 41 w 51"/>
                  <a:gd name="T11" fmla="*/ 29 h 68"/>
                  <a:gd name="T12" fmla="*/ 30 w 51"/>
                  <a:gd name="T13" fmla="*/ 24 h 68"/>
                  <a:gd name="T14" fmla="*/ 16 w 51"/>
                  <a:gd name="T15" fmla="*/ 30 h 68"/>
                  <a:gd name="T16" fmla="*/ 15 w 51"/>
                  <a:gd name="T17" fmla="*/ 31 h 68"/>
                  <a:gd name="T18" fmla="*/ 15 w 51"/>
                  <a:gd name="T19" fmla="*/ 30 h 68"/>
                  <a:gd name="T20" fmla="*/ 15 w 51"/>
                  <a:gd name="T21" fmla="*/ 2 h 68"/>
                  <a:gd name="T22" fmla="*/ 15 w 51"/>
                  <a:gd name="T23" fmla="*/ 2 h 68"/>
                  <a:gd name="T24" fmla="*/ 14 w 51"/>
                  <a:gd name="T25" fmla="*/ 1 h 68"/>
                  <a:gd name="T26" fmla="*/ 13 w 51"/>
                  <a:gd name="T27" fmla="*/ 0 h 68"/>
                  <a:gd name="T28" fmla="*/ 11 w 51"/>
                  <a:gd name="T29" fmla="*/ 1 h 68"/>
                  <a:gd name="T30" fmla="*/ 3 w 51"/>
                  <a:gd name="T31" fmla="*/ 4 h 68"/>
                  <a:gd name="T32" fmla="*/ 1 w 51"/>
                  <a:gd name="T33" fmla="*/ 6 h 68"/>
                  <a:gd name="T34" fmla="*/ 3 w 51"/>
                  <a:gd name="T35" fmla="*/ 7 h 68"/>
                  <a:gd name="T36" fmla="*/ 4 w 51"/>
                  <a:gd name="T37" fmla="*/ 7 h 68"/>
                  <a:gd name="T38" fmla="*/ 7 w 51"/>
                  <a:gd name="T39" fmla="*/ 12 h 68"/>
                  <a:gd name="T40" fmla="*/ 7 w 51"/>
                  <a:gd name="T41" fmla="*/ 14 h 68"/>
                  <a:gd name="T42" fmla="*/ 7 w 51"/>
                  <a:gd name="T43" fmla="*/ 58 h 68"/>
                  <a:gd name="T44" fmla="*/ 7 w 51"/>
                  <a:gd name="T45" fmla="*/ 61 h 68"/>
                  <a:gd name="T46" fmla="*/ 3 w 51"/>
                  <a:gd name="T47" fmla="*/ 65 h 68"/>
                  <a:gd name="T48" fmla="*/ 1 w 51"/>
                  <a:gd name="T49" fmla="*/ 65 h 68"/>
                  <a:gd name="T50" fmla="*/ 0 w 51"/>
                  <a:gd name="T51" fmla="*/ 67 h 68"/>
                  <a:gd name="T52" fmla="*/ 2 w 51"/>
                  <a:gd name="T53" fmla="*/ 68 h 68"/>
                  <a:gd name="T54" fmla="*/ 11 w 51"/>
                  <a:gd name="T55" fmla="*/ 68 h 68"/>
                  <a:gd name="T56" fmla="*/ 20 w 51"/>
                  <a:gd name="T57" fmla="*/ 68 h 68"/>
                  <a:gd name="T58" fmla="*/ 21 w 51"/>
                  <a:gd name="T59" fmla="*/ 68 h 68"/>
                  <a:gd name="T60" fmla="*/ 22 w 51"/>
                  <a:gd name="T61" fmla="*/ 67 h 68"/>
                  <a:gd name="T62" fmla="*/ 18 w 51"/>
                  <a:gd name="T63" fmla="*/ 65 h 68"/>
                  <a:gd name="T64" fmla="*/ 15 w 51"/>
                  <a:gd name="T65" fmla="*/ 61 h 68"/>
                  <a:gd name="T66" fmla="*/ 15 w 51"/>
                  <a:gd name="T67" fmla="*/ 58 h 68"/>
                  <a:gd name="T68" fmla="*/ 15 w 51"/>
                  <a:gd name="T69" fmla="*/ 40 h 68"/>
                  <a:gd name="T70" fmla="*/ 17 w 51"/>
                  <a:gd name="T71" fmla="*/ 32 h 68"/>
                  <a:gd name="T72" fmla="*/ 26 w 51"/>
                  <a:gd name="T73" fmla="*/ 28 h 68"/>
                  <a:gd name="T74" fmla="*/ 35 w 51"/>
                  <a:gd name="T75" fmla="*/ 32 h 68"/>
                  <a:gd name="T76" fmla="*/ 37 w 51"/>
                  <a:gd name="T77" fmla="*/ 41 h 68"/>
                  <a:gd name="T78" fmla="*/ 37 w 51"/>
                  <a:gd name="T79" fmla="*/ 58 h 68"/>
                  <a:gd name="T80" fmla="*/ 37 w 51"/>
                  <a:gd name="T81" fmla="*/ 61 h 68"/>
                  <a:gd name="T82" fmla="*/ 33 w 51"/>
                  <a:gd name="T83" fmla="*/ 65 h 68"/>
                  <a:gd name="T84" fmla="*/ 31 w 51"/>
                  <a:gd name="T85" fmla="*/ 65 h 68"/>
                  <a:gd name="T86" fmla="*/ 30 w 51"/>
                  <a:gd name="T87" fmla="*/ 67 h 68"/>
                  <a:gd name="T88" fmla="*/ 31 w 51"/>
                  <a:gd name="T89" fmla="*/ 68 h 68"/>
                  <a:gd name="T90" fmla="*/ 41 w 51"/>
                  <a:gd name="T91" fmla="*/ 68 h 68"/>
                  <a:gd name="T92" fmla="*/ 49 w 51"/>
                  <a:gd name="T93" fmla="*/ 68 h 68"/>
                  <a:gd name="T94" fmla="*/ 51 w 51"/>
                  <a:gd name="T95" fmla="*/ 68 h 68"/>
                  <a:gd name="T96" fmla="*/ 51 w 51"/>
                  <a:gd name="T97" fmla="*/ 67 h 68"/>
                  <a:gd name="T98" fmla="*/ 48 w 51"/>
                  <a:gd name="T99"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 h="68">
                    <a:moveTo>
                      <a:pt x="48" y="65"/>
                    </a:moveTo>
                    <a:cubicBezTo>
                      <a:pt x="44" y="65"/>
                      <a:pt x="44" y="63"/>
                      <a:pt x="44" y="61"/>
                    </a:cubicBezTo>
                    <a:cubicBezTo>
                      <a:pt x="44" y="60"/>
                      <a:pt x="44" y="59"/>
                      <a:pt x="44" y="58"/>
                    </a:cubicBezTo>
                    <a:cubicBezTo>
                      <a:pt x="44" y="43"/>
                      <a:pt x="44" y="43"/>
                      <a:pt x="44" y="43"/>
                    </a:cubicBezTo>
                    <a:cubicBezTo>
                      <a:pt x="44" y="42"/>
                      <a:pt x="44" y="42"/>
                      <a:pt x="44" y="42"/>
                    </a:cubicBezTo>
                    <a:cubicBezTo>
                      <a:pt x="44" y="37"/>
                      <a:pt x="44" y="33"/>
                      <a:pt x="41" y="29"/>
                    </a:cubicBezTo>
                    <a:cubicBezTo>
                      <a:pt x="39" y="25"/>
                      <a:pt x="34" y="24"/>
                      <a:pt x="30" y="24"/>
                    </a:cubicBezTo>
                    <a:cubicBezTo>
                      <a:pt x="24" y="24"/>
                      <a:pt x="20" y="26"/>
                      <a:pt x="16" y="30"/>
                    </a:cubicBezTo>
                    <a:cubicBezTo>
                      <a:pt x="16" y="30"/>
                      <a:pt x="15" y="31"/>
                      <a:pt x="15" y="31"/>
                    </a:cubicBezTo>
                    <a:cubicBezTo>
                      <a:pt x="15" y="31"/>
                      <a:pt x="15" y="31"/>
                      <a:pt x="15" y="30"/>
                    </a:cubicBezTo>
                    <a:cubicBezTo>
                      <a:pt x="15" y="2"/>
                      <a:pt x="15" y="2"/>
                      <a:pt x="15" y="2"/>
                    </a:cubicBezTo>
                    <a:cubicBezTo>
                      <a:pt x="15" y="2"/>
                      <a:pt x="15" y="2"/>
                      <a:pt x="15" y="2"/>
                    </a:cubicBezTo>
                    <a:cubicBezTo>
                      <a:pt x="15" y="2"/>
                      <a:pt x="15" y="1"/>
                      <a:pt x="14" y="1"/>
                    </a:cubicBezTo>
                    <a:cubicBezTo>
                      <a:pt x="14" y="1"/>
                      <a:pt x="14" y="0"/>
                      <a:pt x="13" y="0"/>
                    </a:cubicBezTo>
                    <a:cubicBezTo>
                      <a:pt x="12" y="0"/>
                      <a:pt x="11" y="1"/>
                      <a:pt x="11" y="1"/>
                    </a:cubicBezTo>
                    <a:cubicBezTo>
                      <a:pt x="9" y="3"/>
                      <a:pt x="5" y="4"/>
                      <a:pt x="3" y="4"/>
                    </a:cubicBezTo>
                    <a:cubicBezTo>
                      <a:pt x="2" y="4"/>
                      <a:pt x="1" y="5"/>
                      <a:pt x="1" y="6"/>
                    </a:cubicBezTo>
                    <a:cubicBezTo>
                      <a:pt x="1" y="7"/>
                      <a:pt x="2" y="7"/>
                      <a:pt x="3" y="7"/>
                    </a:cubicBezTo>
                    <a:cubicBezTo>
                      <a:pt x="3" y="7"/>
                      <a:pt x="4" y="7"/>
                      <a:pt x="4" y="7"/>
                    </a:cubicBezTo>
                    <a:cubicBezTo>
                      <a:pt x="7" y="7"/>
                      <a:pt x="7" y="9"/>
                      <a:pt x="7" y="12"/>
                    </a:cubicBezTo>
                    <a:cubicBezTo>
                      <a:pt x="7" y="13"/>
                      <a:pt x="7" y="14"/>
                      <a:pt x="7" y="14"/>
                    </a:cubicBezTo>
                    <a:cubicBezTo>
                      <a:pt x="7" y="58"/>
                      <a:pt x="7" y="58"/>
                      <a:pt x="7" y="58"/>
                    </a:cubicBezTo>
                    <a:cubicBezTo>
                      <a:pt x="7" y="59"/>
                      <a:pt x="7" y="60"/>
                      <a:pt x="7" y="61"/>
                    </a:cubicBezTo>
                    <a:cubicBezTo>
                      <a:pt x="7" y="63"/>
                      <a:pt x="7" y="65"/>
                      <a:pt x="3" y="65"/>
                    </a:cubicBezTo>
                    <a:cubicBezTo>
                      <a:pt x="3" y="65"/>
                      <a:pt x="2" y="65"/>
                      <a:pt x="1" y="65"/>
                    </a:cubicBezTo>
                    <a:cubicBezTo>
                      <a:pt x="1" y="66"/>
                      <a:pt x="0" y="66"/>
                      <a:pt x="0" y="67"/>
                    </a:cubicBezTo>
                    <a:cubicBezTo>
                      <a:pt x="0" y="68"/>
                      <a:pt x="1" y="68"/>
                      <a:pt x="2" y="68"/>
                    </a:cubicBezTo>
                    <a:cubicBezTo>
                      <a:pt x="5" y="68"/>
                      <a:pt x="8" y="68"/>
                      <a:pt x="11" y="68"/>
                    </a:cubicBezTo>
                    <a:cubicBezTo>
                      <a:pt x="14" y="68"/>
                      <a:pt x="17" y="68"/>
                      <a:pt x="20" y="68"/>
                    </a:cubicBezTo>
                    <a:cubicBezTo>
                      <a:pt x="20" y="68"/>
                      <a:pt x="21" y="68"/>
                      <a:pt x="21" y="68"/>
                    </a:cubicBezTo>
                    <a:cubicBezTo>
                      <a:pt x="21" y="68"/>
                      <a:pt x="22" y="67"/>
                      <a:pt x="22" y="67"/>
                    </a:cubicBezTo>
                    <a:cubicBezTo>
                      <a:pt x="21" y="65"/>
                      <a:pt x="19" y="65"/>
                      <a:pt x="18" y="65"/>
                    </a:cubicBezTo>
                    <a:cubicBezTo>
                      <a:pt x="15" y="65"/>
                      <a:pt x="15" y="63"/>
                      <a:pt x="15" y="61"/>
                    </a:cubicBezTo>
                    <a:cubicBezTo>
                      <a:pt x="15" y="60"/>
                      <a:pt x="15" y="59"/>
                      <a:pt x="15" y="58"/>
                    </a:cubicBezTo>
                    <a:cubicBezTo>
                      <a:pt x="15" y="40"/>
                      <a:pt x="15" y="40"/>
                      <a:pt x="15" y="40"/>
                    </a:cubicBezTo>
                    <a:cubicBezTo>
                      <a:pt x="15" y="37"/>
                      <a:pt x="15" y="35"/>
                      <a:pt x="17" y="32"/>
                    </a:cubicBezTo>
                    <a:cubicBezTo>
                      <a:pt x="20" y="30"/>
                      <a:pt x="23" y="28"/>
                      <a:pt x="26" y="28"/>
                    </a:cubicBezTo>
                    <a:cubicBezTo>
                      <a:pt x="30" y="28"/>
                      <a:pt x="33" y="30"/>
                      <a:pt x="35" y="32"/>
                    </a:cubicBezTo>
                    <a:cubicBezTo>
                      <a:pt x="37" y="35"/>
                      <a:pt x="37" y="38"/>
                      <a:pt x="37" y="41"/>
                    </a:cubicBezTo>
                    <a:cubicBezTo>
                      <a:pt x="37" y="58"/>
                      <a:pt x="37" y="58"/>
                      <a:pt x="37" y="58"/>
                    </a:cubicBezTo>
                    <a:cubicBezTo>
                      <a:pt x="37" y="59"/>
                      <a:pt x="37" y="60"/>
                      <a:pt x="37" y="61"/>
                    </a:cubicBezTo>
                    <a:cubicBezTo>
                      <a:pt x="37" y="63"/>
                      <a:pt x="36" y="65"/>
                      <a:pt x="33" y="65"/>
                    </a:cubicBezTo>
                    <a:cubicBezTo>
                      <a:pt x="32" y="65"/>
                      <a:pt x="32" y="65"/>
                      <a:pt x="31" y="65"/>
                    </a:cubicBezTo>
                    <a:cubicBezTo>
                      <a:pt x="30" y="66"/>
                      <a:pt x="30" y="66"/>
                      <a:pt x="30" y="67"/>
                    </a:cubicBezTo>
                    <a:cubicBezTo>
                      <a:pt x="30" y="68"/>
                      <a:pt x="31" y="68"/>
                      <a:pt x="31" y="68"/>
                    </a:cubicBezTo>
                    <a:cubicBezTo>
                      <a:pt x="34" y="68"/>
                      <a:pt x="38" y="68"/>
                      <a:pt x="41" y="68"/>
                    </a:cubicBezTo>
                    <a:cubicBezTo>
                      <a:pt x="43" y="68"/>
                      <a:pt x="46" y="68"/>
                      <a:pt x="49" y="68"/>
                    </a:cubicBezTo>
                    <a:cubicBezTo>
                      <a:pt x="50" y="68"/>
                      <a:pt x="50" y="68"/>
                      <a:pt x="51" y="68"/>
                    </a:cubicBezTo>
                    <a:cubicBezTo>
                      <a:pt x="51" y="68"/>
                      <a:pt x="51" y="67"/>
                      <a:pt x="51" y="67"/>
                    </a:cubicBezTo>
                    <a:cubicBezTo>
                      <a:pt x="51" y="65"/>
                      <a:pt x="49" y="65"/>
                      <a:pt x="48" y="65"/>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60" name="Freeform 59"/>
              <p:cNvSpPr>
                <a:spLocks/>
              </p:cNvSpPr>
              <p:nvPr/>
            </p:nvSpPr>
            <p:spPr bwMode="auto">
              <a:xfrm>
                <a:off x="5059363" y="3219450"/>
                <a:ext cx="192088" cy="166688"/>
              </a:xfrm>
              <a:custGeom>
                <a:avLst/>
                <a:gdLst>
                  <a:gd name="T0" fmla="*/ 49 w 51"/>
                  <a:gd name="T1" fmla="*/ 37 h 44"/>
                  <a:gd name="T2" fmla="*/ 48 w 51"/>
                  <a:gd name="T3" fmla="*/ 37 h 44"/>
                  <a:gd name="T4" fmla="*/ 47 w 51"/>
                  <a:gd name="T5" fmla="*/ 37 h 44"/>
                  <a:gd name="T6" fmla="*/ 44 w 51"/>
                  <a:gd name="T7" fmla="*/ 34 h 44"/>
                  <a:gd name="T8" fmla="*/ 44 w 51"/>
                  <a:gd name="T9" fmla="*/ 31 h 44"/>
                  <a:gd name="T10" fmla="*/ 44 w 51"/>
                  <a:gd name="T11" fmla="*/ 3 h 44"/>
                  <a:gd name="T12" fmla="*/ 44 w 51"/>
                  <a:gd name="T13" fmla="*/ 2 h 44"/>
                  <a:gd name="T14" fmla="*/ 44 w 51"/>
                  <a:gd name="T15" fmla="*/ 1 h 44"/>
                  <a:gd name="T16" fmla="*/ 43 w 51"/>
                  <a:gd name="T17" fmla="*/ 0 h 44"/>
                  <a:gd name="T18" fmla="*/ 32 w 51"/>
                  <a:gd name="T19" fmla="*/ 0 h 44"/>
                  <a:gd name="T20" fmla="*/ 31 w 51"/>
                  <a:gd name="T21" fmla="*/ 0 h 44"/>
                  <a:gd name="T22" fmla="*/ 30 w 51"/>
                  <a:gd name="T23" fmla="*/ 0 h 44"/>
                  <a:gd name="T24" fmla="*/ 30 w 51"/>
                  <a:gd name="T25" fmla="*/ 1 h 44"/>
                  <a:gd name="T26" fmla="*/ 33 w 51"/>
                  <a:gd name="T27" fmla="*/ 3 h 44"/>
                  <a:gd name="T28" fmla="*/ 37 w 51"/>
                  <a:gd name="T29" fmla="*/ 7 h 44"/>
                  <a:gd name="T30" fmla="*/ 37 w 51"/>
                  <a:gd name="T31" fmla="*/ 10 h 44"/>
                  <a:gd name="T32" fmla="*/ 37 w 51"/>
                  <a:gd name="T33" fmla="*/ 28 h 44"/>
                  <a:gd name="T34" fmla="*/ 37 w 51"/>
                  <a:gd name="T35" fmla="*/ 31 h 44"/>
                  <a:gd name="T36" fmla="*/ 35 w 51"/>
                  <a:gd name="T37" fmla="*/ 35 h 44"/>
                  <a:gd name="T38" fmla="*/ 25 w 51"/>
                  <a:gd name="T39" fmla="*/ 39 h 44"/>
                  <a:gd name="T40" fmla="*/ 16 w 51"/>
                  <a:gd name="T41" fmla="*/ 35 h 44"/>
                  <a:gd name="T42" fmla="*/ 15 w 51"/>
                  <a:gd name="T43" fmla="*/ 25 h 44"/>
                  <a:gd name="T44" fmla="*/ 15 w 51"/>
                  <a:gd name="T45" fmla="*/ 4 h 44"/>
                  <a:gd name="T46" fmla="*/ 15 w 51"/>
                  <a:gd name="T47" fmla="*/ 3 h 44"/>
                  <a:gd name="T48" fmla="*/ 14 w 51"/>
                  <a:gd name="T49" fmla="*/ 1 h 44"/>
                  <a:gd name="T50" fmla="*/ 13 w 51"/>
                  <a:gd name="T51" fmla="*/ 0 h 44"/>
                  <a:gd name="T52" fmla="*/ 2 w 51"/>
                  <a:gd name="T53" fmla="*/ 0 h 44"/>
                  <a:gd name="T54" fmla="*/ 1 w 51"/>
                  <a:gd name="T55" fmla="*/ 0 h 44"/>
                  <a:gd name="T56" fmla="*/ 1 w 51"/>
                  <a:gd name="T57" fmla="*/ 0 h 44"/>
                  <a:gd name="T58" fmla="*/ 0 w 51"/>
                  <a:gd name="T59" fmla="*/ 1 h 44"/>
                  <a:gd name="T60" fmla="*/ 3 w 51"/>
                  <a:gd name="T61" fmla="*/ 3 h 44"/>
                  <a:gd name="T62" fmla="*/ 7 w 51"/>
                  <a:gd name="T63" fmla="*/ 7 h 44"/>
                  <a:gd name="T64" fmla="*/ 7 w 51"/>
                  <a:gd name="T65" fmla="*/ 10 h 44"/>
                  <a:gd name="T66" fmla="*/ 7 w 51"/>
                  <a:gd name="T67" fmla="*/ 25 h 44"/>
                  <a:gd name="T68" fmla="*/ 7 w 51"/>
                  <a:gd name="T69" fmla="*/ 26 h 44"/>
                  <a:gd name="T70" fmla="*/ 10 w 51"/>
                  <a:gd name="T71" fmla="*/ 38 h 44"/>
                  <a:gd name="T72" fmla="*/ 22 w 51"/>
                  <a:gd name="T73" fmla="*/ 44 h 44"/>
                  <a:gd name="T74" fmla="*/ 32 w 51"/>
                  <a:gd name="T75" fmla="*/ 41 h 44"/>
                  <a:gd name="T76" fmla="*/ 36 w 51"/>
                  <a:gd name="T77" fmla="*/ 37 h 44"/>
                  <a:gd name="T78" fmla="*/ 37 w 51"/>
                  <a:gd name="T79" fmla="*/ 38 h 44"/>
                  <a:gd name="T80" fmla="*/ 37 w 51"/>
                  <a:gd name="T81" fmla="*/ 39 h 44"/>
                  <a:gd name="T82" fmla="*/ 37 w 51"/>
                  <a:gd name="T83" fmla="*/ 41 h 44"/>
                  <a:gd name="T84" fmla="*/ 37 w 51"/>
                  <a:gd name="T85" fmla="*/ 43 h 44"/>
                  <a:gd name="T86" fmla="*/ 37 w 51"/>
                  <a:gd name="T87" fmla="*/ 44 h 44"/>
                  <a:gd name="T88" fmla="*/ 37 w 51"/>
                  <a:gd name="T89" fmla="*/ 44 h 44"/>
                  <a:gd name="T90" fmla="*/ 37 w 51"/>
                  <a:gd name="T91" fmla="*/ 44 h 44"/>
                  <a:gd name="T92" fmla="*/ 39 w 51"/>
                  <a:gd name="T93" fmla="*/ 44 h 44"/>
                  <a:gd name="T94" fmla="*/ 48 w 51"/>
                  <a:gd name="T95" fmla="*/ 40 h 44"/>
                  <a:gd name="T96" fmla="*/ 51 w 51"/>
                  <a:gd name="T97" fmla="*/ 38 h 44"/>
                  <a:gd name="T98" fmla="*/ 49 w 51"/>
                  <a:gd name="T99"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 h="44">
                    <a:moveTo>
                      <a:pt x="49" y="37"/>
                    </a:moveTo>
                    <a:cubicBezTo>
                      <a:pt x="48" y="37"/>
                      <a:pt x="48" y="37"/>
                      <a:pt x="48" y="37"/>
                    </a:cubicBezTo>
                    <a:cubicBezTo>
                      <a:pt x="47" y="37"/>
                      <a:pt x="47" y="37"/>
                      <a:pt x="47" y="37"/>
                    </a:cubicBezTo>
                    <a:cubicBezTo>
                      <a:pt x="44" y="37"/>
                      <a:pt x="44" y="36"/>
                      <a:pt x="44" y="34"/>
                    </a:cubicBezTo>
                    <a:cubicBezTo>
                      <a:pt x="44" y="33"/>
                      <a:pt x="44" y="32"/>
                      <a:pt x="44" y="31"/>
                    </a:cubicBezTo>
                    <a:cubicBezTo>
                      <a:pt x="44" y="3"/>
                      <a:pt x="44" y="3"/>
                      <a:pt x="44" y="3"/>
                    </a:cubicBezTo>
                    <a:cubicBezTo>
                      <a:pt x="44" y="3"/>
                      <a:pt x="44" y="2"/>
                      <a:pt x="44" y="2"/>
                    </a:cubicBezTo>
                    <a:cubicBezTo>
                      <a:pt x="44" y="2"/>
                      <a:pt x="44" y="1"/>
                      <a:pt x="44" y="1"/>
                    </a:cubicBezTo>
                    <a:cubicBezTo>
                      <a:pt x="44" y="0"/>
                      <a:pt x="43" y="0"/>
                      <a:pt x="43" y="0"/>
                    </a:cubicBezTo>
                    <a:cubicBezTo>
                      <a:pt x="32" y="0"/>
                      <a:pt x="32" y="0"/>
                      <a:pt x="32" y="0"/>
                    </a:cubicBezTo>
                    <a:cubicBezTo>
                      <a:pt x="31" y="0"/>
                      <a:pt x="31" y="0"/>
                      <a:pt x="31" y="0"/>
                    </a:cubicBezTo>
                    <a:cubicBezTo>
                      <a:pt x="31" y="0"/>
                      <a:pt x="31" y="0"/>
                      <a:pt x="30" y="0"/>
                    </a:cubicBezTo>
                    <a:cubicBezTo>
                      <a:pt x="30" y="1"/>
                      <a:pt x="30" y="1"/>
                      <a:pt x="30" y="1"/>
                    </a:cubicBezTo>
                    <a:cubicBezTo>
                      <a:pt x="30" y="3"/>
                      <a:pt x="32" y="3"/>
                      <a:pt x="33" y="3"/>
                    </a:cubicBezTo>
                    <a:cubicBezTo>
                      <a:pt x="37" y="3"/>
                      <a:pt x="37" y="5"/>
                      <a:pt x="37" y="7"/>
                    </a:cubicBezTo>
                    <a:cubicBezTo>
                      <a:pt x="37" y="8"/>
                      <a:pt x="37" y="9"/>
                      <a:pt x="37" y="10"/>
                    </a:cubicBezTo>
                    <a:cubicBezTo>
                      <a:pt x="37" y="28"/>
                      <a:pt x="37" y="28"/>
                      <a:pt x="37" y="28"/>
                    </a:cubicBezTo>
                    <a:cubicBezTo>
                      <a:pt x="37" y="29"/>
                      <a:pt x="37" y="30"/>
                      <a:pt x="37" y="31"/>
                    </a:cubicBezTo>
                    <a:cubicBezTo>
                      <a:pt x="37" y="32"/>
                      <a:pt x="37" y="34"/>
                      <a:pt x="35" y="35"/>
                    </a:cubicBezTo>
                    <a:cubicBezTo>
                      <a:pt x="33" y="38"/>
                      <a:pt x="29" y="39"/>
                      <a:pt x="25" y="39"/>
                    </a:cubicBezTo>
                    <a:cubicBezTo>
                      <a:pt x="22" y="39"/>
                      <a:pt x="18" y="38"/>
                      <a:pt x="16" y="35"/>
                    </a:cubicBezTo>
                    <a:cubicBezTo>
                      <a:pt x="15" y="33"/>
                      <a:pt x="15" y="28"/>
                      <a:pt x="15" y="25"/>
                    </a:cubicBezTo>
                    <a:cubicBezTo>
                      <a:pt x="15" y="4"/>
                      <a:pt x="15" y="4"/>
                      <a:pt x="15" y="4"/>
                    </a:cubicBezTo>
                    <a:cubicBezTo>
                      <a:pt x="15" y="4"/>
                      <a:pt x="15" y="3"/>
                      <a:pt x="15" y="3"/>
                    </a:cubicBezTo>
                    <a:cubicBezTo>
                      <a:pt x="15" y="2"/>
                      <a:pt x="15" y="2"/>
                      <a:pt x="14" y="1"/>
                    </a:cubicBezTo>
                    <a:cubicBezTo>
                      <a:pt x="14" y="1"/>
                      <a:pt x="13" y="0"/>
                      <a:pt x="13" y="0"/>
                    </a:cubicBezTo>
                    <a:cubicBezTo>
                      <a:pt x="2" y="0"/>
                      <a:pt x="2" y="0"/>
                      <a:pt x="2" y="0"/>
                    </a:cubicBezTo>
                    <a:cubicBezTo>
                      <a:pt x="2" y="0"/>
                      <a:pt x="2" y="0"/>
                      <a:pt x="1" y="0"/>
                    </a:cubicBezTo>
                    <a:cubicBezTo>
                      <a:pt x="1" y="0"/>
                      <a:pt x="1" y="0"/>
                      <a:pt x="1" y="0"/>
                    </a:cubicBezTo>
                    <a:cubicBezTo>
                      <a:pt x="0" y="1"/>
                      <a:pt x="0" y="1"/>
                      <a:pt x="0" y="1"/>
                    </a:cubicBezTo>
                    <a:cubicBezTo>
                      <a:pt x="0" y="3"/>
                      <a:pt x="3" y="3"/>
                      <a:pt x="3" y="3"/>
                    </a:cubicBezTo>
                    <a:cubicBezTo>
                      <a:pt x="7" y="3"/>
                      <a:pt x="7" y="5"/>
                      <a:pt x="7" y="7"/>
                    </a:cubicBezTo>
                    <a:cubicBezTo>
                      <a:pt x="7" y="8"/>
                      <a:pt x="7" y="9"/>
                      <a:pt x="7" y="10"/>
                    </a:cubicBezTo>
                    <a:cubicBezTo>
                      <a:pt x="7" y="25"/>
                      <a:pt x="7" y="25"/>
                      <a:pt x="7" y="25"/>
                    </a:cubicBezTo>
                    <a:cubicBezTo>
                      <a:pt x="7" y="25"/>
                      <a:pt x="7" y="26"/>
                      <a:pt x="7" y="26"/>
                    </a:cubicBezTo>
                    <a:cubicBezTo>
                      <a:pt x="7" y="30"/>
                      <a:pt x="7" y="35"/>
                      <a:pt x="10" y="38"/>
                    </a:cubicBezTo>
                    <a:cubicBezTo>
                      <a:pt x="13" y="42"/>
                      <a:pt x="17" y="44"/>
                      <a:pt x="22" y="44"/>
                    </a:cubicBezTo>
                    <a:cubicBezTo>
                      <a:pt x="26" y="44"/>
                      <a:pt x="30" y="42"/>
                      <a:pt x="32" y="41"/>
                    </a:cubicBezTo>
                    <a:cubicBezTo>
                      <a:pt x="34" y="39"/>
                      <a:pt x="36" y="37"/>
                      <a:pt x="36" y="37"/>
                    </a:cubicBezTo>
                    <a:cubicBezTo>
                      <a:pt x="36" y="37"/>
                      <a:pt x="36" y="37"/>
                      <a:pt x="37" y="38"/>
                    </a:cubicBezTo>
                    <a:cubicBezTo>
                      <a:pt x="37" y="38"/>
                      <a:pt x="37" y="39"/>
                      <a:pt x="37" y="39"/>
                    </a:cubicBezTo>
                    <a:cubicBezTo>
                      <a:pt x="37" y="40"/>
                      <a:pt x="37" y="41"/>
                      <a:pt x="37" y="41"/>
                    </a:cubicBezTo>
                    <a:cubicBezTo>
                      <a:pt x="37" y="43"/>
                      <a:pt x="37" y="43"/>
                      <a:pt x="37" y="43"/>
                    </a:cubicBezTo>
                    <a:cubicBezTo>
                      <a:pt x="37" y="43"/>
                      <a:pt x="37" y="44"/>
                      <a:pt x="37" y="44"/>
                    </a:cubicBezTo>
                    <a:cubicBezTo>
                      <a:pt x="37" y="44"/>
                      <a:pt x="37" y="44"/>
                      <a:pt x="37" y="44"/>
                    </a:cubicBezTo>
                    <a:cubicBezTo>
                      <a:pt x="37" y="44"/>
                      <a:pt x="37" y="44"/>
                      <a:pt x="37" y="44"/>
                    </a:cubicBezTo>
                    <a:cubicBezTo>
                      <a:pt x="38" y="44"/>
                      <a:pt x="39" y="44"/>
                      <a:pt x="39" y="44"/>
                    </a:cubicBezTo>
                    <a:cubicBezTo>
                      <a:pt x="41" y="42"/>
                      <a:pt x="45" y="41"/>
                      <a:pt x="48" y="40"/>
                    </a:cubicBezTo>
                    <a:cubicBezTo>
                      <a:pt x="49" y="40"/>
                      <a:pt x="50" y="40"/>
                      <a:pt x="51" y="38"/>
                    </a:cubicBezTo>
                    <a:cubicBezTo>
                      <a:pt x="50" y="37"/>
                      <a:pt x="49" y="37"/>
                      <a:pt x="49" y="3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61" name="Freeform 60"/>
              <p:cNvSpPr>
                <a:spLocks/>
              </p:cNvSpPr>
              <p:nvPr/>
            </p:nvSpPr>
            <p:spPr bwMode="auto">
              <a:xfrm>
                <a:off x="5267325" y="3214688"/>
                <a:ext cx="120650" cy="166688"/>
              </a:xfrm>
              <a:custGeom>
                <a:avLst/>
                <a:gdLst>
                  <a:gd name="T0" fmla="*/ 26 w 32"/>
                  <a:gd name="T1" fmla="*/ 1 h 44"/>
                  <a:gd name="T2" fmla="*/ 18 w 32"/>
                  <a:gd name="T3" fmla="*/ 5 h 44"/>
                  <a:gd name="T4" fmla="*/ 15 w 32"/>
                  <a:gd name="T5" fmla="*/ 7 h 44"/>
                  <a:gd name="T6" fmla="*/ 15 w 32"/>
                  <a:gd name="T7" fmla="*/ 8 h 44"/>
                  <a:gd name="T8" fmla="*/ 14 w 32"/>
                  <a:gd name="T9" fmla="*/ 8 h 44"/>
                  <a:gd name="T10" fmla="*/ 14 w 32"/>
                  <a:gd name="T11" fmla="*/ 7 h 44"/>
                  <a:gd name="T12" fmla="*/ 14 w 32"/>
                  <a:gd name="T13" fmla="*/ 7 h 44"/>
                  <a:gd name="T14" fmla="*/ 14 w 32"/>
                  <a:gd name="T15" fmla="*/ 2 h 44"/>
                  <a:gd name="T16" fmla="*/ 14 w 32"/>
                  <a:gd name="T17" fmla="*/ 2 h 44"/>
                  <a:gd name="T18" fmla="*/ 14 w 32"/>
                  <a:gd name="T19" fmla="*/ 1 h 44"/>
                  <a:gd name="T20" fmla="*/ 13 w 32"/>
                  <a:gd name="T21" fmla="*/ 0 h 44"/>
                  <a:gd name="T22" fmla="*/ 11 w 32"/>
                  <a:gd name="T23" fmla="*/ 1 h 44"/>
                  <a:gd name="T24" fmla="*/ 3 w 32"/>
                  <a:gd name="T25" fmla="*/ 6 h 44"/>
                  <a:gd name="T26" fmla="*/ 1 w 32"/>
                  <a:gd name="T27" fmla="*/ 8 h 44"/>
                  <a:gd name="T28" fmla="*/ 2 w 32"/>
                  <a:gd name="T29" fmla="*/ 10 h 44"/>
                  <a:gd name="T30" fmla="*/ 4 w 32"/>
                  <a:gd name="T31" fmla="*/ 10 h 44"/>
                  <a:gd name="T32" fmla="*/ 6 w 32"/>
                  <a:gd name="T33" fmla="*/ 10 h 44"/>
                  <a:gd name="T34" fmla="*/ 7 w 32"/>
                  <a:gd name="T35" fmla="*/ 15 h 44"/>
                  <a:gd name="T36" fmla="*/ 7 w 32"/>
                  <a:gd name="T37" fmla="*/ 16 h 44"/>
                  <a:gd name="T38" fmla="*/ 7 w 32"/>
                  <a:gd name="T39" fmla="*/ 34 h 44"/>
                  <a:gd name="T40" fmla="*/ 7 w 32"/>
                  <a:gd name="T41" fmla="*/ 37 h 44"/>
                  <a:gd name="T42" fmla="*/ 3 w 32"/>
                  <a:gd name="T43" fmla="*/ 41 h 44"/>
                  <a:gd name="T44" fmla="*/ 1 w 32"/>
                  <a:gd name="T45" fmla="*/ 41 h 44"/>
                  <a:gd name="T46" fmla="*/ 0 w 32"/>
                  <a:gd name="T47" fmla="*/ 43 h 44"/>
                  <a:gd name="T48" fmla="*/ 2 w 32"/>
                  <a:gd name="T49" fmla="*/ 44 h 44"/>
                  <a:gd name="T50" fmla="*/ 11 w 32"/>
                  <a:gd name="T51" fmla="*/ 44 h 44"/>
                  <a:gd name="T52" fmla="*/ 20 w 32"/>
                  <a:gd name="T53" fmla="*/ 44 h 44"/>
                  <a:gd name="T54" fmla="*/ 21 w 32"/>
                  <a:gd name="T55" fmla="*/ 44 h 44"/>
                  <a:gd name="T56" fmla="*/ 21 w 32"/>
                  <a:gd name="T57" fmla="*/ 43 h 44"/>
                  <a:gd name="T58" fmla="*/ 18 w 32"/>
                  <a:gd name="T59" fmla="*/ 41 h 44"/>
                  <a:gd name="T60" fmla="*/ 14 w 32"/>
                  <a:gd name="T61" fmla="*/ 37 h 44"/>
                  <a:gd name="T62" fmla="*/ 14 w 32"/>
                  <a:gd name="T63" fmla="*/ 34 h 44"/>
                  <a:gd name="T64" fmla="*/ 14 w 32"/>
                  <a:gd name="T65" fmla="*/ 19 h 44"/>
                  <a:gd name="T66" fmla="*/ 14 w 32"/>
                  <a:gd name="T67" fmla="*/ 18 h 44"/>
                  <a:gd name="T68" fmla="*/ 17 w 32"/>
                  <a:gd name="T69" fmla="*/ 10 h 44"/>
                  <a:gd name="T70" fmla="*/ 21 w 32"/>
                  <a:gd name="T71" fmla="*/ 6 h 44"/>
                  <a:gd name="T72" fmla="*/ 27 w 32"/>
                  <a:gd name="T73" fmla="*/ 10 h 44"/>
                  <a:gd name="T74" fmla="*/ 32 w 32"/>
                  <a:gd name="T75" fmla="*/ 6 h 44"/>
                  <a:gd name="T76" fmla="*/ 26 w 32"/>
                  <a:gd name="T77"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 h="44">
                    <a:moveTo>
                      <a:pt x="26" y="1"/>
                    </a:moveTo>
                    <a:cubicBezTo>
                      <a:pt x="22" y="1"/>
                      <a:pt x="20" y="3"/>
                      <a:pt x="18" y="5"/>
                    </a:cubicBezTo>
                    <a:cubicBezTo>
                      <a:pt x="17" y="6"/>
                      <a:pt x="16" y="6"/>
                      <a:pt x="15" y="7"/>
                    </a:cubicBezTo>
                    <a:cubicBezTo>
                      <a:pt x="15" y="8"/>
                      <a:pt x="15" y="8"/>
                      <a:pt x="15" y="8"/>
                    </a:cubicBezTo>
                    <a:cubicBezTo>
                      <a:pt x="15" y="8"/>
                      <a:pt x="15" y="8"/>
                      <a:pt x="14" y="8"/>
                    </a:cubicBezTo>
                    <a:cubicBezTo>
                      <a:pt x="14" y="8"/>
                      <a:pt x="14" y="8"/>
                      <a:pt x="14" y="7"/>
                    </a:cubicBezTo>
                    <a:cubicBezTo>
                      <a:pt x="14" y="7"/>
                      <a:pt x="14" y="7"/>
                      <a:pt x="14" y="7"/>
                    </a:cubicBezTo>
                    <a:cubicBezTo>
                      <a:pt x="14" y="2"/>
                      <a:pt x="14" y="2"/>
                      <a:pt x="14" y="2"/>
                    </a:cubicBezTo>
                    <a:cubicBezTo>
                      <a:pt x="14" y="2"/>
                      <a:pt x="14" y="2"/>
                      <a:pt x="14" y="2"/>
                    </a:cubicBezTo>
                    <a:cubicBezTo>
                      <a:pt x="14" y="1"/>
                      <a:pt x="14" y="1"/>
                      <a:pt x="14" y="1"/>
                    </a:cubicBezTo>
                    <a:cubicBezTo>
                      <a:pt x="14" y="0"/>
                      <a:pt x="14" y="0"/>
                      <a:pt x="13" y="0"/>
                    </a:cubicBezTo>
                    <a:cubicBezTo>
                      <a:pt x="12" y="0"/>
                      <a:pt x="12" y="1"/>
                      <a:pt x="11" y="1"/>
                    </a:cubicBezTo>
                    <a:cubicBezTo>
                      <a:pt x="10" y="3"/>
                      <a:pt x="6" y="6"/>
                      <a:pt x="3" y="6"/>
                    </a:cubicBezTo>
                    <a:cubicBezTo>
                      <a:pt x="3" y="7"/>
                      <a:pt x="1" y="7"/>
                      <a:pt x="1" y="8"/>
                    </a:cubicBezTo>
                    <a:cubicBezTo>
                      <a:pt x="1" y="9"/>
                      <a:pt x="2" y="10"/>
                      <a:pt x="2" y="10"/>
                    </a:cubicBezTo>
                    <a:cubicBezTo>
                      <a:pt x="4" y="10"/>
                      <a:pt x="4" y="10"/>
                      <a:pt x="4" y="10"/>
                    </a:cubicBezTo>
                    <a:cubicBezTo>
                      <a:pt x="4" y="9"/>
                      <a:pt x="6" y="10"/>
                      <a:pt x="6" y="10"/>
                    </a:cubicBezTo>
                    <a:cubicBezTo>
                      <a:pt x="7" y="11"/>
                      <a:pt x="7" y="14"/>
                      <a:pt x="7" y="15"/>
                    </a:cubicBezTo>
                    <a:cubicBezTo>
                      <a:pt x="7" y="15"/>
                      <a:pt x="7" y="16"/>
                      <a:pt x="7" y="16"/>
                    </a:cubicBezTo>
                    <a:cubicBezTo>
                      <a:pt x="7" y="34"/>
                      <a:pt x="7" y="34"/>
                      <a:pt x="7" y="34"/>
                    </a:cubicBezTo>
                    <a:cubicBezTo>
                      <a:pt x="7" y="35"/>
                      <a:pt x="7" y="36"/>
                      <a:pt x="7" y="37"/>
                    </a:cubicBezTo>
                    <a:cubicBezTo>
                      <a:pt x="7" y="39"/>
                      <a:pt x="7" y="41"/>
                      <a:pt x="3" y="41"/>
                    </a:cubicBezTo>
                    <a:cubicBezTo>
                      <a:pt x="3" y="41"/>
                      <a:pt x="2" y="41"/>
                      <a:pt x="1" y="41"/>
                    </a:cubicBezTo>
                    <a:cubicBezTo>
                      <a:pt x="1" y="42"/>
                      <a:pt x="0" y="42"/>
                      <a:pt x="0" y="43"/>
                    </a:cubicBezTo>
                    <a:cubicBezTo>
                      <a:pt x="0" y="44"/>
                      <a:pt x="1" y="44"/>
                      <a:pt x="2" y="44"/>
                    </a:cubicBezTo>
                    <a:cubicBezTo>
                      <a:pt x="5" y="44"/>
                      <a:pt x="8" y="44"/>
                      <a:pt x="11" y="44"/>
                    </a:cubicBezTo>
                    <a:cubicBezTo>
                      <a:pt x="14" y="44"/>
                      <a:pt x="17" y="44"/>
                      <a:pt x="20" y="44"/>
                    </a:cubicBezTo>
                    <a:cubicBezTo>
                      <a:pt x="20" y="44"/>
                      <a:pt x="21" y="44"/>
                      <a:pt x="21" y="44"/>
                    </a:cubicBezTo>
                    <a:cubicBezTo>
                      <a:pt x="21" y="44"/>
                      <a:pt x="21" y="43"/>
                      <a:pt x="21" y="43"/>
                    </a:cubicBezTo>
                    <a:cubicBezTo>
                      <a:pt x="21" y="41"/>
                      <a:pt x="19" y="41"/>
                      <a:pt x="18" y="41"/>
                    </a:cubicBezTo>
                    <a:cubicBezTo>
                      <a:pt x="15" y="41"/>
                      <a:pt x="14" y="39"/>
                      <a:pt x="14" y="37"/>
                    </a:cubicBezTo>
                    <a:cubicBezTo>
                      <a:pt x="14" y="36"/>
                      <a:pt x="14" y="35"/>
                      <a:pt x="14" y="34"/>
                    </a:cubicBezTo>
                    <a:cubicBezTo>
                      <a:pt x="14" y="19"/>
                      <a:pt x="14" y="19"/>
                      <a:pt x="14" y="19"/>
                    </a:cubicBezTo>
                    <a:cubicBezTo>
                      <a:pt x="14" y="18"/>
                      <a:pt x="14" y="18"/>
                      <a:pt x="14" y="18"/>
                    </a:cubicBezTo>
                    <a:cubicBezTo>
                      <a:pt x="14" y="15"/>
                      <a:pt x="15" y="12"/>
                      <a:pt x="17" y="10"/>
                    </a:cubicBezTo>
                    <a:cubicBezTo>
                      <a:pt x="18" y="8"/>
                      <a:pt x="19" y="6"/>
                      <a:pt x="21" y="6"/>
                    </a:cubicBezTo>
                    <a:cubicBezTo>
                      <a:pt x="23" y="6"/>
                      <a:pt x="23" y="10"/>
                      <a:pt x="27" y="10"/>
                    </a:cubicBezTo>
                    <a:cubicBezTo>
                      <a:pt x="30" y="10"/>
                      <a:pt x="32" y="8"/>
                      <a:pt x="32" y="6"/>
                    </a:cubicBezTo>
                    <a:cubicBezTo>
                      <a:pt x="32" y="2"/>
                      <a:pt x="29" y="1"/>
                      <a:pt x="26" y="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62" name="Freeform 61"/>
              <p:cNvSpPr>
                <a:spLocks/>
              </p:cNvSpPr>
              <p:nvPr/>
            </p:nvSpPr>
            <p:spPr bwMode="auto">
              <a:xfrm>
                <a:off x="3759200" y="3468688"/>
                <a:ext cx="166688" cy="227013"/>
              </a:xfrm>
              <a:custGeom>
                <a:avLst/>
                <a:gdLst>
                  <a:gd name="T0" fmla="*/ 42 w 44"/>
                  <a:gd name="T1" fmla="*/ 14 h 60"/>
                  <a:gd name="T2" fmla="*/ 44 w 44"/>
                  <a:gd name="T3" fmla="*/ 12 h 60"/>
                  <a:gd name="T4" fmla="*/ 43 w 44"/>
                  <a:gd name="T5" fmla="*/ 10 h 60"/>
                  <a:gd name="T6" fmla="*/ 43 w 44"/>
                  <a:gd name="T7" fmla="*/ 3 h 60"/>
                  <a:gd name="T8" fmla="*/ 44 w 44"/>
                  <a:gd name="T9" fmla="*/ 2 h 60"/>
                  <a:gd name="T10" fmla="*/ 43 w 44"/>
                  <a:gd name="T11" fmla="*/ 0 h 60"/>
                  <a:gd name="T12" fmla="*/ 42 w 44"/>
                  <a:gd name="T13" fmla="*/ 0 h 60"/>
                  <a:gd name="T14" fmla="*/ 10 w 44"/>
                  <a:gd name="T15" fmla="*/ 0 h 60"/>
                  <a:gd name="T16" fmla="*/ 2 w 44"/>
                  <a:gd name="T17" fmla="*/ 0 h 60"/>
                  <a:gd name="T18" fmla="*/ 0 w 44"/>
                  <a:gd name="T19" fmla="*/ 1 h 60"/>
                  <a:gd name="T20" fmla="*/ 2 w 44"/>
                  <a:gd name="T21" fmla="*/ 3 h 60"/>
                  <a:gd name="T22" fmla="*/ 8 w 44"/>
                  <a:gd name="T23" fmla="*/ 8 h 60"/>
                  <a:gd name="T24" fmla="*/ 8 w 44"/>
                  <a:gd name="T25" fmla="*/ 10 h 60"/>
                  <a:gd name="T26" fmla="*/ 8 w 44"/>
                  <a:gd name="T27" fmla="*/ 49 h 60"/>
                  <a:gd name="T28" fmla="*/ 8 w 44"/>
                  <a:gd name="T29" fmla="*/ 51 h 60"/>
                  <a:gd name="T30" fmla="*/ 2 w 44"/>
                  <a:gd name="T31" fmla="*/ 57 h 60"/>
                  <a:gd name="T32" fmla="*/ 2 w 44"/>
                  <a:gd name="T33" fmla="*/ 57 h 60"/>
                  <a:gd name="T34" fmla="*/ 0 w 44"/>
                  <a:gd name="T35" fmla="*/ 58 h 60"/>
                  <a:gd name="T36" fmla="*/ 0 w 44"/>
                  <a:gd name="T37" fmla="*/ 60 h 60"/>
                  <a:gd name="T38" fmla="*/ 2 w 44"/>
                  <a:gd name="T39" fmla="*/ 60 h 60"/>
                  <a:gd name="T40" fmla="*/ 12 w 44"/>
                  <a:gd name="T41" fmla="*/ 60 h 60"/>
                  <a:gd name="T42" fmla="*/ 22 w 44"/>
                  <a:gd name="T43" fmla="*/ 60 h 60"/>
                  <a:gd name="T44" fmla="*/ 24 w 44"/>
                  <a:gd name="T45" fmla="*/ 60 h 60"/>
                  <a:gd name="T46" fmla="*/ 24 w 44"/>
                  <a:gd name="T47" fmla="*/ 58 h 60"/>
                  <a:gd name="T48" fmla="*/ 22 w 44"/>
                  <a:gd name="T49" fmla="*/ 57 h 60"/>
                  <a:gd name="T50" fmla="*/ 22 w 44"/>
                  <a:gd name="T51" fmla="*/ 57 h 60"/>
                  <a:gd name="T52" fmla="*/ 16 w 44"/>
                  <a:gd name="T53" fmla="*/ 51 h 60"/>
                  <a:gd name="T54" fmla="*/ 16 w 44"/>
                  <a:gd name="T55" fmla="*/ 49 h 60"/>
                  <a:gd name="T56" fmla="*/ 16 w 44"/>
                  <a:gd name="T57" fmla="*/ 32 h 60"/>
                  <a:gd name="T58" fmla="*/ 17 w 44"/>
                  <a:gd name="T59" fmla="*/ 29 h 60"/>
                  <a:gd name="T60" fmla="*/ 20 w 44"/>
                  <a:gd name="T61" fmla="*/ 29 h 60"/>
                  <a:gd name="T62" fmla="*/ 31 w 44"/>
                  <a:gd name="T63" fmla="*/ 30 h 60"/>
                  <a:gd name="T64" fmla="*/ 34 w 44"/>
                  <a:gd name="T65" fmla="*/ 35 h 60"/>
                  <a:gd name="T66" fmla="*/ 36 w 44"/>
                  <a:gd name="T67" fmla="*/ 38 h 60"/>
                  <a:gd name="T68" fmla="*/ 37 w 44"/>
                  <a:gd name="T69" fmla="*/ 37 h 60"/>
                  <a:gd name="T70" fmla="*/ 37 w 44"/>
                  <a:gd name="T71" fmla="*/ 35 h 60"/>
                  <a:gd name="T72" fmla="*/ 37 w 44"/>
                  <a:gd name="T73" fmla="*/ 26 h 60"/>
                  <a:gd name="T74" fmla="*/ 37 w 44"/>
                  <a:gd name="T75" fmla="*/ 18 h 60"/>
                  <a:gd name="T76" fmla="*/ 36 w 44"/>
                  <a:gd name="T77" fmla="*/ 17 h 60"/>
                  <a:gd name="T78" fmla="*/ 34 w 44"/>
                  <a:gd name="T79" fmla="*/ 19 h 60"/>
                  <a:gd name="T80" fmla="*/ 31 w 44"/>
                  <a:gd name="T81" fmla="*/ 25 h 60"/>
                  <a:gd name="T82" fmla="*/ 23 w 44"/>
                  <a:gd name="T83" fmla="*/ 25 h 60"/>
                  <a:gd name="T84" fmla="*/ 20 w 44"/>
                  <a:gd name="T85" fmla="*/ 25 h 60"/>
                  <a:gd name="T86" fmla="*/ 16 w 44"/>
                  <a:gd name="T87" fmla="*/ 21 h 60"/>
                  <a:gd name="T88" fmla="*/ 16 w 44"/>
                  <a:gd name="T89" fmla="*/ 8 h 60"/>
                  <a:gd name="T90" fmla="*/ 16 w 44"/>
                  <a:gd name="T91" fmla="*/ 7 h 60"/>
                  <a:gd name="T92" fmla="*/ 17 w 44"/>
                  <a:gd name="T93" fmla="*/ 4 h 60"/>
                  <a:gd name="T94" fmla="*/ 25 w 44"/>
                  <a:gd name="T95" fmla="*/ 3 h 60"/>
                  <a:gd name="T96" fmla="*/ 40 w 44"/>
                  <a:gd name="T97" fmla="*/ 12 h 60"/>
                  <a:gd name="T98" fmla="*/ 42 w 44"/>
                  <a:gd name="T9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 h="60">
                    <a:moveTo>
                      <a:pt x="42" y="14"/>
                    </a:moveTo>
                    <a:cubicBezTo>
                      <a:pt x="43" y="14"/>
                      <a:pt x="44" y="13"/>
                      <a:pt x="44" y="12"/>
                    </a:cubicBezTo>
                    <a:cubicBezTo>
                      <a:pt x="44" y="11"/>
                      <a:pt x="43" y="10"/>
                      <a:pt x="43" y="10"/>
                    </a:cubicBezTo>
                    <a:cubicBezTo>
                      <a:pt x="43" y="3"/>
                      <a:pt x="43" y="3"/>
                      <a:pt x="43" y="3"/>
                    </a:cubicBezTo>
                    <a:cubicBezTo>
                      <a:pt x="43" y="3"/>
                      <a:pt x="44" y="2"/>
                      <a:pt x="44" y="2"/>
                    </a:cubicBezTo>
                    <a:cubicBezTo>
                      <a:pt x="44" y="1"/>
                      <a:pt x="43" y="1"/>
                      <a:pt x="43" y="0"/>
                    </a:cubicBezTo>
                    <a:cubicBezTo>
                      <a:pt x="43" y="0"/>
                      <a:pt x="42" y="0"/>
                      <a:pt x="42" y="0"/>
                    </a:cubicBezTo>
                    <a:cubicBezTo>
                      <a:pt x="31" y="0"/>
                      <a:pt x="21" y="0"/>
                      <a:pt x="10" y="0"/>
                    </a:cubicBezTo>
                    <a:cubicBezTo>
                      <a:pt x="7" y="0"/>
                      <a:pt x="5" y="0"/>
                      <a:pt x="2" y="0"/>
                    </a:cubicBezTo>
                    <a:cubicBezTo>
                      <a:pt x="1" y="0"/>
                      <a:pt x="0" y="0"/>
                      <a:pt x="0" y="1"/>
                    </a:cubicBezTo>
                    <a:cubicBezTo>
                      <a:pt x="0" y="3"/>
                      <a:pt x="2" y="3"/>
                      <a:pt x="2" y="3"/>
                    </a:cubicBezTo>
                    <a:cubicBezTo>
                      <a:pt x="8" y="3"/>
                      <a:pt x="8" y="4"/>
                      <a:pt x="8" y="8"/>
                    </a:cubicBezTo>
                    <a:cubicBezTo>
                      <a:pt x="8" y="9"/>
                      <a:pt x="8" y="10"/>
                      <a:pt x="8" y="10"/>
                    </a:cubicBezTo>
                    <a:cubicBezTo>
                      <a:pt x="8" y="49"/>
                      <a:pt x="8" y="49"/>
                      <a:pt x="8" y="49"/>
                    </a:cubicBezTo>
                    <a:cubicBezTo>
                      <a:pt x="8" y="50"/>
                      <a:pt x="8" y="51"/>
                      <a:pt x="8" y="51"/>
                    </a:cubicBezTo>
                    <a:cubicBezTo>
                      <a:pt x="8" y="56"/>
                      <a:pt x="8" y="57"/>
                      <a:pt x="2" y="57"/>
                    </a:cubicBezTo>
                    <a:cubicBezTo>
                      <a:pt x="2" y="57"/>
                      <a:pt x="2" y="57"/>
                      <a:pt x="2" y="57"/>
                    </a:cubicBezTo>
                    <a:cubicBezTo>
                      <a:pt x="1" y="57"/>
                      <a:pt x="0" y="57"/>
                      <a:pt x="0" y="58"/>
                    </a:cubicBezTo>
                    <a:cubicBezTo>
                      <a:pt x="0" y="59"/>
                      <a:pt x="0" y="60"/>
                      <a:pt x="0" y="60"/>
                    </a:cubicBezTo>
                    <a:cubicBezTo>
                      <a:pt x="1" y="60"/>
                      <a:pt x="1" y="60"/>
                      <a:pt x="2" y="60"/>
                    </a:cubicBezTo>
                    <a:cubicBezTo>
                      <a:pt x="5" y="60"/>
                      <a:pt x="9" y="60"/>
                      <a:pt x="12" y="60"/>
                    </a:cubicBezTo>
                    <a:cubicBezTo>
                      <a:pt x="16" y="60"/>
                      <a:pt x="19" y="60"/>
                      <a:pt x="22" y="60"/>
                    </a:cubicBezTo>
                    <a:cubicBezTo>
                      <a:pt x="23" y="60"/>
                      <a:pt x="23" y="60"/>
                      <a:pt x="24" y="60"/>
                    </a:cubicBezTo>
                    <a:cubicBezTo>
                      <a:pt x="24" y="60"/>
                      <a:pt x="24" y="59"/>
                      <a:pt x="24" y="58"/>
                    </a:cubicBezTo>
                    <a:cubicBezTo>
                      <a:pt x="24" y="57"/>
                      <a:pt x="23" y="57"/>
                      <a:pt x="22" y="57"/>
                    </a:cubicBezTo>
                    <a:cubicBezTo>
                      <a:pt x="22" y="57"/>
                      <a:pt x="22" y="57"/>
                      <a:pt x="22" y="57"/>
                    </a:cubicBezTo>
                    <a:cubicBezTo>
                      <a:pt x="16" y="57"/>
                      <a:pt x="16" y="56"/>
                      <a:pt x="16" y="51"/>
                    </a:cubicBezTo>
                    <a:cubicBezTo>
                      <a:pt x="16" y="51"/>
                      <a:pt x="16" y="50"/>
                      <a:pt x="16" y="49"/>
                    </a:cubicBezTo>
                    <a:cubicBezTo>
                      <a:pt x="16" y="32"/>
                      <a:pt x="16" y="32"/>
                      <a:pt x="16" y="32"/>
                    </a:cubicBezTo>
                    <a:cubicBezTo>
                      <a:pt x="16" y="30"/>
                      <a:pt x="16" y="30"/>
                      <a:pt x="17" y="29"/>
                    </a:cubicBezTo>
                    <a:cubicBezTo>
                      <a:pt x="17" y="29"/>
                      <a:pt x="18" y="29"/>
                      <a:pt x="20" y="29"/>
                    </a:cubicBezTo>
                    <a:cubicBezTo>
                      <a:pt x="23" y="29"/>
                      <a:pt x="28" y="29"/>
                      <a:pt x="31" y="30"/>
                    </a:cubicBezTo>
                    <a:cubicBezTo>
                      <a:pt x="33" y="30"/>
                      <a:pt x="34" y="33"/>
                      <a:pt x="34" y="35"/>
                    </a:cubicBezTo>
                    <a:cubicBezTo>
                      <a:pt x="34" y="36"/>
                      <a:pt x="34" y="37"/>
                      <a:pt x="36" y="38"/>
                    </a:cubicBezTo>
                    <a:cubicBezTo>
                      <a:pt x="36" y="38"/>
                      <a:pt x="36" y="37"/>
                      <a:pt x="37" y="37"/>
                    </a:cubicBezTo>
                    <a:cubicBezTo>
                      <a:pt x="37" y="37"/>
                      <a:pt x="37" y="36"/>
                      <a:pt x="37" y="35"/>
                    </a:cubicBezTo>
                    <a:cubicBezTo>
                      <a:pt x="37" y="32"/>
                      <a:pt x="37" y="29"/>
                      <a:pt x="37" y="26"/>
                    </a:cubicBezTo>
                    <a:cubicBezTo>
                      <a:pt x="37" y="24"/>
                      <a:pt x="37" y="21"/>
                      <a:pt x="37" y="18"/>
                    </a:cubicBezTo>
                    <a:cubicBezTo>
                      <a:pt x="37" y="17"/>
                      <a:pt x="36" y="17"/>
                      <a:pt x="36" y="17"/>
                    </a:cubicBezTo>
                    <a:cubicBezTo>
                      <a:pt x="34" y="17"/>
                      <a:pt x="34" y="18"/>
                      <a:pt x="34" y="19"/>
                    </a:cubicBezTo>
                    <a:cubicBezTo>
                      <a:pt x="34" y="22"/>
                      <a:pt x="33" y="25"/>
                      <a:pt x="31" y="25"/>
                    </a:cubicBezTo>
                    <a:cubicBezTo>
                      <a:pt x="29" y="25"/>
                      <a:pt x="26" y="25"/>
                      <a:pt x="23" y="25"/>
                    </a:cubicBezTo>
                    <a:cubicBezTo>
                      <a:pt x="22" y="25"/>
                      <a:pt x="21" y="25"/>
                      <a:pt x="20" y="25"/>
                    </a:cubicBezTo>
                    <a:cubicBezTo>
                      <a:pt x="16" y="25"/>
                      <a:pt x="16" y="26"/>
                      <a:pt x="16" y="21"/>
                    </a:cubicBezTo>
                    <a:cubicBezTo>
                      <a:pt x="16" y="8"/>
                      <a:pt x="16" y="8"/>
                      <a:pt x="16" y="8"/>
                    </a:cubicBezTo>
                    <a:cubicBezTo>
                      <a:pt x="16" y="8"/>
                      <a:pt x="16" y="7"/>
                      <a:pt x="16" y="7"/>
                    </a:cubicBezTo>
                    <a:cubicBezTo>
                      <a:pt x="16" y="6"/>
                      <a:pt x="16" y="4"/>
                      <a:pt x="17" y="4"/>
                    </a:cubicBezTo>
                    <a:cubicBezTo>
                      <a:pt x="18" y="3"/>
                      <a:pt x="23" y="3"/>
                      <a:pt x="25" y="3"/>
                    </a:cubicBezTo>
                    <a:cubicBezTo>
                      <a:pt x="33" y="3"/>
                      <a:pt x="38" y="3"/>
                      <a:pt x="40" y="12"/>
                    </a:cubicBezTo>
                    <a:cubicBezTo>
                      <a:pt x="40" y="12"/>
                      <a:pt x="41" y="14"/>
                      <a:pt x="42" y="1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63" name="Freeform 62"/>
              <p:cNvSpPr>
                <a:spLocks noEditPoints="1"/>
              </p:cNvSpPr>
              <p:nvPr/>
            </p:nvSpPr>
            <p:spPr bwMode="auto">
              <a:xfrm>
                <a:off x="3910013" y="3529013"/>
                <a:ext cx="166688" cy="171450"/>
              </a:xfrm>
              <a:custGeom>
                <a:avLst/>
                <a:gdLst>
                  <a:gd name="T0" fmla="*/ 22 w 44"/>
                  <a:gd name="T1" fmla="*/ 0 h 45"/>
                  <a:gd name="T2" fmla="*/ 6 w 44"/>
                  <a:gd name="T3" fmla="*/ 6 h 45"/>
                  <a:gd name="T4" fmla="*/ 0 w 44"/>
                  <a:gd name="T5" fmla="*/ 22 h 45"/>
                  <a:gd name="T6" fmla="*/ 22 w 44"/>
                  <a:gd name="T7" fmla="*/ 45 h 45"/>
                  <a:gd name="T8" fmla="*/ 44 w 44"/>
                  <a:gd name="T9" fmla="*/ 22 h 45"/>
                  <a:gd name="T10" fmla="*/ 37 w 44"/>
                  <a:gd name="T11" fmla="*/ 5 h 45"/>
                  <a:gd name="T12" fmla="*/ 22 w 44"/>
                  <a:gd name="T13" fmla="*/ 0 h 45"/>
                  <a:gd name="T14" fmla="*/ 22 w 44"/>
                  <a:gd name="T15" fmla="*/ 3 h 45"/>
                  <a:gd name="T16" fmla="*/ 37 w 44"/>
                  <a:gd name="T17" fmla="*/ 23 h 45"/>
                  <a:gd name="T18" fmla="*/ 37 w 44"/>
                  <a:gd name="T19" fmla="*/ 23 h 45"/>
                  <a:gd name="T20" fmla="*/ 23 w 44"/>
                  <a:gd name="T21" fmla="*/ 42 h 45"/>
                  <a:gd name="T22" fmla="*/ 12 w 44"/>
                  <a:gd name="T23" fmla="*/ 35 h 45"/>
                  <a:gd name="T24" fmla="*/ 8 w 44"/>
                  <a:gd name="T25" fmla="*/ 22 h 45"/>
                  <a:gd name="T26" fmla="*/ 22 w 44"/>
                  <a:gd name="T2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5">
                    <a:moveTo>
                      <a:pt x="22" y="0"/>
                    </a:moveTo>
                    <a:cubicBezTo>
                      <a:pt x="16" y="0"/>
                      <a:pt x="11" y="2"/>
                      <a:pt x="6" y="6"/>
                    </a:cubicBezTo>
                    <a:cubicBezTo>
                      <a:pt x="3" y="10"/>
                      <a:pt x="0" y="16"/>
                      <a:pt x="0" y="22"/>
                    </a:cubicBezTo>
                    <a:cubicBezTo>
                      <a:pt x="0" y="35"/>
                      <a:pt x="10" y="45"/>
                      <a:pt x="22" y="45"/>
                    </a:cubicBezTo>
                    <a:cubicBezTo>
                      <a:pt x="34" y="45"/>
                      <a:pt x="44" y="35"/>
                      <a:pt x="44" y="22"/>
                    </a:cubicBezTo>
                    <a:cubicBezTo>
                      <a:pt x="44" y="16"/>
                      <a:pt x="42" y="9"/>
                      <a:pt x="37" y="5"/>
                    </a:cubicBezTo>
                    <a:cubicBezTo>
                      <a:pt x="33" y="1"/>
                      <a:pt x="28" y="0"/>
                      <a:pt x="22" y="0"/>
                    </a:cubicBezTo>
                    <a:close/>
                    <a:moveTo>
                      <a:pt x="22" y="3"/>
                    </a:moveTo>
                    <a:cubicBezTo>
                      <a:pt x="32" y="3"/>
                      <a:pt x="37" y="13"/>
                      <a:pt x="37" y="23"/>
                    </a:cubicBezTo>
                    <a:cubicBezTo>
                      <a:pt x="37" y="23"/>
                      <a:pt x="37" y="23"/>
                      <a:pt x="37" y="23"/>
                    </a:cubicBezTo>
                    <a:cubicBezTo>
                      <a:pt x="37" y="32"/>
                      <a:pt x="32" y="42"/>
                      <a:pt x="23" y="42"/>
                    </a:cubicBezTo>
                    <a:cubicBezTo>
                      <a:pt x="18" y="42"/>
                      <a:pt x="14" y="39"/>
                      <a:pt x="12" y="35"/>
                    </a:cubicBezTo>
                    <a:cubicBezTo>
                      <a:pt x="9" y="31"/>
                      <a:pt x="8" y="26"/>
                      <a:pt x="8" y="22"/>
                    </a:cubicBezTo>
                    <a:cubicBezTo>
                      <a:pt x="8" y="12"/>
                      <a:pt x="13" y="3"/>
                      <a:pt x="22" y="3"/>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64" name="Freeform 63"/>
              <p:cNvSpPr>
                <a:spLocks/>
              </p:cNvSpPr>
              <p:nvPr/>
            </p:nvSpPr>
            <p:spPr bwMode="auto">
              <a:xfrm>
                <a:off x="4083050" y="3533775"/>
                <a:ext cx="180975" cy="166688"/>
              </a:xfrm>
              <a:custGeom>
                <a:avLst/>
                <a:gdLst>
                  <a:gd name="T0" fmla="*/ 46 w 48"/>
                  <a:gd name="T1" fmla="*/ 37 h 44"/>
                  <a:gd name="T2" fmla="*/ 45 w 48"/>
                  <a:gd name="T3" fmla="*/ 37 h 44"/>
                  <a:gd name="T4" fmla="*/ 44 w 48"/>
                  <a:gd name="T5" fmla="*/ 37 h 44"/>
                  <a:gd name="T6" fmla="*/ 42 w 48"/>
                  <a:gd name="T7" fmla="*/ 34 h 44"/>
                  <a:gd name="T8" fmla="*/ 42 w 48"/>
                  <a:gd name="T9" fmla="*/ 31 h 44"/>
                  <a:gd name="T10" fmla="*/ 42 w 48"/>
                  <a:gd name="T11" fmla="*/ 3 h 44"/>
                  <a:gd name="T12" fmla="*/ 42 w 48"/>
                  <a:gd name="T13" fmla="*/ 2 h 44"/>
                  <a:gd name="T14" fmla="*/ 42 w 48"/>
                  <a:gd name="T15" fmla="*/ 1 h 44"/>
                  <a:gd name="T16" fmla="*/ 40 w 48"/>
                  <a:gd name="T17" fmla="*/ 0 h 44"/>
                  <a:gd name="T18" fmla="*/ 30 w 48"/>
                  <a:gd name="T19" fmla="*/ 0 h 44"/>
                  <a:gd name="T20" fmla="*/ 29 w 48"/>
                  <a:gd name="T21" fmla="*/ 0 h 44"/>
                  <a:gd name="T22" fmla="*/ 28 w 48"/>
                  <a:gd name="T23" fmla="*/ 0 h 44"/>
                  <a:gd name="T24" fmla="*/ 28 w 48"/>
                  <a:gd name="T25" fmla="*/ 1 h 44"/>
                  <a:gd name="T26" fmla="*/ 31 w 48"/>
                  <a:gd name="T27" fmla="*/ 3 h 44"/>
                  <a:gd name="T28" fmla="*/ 35 w 48"/>
                  <a:gd name="T29" fmla="*/ 7 h 44"/>
                  <a:gd name="T30" fmla="*/ 35 w 48"/>
                  <a:gd name="T31" fmla="*/ 10 h 44"/>
                  <a:gd name="T32" fmla="*/ 35 w 48"/>
                  <a:gd name="T33" fmla="*/ 28 h 44"/>
                  <a:gd name="T34" fmla="*/ 35 w 48"/>
                  <a:gd name="T35" fmla="*/ 30 h 44"/>
                  <a:gd name="T36" fmla="*/ 33 w 48"/>
                  <a:gd name="T37" fmla="*/ 35 h 44"/>
                  <a:gd name="T38" fmla="*/ 24 w 48"/>
                  <a:gd name="T39" fmla="*/ 39 h 44"/>
                  <a:gd name="T40" fmla="*/ 15 w 48"/>
                  <a:gd name="T41" fmla="*/ 35 h 44"/>
                  <a:gd name="T42" fmla="*/ 13 w 48"/>
                  <a:gd name="T43" fmla="*/ 25 h 44"/>
                  <a:gd name="T44" fmla="*/ 13 w 48"/>
                  <a:gd name="T45" fmla="*/ 4 h 44"/>
                  <a:gd name="T46" fmla="*/ 14 w 48"/>
                  <a:gd name="T47" fmla="*/ 2 h 44"/>
                  <a:gd name="T48" fmla="*/ 13 w 48"/>
                  <a:gd name="T49" fmla="*/ 1 h 44"/>
                  <a:gd name="T50" fmla="*/ 12 w 48"/>
                  <a:gd name="T51" fmla="*/ 0 h 44"/>
                  <a:gd name="T52" fmla="*/ 1 w 48"/>
                  <a:gd name="T53" fmla="*/ 0 h 44"/>
                  <a:gd name="T54" fmla="*/ 1 w 48"/>
                  <a:gd name="T55" fmla="*/ 0 h 44"/>
                  <a:gd name="T56" fmla="*/ 0 w 48"/>
                  <a:gd name="T57" fmla="*/ 0 h 44"/>
                  <a:gd name="T58" fmla="*/ 0 w 48"/>
                  <a:gd name="T59" fmla="*/ 1 h 44"/>
                  <a:gd name="T60" fmla="*/ 3 w 48"/>
                  <a:gd name="T61" fmla="*/ 3 h 44"/>
                  <a:gd name="T62" fmla="*/ 6 w 48"/>
                  <a:gd name="T63" fmla="*/ 7 h 44"/>
                  <a:gd name="T64" fmla="*/ 6 w 48"/>
                  <a:gd name="T65" fmla="*/ 10 h 44"/>
                  <a:gd name="T66" fmla="*/ 6 w 48"/>
                  <a:gd name="T67" fmla="*/ 25 h 44"/>
                  <a:gd name="T68" fmla="*/ 6 w 48"/>
                  <a:gd name="T69" fmla="*/ 26 h 44"/>
                  <a:gd name="T70" fmla="*/ 9 w 48"/>
                  <a:gd name="T71" fmla="*/ 38 h 44"/>
                  <a:gd name="T72" fmla="*/ 20 w 48"/>
                  <a:gd name="T73" fmla="*/ 44 h 44"/>
                  <a:gd name="T74" fmla="*/ 30 w 48"/>
                  <a:gd name="T75" fmla="*/ 41 h 44"/>
                  <a:gd name="T76" fmla="*/ 34 w 48"/>
                  <a:gd name="T77" fmla="*/ 37 h 44"/>
                  <a:gd name="T78" fmla="*/ 34 w 48"/>
                  <a:gd name="T79" fmla="*/ 38 h 44"/>
                  <a:gd name="T80" fmla="*/ 35 w 48"/>
                  <a:gd name="T81" fmla="*/ 39 h 44"/>
                  <a:gd name="T82" fmla="*/ 35 w 48"/>
                  <a:gd name="T83" fmla="*/ 41 h 44"/>
                  <a:gd name="T84" fmla="*/ 35 w 48"/>
                  <a:gd name="T85" fmla="*/ 43 h 44"/>
                  <a:gd name="T86" fmla="*/ 35 w 48"/>
                  <a:gd name="T87" fmla="*/ 44 h 44"/>
                  <a:gd name="T88" fmla="*/ 35 w 48"/>
                  <a:gd name="T89" fmla="*/ 44 h 44"/>
                  <a:gd name="T90" fmla="*/ 35 w 48"/>
                  <a:gd name="T91" fmla="*/ 44 h 44"/>
                  <a:gd name="T92" fmla="*/ 37 w 48"/>
                  <a:gd name="T93" fmla="*/ 44 h 44"/>
                  <a:gd name="T94" fmla="*/ 46 w 48"/>
                  <a:gd name="T95" fmla="*/ 40 h 44"/>
                  <a:gd name="T96" fmla="*/ 48 w 48"/>
                  <a:gd name="T97" fmla="*/ 38 h 44"/>
                  <a:gd name="T98" fmla="*/ 46 w 48"/>
                  <a:gd name="T99"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 h="44">
                    <a:moveTo>
                      <a:pt x="46" y="37"/>
                    </a:moveTo>
                    <a:cubicBezTo>
                      <a:pt x="45" y="37"/>
                      <a:pt x="45" y="37"/>
                      <a:pt x="45" y="37"/>
                    </a:cubicBezTo>
                    <a:cubicBezTo>
                      <a:pt x="45" y="37"/>
                      <a:pt x="45" y="37"/>
                      <a:pt x="44" y="37"/>
                    </a:cubicBezTo>
                    <a:cubicBezTo>
                      <a:pt x="42" y="37"/>
                      <a:pt x="42" y="36"/>
                      <a:pt x="42" y="34"/>
                    </a:cubicBezTo>
                    <a:cubicBezTo>
                      <a:pt x="42" y="33"/>
                      <a:pt x="42" y="32"/>
                      <a:pt x="42" y="31"/>
                    </a:cubicBezTo>
                    <a:cubicBezTo>
                      <a:pt x="42" y="3"/>
                      <a:pt x="42" y="3"/>
                      <a:pt x="42" y="3"/>
                    </a:cubicBezTo>
                    <a:cubicBezTo>
                      <a:pt x="42" y="3"/>
                      <a:pt x="42" y="2"/>
                      <a:pt x="42" y="2"/>
                    </a:cubicBezTo>
                    <a:cubicBezTo>
                      <a:pt x="42" y="1"/>
                      <a:pt x="42" y="1"/>
                      <a:pt x="42" y="1"/>
                    </a:cubicBezTo>
                    <a:cubicBezTo>
                      <a:pt x="41" y="0"/>
                      <a:pt x="41" y="0"/>
                      <a:pt x="40" y="0"/>
                    </a:cubicBezTo>
                    <a:cubicBezTo>
                      <a:pt x="30" y="0"/>
                      <a:pt x="30" y="0"/>
                      <a:pt x="30" y="0"/>
                    </a:cubicBezTo>
                    <a:cubicBezTo>
                      <a:pt x="30" y="0"/>
                      <a:pt x="29" y="0"/>
                      <a:pt x="29" y="0"/>
                    </a:cubicBezTo>
                    <a:cubicBezTo>
                      <a:pt x="29" y="0"/>
                      <a:pt x="29" y="0"/>
                      <a:pt x="28" y="0"/>
                    </a:cubicBezTo>
                    <a:cubicBezTo>
                      <a:pt x="28" y="1"/>
                      <a:pt x="28" y="1"/>
                      <a:pt x="28" y="1"/>
                    </a:cubicBezTo>
                    <a:cubicBezTo>
                      <a:pt x="28" y="3"/>
                      <a:pt x="30" y="3"/>
                      <a:pt x="31" y="3"/>
                    </a:cubicBezTo>
                    <a:cubicBezTo>
                      <a:pt x="35" y="3"/>
                      <a:pt x="35" y="4"/>
                      <a:pt x="35" y="7"/>
                    </a:cubicBezTo>
                    <a:cubicBezTo>
                      <a:pt x="35" y="8"/>
                      <a:pt x="35" y="9"/>
                      <a:pt x="35" y="10"/>
                    </a:cubicBezTo>
                    <a:cubicBezTo>
                      <a:pt x="35" y="28"/>
                      <a:pt x="35" y="28"/>
                      <a:pt x="35" y="28"/>
                    </a:cubicBezTo>
                    <a:cubicBezTo>
                      <a:pt x="35" y="29"/>
                      <a:pt x="35" y="30"/>
                      <a:pt x="35" y="30"/>
                    </a:cubicBezTo>
                    <a:cubicBezTo>
                      <a:pt x="35" y="32"/>
                      <a:pt x="35" y="34"/>
                      <a:pt x="33" y="35"/>
                    </a:cubicBezTo>
                    <a:cubicBezTo>
                      <a:pt x="31" y="38"/>
                      <a:pt x="28" y="39"/>
                      <a:pt x="24" y="39"/>
                    </a:cubicBezTo>
                    <a:cubicBezTo>
                      <a:pt x="21" y="39"/>
                      <a:pt x="17" y="38"/>
                      <a:pt x="15" y="35"/>
                    </a:cubicBezTo>
                    <a:cubicBezTo>
                      <a:pt x="14" y="32"/>
                      <a:pt x="13" y="28"/>
                      <a:pt x="13" y="25"/>
                    </a:cubicBezTo>
                    <a:cubicBezTo>
                      <a:pt x="13" y="4"/>
                      <a:pt x="13" y="4"/>
                      <a:pt x="13" y="4"/>
                    </a:cubicBezTo>
                    <a:cubicBezTo>
                      <a:pt x="13" y="4"/>
                      <a:pt x="14" y="3"/>
                      <a:pt x="14" y="2"/>
                    </a:cubicBezTo>
                    <a:cubicBezTo>
                      <a:pt x="14" y="2"/>
                      <a:pt x="13" y="1"/>
                      <a:pt x="13" y="1"/>
                    </a:cubicBezTo>
                    <a:cubicBezTo>
                      <a:pt x="13" y="0"/>
                      <a:pt x="12" y="0"/>
                      <a:pt x="12" y="0"/>
                    </a:cubicBezTo>
                    <a:cubicBezTo>
                      <a:pt x="1" y="0"/>
                      <a:pt x="1" y="0"/>
                      <a:pt x="1" y="0"/>
                    </a:cubicBezTo>
                    <a:cubicBezTo>
                      <a:pt x="1" y="0"/>
                      <a:pt x="1" y="0"/>
                      <a:pt x="1" y="0"/>
                    </a:cubicBezTo>
                    <a:cubicBezTo>
                      <a:pt x="0" y="0"/>
                      <a:pt x="0" y="0"/>
                      <a:pt x="0" y="0"/>
                    </a:cubicBezTo>
                    <a:cubicBezTo>
                      <a:pt x="0" y="0"/>
                      <a:pt x="0" y="1"/>
                      <a:pt x="0" y="1"/>
                    </a:cubicBezTo>
                    <a:cubicBezTo>
                      <a:pt x="0" y="3"/>
                      <a:pt x="2" y="3"/>
                      <a:pt x="3" y="3"/>
                    </a:cubicBezTo>
                    <a:cubicBezTo>
                      <a:pt x="6" y="3"/>
                      <a:pt x="6" y="4"/>
                      <a:pt x="6" y="7"/>
                    </a:cubicBezTo>
                    <a:cubicBezTo>
                      <a:pt x="6" y="8"/>
                      <a:pt x="6" y="9"/>
                      <a:pt x="6" y="10"/>
                    </a:cubicBezTo>
                    <a:cubicBezTo>
                      <a:pt x="6" y="25"/>
                      <a:pt x="6" y="25"/>
                      <a:pt x="6" y="25"/>
                    </a:cubicBezTo>
                    <a:cubicBezTo>
                      <a:pt x="6" y="25"/>
                      <a:pt x="6" y="26"/>
                      <a:pt x="6" y="26"/>
                    </a:cubicBezTo>
                    <a:cubicBezTo>
                      <a:pt x="6" y="30"/>
                      <a:pt x="6" y="35"/>
                      <a:pt x="9" y="38"/>
                    </a:cubicBezTo>
                    <a:cubicBezTo>
                      <a:pt x="12" y="42"/>
                      <a:pt x="16" y="44"/>
                      <a:pt x="20" y="44"/>
                    </a:cubicBezTo>
                    <a:cubicBezTo>
                      <a:pt x="25" y="44"/>
                      <a:pt x="28" y="42"/>
                      <a:pt x="30" y="41"/>
                    </a:cubicBezTo>
                    <a:cubicBezTo>
                      <a:pt x="32" y="39"/>
                      <a:pt x="34" y="37"/>
                      <a:pt x="34" y="37"/>
                    </a:cubicBezTo>
                    <a:cubicBezTo>
                      <a:pt x="34" y="37"/>
                      <a:pt x="34" y="37"/>
                      <a:pt x="34" y="38"/>
                    </a:cubicBezTo>
                    <a:cubicBezTo>
                      <a:pt x="35" y="38"/>
                      <a:pt x="35" y="38"/>
                      <a:pt x="35" y="39"/>
                    </a:cubicBezTo>
                    <a:cubicBezTo>
                      <a:pt x="35" y="40"/>
                      <a:pt x="35" y="40"/>
                      <a:pt x="35" y="41"/>
                    </a:cubicBezTo>
                    <a:cubicBezTo>
                      <a:pt x="35" y="43"/>
                      <a:pt x="35" y="43"/>
                      <a:pt x="35" y="43"/>
                    </a:cubicBezTo>
                    <a:cubicBezTo>
                      <a:pt x="35" y="43"/>
                      <a:pt x="35" y="43"/>
                      <a:pt x="35" y="44"/>
                    </a:cubicBezTo>
                    <a:cubicBezTo>
                      <a:pt x="35" y="44"/>
                      <a:pt x="35" y="44"/>
                      <a:pt x="35" y="44"/>
                    </a:cubicBezTo>
                    <a:cubicBezTo>
                      <a:pt x="35" y="44"/>
                      <a:pt x="35" y="44"/>
                      <a:pt x="35" y="44"/>
                    </a:cubicBezTo>
                    <a:cubicBezTo>
                      <a:pt x="36" y="44"/>
                      <a:pt x="37" y="44"/>
                      <a:pt x="37" y="44"/>
                    </a:cubicBezTo>
                    <a:cubicBezTo>
                      <a:pt x="39" y="42"/>
                      <a:pt x="43" y="40"/>
                      <a:pt x="46" y="40"/>
                    </a:cubicBezTo>
                    <a:cubicBezTo>
                      <a:pt x="46" y="39"/>
                      <a:pt x="48" y="39"/>
                      <a:pt x="48" y="38"/>
                    </a:cubicBezTo>
                    <a:cubicBezTo>
                      <a:pt x="48" y="37"/>
                      <a:pt x="47" y="37"/>
                      <a:pt x="46" y="3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65" name="Freeform 64"/>
              <p:cNvSpPr>
                <a:spLocks/>
              </p:cNvSpPr>
              <p:nvPr/>
            </p:nvSpPr>
            <p:spPr bwMode="auto">
              <a:xfrm>
                <a:off x="4279900" y="3529013"/>
                <a:ext cx="184150" cy="166688"/>
              </a:xfrm>
              <a:custGeom>
                <a:avLst/>
                <a:gdLst>
                  <a:gd name="T0" fmla="*/ 48 w 49"/>
                  <a:gd name="T1" fmla="*/ 41 h 44"/>
                  <a:gd name="T2" fmla="*/ 46 w 49"/>
                  <a:gd name="T3" fmla="*/ 41 h 44"/>
                  <a:gd name="T4" fmla="*/ 43 w 49"/>
                  <a:gd name="T5" fmla="*/ 37 h 44"/>
                  <a:gd name="T6" fmla="*/ 43 w 49"/>
                  <a:gd name="T7" fmla="*/ 34 h 44"/>
                  <a:gd name="T8" fmla="*/ 43 w 49"/>
                  <a:gd name="T9" fmla="*/ 19 h 44"/>
                  <a:gd name="T10" fmla="*/ 43 w 49"/>
                  <a:gd name="T11" fmla="*/ 17 h 44"/>
                  <a:gd name="T12" fmla="*/ 40 w 49"/>
                  <a:gd name="T13" fmla="*/ 5 h 44"/>
                  <a:gd name="T14" fmla="*/ 29 w 49"/>
                  <a:gd name="T15" fmla="*/ 0 h 44"/>
                  <a:gd name="T16" fmla="*/ 18 w 49"/>
                  <a:gd name="T17" fmla="*/ 4 h 44"/>
                  <a:gd name="T18" fmla="*/ 14 w 49"/>
                  <a:gd name="T19" fmla="*/ 7 h 44"/>
                  <a:gd name="T20" fmla="*/ 14 w 49"/>
                  <a:gd name="T21" fmla="*/ 2 h 44"/>
                  <a:gd name="T22" fmla="*/ 14 w 49"/>
                  <a:gd name="T23" fmla="*/ 1 h 44"/>
                  <a:gd name="T24" fmla="*/ 13 w 49"/>
                  <a:gd name="T25" fmla="*/ 0 h 44"/>
                  <a:gd name="T26" fmla="*/ 11 w 49"/>
                  <a:gd name="T27" fmla="*/ 1 h 44"/>
                  <a:gd name="T28" fmla="*/ 4 w 49"/>
                  <a:gd name="T29" fmla="*/ 6 h 44"/>
                  <a:gd name="T30" fmla="*/ 1 w 49"/>
                  <a:gd name="T31" fmla="*/ 8 h 44"/>
                  <a:gd name="T32" fmla="*/ 3 w 49"/>
                  <a:gd name="T33" fmla="*/ 9 h 44"/>
                  <a:gd name="T34" fmla="*/ 4 w 49"/>
                  <a:gd name="T35" fmla="*/ 9 h 44"/>
                  <a:gd name="T36" fmla="*/ 6 w 49"/>
                  <a:gd name="T37" fmla="*/ 10 h 44"/>
                  <a:gd name="T38" fmla="*/ 7 w 49"/>
                  <a:gd name="T39" fmla="*/ 15 h 44"/>
                  <a:gd name="T40" fmla="*/ 7 w 49"/>
                  <a:gd name="T41" fmla="*/ 16 h 44"/>
                  <a:gd name="T42" fmla="*/ 7 w 49"/>
                  <a:gd name="T43" fmla="*/ 34 h 44"/>
                  <a:gd name="T44" fmla="*/ 7 w 49"/>
                  <a:gd name="T45" fmla="*/ 37 h 44"/>
                  <a:gd name="T46" fmla="*/ 3 w 49"/>
                  <a:gd name="T47" fmla="*/ 41 h 44"/>
                  <a:gd name="T48" fmla="*/ 2 w 49"/>
                  <a:gd name="T49" fmla="*/ 41 h 44"/>
                  <a:gd name="T50" fmla="*/ 0 w 49"/>
                  <a:gd name="T51" fmla="*/ 43 h 44"/>
                  <a:gd name="T52" fmla="*/ 2 w 49"/>
                  <a:gd name="T53" fmla="*/ 44 h 44"/>
                  <a:gd name="T54" fmla="*/ 11 w 49"/>
                  <a:gd name="T55" fmla="*/ 44 h 44"/>
                  <a:gd name="T56" fmla="*/ 19 w 49"/>
                  <a:gd name="T57" fmla="*/ 44 h 44"/>
                  <a:gd name="T58" fmla="*/ 20 w 49"/>
                  <a:gd name="T59" fmla="*/ 44 h 44"/>
                  <a:gd name="T60" fmla="*/ 21 w 49"/>
                  <a:gd name="T61" fmla="*/ 43 h 44"/>
                  <a:gd name="T62" fmla="*/ 20 w 49"/>
                  <a:gd name="T63" fmla="*/ 41 h 44"/>
                  <a:gd name="T64" fmla="*/ 18 w 49"/>
                  <a:gd name="T65" fmla="*/ 41 h 44"/>
                  <a:gd name="T66" fmla="*/ 14 w 49"/>
                  <a:gd name="T67" fmla="*/ 36 h 44"/>
                  <a:gd name="T68" fmla="*/ 14 w 49"/>
                  <a:gd name="T69" fmla="*/ 34 h 44"/>
                  <a:gd name="T70" fmla="*/ 14 w 49"/>
                  <a:gd name="T71" fmla="*/ 18 h 44"/>
                  <a:gd name="T72" fmla="*/ 17 w 49"/>
                  <a:gd name="T73" fmla="*/ 9 h 44"/>
                  <a:gd name="T74" fmla="*/ 26 w 49"/>
                  <a:gd name="T75" fmla="*/ 5 h 44"/>
                  <a:gd name="T76" fmla="*/ 34 w 49"/>
                  <a:gd name="T77" fmla="*/ 9 h 44"/>
                  <a:gd name="T78" fmla="*/ 35 w 49"/>
                  <a:gd name="T79" fmla="*/ 18 h 44"/>
                  <a:gd name="T80" fmla="*/ 35 w 49"/>
                  <a:gd name="T81" fmla="*/ 34 h 44"/>
                  <a:gd name="T82" fmla="*/ 36 w 49"/>
                  <a:gd name="T83" fmla="*/ 37 h 44"/>
                  <a:gd name="T84" fmla="*/ 32 w 49"/>
                  <a:gd name="T85" fmla="*/ 41 h 44"/>
                  <a:gd name="T86" fmla="*/ 30 w 49"/>
                  <a:gd name="T87" fmla="*/ 41 h 44"/>
                  <a:gd name="T88" fmla="*/ 29 w 49"/>
                  <a:gd name="T89" fmla="*/ 43 h 44"/>
                  <a:gd name="T90" fmla="*/ 31 w 49"/>
                  <a:gd name="T91" fmla="*/ 44 h 44"/>
                  <a:gd name="T92" fmla="*/ 39 w 49"/>
                  <a:gd name="T93" fmla="*/ 44 h 44"/>
                  <a:gd name="T94" fmla="*/ 48 w 49"/>
                  <a:gd name="T95" fmla="*/ 44 h 44"/>
                  <a:gd name="T96" fmla="*/ 49 w 49"/>
                  <a:gd name="T97" fmla="*/ 44 h 44"/>
                  <a:gd name="T98" fmla="*/ 49 w 49"/>
                  <a:gd name="T99" fmla="*/ 43 h 44"/>
                  <a:gd name="T100" fmla="*/ 48 w 49"/>
                  <a:gd name="T101"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 h="44">
                    <a:moveTo>
                      <a:pt x="48" y="41"/>
                    </a:moveTo>
                    <a:cubicBezTo>
                      <a:pt x="48" y="41"/>
                      <a:pt x="47" y="41"/>
                      <a:pt x="46" y="41"/>
                    </a:cubicBezTo>
                    <a:cubicBezTo>
                      <a:pt x="43" y="41"/>
                      <a:pt x="43" y="39"/>
                      <a:pt x="43" y="37"/>
                    </a:cubicBezTo>
                    <a:cubicBezTo>
                      <a:pt x="43" y="36"/>
                      <a:pt x="43" y="35"/>
                      <a:pt x="43" y="34"/>
                    </a:cubicBezTo>
                    <a:cubicBezTo>
                      <a:pt x="43" y="19"/>
                      <a:pt x="43" y="19"/>
                      <a:pt x="43" y="19"/>
                    </a:cubicBezTo>
                    <a:cubicBezTo>
                      <a:pt x="43" y="18"/>
                      <a:pt x="43" y="18"/>
                      <a:pt x="43" y="17"/>
                    </a:cubicBezTo>
                    <a:cubicBezTo>
                      <a:pt x="43" y="13"/>
                      <a:pt x="43" y="9"/>
                      <a:pt x="40" y="5"/>
                    </a:cubicBezTo>
                    <a:cubicBezTo>
                      <a:pt x="37" y="2"/>
                      <a:pt x="33" y="0"/>
                      <a:pt x="29" y="0"/>
                    </a:cubicBezTo>
                    <a:cubicBezTo>
                      <a:pt x="24" y="0"/>
                      <a:pt x="21" y="2"/>
                      <a:pt x="18" y="4"/>
                    </a:cubicBezTo>
                    <a:cubicBezTo>
                      <a:pt x="17" y="5"/>
                      <a:pt x="15" y="7"/>
                      <a:pt x="14" y="7"/>
                    </a:cubicBezTo>
                    <a:cubicBezTo>
                      <a:pt x="14" y="2"/>
                      <a:pt x="14" y="2"/>
                      <a:pt x="14" y="2"/>
                    </a:cubicBezTo>
                    <a:cubicBezTo>
                      <a:pt x="14" y="2"/>
                      <a:pt x="14" y="2"/>
                      <a:pt x="14" y="1"/>
                    </a:cubicBezTo>
                    <a:cubicBezTo>
                      <a:pt x="14" y="1"/>
                      <a:pt x="14" y="0"/>
                      <a:pt x="13" y="0"/>
                    </a:cubicBezTo>
                    <a:cubicBezTo>
                      <a:pt x="12" y="0"/>
                      <a:pt x="11" y="1"/>
                      <a:pt x="11" y="1"/>
                    </a:cubicBezTo>
                    <a:cubicBezTo>
                      <a:pt x="10" y="3"/>
                      <a:pt x="6" y="5"/>
                      <a:pt x="4" y="6"/>
                    </a:cubicBezTo>
                    <a:cubicBezTo>
                      <a:pt x="3" y="6"/>
                      <a:pt x="1" y="6"/>
                      <a:pt x="1" y="8"/>
                    </a:cubicBezTo>
                    <a:cubicBezTo>
                      <a:pt x="1" y="9"/>
                      <a:pt x="2" y="9"/>
                      <a:pt x="3" y="9"/>
                    </a:cubicBezTo>
                    <a:cubicBezTo>
                      <a:pt x="4" y="9"/>
                      <a:pt x="4" y="9"/>
                      <a:pt x="4" y="9"/>
                    </a:cubicBezTo>
                    <a:cubicBezTo>
                      <a:pt x="5" y="9"/>
                      <a:pt x="6" y="9"/>
                      <a:pt x="6" y="10"/>
                    </a:cubicBezTo>
                    <a:cubicBezTo>
                      <a:pt x="7" y="11"/>
                      <a:pt x="7" y="13"/>
                      <a:pt x="7" y="15"/>
                    </a:cubicBezTo>
                    <a:cubicBezTo>
                      <a:pt x="7" y="15"/>
                      <a:pt x="7" y="16"/>
                      <a:pt x="7" y="16"/>
                    </a:cubicBezTo>
                    <a:cubicBezTo>
                      <a:pt x="7" y="34"/>
                      <a:pt x="7" y="34"/>
                      <a:pt x="7" y="34"/>
                    </a:cubicBezTo>
                    <a:cubicBezTo>
                      <a:pt x="7" y="35"/>
                      <a:pt x="7" y="36"/>
                      <a:pt x="7" y="37"/>
                    </a:cubicBezTo>
                    <a:cubicBezTo>
                      <a:pt x="7" y="39"/>
                      <a:pt x="7" y="41"/>
                      <a:pt x="3" y="41"/>
                    </a:cubicBezTo>
                    <a:cubicBezTo>
                      <a:pt x="3" y="41"/>
                      <a:pt x="2" y="41"/>
                      <a:pt x="2" y="41"/>
                    </a:cubicBezTo>
                    <a:cubicBezTo>
                      <a:pt x="1" y="41"/>
                      <a:pt x="0" y="42"/>
                      <a:pt x="0" y="43"/>
                    </a:cubicBezTo>
                    <a:cubicBezTo>
                      <a:pt x="0" y="44"/>
                      <a:pt x="1" y="44"/>
                      <a:pt x="2" y="44"/>
                    </a:cubicBezTo>
                    <a:cubicBezTo>
                      <a:pt x="5" y="44"/>
                      <a:pt x="8" y="44"/>
                      <a:pt x="11" y="44"/>
                    </a:cubicBezTo>
                    <a:cubicBezTo>
                      <a:pt x="13" y="44"/>
                      <a:pt x="16" y="44"/>
                      <a:pt x="19" y="44"/>
                    </a:cubicBezTo>
                    <a:cubicBezTo>
                      <a:pt x="20" y="44"/>
                      <a:pt x="20" y="44"/>
                      <a:pt x="20" y="44"/>
                    </a:cubicBezTo>
                    <a:cubicBezTo>
                      <a:pt x="21" y="44"/>
                      <a:pt x="21" y="43"/>
                      <a:pt x="21" y="43"/>
                    </a:cubicBezTo>
                    <a:cubicBezTo>
                      <a:pt x="21" y="42"/>
                      <a:pt x="20" y="41"/>
                      <a:pt x="20" y="41"/>
                    </a:cubicBezTo>
                    <a:cubicBezTo>
                      <a:pt x="19" y="41"/>
                      <a:pt x="18" y="41"/>
                      <a:pt x="18" y="41"/>
                    </a:cubicBezTo>
                    <a:cubicBezTo>
                      <a:pt x="14" y="41"/>
                      <a:pt x="14" y="39"/>
                      <a:pt x="14" y="36"/>
                    </a:cubicBezTo>
                    <a:cubicBezTo>
                      <a:pt x="14" y="36"/>
                      <a:pt x="14" y="35"/>
                      <a:pt x="14" y="34"/>
                    </a:cubicBezTo>
                    <a:cubicBezTo>
                      <a:pt x="14" y="18"/>
                      <a:pt x="14" y="18"/>
                      <a:pt x="14" y="18"/>
                    </a:cubicBezTo>
                    <a:cubicBezTo>
                      <a:pt x="14" y="14"/>
                      <a:pt x="14" y="12"/>
                      <a:pt x="17" y="9"/>
                    </a:cubicBezTo>
                    <a:cubicBezTo>
                      <a:pt x="19" y="7"/>
                      <a:pt x="22" y="5"/>
                      <a:pt x="26" y="5"/>
                    </a:cubicBezTo>
                    <a:cubicBezTo>
                      <a:pt x="29" y="5"/>
                      <a:pt x="32" y="7"/>
                      <a:pt x="34" y="9"/>
                    </a:cubicBezTo>
                    <a:cubicBezTo>
                      <a:pt x="35" y="12"/>
                      <a:pt x="35" y="15"/>
                      <a:pt x="35" y="18"/>
                    </a:cubicBezTo>
                    <a:cubicBezTo>
                      <a:pt x="35" y="34"/>
                      <a:pt x="35" y="34"/>
                      <a:pt x="35" y="34"/>
                    </a:cubicBezTo>
                    <a:cubicBezTo>
                      <a:pt x="35" y="35"/>
                      <a:pt x="36" y="36"/>
                      <a:pt x="36" y="37"/>
                    </a:cubicBezTo>
                    <a:cubicBezTo>
                      <a:pt x="35" y="39"/>
                      <a:pt x="35" y="41"/>
                      <a:pt x="32" y="41"/>
                    </a:cubicBezTo>
                    <a:cubicBezTo>
                      <a:pt x="31" y="41"/>
                      <a:pt x="31" y="41"/>
                      <a:pt x="30" y="41"/>
                    </a:cubicBezTo>
                    <a:cubicBezTo>
                      <a:pt x="29" y="41"/>
                      <a:pt x="29" y="42"/>
                      <a:pt x="29" y="43"/>
                    </a:cubicBezTo>
                    <a:cubicBezTo>
                      <a:pt x="29" y="44"/>
                      <a:pt x="30" y="44"/>
                      <a:pt x="31" y="44"/>
                    </a:cubicBezTo>
                    <a:cubicBezTo>
                      <a:pt x="33" y="44"/>
                      <a:pt x="36" y="44"/>
                      <a:pt x="39" y="44"/>
                    </a:cubicBezTo>
                    <a:cubicBezTo>
                      <a:pt x="42" y="44"/>
                      <a:pt x="45" y="44"/>
                      <a:pt x="48" y="44"/>
                    </a:cubicBezTo>
                    <a:cubicBezTo>
                      <a:pt x="48" y="44"/>
                      <a:pt x="49" y="44"/>
                      <a:pt x="49" y="44"/>
                    </a:cubicBezTo>
                    <a:cubicBezTo>
                      <a:pt x="49" y="44"/>
                      <a:pt x="49" y="43"/>
                      <a:pt x="49" y="43"/>
                    </a:cubicBezTo>
                    <a:cubicBezTo>
                      <a:pt x="49" y="42"/>
                      <a:pt x="49" y="41"/>
                      <a:pt x="48" y="4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66" name="Freeform 65"/>
              <p:cNvSpPr>
                <a:spLocks noEditPoints="1"/>
              </p:cNvSpPr>
              <p:nvPr/>
            </p:nvSpPr>
            <p:spPr bwMode="auto">
              <a:xfrm>
                <a:off x="4475163" y="3438525"/>
                <a:ext cx="177800" cy="261938"/>
              </a:xfrm>
              <a:custGeom>
                <a:avLst/>
                <a:gdLst>
                  <a:gd name="T0" fmla="*/ 46 w 47"/>
                  <a:gd name="T1" fmla="*/ 60 h 69"/>
                  <a:gd name="T2" fmla="*/ 44 w 47"/>
                  <a:gd name="T3" fmla="*/ 61 h 69"/>
                  <a:gd name="T4" fmla="*/ 42 w 47"/>
                  <a:gd name="T5" fmla="*/ 63 h 69"/>
                  <a:gd name="T6" fmla="*/ 41 w 47"/>
                  <a:gd name="T7" fmla="*/ 62 h 69"/>
                  <a:gd name="T8" fmla="*/ 41 w 47"/>
                  <a:gd name="T9" fmla="*/ 60 h 69"/>
                  <a:gd name="T10" fmla="*/ 41 w 47"/>
                  <a:gd name="T11" fmla="*/ 58 h 69"/>
                  <a:gd name="T12" fmla="*/ 41 w 47"/>
                  <a:gd name="T13" fmla="*/ 2 h 69"/>
                  <a:gd name="T14" fmla="*/ 41 w 47"/>
                  <a:gd name="T15" fmla="*/ 2 h 69"/>
                  <a:gd name="T16" fmla="*/ 41 w 47"/>
                  <a:gd name="T17" fmla="*/ 1 h 69"/>
                  <a:gd name="T18" fmla="*/ 40 w 47"/>
                  <a:gd name="T19" fmla="*/ 0 h 69"/>
                  <a:gd name="T20" fmla="*/ 38 w 47"/>
                  <a:gd name="T21" fmla="*/ 1 h 69"/>
                  <a:gd name="T22" fmla="*/ 30 w 47"/>
                  <a:gd name="T23" fmla="*/ 4 h 69"/>
                  <a:gd name="T24" fmla="*/ 28 w 47"/>
                  <a:gd name="T25" fmla="*/ 6 h 69"/>
                  <a:gd name="T26" fmla="*/ 30 w 47"/>
                  <a:gd name="T27" fmla="*/ 7 h 69"/>
                  <a:gd name="T28" fmla="*/ 31 w 47"/>
                  <a:gd name="T29" fmla="*/ 7 h 69"/>
                  <a:gd name="T30" fmla="*/ 34 w 47"/>
                  <a:gd name="T31" fmla="*/ 11 h 69"/>
                  <a:gd name="T32" fmla="*/ 34 w 47"/>
                  <a:gd name="T33" fmla="*/ 14 h 69"/>
                  <a:gd name="T34" fmla="*/ 34 w 47"/>
                  <a:gd name="T35" fmla="*/ 23 h 69"/>
                  <a:gd name="T36" fmla="*/ 34 w 47"/>
                  <a:gd name="T37" fmla="*/ 25 h 69"/>
                  <a:gd name="T38" fmla="*/ 34 w 47"/>
                  <a:gd name="T39" fmla="*/ 26 h 69"/>
                  <a:gd name="T40" fmla="*/ 34 w 47"/>
                  <a:gd name="T41" fmla="*/ 26 h 69"/>
                  <a:gd name="T42" fmla="*/ 32 w 47"/>
                  <a:gd name="T43" fmla="*/ 26 h 69"/>
                  <a:gd name="T44" fmla="*/ 22 w 47"/>
                  <a:gd name="T45" fmla="*/ 24 h 69"/>
                  <a:gd name="T46" fmla="*/ 21 w 47"/>
                  <a:gd name="T47" fmla="*/ 24 h 69"/>
                  <a:gd name="T48" fmla="*/ 6 w 47"/>
                  <a:gd name="T49" fmla="*/ 31 h 69"/>
                  <a:gd name="T50" fmla="*/ 0 w 47"/>
                  <a:gd name="T51" fmla="*/ 46 h 69"/>
                  <a:gd name="T52" fmla="*/ 20 w 47"/>
                  <a:gd name="T53" fmla="*/ 69 h 69"/>
                  <a:gd name="T54" fmla="*/ 29 w 47"/>
                  <a:gd name="T55" fmla="*/ 66 h 69"/>
                  <a:gd name="T56" fmla="*/ 34 w 47"/>
                  <a:gd name="T57" fmla="*/ 63 h 69"/>
                  <a:gd name="T58" fmla="*/ 34 w 47"/>
                  <a:gd name="T59" fmla="*/ 63 h 69"/>
                  <a:gd name="T60" fmla="*/ 34 w 47"/>
                  <a:gd name="T61" fmla="*/ 65 h 69"/>
                  <a:gd name="T62" fmla="*/ 35 w 47"/>
                  <a:gd name="T63" fmla="*/ 67 h 69"/>
                  <a:gd name="T64" fmla="*/ 36 w 47"/>
                  <a:gd name="T65" fmla="*/ 68 h 69"/>
                  <a:gd name="T66" fmla="*/ 38 w 47"/>
                  <a:gd name="T67" fmla="*/ 67 h 69"/>
                  <a:gd name="T68" fmla="*/ 45 w 47"/>
                  <a:gd name="T69" fmla="*/ 64 h 69"/>
                  <a:gd name="T70" fmla="*/ 47 w 47"/>
                  <a:gd name="T71" fmla="*/ 62 h 69"/>
                  <a:gd name="T72" fmla="*/ 47 w 47"/>
                  <a:gd name="T73" fmla="*/ 61 h 69"/>
                  <a:gd name="T74" fmla="*/ 47 w 47"/>
                  <a:gd name="T75" fmla="*/ 61 h 69"/>
                  <a:gd name="T76" fmla="*/ 46 w 47"/>
                  <a:gd name="T77" fmla="*/ 60 h 69"/>
                  <a:gd name="T78" fmla="*/ 23 w 47"/>
                  <a:gd name="T79" fmla="*/ 64 h 69"/>
                  <a:gd name="T80" fmla="*/ 7 w 47"/>
                  <a:gd name="T81" fmla="*/ 45 h 69"/>
                  <a:gd name="T82" fmla="*/ 23 w 47"/>
                  <a:gd name="T83" fmla="*/ 26 h 69"/>
                  <a:gd name="T84" fmla="*/ 24 w 47"/>
                  <a:gd name="T85" fmla="*/ 26 h 69"/>
                  <a:gd name="T86" fmla="*/ 24 w 47"/>
                  <a:gd name="T87" fmla="*/ 26 h 69"/>
                  <a:gd name="T88" fmla="*/ 32 w 47"/>
                  <a:gd name="T89" fmla="*/ 29 h 69"/>
                  <a:gd name="T90" fmla="*/ 34 w 47"/>
                  <a:gd name="T91" fmla="*/ 37 h 69"/>
                  <a:gd name="T92" fmla="*/ 34 w 47"/>
                  <a:gd name="T93" fmla="*/ 38 h 69"/>
                  <a:gd name="T94" fmla="*/ 34 w 47"/>
                  <a:gd name="T95" fmla="*/ 38 h 69"/>
                  <a:gd name="T96" fmla="*/ 34 w 47"/>
                  <a:gd name="T97" fmla="*/ 55 h 69"/>
                  <a:gd name="T98" fmla="*/ 34 w 47"/>
                  <a:gd name="T99" fmla="*/ 57 h 69"/>
                  <a:gd name="T100" fmla="*/ 33 w 47"/>
                  <a:gd name="T101" fmla="*/ 60 h 69"/>
                  <a:gd name="T102" fmla="*/ 23 w 47"/>
                  <a:gd name="T103"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 h="69">
                    <a:moveTo>
                      <a:pt x="46" y="60"/>
                    </a:moveTo>
                    <a:cubicBezTo>
                      <a:pt x="45" y="60"/>
                      <a:pt x="45" y="61"/>
                      <a:pt x="44" y="61"/>
                    </a:cubicBezTo>
                    <a:cubicBezTo>
                      <a:pt x="44" y="62"/>
                      <a:pt x="43" y="63"/>
                      <a:pt x="42" y="63"/>
                    </a:cubicBezTo>
                    <a:cubicBezTo>
                      <a:pt x="42" y="63"/>
                      <a:pt x="42" y="63"/>
                      <a:pt x="41" y="62"/>
                    </a:cubicBezTo>
                    <a:cubicBezTo>
                      <a:pt x="41" y="61"/>
                      <a:pt x="41" y="61"/>
                      <a:pt x="41" y="60"/>
                    </a:cubicBezTo>
                    <a:cubicBezTo>
                      <a:pt x="41" y="59"/>
                      <a:pt x="41" y="59"/>
                      <a:pt x="41" y="58"/>
                    </a:cubicBezTo>
                    <a:cubicBezTo>
                      <a:pt x="41" y="2"/>
                      <a:pt x="41" y="2"/>
                      <a:pt x="41" y="2"/>
                    </a:cubicBezTo>
                    <a:cubicBezTo>
                      <a:pt x="41" y="2"/>
                      <a:pt x="41" y="2"/>
                      <a:pt x="41" y="2"/>
                    </a:cubicBezTo>
                    <a:cubicBezTo>
                      <a:pt x="41" y="1"/>
                      <a:pt x="41" y="1"/>
                      <a:pt x="41" y="1"/>
                    </a:cubicBezTo>
                    <a:cubicBezTo>
                      <a:pt x="41" y="0"/>
                      <a:pt x="40" y="0"/>
                      <a:pt x="40" y="0"/>
                    </a:cubicBezTo>
                    <a:cubicBezTo>
                      <a:pt x="39" y="0"/>
                      <a:pt x="38" y="1"/>
                      <a:pt x="38" y="1"/>
                    </a:cubicBezTo>
                    <a:cubicBezTo>
                      <a:pt x="36" y="3"/>
                      <a:pt x="32" y="4"/>
                      <a:pt x="30" y="4"/>
                    </a:cubicBezTo>
                    <a:cubicBezTo>
                      <a:pt x="29" y="4"/>
                      <a:pt x="28" y="5"/>
                      <a:pt x="28" y="6"/>
                    </a:cubicBezTo>
                    <a:cubicBezTo>
                      <a:pt x="28" y="7"/>
                      <a:pt x="29" y="7"/>
                      <a:pt x="30" y="7"/>
                    </a:cubicBezTo>
                    <a:cubicBezTo>
                      <a:pt x="30" y="7"/>
                      <a:pt x="31" y="7"/>
                      <a:pt x="31" y="7"/>
                    </a:cubicBezTo>
                    <a:cubicBezTo>
                      <a:pt x="34" y="7"/>
                      <a:pt x="34" y="9"/>
                      <a:pt x="34" y="11"/>
                    </a:cubicBezTo>
                    <a:cubicBezTo>
                      <a:pt x="34" y="12"/>
                      <a:pt x="34" y="13"/>
                      <a:pt x="34" y="14"/>
                    </a:cubicBezTo>
                    <a:cubicBezTo>
                      <a:pt x="34" y="23"/>
                      <a:pt x="34" y="23"/>
                      <a:pt x="34" y="23"/>
                    </a:cubicBezTo>
                    <a:cubicBezTo>
                      <a:pt x="34" y="24"/>
                      <a:pt x="34" y="24"/>
                      <a:pt x="34" y="25"/>
                    </a:cubicBezTo>
                    <a:cubicBezTo>
                      <a:pt x="34" y="25"/>
                      <a:pt x="34" y="26"/>
                      <a:pt x="34" y="26"/>
                    </a:cubicBezTo>
                    <a:cubicBezTo>
                      <a:pt x="34" y="26"/>
                      <a:pt x="34" y="26"/>
                      <a:pt x="34" y="26"/>
                    </a:cubicBezTo>
                    <a:cubicBezTo>
                      <a:pt x="33" y="26"/>
                      <a:pt x="33" y="26"/>
                      <a:pt x="32" y="26"/>
                    </a:cubicBezTo>
                    <a:cubicBezTo>
                      <a:pt x="29" y="25"/>
                      <a:pt x="26" y="24"/>
                      <a:pt x="22" y="24"/>
                    </a:cubicBezTo>
                    <a:cubicBezTo>
                      <a:pt x="22" y="24"/>
                      <a:pt x="22" y="24"/>
                      <a:pt x="21" y="24"/>
                    </a:cubicBezTo>
                    <a:cubicBezTo>
                      <a:pt x="16" y="24"/>
                      <a:pt x="10" y="27"/>
                      <a:pt x="6" y="31"/>
                    </a:cubicBezTo>
                    <a:cubicBezTo>
                      <a:pt x="2" y="35"/>
                      <a:pt x="0" y="40"/>
                      <a:pt x="0" y="46"/>
                    </a:cubicBezTo>
                    <a:cubicBezTo>
                      <a:pt x="0" y="58"/>
                      <a:pt x="8" y="69"/>
                      <a:pt x="20" y="69"/>
                    </a:cubicBezTo>
                    <a:cubicBezTo>
                      <a:pt x="24" y="69"/>
                      <a:pt x="27" y="67"/>
                      <a:pt x="29" y="66"/>
                    </a:cubicBezTo>
                    <a:cubicBezTo>
                      <a:pt x="32" y="64"/>
                      <a:pt x="34" y="62"/>
                      <a:pt x="34" y="63"/>
                    </a:cubicBezTo>
                    <a:cubicBezTo>
                      <a:pt x="34" y="63"/>
                      <a:pt x="34" y="63"/>
                      <a:pt x="34" y="63"/>
                    </a:cubicBezTo>
                    <a:cubicBezTo>
                      <a:pt x="34" y="63"/>
                      <a:pt x="34" y="65"/>
                      <a:pt x="34" y="65"/>
                    </a:cubicBezTo>
                    <a:cubicBezTo>
                      <a:pt x="34" y="65"/>
                      <a:pt x="34" y="66"/>
                      <a:pt x="35" y="67"/>
                    </a:cubicBezTo>
                    <a:cubicBezTo>
                      <a:pt x="35" y="67"/>
                      <a:pt x="35" y="68"/>
                      <a:pt x="36" y="68"/>
                    </a:cubicBezTo>
                    <a:cubicBezTo>
                      <a:pt x="37" y="68"/>
                      <a:pt x="37" y="68"/>
                      <a:pt x="38" y="67"/>
                    </a:cubicBezTo>
                    <a:cubicBezTo>
                      <a:pt x="45" y="64"/>
                      <a:pt x="45" y="64"/>
                      <a:pt x="45" y="64"/>
                    </a:cubicBezTo>
                    <a:cubicBezTo>
                      <a:pt x="46" y="64"/>
                      <a:pt x="47" y="64"/>
                      <a:pt x="47" y="62"/>
                    </a:cubicBezTo>
                    <a:cubicBezTo>
                      <a:pt x="47" y="61"/>
                      <a:pt x="47" y="61"/>
                      <a:pt x="47" y="61"/>
                    </a:cubicBezTo>
                    <a:cubicBezTo>
                      <a:pt x="47" y="61"/>
                      <a:pt x="47" y="61"/>
                      <a:pt x="47" y="61"/>
                    </a:cubicBezTo>
                    <a:cubicBezTo>
                      <a:pt x="47" y="60"/>
                      <a:pt x="47" y="60"/>
                      <a:pt x="46" y="60"/>
                    </a:cubicBezTo>
                    <a:close/>
                    <a:moveTo>
                      <a:pt x="23" y="64"/>
                    </a:moveTo>
                    <a:cubicBezTo>
                      <a:pt x="13" y="64"/>
                      <a:pt x="7" y="54"/>
                      <a:pt x="7" y="45"/>
                    </a:cubicBezTo>
                    <a:cubicBezTo>
                      <a:pt x="7" y="36"/>
                      <a:pt x="13" y="27"/>
                      <a:pt x="23" y="26"/>
                    </a:cubicBezTo>
                    <a:cubicBezTo>
                      <a:pt x="23" y="26"/>
                      <a:pt x="23" y="26"/>
                      <a:pt x="24" y="26"/>
                    </a:cubicBezTo>
                    <a:cubicBezTo>
                      <a:pt x="24" y="26"/>
                      <a:pt x="24" y="26"/>
                      <a:pt x="24" y="26"/>
                    </a:cubicBezTo>
                    <a:cubicBezTo>
                      <a:pt x="27" y="26"/>
                      <a:pt x="30" y="28"/>
                      <a:pt x="32" y="29"/>
                    </a:cubicBezTo>
                    <a:cubicBezTo>
                      <a:pt x="34" y="31"/>
                      <a:pt x="34" y="34"/>
                      <a:pt x="34" y="37"/>
                    </a:cubicBezTo>
                    <a:cubicBezTo>
                      <a:pt x="34" y="37"/>
                      <a:pt x="34" y="38"/>
                      <a:pt x="34" y="38"/>
                    </a:cubicBezTo>
                    <a:cubicBezTo>
                      <a:pt x="34" y="38"/>
                      <a:pt x="34" y="38"/>
                      <a:pt x="34" y="38"/>
                    </a:cubicBezTo>
                    <a:cubicBezTo>
                      <a:pt x="34" y="55"/>
                      <a:pt x="34" y="55"/>
                      <a:pt x="34" y="55"/>
                    </a:cubicBezTo>
                    <a:cubicBezTo>
                      <a:pt x="34" y="56"/>
                      <a:pt x="34" y="56"/>
                      <a:pt x="34" y="57"/>
                    </a:cubicBezTo>
                    <a:cubicBezTo>
                      <a:pt x="34" y="58"/>
                      <a:pt x="34" y="59"/>
                      <a:pt x="33" y="60"/>
                    </a:cubicBezTo>
                    <a:cubicBezTo>
                      <a:pt x="31" y="63"/>
                      <a:pt x="26" y="64"/>
                      <a:pt x="23" y="6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67" name="Freeform 66"/>
              <p:cNvSpPr>
                <a:spLocks noEditPoints="1"/>
              </p:cNvSpPr>
              <p:nvPr/>
            </p:nvSpPr>
            <p:spPr bwMode="auto">
              <a:xfrm>
                <a:off x="4672013" y="3529013"/>
                <a:ext cx="146050" cy="171450"/>
              </a:xfrm>
              <a:custGeom>
                <a:avLst/>
                <a:gdLst>
                  <a:gd name="T0" fmla="*/ 38 w 39"/>
                  <a:gd name="T1" fmla="*/ 37 h 45"/>
                  <a:gd name="T2" fmla="*/ 36 w 39"/>
                  <a:gd name="T3" fmla="*/ 38 h 45"/>
                  <a:gd name="T4" fmla="*/ 34 w 39"/>
                  <a:gd name="T5" fmla="*/ 39 h 45"/>
                  <a:gd name="T6" fmla="*/ 32 w 39"/>
                  <a:gd name="T7" fmla="*/ 37 h 45"/>
                  <a:gd name="T8" fmla="*/ 31 w 39"/>
                  <a:gd name="T9" fmla="*/ 33 h 45"/>
                  <a:gd name="T10" fmla="*/ 31 w 39"/>
                  <a:gd name="T11" fmla="*/ 32 h 45"/>
                  <a:gd name="T12" fmla="*/ 31 w 39"/>
                  <a:gd name="T13" fmla="*/ 10 h 45"/>
                  <a:gd name="T14" fmla="*/ 31 w 39"/>
                  <a:gd name="T15" fmla="*/ 8 h 45"/>
                  <a:gd name="T16" fmla="*/ 29 w 39"/>
                  <a:gd name="T17" fmla="*/ 2 h 45"/>
                  <a:gd name="T18" fmla="*/ 21 w 39"/>
                  <a:gd name="T19" fmla="*/ 0 h 45"/>
                  <a:gd name="T20" fmla="*/ 4 w 39"/>
                  <a:gd name="T21" fmla="*/ 7 h 45"/>
                  <a:gd name="T22" fmla="*/ 0 w 39"/>
                  <a:gd name="T23" fmla="*/ 14 h 45"/>
                  <a:gd name="T24" fmla="*/ 1 w 39"/>
                  <a:gd name="T25" fmla="*/ 15 h 45"/>
                  <a:gd name="T26" fmla="*/ 2 w 39"/>
                  <a:gd name="T27" fmla="*/ 15 h 45"/>
                  <a:gd name="T28" fmla="*/ 6 w 39"/>
                  <a:gd name="T29" fmla="*/ 14 h 45"/>
                  <a:gd name="T30" fmla="*/ 9 w 39"/>
                  <a:gd name="T31" fmla="*/ 10 h 45"/>
                  <a:gd name="T32" fmla="*/ 19 w 39"/>
                  <a:gd name="T33" fmla="*/ 3 h 45"/>
                  <a:gd name="T34" fmla="*/ 24 w 39"/>
                  <a:gd name="T35" fmla="*/ 11 h 45"/>
                  <a:gd name="T36" fmla="*/ 24 w 39"/>
                  <a:gd name="T37" fmla="*/ 15 h 45"/>
                  <a:gd name="T38" fmla="*/ 21 w 39"/>
                  <a:gd name="T39" fmla="*/ 20 h 45"/>
                  <a:gd name="T40" fmla="*/ 21 w 39"/>
                  <a:gd name="T41" fmla="*/ 20 h 45"/>
                  <a:gd name="T42" fmla="*/ 14 w 39"/>
                  <a:gd name="T43" fmla="*/ 23 h 45"/>
                  <a:gd name="T44" fmla="*/ 0 w 39"/>
                  <a:gd name="T45" fmla="*/ 37 h 45"/>
                  <a:gd name="T46" fmla="*/ 9 w 39"/>
                  <a:gd name="T47" fmla="*/ 45 h 45"/>
                  <a:gd name="T48" fmla="*/ 19 w 39"/>
                  <a:gd name="T49" fmla="*/ 41 h 45"/>
                  <a:gd name="T50" fmla="*/ 23 w 39"/>
                  <a:gd name="T51" fmla="*/ 39 h 45"/>
                  <a:gd name="T52" fmla="*/ 24 w 39"/>
                  <a:gd name="T53" fmla="*/ 38 h 45"/>
                  <a:gd name="T54" fmla="*/ 24 w 39"/>
                  <a:gd name="T55" fmla="*/ 38 h 45"/>
                  <a:gd name="T56" fmla="*/ 24 w 39"/>
                  <a:gd name="T57" fmla="*/ 38 h 45"/>
                  <a:gd name="T58" fmla="*/ 24 w 39"/>
                  <a:gd name="T59" fmla="*/ 38 h 45"/>
                  <a:gd name="T60" fmla="*/ 30 w 39"/>
                  <a:gd name="T61" fmla="*/ 44 h 45"/>
                  <a:gd name="T62" fmla="*/ 37 w 39"/>
                  <a:gd name="T63" fmla="*/ 42 h 45"/>
                  <a:gd name="T64" fmla="*/ 39 w 39"/>
                  <a:gd name="T65" fmla="*/ 38 h 45"/>
                  <a:gd name="T66" fmla="*/ 38 w 39"/>
                  <a:gd name="T67" fmla="*/ 37 h 45"/>
                  <a:gd name="T68" fmla="*/ 24 w 39"/>
                  <a:gd name="T69" fmla="*/ 22 h 45"/>
                  <a:gd name="T70" fmla="*/ 24 w 39"/>
                  <a:gd name="T71" fmla="*/ 23 h 45"/>
                  <a:gd name="T72" fmla="*/ 24 w 39"/>
                  <a:gd name="T73" fmla="*/ 29 h 45"/>
                  <a:gd name="T74" fmla="*/ 22 w 39"/>
                  <a:gd name="T75" fmla="*/ 36 h 45"/>
                  <a:gd name="T76" fmla="*/ 14 w 39"/>
                  <a:gd name="T77" fmla="*/ 40 h 45"/>
                  <a:gd name="T78" fmla="*/ 8 w 39"/>
                  <a:gd name="T79" fmla="*/ 34 h 45"/>
                  <a:gd name="T80" fmla="*/ 15 w 39"/>
                  <a:gd name="T81" fmla="*/ 26 h 45"/>
                  <a:gd name="T82" fmla="*/ 23 w 39"/>
                  <a:gd name="T83" fmla="*/ 22 h 45"/>
                  <a:gd name="T84" fmla="*/ 24 w 39"/>
                  <a:gd name="T85" fmla="*/ 21 h 45"/>
                  <a:gd name="T86" fmla="*/ 24 w 39"/>
                  <a:gd name="T87" fmla="*/ 21 h 45"/>
                  <a:gd name="T88" fmla="*/ 24 w 39"/>
                  <a:gd name="T89" fmla="*/ 22 h 45"/>
                  <a:gd name="T90" fmla="*/ 21 w 39"/>
                  <a:gd name="T91" fmla="*/ 20 h 45"/>
                  <a:gd name="T92" fmla="*/ 21 w 39"/>
                  <a:gd name="T93" fmla="*/ 20 h 45"/>
                  <a:gd name="T94" fmla="*/ 21 w 39"/>
                  <a:gd name="T95"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 h="45">
                    <a:moveTo>
                      <a:pt x="38" y="37"/>
                    </a:moveTo>
                    <a:cubicBezTo>
                      <a:pt x="37" y="37"/>
                      <a:pt x="37" y="38"/>
                      <a:pt x="36" y="38"/>
                    </a:cubicBezTo>
                    <a:cubicBezTo>
                      <a:pt x="36" y="39"/>
                      <a:pt x="35" y="39"/>
                      <a:pt x="34" y="39"/>
                    </a:cubicBezTo>
                    <a:cubicBezTo>
                      <a:pt x="33" y="39"/>
                      <a:pt x="32" y="38"/>
                      <a:pt x="32" y="37"/>
                    </a:cubicBezTo>
                    <a:cubicBezTo>
                      <a:pt x="31" y="35"/>
                      <a:pt x="31" y="34"/>
                      <a:pt x="31" y="33"/>
                    </a:cubicBezTo>
                    <a:cubicBezTo>
                      <a:pt x="31" y="32"/>
                      <a:pt x="31" y="32"/>
                      <a:pt x="31" y="32"/>
                    </a:cubicBezTo>
                    <a:cubicBezTo>
                      <a:pt x="31" y="10"/>
                      <a:pt x="31" y="10"/>
                      <a:pt x="31" y="10"/>
                    </a:cubicBezTo>
                    <a:cubicBezTo>
                      <a:pt x="31" y="9"/>
                      <a:pt x="31" y="8"/>
                      <a:pt x="31" y="8"/>
                    </a:cubicBezTo>
                    <a:cubicBezTo>
                      <a:pt x="31" y="6"/>
                      <a:pt x="31" y="4"/>
                      <a:pt x="29" y="2"/>
                    </a:cubicBezTo>
                    <a:cubicBezTo>
                      <a:pt x="27" y="0"/>
                      <a:pt x="24" y="0"/>
                      <a:pt x="21" y="0"/>
                    </a:cubicBezTo>
                    <a:cubicBezTo>
                      <a:pt x="15" y="0"/>
                      <a:pt x="8" y="2"/>
                      <a:pt x="4" y="7"/>
                    </a:cubicBezTo>
                    <a:cubicBezTo>
                      <a:pt x="2" y="8"/>
                      <a:pt x="0" y="11"/>
                      <a:pt x="0" y="14"/>
                    </a:cubicBezTo>
                    <a:cubicBezTo>
                      <a:pt x="0" y="14"/>
                      <a:pt x="0" y="15"/>
                      <a:pt x="1" y="15"/>
                    </a:cubicBezTo>
                    <a:cubicBezTo>
                      <a:pt x="1" y="15"/>
                      <a:pt x="1" y="15"/>
                      <a:pt x="2" y="15"/>
                    </a:cubicBezTo>
                    <a:cubicBezTo>
                      <a:pt x="3" y="15"/>
                      <a:pt x="5" y="14"/>
                      <a:pt x="6" y="14"/>
                    </a:cubicBezTo>
                    <a:cubicBezTo>
                      <a:pt x="7" y="13"/>
                      <a:pt x="8" y="12"/>
                      <a:pt x="9" y="10"/>
                    </a:cubicBezTo>
                    <a:cubicBezTo>
                      <a:pt x="11" y="5"/>
                      <a:pt x="13" y="3"/>
                      <a:pt x="19" y="3"/>
                    </a:cubicBezTo>
                    <a:cubicBezTo>
                      <a:pt x="24" y="3"/>
                      <a:pt x="24" y="6"/>
                      <a:pt x="24" y="11"/>
                    </a:cubicBezTo>
                    <a:cubicBezTo>
                      <a:pt x="24" y="15"/>
                      <a:pt x="24" y="15"/>
                      <a:pt x="24" y="15"/>
                    </a:cubicBezTo>
                    <a:cubicBezTo>
                      <a:pt x="24" y="19"/>
                      <a:pt x="24" y="18"/>
                      <a:pt x="21" y="20"/>
                    </a:cubicBezTo>
                    <a:cubicBezTo>
                      <a:pt x="21" y="20"/>
                      <a:pt x="21" y="20"/>
                      <a:pt x="21" y="20"/>
                    </a:cubicBezTo>
                    <a:cubicBezTo>
                      <a:pt x="14" y="23"/>
                      <a:pt x="14" y="23"/>
                      <a:pt x="14" y="23"/>
                    </a:cubicBezTo>
                    <a:cubicBezTo>
                      <a:pt x="9" y="26"/>
                      <a:pt x="0" y="30"/>
                      <a:pt x="0" y="37"/>
                    </a:cubicBezTo>
                    <a:cubicBezTo>
                      <a:pt x="0" y="42"/>
                      <a:pt x="5" y="45"/>
                      <a:pt x="9" y="45"/>
                    </a:cubicBezTo>
                    <a:cubicBezTo>
                      <a:pt x="13" y="45"/>
                      <a:pt x="17" y="43"/>
                      <a:pt x="19" y="41"/>
                    </a:cubicBezTo>
                    <a:cubicBezTo>
                      <a:pt x="21" y="40"/>
                      <a:pt x="22" y="39"/>
                      <a:pt x="23" y="39"/>
                    </a:cubicBezTo>
                    <a:cubicBezTo>
                      <a:pt x="23" y="38"/>
                      <a:pt x="23" y="38"/>
                      <a:pt x="24" y="38"/>
                    </a:cubicBezTo>
                    <a:cubicBezTo>
                      <a:pt x="24" y="38"/>
                      <a:pt x="24" y="38"/>
                      <a:pt x="24" y="38"/>
                    </a:cubicBezTo>
                    <a:cubicBezTo>
                      <a:pt x="24" y="38"/>
                      <a:pt x="24" y="38"/>
                      <a:pt x="24" y="38"/>
                    </a:cubicBezTo>
                    <a:cubicBezTo>
                      <a:pt x="24" y="38"/>
                      <a:pt x="24" y="38"/>
                      <a:pt x="24" y="38"/>
                    </a:cubicBezTo>
                    <a:cubicBezTo>
                      <a:pt x="25" y="39"/>
                      <a:pt x="26" y="44"/>
                      <a:pt x="30" y="44"/>
                    </a:cubicBezTo>
                    <a:cubicBezTo>
                      <a:pt x="33" y="44"/>
                      <a:pt x="35" y="43"/>
                      <a:pt x="37" y="42"/>
                    </a:cubicBezTo>
                    <a:cubicBezTo>
                      <a:pt x="38" y="41"/>
                      <a:pt x="39" y="40"/>
                      <a:pt x="39" y="38"/>
                    </a:cubicBezTo>
                    <a:cubicBezTo>
                      <a:pt x="39" y="38"/>
                      <a:pt x="39" y="37"/>
                      <a:pt x="38" y="37"/>
                    </a:cubicBezTo>
                    <a:close/>
                    <a:moveTo>
                      <a:pt x="24" y="22"/>
                    </a:moveTo>
                    <a:cubicBezTo>
                      <a:pt x="24" y="23"/>
                      <a:pt x="24" y="23"/>
                      <a:pt x="24" y="23"/>
                    </a:cubicBezTo>
                    <a:cubicBezTo>
                      <a:pt x="24" y="29"/>
                      <a:pt x="24" y="29"/>
                      <a:pt x="24" y="29"/>
                    </a:cubicBezTo>
                    <a:cubicBezTo>
                      <a:pt x="24" y="32"/>
                      <a:pt x="24" y="34"/>
                      <a:pt x="22" y="36"/>
                    </a:cubicBezTo>
                    <a:cubicBezTo>
                      <a:pt x="20" y="38"/>
                      <a:pt x="17" y="40"/>
                      <a:pt x="14" y="40"/>
                    </a:cubicBezTo>
                    <a:cubicBezTo>
                      <a:pt x="11" y="40"/>
                      <a:pt x="8" y="38"/>
                      <a:pt x="8" y="34"/>
                    </a:cubicBezTo>
                    <a:cubicBezTo>
                      <a:pt x="8" y="30"/>
                      <a:pt x="11" y="28"/>
                      <a:pt x="15" y="26"/>
                    </a:cubicBezTo>
                    <a:cubicBezTo>
                      <a:pt x="23" y="22"/>
                      <a:pt x="23" y="22"/>
                      <a:pt x="23" y="22"/>
                    </a:cubicBezTo>
                    <a:cubicBezTo>
                      <a:pt x="23" y="21"/>
                      <a:pt x="24" y="21"/>
                      <a:pt x="24" y="21"/>
                    </a:cubicBezTo>
                    <a:cubicBezTo>
                      <a:pt x="24" y="21"/>
                      <a:pt x="24" y="21"/>
                      <a:pt x="24" y="21"/>
                    </a:cubicBezTo>
                    <a:cubicBezTo>
                      <a:pt x="24" y="22"/>
                      <a:pt x="24" y="22"/>
                      <a:pt x="24" y="22"/>
                    </a:cubicBezTo>
                    <a:close/>
                    <a:moveTo>
                      <a:pt x="21" y="20"/>
                    </a:moveTo>
                    <a:cubicBezTo>
                      <a:pt x="21" y="20"/>
                      <a:pt x="21" y="20"/>
                      <a:pt x="21" y="20"/>
                    </a:cubicBezTo>
                    <a:cubicBezTo>
                      <a:pt x="21" y="20"/>
                      <a:pt x="21" y="20"/>
                      <a:pt x="21" y="2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68" name="Freeform 67"/>
              <p:cNvSpPr>
                <a:spLocks/>
              </p:cNvSpPr>
              <p:nvPr/>
            </p:nvSpPr>
            <p:spPr bwMode="auto">
              <a:xfrm>
                <a:off x="4826000" y="3492500"/>
                <a:ext cx="95250" cy="207963"/>
              </a:xfrm>
              <a:custGeom>
                <a:avLst/>
                <a:gdLst>
                  <a:gd name="T0" fmla="*/ 24 w 25"/>
                  <a:gd name="T1" fmla="*/ 47 h 55"/>
                  <a:gd name="T2" fmla="*/ 21 w 25"/>
                  <a:gd name="T3" fmla="*/ 49 h 55"/>
                  <a:gd name="T4" fmla="*/ 17 w 25"/>
                  <a:gd name="T5" fmla="*/ 50 h 55"/>
                  <a:gd name="T6" fmla="*/ 13 w 25"/>
                  <a:gd name="T7" fmla="*/ 47 h 55"/>
                  <a:gd name="T8" fmla="*/ 12 w 25"/>
                  <a:gd name="T9" fmla="*/ 40 h 55"/>
                  <a:gd name="T10" fmla="*/ 12 w 25"/>
                  <a:gd name="T11" fmla="*/ 40 h 55"/>
                  <a:gd name="T12" fmla="*/ 12 w 25"/>
                  <a:gd name="T13" fmla="*/ 40 h 55"/>
                  <a:gd name="T14" fmla="*/ 12 w 25"/>
                  <a:gd name="T15" fmla="*/ 16 h 55"/>
                  <a:gd name="T16" fmla="*/ 13 w 25"/>
                  <a:gd name="T17" fmla="*/ 14 h 55"/>
                  <a:gd name="T18" fmla="*/ 15 w 25"/>
                  <a:gd name="T19" fmla="*/ 14 h 55"/>
                  <a:gd name="T20" fmla="*/ 20 w 25"/>
                  <a:gd name="T21" fmla="*/ 14 h 55"/>
                  <a:gd name="T22" fmla="*/ 22 w 25"/>
                  <a:gd name="T23" fmla="*/ 14 h 55"/>
                  <a:gd name="T24" fmla="*/ 23 w 25"/>
                  <a:gd name="T25" fmla="*/ 14 h 55"/>
                  <a:gd name="T26" fmla="*/ 23 w 25"/>
                  <a:gd name="T27" fmla="*/ 12 h 55"/>
                  <a:gd name="T28" fmla="*/ 23 w 25"/>
                  <a:gd name="T29" fmla="*/ 11 h 55"/>
                  <a:gd name="T30" fmla="*/ 22 w 25"/>
                  <a:gd name="T31" fmla="*/ 10 h 55"/>
                  <a:gd name="T32" fmla="*/ 13 w 25"/>
                  <a:gd name="T33" fmla="*/ 10 h 55"/>
                  <a:gd name="T34" fmla="*/ 12 w 25"/>
                  <a:gd name="T35" fmla="*/ 9 h 55"/>
                  <a:gd name="T36" fmla="*/ 12 w 25"/>
                  <a:gd name="T37" fmla="*/ 2 h 55"/>
                  <a:gd name="T38" fmla="*/ 11 w 25"/>
                  <a:gd name="T39" fmla="*/ 0 h 55"/>
                  <a:gd name="T40" fmla="*/ 10 w 25"/>
                  <a:gd name="T41" fmla="*/ 2 h 55"/>
                  <a:gd name="T42" fmla="*/ 1 w 25"/>
                  <a:gd name="T43" fmla="*/ 11 h 55"/>
                  <a:gd name="T44" fmla="*/ 0 w 25"/>
                  <a:gd name="T45" fmla="*/ 13 h 55"/>
                  <a:gd name="T46" fmla="*/ 2 w 25"/>
                  <a:gd name="T47" fmla="*/ 14 h 55"/>
                  <a:gd name="T48" fmla="*/ 3 w 25"/>
                  <a:gd name="T49" fmla="*/ 14 h 55"/>
                  <a:gd name="T50" fmla="*/ 4 w 25"/>
                  <a:gd name="T51" fmla="*/ 14 h 55"/>
                  <a:gd name="T52" fmla="*/ 5 w 25"/>
                  <a:gd name="T53" fmla="*/ 15 h 55"/>
                  <a:gd name="T54" fmla="*/ 5 w 25"/>
                  <a:gd name="T55" fmla="*/ 40 h 55"/>
                  <a:gd name="T56" fmla="*/ 5 w 25"/>
                  <a:gd name="T57" fmla="*/ 43 h 55"/>
                  <a:gd name="T58" fmla="*/ 7 w 25"/>
                  <a:gd name="T59" fmla="*/ 52 h 55"/>
                  <a:gd name="T60" fmla="*/ 14 w 25"/>
                  <a:gd name="T61" fmla="*/ 55 h 55"/>
                  <a:gd name="T62" fmla="*/ 23 w 25"/>
                  <a:gd name="T63" fmla="*/ 51 h 55"/>
                  <a:gd name="T64" fmla="*/ 25 w 25"/>
                  <a:gd name="T65" fmla="*/ 48 h 55"/>
                  <a:gd name="T66" fmla="*/ 24 w 25"/>
                  <a:gd name="T67"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55">
                    <a:moveTo>
                      <a:pt x="24" y="47"/>
                    </a:moveTo>
                    <a:cubicBezTo>
                      <a:pt x="23" y="47"/>
                      <a:pt x="22" y="48"/>
                      <a:pt x="21" y="49"/>
                    </a:cubicBezTo>
                    <a:cubicBezTo>
                      <a:pt x="20" y="50"/>
                      <a:pt x="19" y="50"/>
                      <a:pt x="17" y="50"/>
                    </a:cubicBezTo>
                    <a:cubicBezTo>
                      <a:pt x="15" y="50"/>
                      <a:pt x="14" y="49"/>
                      <a:pt x="13" y="47"/>
                    </a:cubicBezTo>
                    <a:cubicBezTo>
                      <a:pt x="12" y="45"/>
                      <a:pt x="12" y="42"/>
                      <a:pt x="12" y="40"/>
                    </a:cubicBezTo>
                    <a:cubicBezTo>
                      <a:pt x="12" y="40"/>
                      <a:pt x="12" y="40"/>
                      <a:pt x="12" y="40"/>
                    </a:cubicBezTo>
                    <a:cubicBezTo>
                      <a:pt x="12" y="40"/>
                      <a:pt x="12" y="40"/>
                      <a:pt x="12" y="40"/>
                    </a:cubicBezTo>
                    <a:cubicBezTo>
                      <a:pt x="12" y="16"/>
                      <a:pt x="12" y="16"/>
                      <a:pt x="12" y="16"/>
                    </a:cubicBezTo>
                    <a:cubicBezTo>
                      <a:pt x="12" y="14"/>
                      <a:pt x="12" y="14"/>
                      <a:pt x="13" y="14"/>
                    </a:cubicBezTo>
                    <a:cubicBezTo>
                      <a:pt x="14" y="14"/>
                      <a:pt x="14" y="14"/>
                      <a:pt x="15" y="14"/>
                    </a:cubicBezTo>
                    <a:cubicBezTo>
                      <a:pt x="20" y="14"/>
                      <a:pt x="20" y="14"/>
                      <a:pt x="20" y="14"/>
                    </a:cubicBezTo>
                    <a:cubicBezTo>
                      <a:pt x="21" y="14"/>
                      <a:pt x="21" y="14"/>
                      <a:pt x="22" y="14"/>
                    </a:cubicBezTo>
                    <a:cubicBezTo>
                      <a:pt x="22" y="14"/>
                      <a:pt x="23" y="14"/>
                      <a:pt x="23" y="14"/>
                    </a:cubicBezTo>
                    <a:cubicBezTo>
                      <a:pt x="23" y="13"/>
                      <a:pt x="23" y="13"/>
                      <a:pt x="23" y="12"/>
                    </a:cubicBezTo>
                    <a:cubicBezTo>
                      <a:pt x="23" y="12"/>
                      <a:pt x="23" y="11"/>
                      <a:pt x="23" y="11"/>
                    </a:cubicBezTo>
                    <a:cubicBezTo>
                      <a:pt x="23" y="10"/>
                      <a:pt x="23" y="10"/>
                      <a:pt x="22" y="10"/>
                    </a:cubicBezTo>
                    <a:cubicBezTo>
                      <a:pt x="13" y="10"/>
                      <a:pt x="13" y="10"/>
                      <a:pt x="13" y="10"/>
                    </a:cubicBezTo>
                    <a:cubicBezTo>
                      <a:pt x="12" y="10"/>
                      <a:pt x="12" y="10"/>
                      <a:pt x="12" y="9"/>
                    </a:cubicBezTo>
                    <a:cubicBezTo>
                      <a:pt x="12" y="2"/>
                      <a:pt x="12" y="2"/>
                      <a:pt x="12" y="2"/>
                    </a:cubicBezTo>
                    <a:cubicBezTo>
                      <a:pt x="12" y="1"/>
                      <a:pt x="12" y="0"/>
                      <a:pt x="11" y="0"/>
                    </a:cubicBezTo>
                    <a:cubicBezTo>
                      <a:pt x="10" y="0"/>
                      <a:pt x="10" y="1"/>
                      <a:pt x="10" y="2"/>
                    </a:cubicBezTo>
                    <a:cubicBezTo>
                      <a:pt x="8" y="6"/>
                      <a:pt x="5" y="8"/>
                      <a:pt x="1" y="11"/>
                    </a:cubicBezTo>
                    <a:cubicBezTo>
                      <a:pt x="1" y="11"/>
                      <a:pt x="0" y="12"/>
                      <a:pt x="0" y="13"/>
                    </a:cubicBezTo>
                    <a:cubicBezTo>
                      <a:pt x="0" y="14"/>
                      <a:pt x="1" y="14"/>
                      <a:pt x="2" y="14"/>
                    </a:cubicBezTo>
                    <a:cubicBezTo>
                      <a:pt x="2" y="14"/>
                      <a:pt x="3" y="14"/>
                      <a:pt x="3" y="14"/>
                    </a:cubicBezTo>
                    <a:cubicBezTo>
                      <a:pt x="3" y="14"/>
                      <a:pt x="4" y="14"/>
                      <a:pt x="4" y="14"/>
                    </a:cubicBezTo>
                    <a:cubicBezTo>
                      <a:pt x="5" y="14"/>
                      <a:pt x="5" y="14"/>
                      <a:pt x="5" y="15"/>
                    </a:cubicBezTo>
                    <a:cubicBezTo>
                      <a:pt x="5" y="40"/>
                      <a:pt x="5" y="40"/>
                      <a:pt x="5" y="40"/>
                    </a:cubicBezTo>
                    <a:cubicBezTo>
                      <a:pt x="5" y="41"/>
                      <a:pt x="5" y="42"/>
                      <a:pt x="5" y="43"/>
                    </a:cubicBezTo>
                    <a:cubicBezTo>
                      <a:pt x="5" y="46"/>
                      <a:pt x="5" y="49"/>
                      <a:pt x="7" y="52"/>
                    </a:cubicBezTo>
                    <a:cubicBezTo>
                      <a:pt x="9" y="54"/>
                      <a:pt x="11" y="55"/>
                      <a:pt x="14" y="55"/>
                    </a:cubicBezTo>
                    <a:cubicBezTo>
                      <a:pt x="17" y="55"/>
                      <a:pt x="20" y="53"/>
                      <a:pt x="23" y="51"/>
                    </a:cubicBezTo>
                    <a:cubicBezTo>
                      <a:pt x="23" y="51"/>
                      <a:pt x="25" y="49"/>
                      <a:pt x="25" y="48"/>
                    </a:cubicBezTo>
                    <a:cubicBezTo>
                      <a:pt x="25" y="48"/>
                      <a:pt x="24" y="47"/>
                      <a:pt x="24" y="4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69" name="Oval 68"/>
              <p:cNvSpPr>
                <a:spLocks noChangeArrowheads="1"/>
              </p:cNvSpPr>
              <p:nvPr/>
            </p:nvSpPr>
            <p:spPr bwMode="auto">
              <a:xfrm>
                <a:off x="4954588" y="3460750"/>
                <a:ext cx="33338" cy="38100"/>
              </a:xfrm>
              <a:prstGeom prst="ellipse">
                <a:avLst/>
              </a:pr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70" name="Freeform 69"/>
              <p:cNvSpPr>
                <a:spLocks/>
              </p:cNvSpPr>
              <p:nvPr/>
            </p:nvSpPr>
            <p:spPr bwMode="auto">
              <a:xfrm>
                <a:off x="4932363" y="3529013"/>
                <a:ext cx="79375" cy="166688"/>
              </a:xfrm>
              <a:custGeom>
                <a:avLst/>
                <a:gdLst>
                  <a:gd name="T0" fmla="*/ 19 w 21"/>
                  <a:gd name="T1" fmla="*/ 41 h 44"/>
                  <a:gd name="T2" fmla="*/ 18 w 21"/>
                  <a:gd name="T3" fmla="*/ 41 h 44"/>
                  <a:gd name="T4" fmla="*/ 14 w 21"/>
                  <a:gd name="T5" fmla="*/ 36 h 44"/>
                  <a:gd name="T6" fmla="*/ 14 w 21"/>
                  <a:gd name="T7" fmla="*/ 34 h 44"/>
                  <a:gd name="T8" fmla="*/ 14 w 21"/>
                  <a:gd name="T9" fmla="*/ 34 h 44"/>
                  <a:gd name="T10" fmla="*/ 14 w 21"/>
                  <a:gd name="T11" fmla="*/ 2 h 44"/>
                  <a:gd name="T12" fmla="*/ 14 w 21"/>
                  <a:gd name="T13" fmla="*/ 1 h 44"/>
                  <a:gd name="T14" fmla="*/ 13 w 21"/>
                  <a:gd name="T15" fmla="*/ 0 h 44"/>
                  <a:gd name="T16" fmla="*/ 11 w 21"/>
                  <a:gd name="T17" fmla="*/ 1 h 44"/>
                  <a:gd name="T18" fmla="*/ 3 w 21"/>
                  <a:gd name="T19" fmla="*/ 6 h 44"/>
                  <a:gd name="T20" fmla="*/ 1 w 21"/>
                  <a:gd name="T21" fmla="*/ 8 h 44"/>
                  <a:gd name="T22" fmla="*/ 2 w 21"/>
                  <a:gd name="T23" fmla="*/ 9 h 44"/>
                  <a:gd name="T24" fmla="*/ 4 w 21"/>
                  <a:gd name="T25" fmla="*/ 9 h 44"/>
                  <a:gd name="T26" fmla="*/ 6 w 21"/>
                  <a:gd name="T27" fmla="*/ 10 h 44"/>
                  <a:gd name="T28" fmla="*/ 7 w 21"/>
                  <a:gd name="T29" fmla="*/ 15 h 44"/>
                  <a:gd name="T30" fmla="*/ 7 w 21"/>
                  <a:gd name="T31" fmla="*/ 16 h 44"/>
                  <a:gd name="T32" fmla="*/ 7 w 21"/>
                  <a:gd name="T33" fmla="*/ 34 h 44"/>
                  <a:gd name="T34" fmla="*/ 7 w 21"/>
                  <a:gd name="T35" fmla="*/ 36 h 44"/>
                  <a:gd name="T36" fmla="*/ 3 w 21"/>
                  <a:gd name="T37" fmla="*/ 41 h 44"/>
                  <a:gd name="T38" fmla="*/ 1 w 21"/>
                  <a:gd name="T39" fmla="*/ 41 h 44"/>
                  <a:gd name="T40" fmla="*/ 0 w 21"/>
                  <a:gd name="T41" fmla="*/ 43 h 44"/>
                  <a:gd name="T42" fmla="*/ 2 w 21"/>
                  <a:gd name="T43" fmla="*/ 44 h 44"/>
                  <a:gd name="T44" fmla="*/ 10 w 21"/>
                  <a:gd name="T45" fmla="*/ 44 h 44"/>
                  <a:gd name="T46" fmla="*/ 19 w 21"/>
                  <a:gd name="T47" fmla="*/ 44 h 44"/>
                  <a:gd name="T48" fmla="*/ 20 w 21"/>
                  <a:gd name="T49" fmla="*/ 44 h 44"/>
                  <a:gd name="T50" fmla="*/ 21 w 21"/>
                  <a:gd name="T51" fmla="*/ 43 h 44"/>
                  <a:gd name="T52" fmla="*/ 19 w 21"/>
                  <a:gd name="T53"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44">
                    <a:moveTo>
                      <a:pt x="19" y="41"/>
                    </a:moveTo>
                    <a:cubicBezTo>
                      <a:pt x="19" y="41"/>
                      <a:pt x="18" y="41"/>
                      <a:pt x="18" y="41"/>
                    </a:cubicBezTo>
                    <a:cubicBezTo>
                      <a:pt x="14" y="41"/>
                      <a:pt x="14" y="39"/>
                      <a:pt x="14" y="36"/>
                    </a:cubicBezTo>
                    <a:cubicBezTo>
                      <a:pt x="14" y="36"/>
                      <a:pt x="14" y="35"/>
                      <a:pt x="14" y="34"/>
                    </a:cubicBezTo>
                    <a:cubicBezTo>
                      <a:pt x="14" y="34"/>
                      <a:pt x="14" y="34"/>
                      <a:pt x="14" y="34"/>
                    </a:cubicBezTo>
                    <a:cubicBezTo>
                      <a:pt x="14" y="2"/>
                      <a:pt x="14" y="2"/>
                      <a:pt x="14" y="2"/>
                    </a:cubicBezTo>
                    <a:cubicBezTo>
                      <a:pt x="14" y="2"/>
                      <a:pt x="14" y="2"/>
                      <a:pt x="14" y="1"/>
                    </a:cubicBezTo>
                    <a:cubicBezTo>
                      <a:pt x="14" y="1"/>
                      <a:pt x="14" y="0"/>
                      <a:pt x="13" y="0"/>
                    </a:cubicBezTo>
                    <a:cubicBezTo>
                      <a:pt x="12" y="0"/>
                      <a:pt x="11" y="1"/>
                      <a:pt x="11" y="1"/>
                    </a:cubicBezTo>
                    <a:cubicBezTo>
                      <a:pt x="9" y="3"/>
                      <a:pt x="5" y="5"/>
                      <a:pt x="3" y="6"/>
                    </a:cubicBezTo>
                    <a:cubicBezTo>
                      <a:pt x="3" y="6"/>
                      <a:pt x="1" y="6"/>
                      <a:pt x="1" y="8"/>
                    </a:cubicBezTo>
                    <a:cubicBezTo>
                      <a:pt x="1" y="9"/>
                      <a:pt x="2" y="9"/>
                      <a:pt x="2" y="9"/>
                    </a:cubicBezTo>
                    <a:cubicBezTo>
                      <a:pt x="4" y="9"/>
                      <a:pt x="4" y="9"/>
                      <a:pt x="4" y="9"/>
                    </a:cubicBezTo>
                    <a:cubicBezTo>
                      <a:pt x="4" y="9"/>
                      <a:pt x="6" y="9"/>
                      <a:pt x="6" y="10"/>
                    </a:cubicBezTo>
                    <a:cubicBezTo>
                      <a:pt x="7" y="11"/>
                      <a:pt x="7" y="13"/>
                      <a:pt x="7" y="15"/>
                    </a:cubicBezTo>
                    <a:cubicBezTo>
                      <a:pt x="7" y="15"/>
                      <a:pt x="7" y="16"/>
                      <a:pt x="7" y="16"/>
                    </a:cubicBezTo>
                    <a:cubicBezTo>
                      <a:pt x="7" y="34"/>
                      <a:pt x="7" y="34"/>
                      <a:pt x="7" y="34"/>
                    </a:cubicBezTo>
                    <a:cubicBezTo>
                      <a:pt x="7" y="35"/>
                      <a:pt x="7" y="36"/>
                      <a:pt x="7" y="36"/>
                    </a:cubicBezTo>
                    <a:cubicBezTo>
                      <a:pt x="7" y="39"/>
                      <a:pt x="7" y="41"/>
                      <a:pt x="3" y="41"/>
                    </a:cubicBezTo>
                    <a:cubicBezTo>
                      <a:pt x="3" y="41"/>
                      <a:pt x="2" y="41"/>
                      <a:pt x="1" y="41"/>
                    </a:cubicBezTo>
                    <a:cubicBezTo>
                      <a:pt x="1" y="41"/>
                      <a:pt x="0" y="42"/>
                      <a:pt x="0" y="43"/>
                    </a:cubicBezTo>
                    <a:cubicBezTo>
                      <a:pt x="0" y="44"/>
                      <a:pt x="1" y="44"/>
                      <a:pt x="2" y="44"/>
                    </a:cubicBezTo>
                    <a:cubicBezTo>
                      <a:pt x="5" y="44"/>
                      <a:pt x="8" y="44"/>
                      <a:pt x="10" y="44"/>
                    </a:cubicBezTo>
                    <a:cubicBezTo>
                      <a:pt x="13" y="44"/>
                      <a:pt x="16" y="44"/>
                      <a:pt x="19" y="44"/>
                    </a:cubicBezTo>
                    <a:cubicBezTo>
                      <a:pt x="19" y="44"/>
                      <a:pt x="20" y="44"/>
                      <a:pt x="20" y="44"/>
                    </a:cubicBezTo>
                    <a:cubicBezTo>
                      <a:pt x="20" y="44"/>
                      <a:pt x="21" y="43"/>
                      <a:pt x="21" y="43"/>
                    </a:cubicBezTo>
                    <a:cubicBezTo>
                      <a:pt x="21" y="42"/>
                      <a:pt x="20" y="41"/>
                      <a:pt x="19" y="4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71" name="Freeform 70"/>
              <p:cNvSpPr>
                <a:spLocks noEditPoints="1"/>
              </p:cNvSpPr>
              <p:nvPr/>
            </p:nvSpPr>
            <p:spPr bwMode="auto">
              <a:xfrm>
                <a:off x="5018088" y="3529013"/>
                <a:ext cx="166688" cy="171450"/>
              </a:xfrm>
              <a:custGeom>
                <a:avLst/>
                <a:gdLst>
                  <a:gd name="T0" fmla="*/ 22 w 44"/>
                  <a:gd name="T1" fmla="*/ 0 h 45"/>
                  <a:gd name="T2" fmla="*/ 6 w 44"/>
                  <a:gd name="T3" fmla="*/ 6 h 45"/>
                  <a:gd name="T4" fmla="*/ 0 w 44"/>
                  <a:gd name="T5" fmla="*/ 22 h 45"/>
                  <a:gd name="T6" fmla="*/ 22 w 44"/>
                  <a:gd name="T7" fmla="*/ 45 h 45"/>
                  <a:gd name="T8" fmla="*/ 44 w 44"/>
                  <a:gd name="T9" fmla="*/ 22 h 45"/>
                  <a:gd name="T10" fmla="*/ 37 w 44"/>
                  <a:gd name="T11" fmla="*/ 5 h 45"/>
                  <a:gd name="T12" fmla="*/ 22 w 44"/>
                  <a:gd name="T13" fmla="*/ 0 h 45"/>
                  <a:gd name="T14" fmla="*/ 36 w 44"/>
                  <a:gd name="T15" fmla="*/ 23 h 45"/>
                  <a:gd name="T16" fmla="*/ 36 w 44"/>
                  <a:gd name="T17" fmla="*/ 23 h 45"/>
                  <a:gd name="T18" fmla="*/ 22 w 44"/>
                  <a:gd name="T19" fmla="*/ 42 h 45"/>
                  <a:gd name="T20" fmla="*/ 11 w 44"/>
                  <a:gd name="T21" fmla="*/ 35 h 45"/>
                  <a:gd name="T22" fmla="*/ 7 w 44"/>
                  <a:gd name="T23" fmla="*/ 22 h 45"/>
                  <a:gd name="T24" fmla="*/ 22 w 44"/>
                  <a:gd name="T25" fmla="*/ 3 h 45"/>
                  <a:gd name="T26" fmla="*/ 36 w 44"/>
                  <a:gd name="T2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5">
                    <a:moveTo>
                      <a:pt x="22" y="0"/>
                    </a:moveTo>
                    <a:cubicBezTo>
                      <a:pt x="16" y="0"/>
                      <a:pt x="10" y="2"/>
                      <a:pt x="6" y="6"/>
                    </a:cubicBezTo>
                    <a:cubicBezTo>
                      <a:pt x="2" y="10"/>
                      <a:pt x="0" y="16"/>
                      <a:pt x="0" y="22"/>
                    </a:cubicBezTo>
                    <a:cubicBezTo>
                      <a:pt x="0" y="35"/>
                      <a:pt x="10" y="45"/>
                      <a:pt x="22" y="45"/>
                    </a:cubicBezTo>
                    <a:cubicBezTo>
                      <a:pt x="34" y="45"/>
                      <a:pt x="44" y="35"/>
                      <a:pt x="44" y="22"/>
                    </a:cubicBezTo>
                    <a:cubicBezTo>
                      <a:pt x="44" y="16"/>
                      <a:pt x="41" y="9"/>
                      <a:pt x="37" y="5"/>
                    </a:cubicBezTo>
                    <a:cubicBezTo>
                      <a:pt x="33" y="1"/>
                      <a:pt x="27" y="0"/>
                      <a:pt x="22" y="0"/>
                    </a:cubicBezTo>
                    <a:close/>
                    <a:moveTo>
                      <a:pt x="36" y="23"/>
                    </a:moveTo>
                    <a:cubicBezTo>
                      <a:pt x="36" y="23"/>
                      <a:pt x="36" y="23"/>
                      <a:pt x="36" y="23"/>
                    </a:cubicBezTo>
                    <a:cubicBezTo>
                      <a:pt x="36" y="32"/>
                      <a:pt x="31" y="42"/>
                      <a:pt x="22" y="42"/>
                    </a:cubicBezTo>
                    <a:cubicBezTo>
                      <a:pt x="17" y="42"/>
                      <a:pt x="14" y="39"/>
                      <a:pt x="11" y="35"/>
                    </a:cubicBezTo>
                    <a:cubicBezTo>
                      <a:pt x="9" y="31"/>
                      <a:pt x="7" y="26"/>
                      <a:pt x="7" y="22"/>
                    </a:cubicBezTo>
                    <a:cubicBezTo>
                      <a:pt x="7" y="12"/>
                      <a:pt x="13" y="3"/>
                      <a:pt x="22" y="3"/>
                    </a:cubicBezTo>
                    <a:cubicBezTo>
                      <a:pt x="31" y="3"/>
                      <a:pt x="36" y="13"/>
                      <a:pt x="36" y="23"/>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72" name="Freeform 71"/>
              <p:cNvSpPr>
                <a:spLocks/>
              </p:cNvSpPr>
              <p:nvPr/>
            </p:nvSpPr>
            <p:spPr bwMode="auto">
              <a:xfrm>
                <a:off x="5195888" y="3529013"/>
                <a:ext cx="184150" cy="166688"/>
              </a:xfrm>
              <a:custGeom>
                <a:avLst/>
                <a:gdLst>
                  <a:gd name="T0" fmla="*/ 47 w 49"/>
                  <a:gd name="T1" fmla="*/ 41 h 44"/>
                  <a:gd name="T2" fmla="*/ 46 w 49"/>
                  <a:gd name="T3" fmla="*/ 41 h 44"/>
                  <a:gd name="T4" fmla="*/ 42 w 49"/>
                  <a:gd name="T5" fmla="*/ 36 h 44"/>
                  <a:gd name="T6" fmla="*/ 42 w 49"/>
                  <a:gd name="T7" fmla="*/ 34 h 44"/>
                  <a:gd name="T8" fmla="*/ 42 w 49"/>
                  <a:gd name="T9" fmla="*/ 19 h 44"/>
                  <a:gd name="T10" fmla="*/ 42 w 49"/>
                  <a:gd name="T11" fmla="*/ 17 h 44"/>
                  <a:gd name="T12" fmla="*/ 39 w 49"/>
                  <a:gd name="T13" fmla="*/ 5 h 44"/>
                  <a:gd name="T14" fmla="*/ 28 w 49"/>
                  <a:gd name="T15" fmla="*/ 0 h 44"/>
                  <a:gd name="T16" fmla="*/ 18 w 49"/>
                  <a:gd name="T17" fmla="*/ 4 h 44"/>
                  <a:gd name="T18" fmla="*/ 13 w 49"/>
                  <a:gd name="T19" fmla="*/ 7 h 44"/>
                  <a:gd name="T20" fmla="*/ 13 w 49"/>
                  <a:gd name="T21" fmla="*/ 2 h 44"/>
                  <a:gd name="T22" fmla="*/ 13 w 49"/>
                  <a:gd name="T23" fmla="*/ 1 h 44"/>
                  <a:gd name="T24" fmla="*/ 12 w 49"/>
                  <a:gd name="T25" fmla="*/ 0 h 44"/>
                  <a:gd name="T26" fmla="*/ 10 w 49"/>
                  <a:gd name="T27" fmla="*/ 1 h 44"/>
                  <a:gd name="T28" fmla="*/ 3 w 49"/>
                  <a:gd name="T29" fmla="*/ 6 h 44"/>
                  <a:gd name="T30" fmla="*/ 0 w 49"/>
                  <a:gd name="T31" fmla="*/ 8 h 44"/>
                  <a:gd name="T32" fmla="*/ 2 w 49"/>
                  <a:gd name="T33" fmla="*/ 9 h 44"/>
                  <a:gd name="T34" fmla="*/ 3 w 49"/>
                  <a:gd name="T35" fmla="*/ 9 h 44"/>
                  <a:gd name="T36" fmla="*/ 5 w 49"/>
                  <a:gd name="T37" fmla="*/ 10 h 44"/>
                  <a:gd name="T38" fmla="*/ 6 w 49"/>
                  <a:gd name="T39" fmla="*/ 15 h 44"/>
                  <a:gd name="T40" fmla="*/ 6 w 49"/>
                  <a:gd name="T41" fmla="*/ 16 h 44"/>
                  <a:gd name="T42" fmla="*/ 6 w 49"/>
                  <a:gd name="T43" fmla="*/ 16 h 44"/>
                  <a:gd name="T44" fmla="*/ 6 w 49"/>
                  <a:gd name="T45" fmla="*/ 34 h 44"/>
                  <a:gd name="T46" fmla="*/ 6 w 49"/>
                  <a:gd name="T47" fmla="*/ 36 h 44"/>
                  <a:gd name="T48" fmla="*/ 3 w 49"/>
                  <a:gd name="T49" fmla="*/ 41 h 44"/>
                  <a:gd name="T50" fmla="*/ 1 w 49"/>
                  <a:gd name="T51" fmla="*/ 41 h 44"/>
                  <a:gd name="T52" fmla="*/ 0 w 49"/>
                  <a:gd name="T53" fmla="*/ 43 h 44"/>
                  <a:gd name="T54" fmla="*/ 1 w 49"/>
                  <a:gd name="T55" fmla="*/ 44 h 44"/>
                  <a:gd name="T56" fmla="*/ 10 w 49"/>
                  <a:gd name="T57" fmla="*/ 44 h 44"/>
                  <a:gd name="T58" fmla="*/ 19 w 49"/>
                  <a:gd name="T59" fmla="*/ 44 h 44"/>
                  <a:gd name="T60" fmla="*/ 20 w 49"/>
                  <a:gd name="T61" fmla="*/ 44 h 44"/>
                  <a:gd name="T62" fmla="*/ 20 w 49"/>
                  <a:gd name="T63" fmla="*/ 43 h 44"/>
                  <a:gd name="T64" fmla="*/ 19 w 49"/>
                  <a:gd name="T65" fmla="*/ 41 h 44"/>
                  <a:gd name="T66" fmla="*/ 17 w 49"/>
                  <a:gd name="T67" fmla="*/ 41 h 44"/>
                  <a:gd name="T68" fmla="*/ 13 w 49"/>
                  <a:gd name="T69" fmla="*/ 36 h 44"/>
                  <a:gd name="T70" fmla="*/ 13 w 49"/>
                  <a:gd name="T71" fmla="*/ 34 h 44"/>
                  <a:gd name="T72" fmla="*/ 13 w 49"/>
                  <a:gd name="T73" fmla="*/ 18 h 44"/>
                  <a:gd name="T74" fmla="*/ 16 w 49"/>
                  <a:gd name="T75" fmla="*/ 9 h 44"/>
                  <a:gd name="T76" fmla="*/ 25 w 49"/>
                  <a:gd name="T77" fmla="*/ 5 h 44"/>
                  <a:gd name="T78" fmla="*/ 33 w 49"/>
                  <a:gd name="T79" fmla="*/ 9 h 44"/>
                  <a:gd name="T80" fmla="*/ 35 w 49"/>
                  <a:gd name="T81" fmla="*/ 18 h 44"/>
                  <a:gd name="T82" fmla="*/ 35 w 49"/>
                  <a:gd name="T83" fmla="*/ 34 h 44"/>
                  <a:gd name="T84" fmla="*/ 35 w 49"/>
                  <a:gd name="T85" fmla="*/ 36 h 44"/>
                  <a:gd name="T86" fmla="*/ 31 w 49"/>
                  <a:gd name="T87" fmla="*/ 41 h 44"/>
                  <a:gd name="T88" fmla="*/ 29 w 49"/>
                  <a:gd name="T89" fmla="*/ 41 h 44"/>
                  <a:gd name="T90" fmla="*/ 28 w 49"/>
                  <a:gd name="T91" fmla="*/ 43 h 44"/>
                  <a:gd name="T92" fmla="*/ 30 w 49"/>
                  <a:gd name="T93" fmla="*/ 44 h 44"/>
                  <a:gd name="T94" fmla="*/ 39 w 49"/>
                  <a:gd name="T95" fmla="*/ 44 h 44"/>
                  <a:gd name="T96" fmla="*/ 47 w 49"/>
                  <a:gd name="T97" fmla="*/ 44 h 44"/>
                  <a:gd name="T98" fmla="*/ 48 w 49"/>
                  <a:gd name="T99" fmla="*/ 44 h 44"/>
                  <a:gd name="T100" fmla="*/ 49 w 49"/>
                  <a:gd name="T101" fmla="*/ 43 h 44"/>
                  <a:gd name="T102" fmla="*/ 47 w 49"/>
                  <a:gd name="T103"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 h="44">
                    <a:moveTo>
                      <a:pt x="47" y="41"/>
                    </a:moveTo>
                    <a:cubicBezTo>
                      <a:pt x="47" y="41"/>
                      <a:pt x="46" y="41"/>
                      <a:pt x="46" y="41"/>
                    </a:cubicBezTo>
                    <a:cubicBezTo>
                      <a:pt x="42" y="41"/>
                      <a:pt x="42" y="39"/>
                      <a:pt x="42" y="36"/>
                    </a:cubicBezTo>
                    <a:cubicBezTo>
                      <a:pt x="42" y="36"/>
                      <a:pt x="42" y="35"/>
                      <a:pt x="42" y="34"/>
                    </a:cubicBezTo>
                    <a:cubicBezTo>
                      <a:pt x="42" y="19"/>
                      <a:pt x="42" y="19"/>
                      <a:pt x="42" y="19"/>
                    </a:cubicBezTo>
                    <a:cubicBezTo>
                      <a:pt x="42" y="18"/>
                      <a:pt x="42" y="18"/>
                      <a:pt x="42" y="17"/>
                    </a:cubicBezTo>
                    <a:cubicBezTo>
                      <a:pt x="42" y="13"/>
                      <a:pt x="42" y="9"/>
                      <a:pt x="39" y="5"/>
                    </a:cubicBezTo>
                    <a:cubicBezTo>
                      <a:pt x="37" y="2"/>
                      <a:pt x="33" y="0"/>
                      <a:pt x="28" y="0"/>
                    </a:cubicBezTo>
                    <a:cubicBezTo>
                      <a:pt x="24" y="0"/>
                      <a:pt x="20" y="2"/>
                      <a:pt x="18" y="4"/>
                    </a:cubicBezTo>
                    <a:cubicBezTo>
                      <a:pt x="16" y="5"/>
                      <a:pt x="14" y="7"/>
                      <a:pt x="13" y="7"/>
                    </a:cubicBezTo>
                    <a:cubicBezTo>
                      <a:pt x="13" y="2"/>
                      <a:pt x="13" y="2"/>
                      <a:pt x="13" y="2"/>
                    </a:cubicBezTo>
                    <a:cubicBezTo>
                      <a:pt x="13" y="2"/>
                      <a:pt x="13" y="2"/>
                      <a:pt x="13" y="1"/>
                    </a:cubicBezTo>
                    <a:cubicBezTo>
                      <a:pt x="13" y="1"/>
                      <a:pt x="13" y="0"/>
                      <a:pt x="12" y="0"/>
                    </a:cubicBezTo>
                    <a:cubicBezTo>
                      <a:pt x="11" y="0"/>
                      <a:pt x="11" y="1"/>
                      <a:pt x="10" y="1"/>
                    </a:cubicBezTo>
                    <a:cubicBezTo>
                      <a:pt x="9" y="3"/>
                      <a:pt x="5" y="5"/>
                      <a:pt x="3" y="6"/>
                    </a:cubicBezTo>
                    <a:cubicBezTo>
                      <a:pt x="2" y="6"/>
                      <a:pt x="0" y="6"/>
                      <a:pt x="0" y="8"/>
                    </a:cubicBezTo>
                    <a:cubicBezTo>
                      <a:pt x="0" y="9"/>
                      <a:pt x="1" y="9"/>
                      <a:pt x="2" y="9"/>
                    </a:cubicBezTo>
                    <a:cubicBezTo>
                      <a:pt x="3" y="9"/>
                      <a:pt x="3" y="9"/>
                      <a:pt x="3" y="9"/>
                    </a:cubicBezTo>
                    <a:cubicBezTo>
                      <a:pt x="4" y="9"/>
                      <a:pt x="5" y="9"/>
                      <a:pt x="5" y="10"/>
                    </a:cubicBezTo>
                    <a:cubicBezTo>
                      <a:pt x="6" y="11"/>
                      <a:pt x="6" y="13"/>
                      <a:pt x="6" y="15"/>
                    </a:cubicBezTo>
                    <a:cubicBezTo>
                      <a:pt x="6" y="15"/>
                      <a:pt x="6" y="16"/>
                      <a:pt x="6" y="16"/>
                    </a:cubicBezTo>
                    <a:cubicBezTo>
                      <a:pt x="6" y="16"/>
                      <a:pt x="6" y="16"/>
                      <a:pt x="6" y="16"/>
                    </a:cubicBezTo>
                    <a:cubicBezTo>
                      <a:pt x="6" y="34"/>
                      <a:pt x="6" y="34"/>
                      <a:pt x="6" y="34"/>
                    </a:cubicBezTo>
                    <a:cubicBezTo>
                      <a:pt x="6" y="35"/>
                      <a:pt x="6" y="36"/>
                      <a:pt x="6" y="36"/>
                    </a:cubicBezTo>
                    <a:cubicBezTo>
                      <a:pt x="6" y="39"/>
                      <a:pt x="6" y="41"/>
                      <a:pt x="3" y="41"/>
                    </a:cubicBezTo>
                    <a:cubicBezTo>
                      <a:pt x="2" y="41"/>
                      <a:pt x="1" y="41"/>
                      <a:pt x="1" y="41"/>
                    </a:cubicBezTo>
                    <a:cubicBezTo>
                      <a:pt x="0" y="41"/>
                      <a:pt x="0" y="42"/>
                      <a:pt x="0" y="43"/>
                    </a:cubicBezTo>
                    <a:cubicBezTo>
                      <a:pt x="0" y="44"/>
                      <a:pt x="1" y="44"/>
                      <a:pt x="1" y="44"/>
                    </a:cubicBezTo>
                    <a:cubicBezTo>
                      <a:pt x="4" y="44"/>
                      <a:pt x="7" y="44"/>
                      <a:pt x="10" y="44"/>
                    </a:cubicBezTo>
                    <a:cubicBezTo>
                      <a:pt x="13" y="44"/>
                      <a:pt x="16" y="44"/>
                      <a:pt x="19" y="44"/>
                    </a:cubicBezTo>
                    <a:cubicBezTo>
                      <a:pt x="19" y="44"/>
                      <a:pt x="19" y="44"/>
                      <a:pt x="20" y="44"/>
                    </a:cubicBezTo>
                    <a:cubicBezTo>
                      <a:pt x="20" y="44"/>
                      <a:pt x="20" y="43"/>
                      <a:pt x="20" y="43"/>
                    </a:cubicBezTo>
                    <a:cubicBezTo>
                      <a:pt x="20" y="42"/>
                      <a:pt x="19" y="41"/>
                      <a:pt x="19" y="41"/>
                    </a:cubicBezTo>
                    <a:cubicBezTo>
                      <a:pt x="18" y="41"/>
                      <a:pt x="18" y="41"/>
                      <a:pt x="17" y="41"/>
                    </a:cubicBezTo>
                    <a:cubicBezTo>
                      <a:pt x="14" y="41"/>
                      <a:pt x="13" y="39"/>
                      <a:pt x="13" y="36"/>
                    </a:cubicBezTo>
                    <a:cubicBezTo>
                      <a:pt x="13" y="36"/>
                      <a:pt x="13" y="35"/>
                      <a:pt x="13" y="34"/>
                    </a:cubicBezTo>
                    <a:cubicBezTo>
                      <a:pt x="13" y="18"/>
                      <a:pt x="13" y="18"/>
                      <a:pt x="13" y="18"/>
                    </a:cubicBezTo>
                    <a:cubicBezTo>
                      <a:pt x="13" y="14"/>
                      <a:pt x="14" y="12"/>
                      <a:pt x="16" y="9"/>
                    </a:cubicBezTo>
                    <a:cubicBezTo>
                      <a:pt x="19" y="7"/>
                      <a:pt x="22" y="5"/>
                      <a:pt x="25" y="5"/>
                    </a:cubicBezTo>
                    <a:cubicBezTo>
                      <a:pt x="28" y="5"/>
                      <a:pt x="32" y="7"/>
                      <a:pt x="33" y="9"/>
                    </a:cubicBezTo>
                    <a:cubicBezTo>
                      <a:pt x="35" y="12"/>
                      <a:pt x="35" y="15"/>
                      <a:pt x="35" y="18"/>
                    </a:cubicBezTo>
                    <a:cubicBezTo>
                      <a:pt x="35" y="34"/>
                      <a:pt x="35" y="34"/>
                      <a:pt x="35" y="34"/>
                    </a:cubicBezTo>
                    <a:cubicBezTo>
                      <a:pt x="35" y="35"/>
                      <a:pt x="35" y="36"/>
                      <a:pt x="35" y="36"/>
                    </a:cubicBezTo>
                    <a:cubicBezTo>
                      <a:pt x="35" y="39"/>
                      <a:pt x="35" y="41"/>
                      <a:pt x="31" y="41"/>
                    </a:cubicBezTo>
                    <a:cubicBezTo>
                      <a:pt x="31" y="41"/>
                      <a:pt x="30" y="41"/>
                      <a:pt x="29" y="41"/>
                    </a:cubicBezTo>
                    <a:cubicBezTo>
                      <a:pt x="29" y="41"/>
                      <a:pt x="28" y="42"/>
                      <a:pt x="28" y="43"/>
                    </a:cubicBezTo>
                    <a:cubicBezTo>
                      <a:pt x="28" y="44"/>
                      <a:pt x="29" y="44"/>
                      <a:pt x="30" y="44"/>
                    </a:cubicBezTo>
                    <a:cubicBezTo>
                      <a:pt x="33" y="44"/>
                      <a:pt x="36" y="44"/>
                      <a:pt x="39" y="44"/>
                    </a:cubicBezTo>
                    <a:cubicBezTo>
                      <a:pt x="41" y="44"/>
                      <a:pt x="44" y="44"/>
                      <a:pt x="47" y="44"/>
                    </a:cubicBezTo>
                    <a:cubicBezTo>
                      <a:pt x="47" y="44"/>
                      <a:pt x="48" y="44"/>
                      <a:pt x="48" y="44"/>
                    </a:cubicBezTo>
                    <a:cubicBezTo>
                      <a:pt x="49" y="44"/>
                      <a:pt x="49" y="43"/>
                      <a:pt x="49" y="43"/>
                    </a:cubicBezTo>
                    <a:cubicBezTo>
                      <a:pt x="49" y="42"/>
                      <a:pt x="48" y="41"/>
                      <a:pt x="47" y="4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grpSp>
        <p:sp>
          <p:nvSpPr>
            <p:cNvPr id="52" name="Rectangle 51"/>
            <p:cNvSpPr/>
            <p:nvPr userDrawn="1"/>
          </p:nvSpPr>
          <p:spPr>
            <a:xfrm>
              <a:off x="4987322" y="705831"/>
              <a:ext cx="27432" cy="1005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1020617830"/>
      </p:ext>
    </p:extLst>
  </p:cSld>
  <p:clrMapOvr>
    <a:masterClrMapping/>
  </p:clrMapOvr>
  <p:transition spd="med">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519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en-US" dirty="0">
              <a:solidFill>
                <a:prstClr val="white"/>
              </a:solidFill>
            </a:endParaRPr>
          </a:p>
        </p:txBody>
      </p:sp>
      <p:sp>
        <p:nvSpPr>
          <p:cNvPr id="2" name="Title 1"/>
          <p:cNvSpPr>
            <a:spLocks noGrp="1"/>
          </p:cNvSpPr>
          <p:nvPr>
            <p:ph type="ctrTitle" hasCustomPrompt="1"/>
          </p:nvPr>
        </p:nvSpPr>
        <p:spPr>
          <a:xfrm>
            <a:off x="503238" y="2949381"/>
            <a:ext cx="8118475" cy="1349841"/>
          </a:xfrm>
        </p:spPr>
        <p:txBody>
          <a:bodyPr anchor="ctr" anchorCtr="0"/>
          <a:lstStyle>
            <a:lvl1pPr algn="ctr" rtl="0" fontAlgn="base">
              <a:lnSpc>
                <a:spcPct val="110000"/>
              </a:lnSpc>
              <a:spcBef>
                <a:spcPct val="0"/>
              </a:spcBef>
              <a:spcAft>
                <a:spcPct val="0"/>
              </a:spcAft>
              <a:defRPr lang="en-US" sz="3300" b="1" kern="1200" dirty="0">
                <a:ln w="12700">
                  <a:noFill/>
                </a:ln>
                <a:solidFill>
                  <a:schemeClr val="tx1"/>
                </a:solidFill>
                <a:effectLst>
                  <a:outerShdw blurRad="63500" dist="50800" dir="2700000" algn="tl">
                    <a:srgbClr val="000000">
                      <a:alpha val="49000"/>
                    </a:srgbClr>
                  </a:outerShdw>
                </a:effectLst>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15937" y="5777006"/>
            <a:ext cx="8118476" cy="626969"/>
          </a:xfrm>
        </p:spPr>
        <p:txBody>
          <a:bodyPr anchor="b" anchorCtr="0">
            <a:noAutofit/>
          </a:bodyPr>
          <a:lstStyle>
            <a:lvl1pPr marL="0" indent="0" algn="ctr">
              <a:buNone/>
              <a:defRPr sz="1800">
                <a:solidFill>
                  <a:schemeClr val="tx1">
                    <a:tint val="7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30" name="Group 29"/>
          <p:cNvGrpSpPr/>
          <p:nvPr userDrawn="1"/>
        </p:nvGrpSpPr>
        <p:grpSpPr>
          <a:xfrm>
            <a:off x="1851828" y="667744"/>
            <a:ext cx="5363189" cy="1099143"/>
            <a:chOff x="1851828" y="667744"/>
            <a:chExt cx="5363189" cy="1099143"/>
          </a:xfrm>
          <a:effectLst>
            <a:outerShdw blurRad="25400" dist="25400" dir="2700000" algn="tl" rotWithShape="0">
              <a:prstClr val="black">
                <a:alpha val="50000"/>
              </a:prstClr>
            </a:outerShdw>
          </a:effectLst>
        </p:grpSpPr>
        <p:pic>
          <p:nvPicPr>
            <p:cNvPr id="51" name="Picture 5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1828" y="667744"/>
              <a:ext cx="2899529" cy="1099143"/>
            </a:xfrm>
            <a:prstGeom prst="rect">
              <a:avLst/>
            </a:prstGeom>
            <a:noFill/>
            <a:ln w="9525">
              <a:noFill/>
              <a:miter lim="800000"/>
              <a:headEnd/>
              <a:tailEnd/>
            </a:ln>
          </p:spPr>
        </p:pic>
        <p:grpSp>
          <p:nvGrpSpPr>
            <p:cNvPr id="52" name="Group 51"/>
            <p:cNvGrpSpPr/>
            <p:nvPr/>
          </p:nvGrpSpPr>
          <p:grpSpPr>
            <a:xfrm>
              <a:off x="5320722" y="868824"/>
              <a:ext cx="1894295" cy="670204"/>
              <a:chOff x="3759200" y="3124200"/>
              <a:chExt cx="1628775" cy="576263"/>
            </a:xfrm>
          </p:grpSpPr>
          <p:sp>
            <p:nvSpPr>
              <p:cNvPr id="54" name="Freeform 53"/>
              <p:cNvSpPr>
                <a:spLocks/>
              </p:cNvSpPr>
              <p:nvPr/>
            </p:nvSpPr>
            <p:spPr bwMode="auto">
              <a:xfrm>
                <a:off x="3767138" y="3154363"/>
                <a:ext cx="279400" cy="227013"/>
              </a:xfrm>
              <a:custGeom>
                <a:avLst/>
                <a:gdLst>
                  <a:gd name="T0" fmla="*/ 72 w 74"/>
                  <a:gd name="T1" fmla="*/ 57 h 60"/>
                  <a:gd name="T2" fmla="*/ 71 w 74"/>
                  <a:gd name="T3" fmla="*/ 57 h 60"/>
                  <a:gd name="T4" fmla="*/ 68 w 74"/>
                  <a:gd name="T5" fmla="*/ 56 h 60"/>
                  <a:gd name="T6" fmla="*/ 67 w 74"/>
                  <a:gd name="T7" fmla="*/ 50 h 60"/>
                  <a:gd name="T8" fmla="*/ 67 w 74"/>
                  <a:gd name="T9" fmla="*/ 50 h 60"/>
                  <a:gd name="T10" fmla="*/ 67 w 74"/>
                  <a:gd name="T11" fmla="*/ 10 h 60"/>
                  <a:gd name="T12" fmla="*/ 67 w 74"/>
                  <a:gd name="T13" fmla="*/ 8 h 60"/>
                  <a:gd name="T14" fmla="*/ 67 w 74"/>
                  <a:gd name="T15" fmla="*/ 4 h 60"/>
                  <a:gd name="T16" fmla="*/ 70 w 74"/>
                  <a:gd name="T17" fmla="*/ 3 h 60"/>
                  <a:gd name="T18" fmla="*/ 71 w 74"/>
                  <a:gd name="T19" fmla="*/ 3 h 60"/>
                  <a:gd name="T20" fmla="*/ 74 w 74"/>
                  <a:gd name="T21" fmla="*/ 1 h 60"/>
                  <a:gd name="T22" fmla="*/ 73 w 74"/>
                  <a:gd name="T23" fmla="*/ 0 h 60"/>
                  <a:gd name="T24" fmla="*/ 72 w 74"/>
                  <a:gd name="T25" fmla="*/ 0 h 60"/>
                  <a:gd name="T26" fmla="*/ 71 w 74"/>
                  <a:gd name="T27" fmla="*/ 0 h 60"/>
                  <a:gd name="T28" fmla="*/ 60 w 74"/>
                  <a:gd name="T29" fmla="*/ 0 h 60"/>
                  <a:gd name="T30" fmla="*/ 57 w 74"/>
                  <a:gd name="T31" fmla="*/ 1 h 60"/>
                  <a:gd name="T32" fmla="*/ 38 w 74"/>
                  <a:gd name="T33" fmla="*/ 45 h 60"/>
                  <a:gd name="T34" fmla="*/ 21 w 74"/>
                  <a:gd name="T35" fmla="*/ 3 h 60"/>
                  <a:gd name="T36" fmla="*/ 18 w 74"/>
                  <a:gd name="T37" fmla="*/ 0 h 60"/>
                  <a:gd name="T38" fmla="*/ 7 w 74"/>
                  <a:gd name="T39" fmla="*/ 0 h 60"/>
                  <a:gd name="T40" fmla="*/ 6 w 74"/>
                  <a:gd name="T41" fmla="*/ 0 h 60"/>
                  <a:gd name="T42" fmla="*/ 5 w 74"/>
                  <a:gd name="T43" fmla="*/ 0 h 60"/>
                  <a:gd name="T44" fmla="*/ 4 w 74"/>
                  <a:gd name="T45" fmla="*/ 1 h 60"/>
                  <a:gd name="T46" fmla="*/ 7 w 74"/>
                  <a:gd name="T47" fmla="*/ 3 h 60"/>
                  <a:gd name="T48" fmla="*/ 11 w 74"/>
                  <a:gd name="T49" fmla="*/ 4 h 60"/>
                  <a:gd name="T50" fmla="*/ 11 w 74"/>
                  <a:gd name="T51" fmla="*/ 6 h 60"/>
                  <a:gd name="T52" fmla="*/ 11 w 74"/>
                  <a:gd name="T53" fmla="*/ 8 h 60"/>
                  <a:gd name="T54" fmla="*/ 8 w 74"/>
                  <a:gd name="T55" fmla="*/ 50 h 60"/>
                  <a:gd name="T56" fmla="*/ 3 w 74"/>
                  <a:gd name="T57" fmla="*/ 57 h 60"/>
                  <a:gd name="T58" fmla="*/ 0 w 74"/>
                  <a:gd name="T59" fmla="*/ 59 h 60"/>
                  <a:gd name="T60" fmla="*/ 1 w 74"/>
                  <a:gd name="T61" fmla="*/ 60 h 60"/>
                  <a:gd name="T62" fmla="*/ 2 w 74"/>
                  <a:gd name="T63" fmla="*/ 60 h 60"/>
                  <a:gd name="T64" fmla="*/ 10 w 74"/>
                  <a:gd name="T65" fmla="*/ 60 h 60"/>
                  <a:gd name="T66" fmla="*/ 19 w 74"/>
                  <a:gd name="T67" fmla="*/ 60 h 60"/>
                  <a:gd name="T68" fmla="*/ 21 w 74"/>
                  <a:gd name="T69" fmla="*/ 60 h 60"/>
                  <a:gd name="T70" fmla="*/ 22 w 74"/>
                  <a:gd name="T71" fmla="*/ 59 h 60"/>
                  <a:gd name="T72" fmla="*/ 19 w 74"/>
                  <a:gd name="T73" fmla="*/ 57 h 60"/>
                  <a:gd name="T74" fmla="*/ 18 w 74"/>
                  <a:gd name="T75" fmla="*/ 57 h 60"/>
                  <a:gd name="T76" fmla="*/ 12 w 74"/>
                  <a:gd name="T77" fmla="*/ 50 h 60"/>
                  <a:gd name="T78" fmla="*/ 12 w 74"/>
                  <a:gd name="T79" fmla="*/ 47 h 60"/>
                  <a:gd name="T80" fmla="*/ 15 w 74"/>
                  <a:gd name="T81" fmla="*/ 8 h 60"/>
                  <a:gd name="T82" fmla="*/ 34 w 74"/>
                  <a:gd name="T83" fmla="*/ 56 h 60"/>
                  <a:gd name="T84" fmla="*/ 36 w 74"/>
                  <a:gd name="T85" fmla="*/ 58 h 60"/>
                  <a:gd name="T86" fmla="*/ 37 w 74"/>
                  <a:gd name="T87" fmla="*/ 56 h 60"/>
                  <a:gd name="T88" fmla="*/ 58 w 74"/>
                  <a:gd name="T89" fmla="*/ 7 h 60"/>
                  <a:gd name="T90" fmla="*/ 58 w 74"/>
                  <a:gd name="T91" fmla="*/ 50 h 60"/>
                  <a:gd name="T92" fmla="*/ 58 w 74"/>
                  <a:gd name="T93" fmla="*/ 51 h 60"/>
                  <a:gd name="T94" fmla="*/ 57 w 74"/>
                  <a:gd name="T95" fmla="*/ 56 h 60"/>
                  <a:gd name="T96" fmla="*/ 53 w 74"/>
                  <a:gd name="T97" fmla="*/ 57 h 60"/>
                  <a:gd name="T98" fmla="*/ 52 w 74"/>
                  <a:gd name="T99" fmla="*/ 57 h 60"/>
                  <a:gd name="T100" fmla="*/ 49 w 74"/>
                  <a:gd name="T101" fmla="*/ 59 h 60"/>
                  <a:gd name="T102" fmla="*/ 52 w 74"/>
                  <a:gd name="T103" fmla="*/ 60 h 60"/>
                  <a:gd name="T104" fmla="*/ 63 w 74"/>
                  <a:gd name="T105" fmla="*/ 60 h 60"/>
                  <a:gd name="T106" fmla="*/ 72 w 74"/>
                  <a:gd name="T107" fmla="*/ 60 h 60"/>
                  <a:gd name="T108" fmla="*/ 74 w 74"/>
                  <a:gd name="T109" fmla="*/ 59 h 60"/>
                  <a:gd name="T110" fmla="*/ 72 w 74"/>
                  <a:gd name="T111"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 h="60">
                    <a:moveTo>
                      <a:pt x="72" y="57"/>
                    </a:moveTo>
                    <a:cubicBezTo>
                      <a:pt x="71" y="57"/>
                      <a:pt x="71" y="57"/>
                      <a:pt x="71" y="57"/>
                    </a:cubicBezTo>
                    <a:cubicBezTo>
                      <a:pt x="70" y="57"/>
                      <a:pt x="68" y="57"/>
                      <a:pt x="68" y="56"/>
                    </a:cubicBezTo>
                    <a:cubicBezTo>
                      <a:pt x="67" y="55"/>
                      <a:pt x="67" y="52"/>
                      <a:pt x="67" y="50"/>
                    </a:cubicBezTo>
                    <a:cubicBezTo>
                      <a:pt x="67" y="50"/>
                      <a:pt x="67" y="50"/>
                      <a:pt x="67" y="50"/>
                    </a:cubicBezTo>
                    <a:cubicBezTo>
                      <a:pt x="67" y="10"/>
                      <a:pt x="67" y="10"/>
                      <a:pt x="67" y="10"/>
                    </a:cubicBezTo>
                    <a:cubicBezTo>
                      <a:pt x="67" y="10"/>
                      <a:pt x="67" y="9"/>
                      <a:pt x="67" y="8"/>
                    </a:cubicBezTo>
                    <a:cubicBezTo>
                      <a:pt x="67" y="6"/>
                      <a:pt x="67" y="4"/>
                      <a:pt x="67" y="4"/>
                    </a:cubicBezTo>
                    <a:cubicBezTo>
                      <a:pt x="68" y="3"/>
                      <a:pt x="69" y="3"/>
                      <a:pt x="70" y="3"/>
                    </a:cubicBezTo>
                    <a:cubicBezTo>
                      <a:pt x="70" y="3"/>
                      <a:pt x="71" y="3"/>
                      <a:pt x="71" y="3"/>
                    </a:cubicBezTo>
                    <a:cubicBezTo>
                      <a:pt x="72" y="3"/>
                      <a:pt x="74" y="3"/>
                      <a:pt x="74" y="1"/>
                    </a:cubicBezTo>
                    <a:cubicBezTo>
                      <a:pt x="74" y="1"/>
                      <a:pt x="74" y="0"/>
                      <a:pt x="73" y="0"/>
                    </a:cubicBezTo>
                    <a:cubicBezTo>
                      <a:pt x="73" y="0"/>
                      <a:pt x="73" y="0"/>
                      <a:pt x="72" y="0"/>
                    </a:cubicBezTo>
                    <a:cubicBezTo>
                      <a:pt x="72" y="0"/>
                      <a:pt x="71" y="0"/>
                      <a:pt x="71" y="0"/>
                    </a:cubicBezTo>
                    <a:cubicBezTo>
                      <a:pt x="60" y="0"/>
                      <a:pt x="60" y="0"/>
                      <a:pt x="60" y="0"/>
                    </a:cubicBezTo>
                    <a:cubicBezTo>
                      <a:pt x="59" y="0"/>
                      <a:pt x="58" y="0"/>
                      <a:pt x="57" y="1"/>
                    </a:cubicBezTo>
                    <a:cubicBezTo>
                      <a:pt x="38" y="45"/>
                      <a:pt x="38" y="45"/>
                      <a:pt x="38" y="45"/>
                    </a:cubicBezTo>
                    <a:cubicBezTo>
                      <a:pt x="21" y="3"/>
                      <a:pt x="21" y="3"/>
                      <a:pt x="21" y="3"/>
                    </a:cubicBezTo>
                    <a:cubicBezTo>
                      <a:pt x="21" y="1"/>
                      <a:pt x="20" y="0"/>
                      <a:pt x="18" y="0"/>
                    </a:cubicBezTo>
                    <a:cubicBezTo>
                      <a:pt x="7" y="0"/>
                      <a:pt x="7" y="0"/>
                      <a:pt x="7" y="0"/>
                    </a:cubicBezTo>
                    <a:cubicBezTo>
                      <a:pt x="7" y="0"/>
                      <a:pt x="6" y="0"/>
                      <a:pt x="6" y="0"/>
                    </a:cubicBezTo>
                    <a:cubicBezTo>
                      <a:pt x="5" y="0"/>
                      <a:pt x="5" y="0"/>
                      <a:pt x="5" y="0"/>
                    </a:cubicBezTo>
                    <a:cubicBezTo>
                      <a:pt x="4" y="0"/>
                      <a:pt x="4" y="1"/>
                      <a:pt x="4" y="1"/>
                    </a:cubicBezTo>
                    <a:cubicBezTo>
                      <a:pt x="4" y="3"/>
                      <a:pt x="6" y="3"/>
                      <a:pt x="7" y="3"/>
                    </a:cubicBezTo>
                    <a:cubicBezTo>
                      <a:pt x="9" y="3"/>
                      <a:pt x="10" y="3"/>
                      <a:pt x="11" y="4"/>
                    </a:cubicBezTo>
                    <a:cubicBezTo>
                      <a:pt x="11" y="4"/>
                      <a:pt x="11" y="5"/>
                      <a:pt x="11" y="6"/>
                    </a:cubicBezTo>
                    <a:cubicBezTo>
                      <a:pt x="11" y="7"/>
                      <a:pt x="11" y="7"/>
                      <a:pt x="11" y="8"/>
                    </a:cubicBezTo>
                    <a:cubicBezTo>
                      <a:pt x="8" y="50"/>
                      <a:pt x="8" y="50"/>
                      <a:pt x="8" y="50"/>
                    </a:cubicBezTo>
                    <a:cubicBezTo>
                      <a:pt x="8" y="55"/>
                      <a:pt x="8" y="57"/>
                      <a:pt x="3" y="57"/>
                    </a:cubicBezTo>
                    <a:cubicBezTo>
                      <a:pt x="2" y="57"/>
                      <a:pt x="0" y="57"/>
                      <a:pt x="0" y="59"/>
                    </a:cubicBezTo>
                    <a:cubicBezTo>
                      <a:pt x="0" y="59"/>
                      <a:pt x="0" y="60"/>
                      <a:pt x="1" y="60"/>
                    </a:cubicBezTo>
                    <a:cubicBezTo>
                      <a:pt x="1" y="60"/>
                      <a:pt x="2" y="60"/>
                      <a:pt x="2" y="60"/>
                    </a:cubicBezTo>
                    <a:cubicBezTo>
                      <a:pt x="5" y="60"/>
                      <a:pt x="8" y="60"/>
                      <a:pt x="10" y="60"/>
                    </a:cubicBezTo>
                    <a:cubicBezTo>
                      <a:pt x="13" y="60"/>
                      <a:pt x="16" y="60"/>
                      <a:pt x="19" y="60"/>
                    </a:cubicBezTo>
                    <a:cubicBezTo>
                      <a:pt x="19" y="60"/>
                      <a:pt x="20" y="60"/>
                      <a:pt x="21" y="60"/>
                    </a:cubicBezTo>
                    <a:cubicBezTo>
                      <a:pt x="21" y="60"/>
                      <a:pt x="22" y="60"/>
                      <a:pt x="22" y="59"/>
                    </a:cubicBezTo>
                    <a:cubicBezTo>
                      <a:pt x="21" y="57"/>
                      <a:pt x="20" y="57"/>
                      <a:pt x="19" y="57"/>
                    </a:cubicBezTo>
                    <a:cubicBezTo>
                      <a:pt x="18" y="57"/>
                      <a:pt x="18" y="57"/>
                      <a:pt x="18" y="57"/>
                    </a:cubicBezTo>
                    <a:cubicBezTo>
                      <a:pt x="13" y="57"/>
                      <a:pt x="12" y="54"/>
                      <a:pt x="12" y="50"/>
                    </a:cubicBezTo>
                    <a:cubicBezTo>
                      <a:pt x="12" y="49"/>
                      <a:pt x="12" y="48"/>
                      <a:pt x="12" y="47"/>
                    </a:cubicBezTo>
                    <a:cubicBezTo>
                      <a:pt x="15" y="8"/>
                      <a:pt x="15" y="8"/>
                      <a:pt x="15" y="8"/>
                    </a:cubicBezTo>
                    <a:cubicBezTo>
                      <a:pt x="34" y="56"/>
                      <a:pt x="34" y="56"/>
                      <a:pt x="34" y="56"/>
                    </a:cubicBezTo>
                    <a:cubicBezTo>
                      <a:pt x="34" y="57"/>
                      <a:pt x="34" y="58"/>
                      <a:pt x="36" y="58"/>
                    </a:cubicBezTo>
                    <a:cubicBezTo>
                      <a:pt x="37" y="58"/>
                      <a:pt x="37" y="57"/>
                      <a:pt x="37" y="56"/>
                    </a:cubicBezTo>
                    <a:cubicBezTo>
                      <a:pt x="58" y="7"/>
                      <a:pt x="58" y="7"/>
                      <a:pt x="58" y="7"/>
                    </a:cubicBezTo>
                    <a:cubicBezTo>
                      <a:pt x="58" y="50"/>
                      <a:pt x="58" y="50"/>
                      <a:pt x="58" y="50"/>
                    </a:cubicBezTo>
                    <a:cubicBezTo>
                      <a:pt x="58" y="50"/>
                      <a:pt x="58" y="50"/>
                      <a:pt x="58" y="51"/>
                    </a:cubicBezTo>
                    <a:cubicBezTo>
                      <a:pt x="58" y="53"/>
                      <a:pt x="58" y="55"/>
                      <a:pt x="57" y="56"/>
                    </a:cubicBezTo>
                    <a:cubicBezTo>
                      <a:pt x="56" y="57"/>
                      <a:pt x="54" y="57"/>
                      <a:pt x="53" y="57"/>
                    </a:cubicBezTo>
                    <a:cubicBezTo>
                      <a:pt x="53" y="57"/>
                      <a:pt x="52" y="57"/>
                      <a:pt x="52" y="57"/>
                    </a:cubicBezTo>
                    <a:cubicBezTo>
                      <a:pt x="51" y="57"/>
                      <a:pt x="50" y="57"/>
                      <a:pt x="49" y="59"/>
                    </a:cubicBezTo>
                    <a:cubicBezTo>
                      <a:pt x="49" y="60"/>
                      <a:pt x="51" y="60"/>
                      <a:pt x="52" y="60"/>
                    </a:cubicBezTo>
                    <a:cubicBezTo>
                      <a:pt x="55" y="60"/>
                      <a:pt x="59" y="60"/>
                      <a:pt x="63" y="60"/>
                    </a:cubicBezTo>
                    <a:cubicBezTo>
                      <a:pt x="66" y="60"/>
                      <a:pt x="69" y="60"/>
                      <a:pt x="72" y="60"/>
                    </a:cubicBezTo>
                    <a:cubicBezTo>
                      <a:pt x="73" y="60"/>
                      <a:pt x="74" y="60"/>
                      <a:pt x="74" y="59"/>
                    </a:cubicBezTo>
                    <a:cubicBezTo>
                      <a:pt x="74" y="57"/>
                      <a:pt x="73" y="57"/>
                      <a:pt x="72" y="5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55" name="Freeform 54"/>
              <p:cNvSpPr>
                <a:spLocks noEditPoints="1"/>
              </p:cNvSpPr>
              <p:nvPr/>
            </p:nvSpPr>
            <p:spPr bwMode="auto">
              <a:xfrm>
                <a:off x="4068763" y="3214688"/>
                <a:ext cx="150813" cy="171450"/>
              </a:xfrm>
              <a:custGeom>
                <a:avLst/>
                <a:gdLst>
                  <a:gd name="T0" fmla="*/ 39 w 40"/>
                  <a:gd name="T1" fmla="*/ 37 h 45"/>
                  <a:gd name="T2" fmla="*/ 37 w 40"/>
                  <a:gd name="T3" fmla="*/ 38 h 45"/>
                  <a:gd name="T4" fmla="*/ 35 w 40"/>
                  <a:gd name="T5" fmla="*/ 40 h 45"/>
                  <a:gd name="T6" fmla="*/ 33 w 40"/>
                  <a:gd name="T7" fmla="*/ 37 h 45"/>
                  <a:gd name="T8" fmla="*/ 32 w 40"/>
                  <a:gd name="T9" fmla="*/ 33 h 45"/>
                  <a:gd name="T10" fmla="*/ 32 w 40"/>
                  <a:gd name="T11" fmla="*/ 32 h 45"/>
                  <a:gd name="T12" fmla="*/ 32 w 40"/>
                  <a:gd name="T13" fmla="*/ 10 h 45"/>
                  <a:gd name="T14" fmla="*/ 32 w 40"/>
                  <a:gd name="T15" fmla="*/ 8 h 45"/>
                  <a:gd name="T16" fmla="*/ 30 w 40"/>
                  <a:gd name="T17" fmla="*/ 3 h 45"/>
                  <a:gd name="T18" fmla="*/ 21 w 40"/>
                  <a:gd name="T19" fmla="*/ 0 h 45"/>
                  <a:gd name="T20" fmla="*/ 4 w 40"/>
                  <a:gd name="T21" fmla="*/ 7 h 45"/>
                  <a:gd name="T22" fmla="*/ 0 w 40"/>
                  <a:gd name="T23" fmla="*/ 14 h 45"/>
                  <a:gd name="T24" fmla="*/ 0 w 40"/>
                  <a:gd name="T25" fmla="*/ 15 h 45"/>
                  <a:gd name="T26" fmla="*/ 1 w 40"/>
                  <a:gd name="T27" fmla="*/ 15 h 45"/>
                  <a:gd name="T28" fmla="*/ 6 w 40"/>
                  <a:gd name="T29" fmla="*/ 14 h 45"/>
                  <a:gd name="T30" fmla="*/ 9 w 40"/>
                  <a:gd name="T31" fmla="*/ 11 h 45"/>
                  <a:gd name="T32" fmla="*/ 19 w 40"/>
                  <a:gd name="T33" fmla="*/ 3 h 45"/>
                  <a:gd name="T34" fmla="*/ 25 w 40"/>
                  <a:gd name="T35" fmla="*/ 11 h 45"/>
                  <a:gd name="T36" fmla="*/ 25 w 40"/>
                  <a:gd name="T37" fmla="*/ 15 h 45"/>
                  <a:gd name="T38" fmla="*/ 21 w 40"/>
                  <a:gd name="T39" fmla="*/ 20 h 45"/>
                  <a:gd name="T40" fmla="*/ 21 w 40"/>
                  <a:gd name="T41" fmla="*/ 20 h 45"/>
                  <a:gd name="T42" fmla="*/ 14 w 40"/>
                  <a:gd name="T43" fmla="*/ 23 h 45"/>
                  <a:gd name="T44" fmla="*/ 0 w 40"/>
                  <a:gd name="T45" fmla="*/ 37 h 45"/>
                  <a:gd name="T46" fmla="*/ 9 w 40"/>
                  <a:gd name="T47" fmla="*/ 45 h 45"/>
                  <a:gd name="T48" fmla="*/ 20 w 40"/>
                  <a:gd name="T49" fmla="*/ 41 h 45"/>
                  <a:gd name="T50" fmla="*/ 23 w 40"/>
                  <a:gd name="T51" fmla="*/ 39 h 45"/>
                  <a:gd name="T52" fmla="*/ 24 w 40"/>
                  <a:gd name="T53" fmla="*/ 38 h 45"/>
                  <a:gd name="T54" fmla="*/ 25 w 40"/>
                  <a:gd name="T55" fmla="*/ 38 h 45"/>
                  <a:gd name="T56" fmla="*/ 25 w 40"/>
                  <a:gd name="T57" fmla="*/ 38 h 45"/>
                  <a:gd name="T58" fmla="*/ 25 w 40"/>
                  <a:gd name="T59" fmla="*/ 38 h 45"/>
                  <a:gd name="T60" fmla="*/ 31 w 40"/>
                  <a:gd name="T61" fmla="*/ 45 h 45"/>
                  <a:gd name="T62" fmla="*/ 38 w 40"/>
                  <a:gd name="T63" fmla="*/ 42 h 45"/>
                  <a:gd name="T64" fmla="*/ 40 w 40"/>
                  <a:gd name="T65" fmla="*/ 38 h 45"/>
                  <a:gd name="T66" fmla="*/ 39 w 40"/>
                  <a:gd name="T67" fmla="*/ 37 h 45"/>
                  <a:gd name="T68" fmla="*/ 15 w 40"/>
                  <a:gd name="T69" fmla="*/ 26 h 45"/>
                  <a:gd name="T70" fmla="*/ 24 w 40"/>
                  <a:gd name="T71" fmla="*/ 22 h 45"/>
                  <a:gd name="T72" fmla="*/ 25 w 40"/>
                  <a:gd name="T73" fmla="*/ 21 h 45"/>
                  <a:gd name="T74" fmla="*/ 25 w 40"/>
                  <a:gd name="T75" fmla="*/ 21 h 45"/>
                  <a:gd name="T76" fmla="*/ 25 w 40"/>
                  <a:gd name="T77" fmla="*/ 22 h 45"/>
                  <a:gd name="T78" fmla="*/ 25 w 40"/>
                  <a:gd name="T79" fmla="*/ 23 h 45"/>
                  <a:gd name="T80" fmla="*/ 25 w 40"/>
                  <a:gd name="T81" fmla="*/ 24 h 45"/>
                  <a:gd name="T82" fmla="*/ 25 w 40"/>
                  <a:gd name="T83" fmla="*/ 29 h 45"/>
                  <a:gd name="T84" fmla="*/ 22 w 40"/>
                  <a:gd name="T85" fmla="*/ 36 h 45"/>
                  <a:gd name="T86" fmla="*/ 14 w 40"/>
                  <a:gd name="T87" fmla="*/ 40 h 45"/>
                  <a:gd name="T88" fmla="*/ 8 w 40"/>
                  <a:gd name="T89" fmla="*/ 35 h 45"/>
                  <a:gd name="T90" fmla="*/ 15 w 40"/>
                  <a:gd name="T91" fmla="*/ 26 h 45"/>
                  <a:gd name="T92" fmla="*/ 22 w 40"/>
                  <a:gd name="T93" fmla="*/ 20 h 45"/>
                  <a:gd name="T94" fmla="*/ 22 w 40"/>
                  <a:gd name="T95" fmla="*/ 20 h 45"/>
                  <a:gd name="T96" fmla="*/ 22 w 40"/>
                  <a:gd name="T97"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5">
                    <a:moveTo>
                      <a:pt x="39" y="37"/>
                    </a:moveTo>
                    <a:cubicBezTo>
                      <a:pt x="39" y="37"/>
                      <a:pt x="38" y="38"/>
                      <a:pt x="37" y="38"/>
                    </a:cubicBezTo>
                    <a:cubicBezTo>
                      <a:pt x="37" y="39"/>
                      <a:pt x="36" y="40"/>
                      <a:pt x="35" y="40"/>
                    </a:cubicBezTo>
                    <a:cubicBezTo>
                      <a:pt x="34" y="40"/>
                      <a:pt x="33" y="39"/>
                      <a:pt x="33" y="37"/>
                    </a:cubicBezTo>
                    <a:cubicBezTo>
                      <a:pt x="32" y="36"/>
                      <a:pt x="32" y="34"/>
                      <a:pt x="32" y="33"/>
                    </a:cubicBezTo>
                    <a:cubicBezTo>
                      <a:pt x="32" y="33"/>
                      <a:pt x="32" y="33"/>
                      <a:pt x="32" y="32"/>
                    </a:cubicBezTo>
                    <a:cubicBezTo>
                      <a:pt x="32" y="10"/>
                      <a:pt x="32" y="10"/>
                      <a:pt x="32" y="10"/>
                    </a:cubicBezTo>
                    <a:cubicBezTo>
                      <a:pt x="32" y="9"/>
                      <a:pt x="32" y="9"/>
                      <a:pt x="32" y="8"/>
                    </a:cubicBezTo>
                    <a:cubicBezTo>
                      <a:pt x="32" y="6"/>
                      <a:pt x="32" y="4"/>
                      <a:pt x="30" y="3"/>
                    </a:cubicBezTo>
                    <a:cubicBezTo>
                      <a:pt x="28" y="1"/>
                      <a:pt x="24" y="0"/>
                      <a:pt x="21" y="0"/>
                    </a:cubicBezTo>
                    <a:cubicBezTo>
                      <a:pt x="15" y="0"/>
                      <a:pt x="8" y="3"/>
                      <a:pt x="4" y="7"/>
                    </a:cubicBezTo>
                    <a:cubicBezTo>
                      <a:pt x="2" y="8"/>
                      <a:pt x="0" y="11"/>
                      <a:pt x="0" y="14"/>
                    </a:cubicBezTo>
                    <a:cubicBezTo>
                      <a:pt x="0" y="14"/>
                      <a:pt x="0" y="15"/>
                      <a:pt x="0" y="15"/>
                    </a:cubicBezTo>
                    <a:cubicBezTo>
                      <a:pt x="1" y="15"/>
                      <a:pt x="1" y="15"/>
                      <a:pt x="1" y="15"/>
                    </a:cubicBezTo>
                    <a:cubicBezTo>
                      <a:pt x="3" y="15"/>
                      <a:pt x="5" y="15"/>
                      <a:pt x="6" y="14"/>
                    </a:cubicBezTo>
                    <a:cubicBezTo>
                      <a:pt x="7" y="13"/>
                      <a:pt x="8" y="12"/>
                      <a:pt x="9" y="11"/>
                    </a:cubicBezTo>
                    <a:cubicBezTo>
                      <a:pt x="11" y="6"/>
                      <a:pt x="13" y="3"/>
                      <a:pt x="19" y="3"/>
                    </a:cubicBezTo>
                    <a:cubicBezTo>
                      <a:pt x="25" y="3"/>
                      <a:pt x="25" y="6"/>
                      <a:pt x="25" y="11"/>
                    </a:cubicBezTo>
                    <a:cubicBezTo>
                      <a:pt x="25" y="15"/>
                      <a:pt x="25" y="15"/>
                      <a:pt x="25" y="15"/>
                    </a:cubicBezTo>
                    <a:cubicBezTo>
                      <a:pt x="25" y="19"/>
                      <a:pt x="25" y="18"/>
                      <a:pt x="21" y="20"/>
                    </a:cubicBezTo>
                    <a:cubicBezTo>
                      <a:pt x="21" y="20"/>
                      <a:pt x="21" y="20"/>
                      <a:pt x="21" y="20"/>
                    </a:cubicBezTo>
                    <a:cubicBezTo>
                      <a:pt x="14" y="23"/>
                      <a:pt x="14" y="23"/>
                      <a:pt x="14" y="23"/>
                    </a:cubicBezTo>
                    <a:cubicBezTo>
                      <a:pt x="9" y="26"/>
                      <a:pt x="0" y="30"/>
                      <a:pt x="0" y="37"/>
                    </a:cubicBezTo>
                    <a:cubicBezTo>
                      <a:pt x="0" y="42"/>
                      <a:pt x="5" y="45"/>
                      <a:pt x="9" y="45"/>
                    </a:cubicBezTo>
                    <a:cubicBezTo>
                      <a:pt x="13" y="45"/>
                      <a:pt x="17" y="43"/>
                      <a:pt x="20" y="41"/>
                    </a:cubicBezTo>
                    <a:cubicBezTo>
                      <a:pt x="21" y="41"/>
                      <a:pt x="22" y="40"/>
                      <a:pt x="23" y="39"/>
                    </a:cubicBezTo>
                    <a:cubicBezTo>
                      <a:pt x="24" y="39"/>
                      <a:pt x="24" y="38"/>
                      <a:pt x="24" y="38"/>
                    </a:cubicBezTo>
                    <a:cubicBezTo>
                      <a:pt x="24" y="38"/>
                      <a:pt x="24" y="38"/>
                      <a:pt x="25" y="38"/>
                    </a:cubicBezTo>
                    <a:cubicBezTo>
                      <a:pt x="25" y="38"/>
                      <a:pt x="25" y="38"/>
                      <a:pt x="25" y="38"/>
                    </a:cubicBezTo>
                    <a:cubicBezTo>
                      <a:pt x="25" y="38"/>
                      <a:pt x="25" y="38"/>
                      <a:pt x="25" y="38"/>
                    </a:cubicBezTo>
                    <a:cubicBezTo>
                      <a:pt x="26" y="39"/>
                      <a:pt x="26" y="45"/>
                      <a:pt x="31" y="45"/>
                    </a:cubicBezTo>
                    <a:cubicBezTo>
                      <a:pt x="34" y="45"/>
                      <a:pt x="36" y="43"/>
                      <a:pt x="38" y="42"/>
                    </a:cubicBezTo>
                    <a:cubicBezTo>
                      <a:pt x="39" y="41"/>
                      <a:pt x="40" y="40"/>
                      <a:pt x="40" y="38"/>
                    </a:cubicBezTo>
                    <a:cubicBezTo>
                      <a:pt x="40" y="38"/>
                      <a:pt x="40" y="37"/>
                      <a:pt x="39" y="37"/>
                    </a:cubicBezTo>
                    <a:close/>
                    <a:moveTo>
                      <a:pt x="15" y="26"/>
                    </a:moveTo>
                    <a:cubicBezTo>
                      <a:pt x="24" y="22"/>
                      <a:pt x="24" y="22"/>
                      <a:pt x="24" y="22"/>
                    </a:cubicBezTo>
                    <a:cubicBezTo>
                      <a:pt x="24" y="22"/>
                      <a:pt x="24" y="21"/>
                      <a:pt x="25" y="21"/>
                    </a:cubicBezTo>
                    <a:cubicBezTo>
                      <a:pt x="25" y="21"/>
                      <a:pt x="25" y="21"/>
                      <a:pt x="25" y="21"/>
                    </a:cubicBezTo>
                    <a:cubicBezTo>
                      <a:pt x="25" y="21"/>
                      <a:pt x="25" y="21"/>
                      <a:pt x="25" y="22"/>
                    </a:cubicBezTo>
                    <a:cubicBezTo>
                      <a:pt x="25" y="22"/>
                      <a:pt x="25" y="22"/>
                      <a:pt x="25" y="23"/>
                    </a:cubicBezTo>
                    <a:cubicBezTo>
                      <a:pt x="25" y="23"/>
                      <a:pt x="25" y="23"/>
                      <a:pt x="25" y="24"/>
                    </a:cubicBezTo>
                    <a:cubicBezTo>
                      <a:pt x="25" y="29"/>
                      <a:pt x="25" y="29"/>
                      <a:pt x="25" y="29"/>
                    </a:cubicBezTo>
                    <a:cubicBezTo>
                      <a:pt x="25" y="33"/>
                      <a:pt x="25" y="34"/>
                      <a:pt x="22" y="36"/>
                    </a:cubicBezTo>
                    <a:cubicBezTo>
                      <a:pt x="20" y="38"/>
                      <a:pt x="17" y="40"/>
                      <a:pt x="14" y="40"/>
                    </a:cubicBezTo>
                    <a:cubicBezTo>
                      <a:pt x="11" y="40"/>
                      <a:pt x="8" y="38"/>
                      <a:pt x="8" y="35"/>
                    </a:cubicBezTo>
                    <a:cubicBezTo>
                      <a:pt x="8" y="30"/>
                      <a:pt x="11" y="28"/>
                      <a:pt x="15" y="26"/>
                    </a:cubicBezTo>
                    <a:close/>
                    <a:moveTo>
                      <a:pt x="22" y="20"/>
                    </a:moveTo>
                    <a:cubicBezTo>
                      <a:pt x="22" y="20"/>
                      <a:pt x="22" y="20"/>
                      <a:pt x="22" y="20"/>
                    </a:cubicBezTo>
                    <a:cubicBezTo>
                      <a:pt x="22" y="20"/>
                      <a:pt x="22" y="20"/>
                      <a:pt x="22" y="2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56" name="Freeform 55"/>
              <p:cNvSpPr>
                <a:spLocks/>
              </p:cNvSpPr>
              <p:nvPr/>
            </p:nvSpPr>
            <p:spPr bwMode="auto">
              <a:xfrm>
                <a:off x="4233863" y="3214688"/>
                <a:ext cx="147638" cy="171450"/>
              </a:xfrm>
              <a:custGeom>
                <a:avLst/>
                <a:gdLst>
                  <a:gd name="T0" fmla="*/ 37 w 39"/>
                  <a:gd name="T1" fmla="*/ 35 h 45"/>
                  <a:gd name="T2" fmla="*/ 36 w 39"/>
                  <a:gd name="T3" fmla="*/ 37 h 45"/>
                  <a:gd name="T4" fmla="*/ 25 w 39"/>
                  <a:gd name="T5" fmla="*/ 41 h 45"/>
                  <a:gd name="T6" fmla="*/ 8 w 39"/>
                  <a:gd name="T7" fmla="*/ 22 h 45"/>
                  <a:gd name="T8" fmla="*/ 14 w 39"/>
                  <a:gd name="T9" fmla="*/ 6 h 45"/>
                  <a:gd name="T10" fmla="*/ 24 w 39"/>
                  <a:gd name="T11" fmla="*/ 3 h 45"/>
                  <a:gd name="T12" fmla="*/ 31 w 39"/>
                  <a:gd name="T13" fmla="*/ 8 h 45"/>
                  <a:gd name="T14" fmla="*/ 36 w 39"/>
                  <a:gd name="T15" fmla="*/ 13 h 45"/>
                  <a:gd name="T16" fmla="*/ 38 w 39"/>
                  <a:gd name="T17" fmla="*/ 10 h 45"/>
                  <a:gd name="T18" fmla="*/ 38 w 39"/>
                  <a:gd name="T19" fmla="*/ 8 h 45"/>
                  <a:gd name="T20" fmla="*/ 38 w 39"/>
                  <a:gd name="T21" fmla="*/ 6 h 45"/>
                  <a:gd name="T22" fmla="*/ 37 w 39"/>
                  <a:gd name="T23" fmla="*/ 3 h 45"/>
                  <a:gd name="T24" fmla="*/ 25 w 39"/>
                  <a:gd name="T25" fmla="*/ 0 h 45"/>
                  <a:gd name="T26" fmla="*/ 0 w 39"/>
                  <a:gd name="T27" fmla="*/ 23 h 45"/>
                  <a:gd name="T28" fmla="*/ 21 w 39"/>
                  <a:gd name="T29" fmla="*/ 45 h 45"/>
                  <a:gd name="T30" fmla="*/ 36 w 39"/>
                  <a:gd name="T31" fmla="*/ 40 h 45"/>
                  <a:gd name="T32" fmla="*/ 39 w 39"/>
                  <a:gd name="T33" fmla="*/ 37 h 45"/>
                  <a:gd name="T34" fmla="*/ 37 w 39"/>
                  <a:gd name="T35"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45">
                    <a:moveTo>
                      <a:pt x="37" y="35"/>
                    </a:moveTo>
                    <a:cubicBezTo>
                      <a:pt x="37" y="35"/>
                      <a:pt x="36" y="36"/>
                      <a:pt x="36" y="37"/>
                    </a:cubicBezTo>
                    <a:cubicBezTo>
                      <a:pt x="33" y="39"/>
                      <a:pt x="29" y="41"/>
                      <a:pt x="25" y="41"/>
                    </a:cubicBezTo>
                    <a:cubicBezTo>
                      <a:pt x="15" y="41"/>
                      <a:pt x="8" y="31"/>
                      <a:pt x="8" y="22"/>
                    </a:cubicBezTo>
                    <a:cubicBezTo>
                      <a:pt x="8" y="16"/>
                      <a:pt x="10" y="10"/>
                      <a:pt x="14" y="6"/>
                    </a:cubicBezTo>
                    <a:cubicBezTo>
                      <a:pt x="17" y="4"/>
                      <a:pt x="21" y="3"/>
                      <a:pt x="24" y="3"/>
                    </a:cubicBezTo>
                    <a:cubicBezTo>
                      <a:pt x="27" y="3"/>
                      <a:pt x="30" y="5"/>
                      <a:pt x="31" y="8"/>
                    </a:cubicBezTo>
                    <a:cubicBezTo>
                      <a:pt x="33" y="10"/>
                      <a:pt x="34" y="13"/>
                      <a:pt x="36" y="13"/>
                    </a:cubicBezTo>
                    <a:cubicBezTo>
                      <a:pt x="38" y="13"/>
                      <a:pt x="38" y="11"/>
                      <a:pt x="38" y="10"/>
                    </a:cubicBezTo>
                    <a:cubicBezTo>
                      <a:pt x="38" y="9"/>
                      <a:pt x="38" y="8"/>
                      <a:pt x="38" y="8"/>
                    </a:cubicBezTo>
                    <a:cubicBezTo>
                      <a:pt x="38" y="7"/>
                      <a:pt x="38" y="7"/>
                      <a:pt x="38" y="6"/>
                    </a:cubicBezTo>
                    <a:cubicBezTo>
                      <a:pt x="38" y="5"/>
                      <a:pt x="38" y="4"/>
                      <a:pt x="37" y="3"/>
                    </a:cubicBezTo>
                    <a:cubicBezTo>
                      <a:pt x="34" y="1"/>
                      <a:pt x="29" y="0"/>
                      <a:pt x="25" y="0"/>
                    </a:cubicBezTo>
                    <a:cubicBezTo>
                      <a:pt x="12" y="0"/>
                      <a:pt x="0" y="10"/>
                      <a:pt x="0" y="23"/>
                    </a:cubicBezTo>
                    <a:cubicBezTo>
                      <a:pt x="0" y="35"/>
                      <a:pt x="9" y="45"/>
                      <a:pt x="21" y="45"/>
                    </a:cubicBezTo>
                    <a:cubicBezTo>
                      <a:pt x="27" y="45"/>
                      <a:pt x="32" y="44"/>
                      <a:pt x="36" y="40"/>
                    </a:cubicBezTo>
                    <a:cubicBezTo>
                      <a:pt x="36" y="40"/>
                      <a:pt x="38" y="38"/>
                      <a:pt x="39" y="37"/>
                    </a:cubicBezTo>
                    <a:cubicBezTo>
                      <a:pt x="39" y="36"/>
                      <a:pt x="38" y="35"/>
                      <a:pt x="37" y="35"/>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57" name="Freeform 56"/>
              <p:cNvSpPr>
                <a:spLocks noEditPoints="1"/>
              </p:cNvSpPr>
              <p:nvPr/>
            </p:nvSpPr>
            <p:spPr bwMode="auto">
              <a:xfrm>
                <a:off x="4378325" y="3146425"/>
                <a:ext cx="236538" cy="234950"/>
              </a:xfrm>
              <a:custGeom>
                <a:avLst/>
                <a:gdLst>
                  <a:gd name="T0" fmla="*/ 60 w 63"/>
                  <a:gd name="T1" fmla="*/ 59 h 62"/>
                  <a:gd name="T2" fmla="*/ 53 w 63"/>
                  <a:gd name="T3" fmla="*/ 50 h 62"/>
                  <a:gd name="T4" fmla="*/ 34 w 63"/>
                  <a:gd name="T5" fmla="*/ 2 h 62"/>
                  <a:gd name="T6" fmla="*/ 32 w 63"/>
                  <a:gd name="T7" fmla="*/ 0 h 62"/>
                  <a:gd name="T8" fmla="*/ 30 w 63"/>
                  <a:gd name="T9" fmla="*/ 3 h 62"/>
                  <a:gd name="T10" fmla="*/ 11 w 63"/>
                  <a:gd name="T11" fmla="*/ 50 h 62"/>
                  <a:gd name="T12" fmla="*/ 8 w 63"/>
                  <a:gd name="T13" fmla="*/ 58 h 62"/>
                  <a:gd name="T14" fmla="*/ 3 w 63"/>
                  <a:gd name="T15" fmla="*/ 59 h 62"/>
                  <a:gd name="T16" fmla="*/ 0 w 63"/>
                  <a:gd name="T17" fmla="*/ 61 h 62"/>
                  <a:gd name="T18" fmla="*/ 2 w 63"/>
                  <a:gd name="T19" fmla="*/ 62 h 62"/>
                  <a:gd name="T20" fmla="*/ 4 w 63"/>
                  <a:gd name="T21" fmla="*/ 62 h 62"/>
                  <a:gd name="T22" fmla="*/ 12 w 63"/>
                  <a:gd name="T23" fmla="*/ 62 h 62"/>
                  <a:gd name="T24" fmla="*/ 20 w 63"/>
                  <a:gd name="T25" fmla="*/ 62 h 62"/>
                  <a:gd name="T26" fmla="*/ 22 w 63"/>
                  <a:gd name="T27" fmla="*/ 62 h 62"/>
                  <a:gd name="T28" fmla="*/ 23 w 63"/>
                  <a:gd name="T29" fmla="*/ 61 h 62"/>
                  <a:gd name="T30" fmla="*/ 20 w 63"/>
                  <a:gd name="T31" fmla="*/ 59 h 62"/>
                  <a:gd name="T32" fmla="*/ 20 w 63"/>
                  <a:gd name="T33" fmla="*/ 59 h 62"/>
                  <a:gd name="T34" fmla="*/ 16 w 63"/>
                  <a:gd name="T35" fmla="*/ 59 h 62"/>
                  <a:gd name="T36" fmla="*/ 14 w 63"/>
                  <a:gd name="T37" fmla="*/ 56 h 62"/>
                  <a:gd name="T38" fmla="*/ 15 w 63"/>
                  <a:gd name="T39" fmla="*/ 51 h 62"/>
                  <a:gd name="T40" fmla="*/ 18 w 63"/>
                  <a:gd name="T41" fmla="*/ 44 h 62"/>
                  <a:gd name="T42" fmla="*/ 22 w 63"/>
                  <a:gd name="T43" fmla="*/ 40 h 62"/>
                  <a:gd name="T44" fmla="*/ 35 w 63"/>
                  <a:gd name="T45" fmla="*/ 40 h 62"/>
                  <a:gd name="T46" fmla="*/ 39 w 63"/>
                  <a:gd name="T47" fmla="*/ 41 h 62"/>
                  <a:gd name="T48" fmla="*/ 41 w 63"/>
                  <a:gd name="T49" fmla="*/ 45 h 62"/>
                  <a:gd name="T50" fmla="*/ 44 w 63"/>
                  <a:gd name="T51" fmla="*/ 52 h 62"/>
                  <a:gd name="T52" fmla="*/ 45 w 63"/>
                  <a:gd name="T53" fmla="*/ 57 h 62"/>
                  <a:gd name="T54" fmla="*/ 43 w 63"/>
                  <a:gd name="T55" fmla="*/ 59 h 62"/>
                  <a:gd name="T56" fmla="*/ 40 w 63"/>
                  <a:gd name="T57" fmla="*/ 59 h 62"/>
                  <a:gd name="T58" fmla="*/ 36 w 63"/>
                  <a:gd name="T59" fmla="*/ 61 h 62"/>
                  <a:gd name="T60" fmla="*/ 38 w 63"/>
                  <a:gd name="T61" fmla="*/ 62 h 62"/>
                  <a:gd name="T62" fmla="*/ 49 w 63"/>
                  <a:gd name="T63" fmla="*/ 62 h 62"/>
                  <a:gd name="T64" fmla="*/ 61 w 63"/>
                  <a:gd name="T65" fmla="*/ 62 h 62"/>
                  <a:gd name="T66" fmla="*/ 63 w 63"/>
                  <a:gd name="T67" fmla="*/ 61 h 62"/>
                  <a:gd name="T68" fmla="*/ 60 w 63"/>
                  <a:gd name="T69" fmla="*/ 59 h 62"/>
                  <a:gd name="T70" fmla="*/ 29 w 63"/>
                  <a:gd name="T71" fmla="*/ 16 h 62"/>
                  <a:gd name="T72" fmla="*/ 30 w 63"/>
                  <a:gd name="T73" fmla="*/ 18 h 62"/>
                  <a:gd name="T74" fmla="*/ 37 w 63"/>
                  <a:gd name="T75" fmla="*/ 34 h 62"/>
                  <a:gd name="T76" fmla="*/ 37 w 63"/>
                  <a:gd name="T77" fmla="*/ 36 h 62"/>
                  <a:gd name="T78" fmla="*/ 37 w 63"/>
                  <a:gd name="T79" fmla="*/ 37 h 62"/>
                  <a:gd name="T80" fmla="*/ 36 w 63"/>
                  <a:gd name="T81" fmla="*/ 37 h 62"/>
                  <a:gd name="T82" fmla="*/ 35 w 63"/>
                  <a:gd name="T83" fmla="*/ 37 h 62"/>
                  <a:gd name="T84" fmla="*/ 24 w 63"/>
                  <a:gd name="T85" fmla="*/ 37 h 62"/>
                  <a:gd name="T86" fmla="*/ 22 w 63"/>
                  <a:gd name="T87" fmla="*/ 37 h 62"/>
                  <a:gd name="T88" fmla="*/ 21 w 63"/>
                  <a:gd name="T89" fmla="*/ 37 h 62"/>
                  <a:gd name="T90" fmla="*/ 21 w 63"/>
                  <a:gd name="T91" fmla="*/ 36 h 62"/>
                  <a:gd name="T92" fmla="*/ 21 w 63"/>
                  <a:gd name="T93" fmla="*/ 36 h 62"/>
                  <a:gd name="T94" fmla="*/ 21 w 63"/>
                  <a:gd name="T95" fmla="*/ 36 h 62"/>
                  <a:gd name="T96" fmla="*/ 28 w 63"/>
                  <a:gd name="T97" fmla="*/ 18 h 62"/>
                  <a:gd name="T98" fmla="*/ 28 w 63"/>
                  <a:gd name="T99" fmla="*/ 17 h 62"/>
                  <a:gd name="T100" fmla="*/ 29 w 63"/>
                  <a:gd name="T101" fmla="*/ 16 h 62"/>
                  <a:gd name="T102" fmla="*/ 29 w 63"/>
                  <a:gd name="T103" fmla="*/ 1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 h="62">
                    <a:moveTo>
                      <a:pt x="60" y="59"/>
                    </a:moveTo>
                    <a:cubicBezTo>
                      <a:pt x="56" y="59"/>
                      <a:pt x="54" y="54"/>
                      <a:pt x="53" y="50"/>
                    </a:cubicBezTo>
                    <a:cubicBezTo>
                      <a:pt x="34" y="2"/>
                      <a:pt x="34" y="2"/>
                      <a:pt x="34" y="2"/>
                    </a:cubicBezTo>
                    <a:cubicBezTo>
                      <a:pt x="33" y="2"/>
                      <a:pt x="33" y="0"/>
                      <a:pt x="32" y="0"/>
                    </a:cubicBezTo>
                    <a:cubicBezTo>
                      <a:pt x="30" y="0"/>
                      <a:pt x="30" y="2"/>
                      <a:pt x="30" y="3"/>
                    </a:cubicBezTo>
                    <a:cubicBezTo>
                      <a:pt x="11" y="50"/>
                      <a:pt x="11" y="50"/>
                      <a:pt x="11" y="50"/>
                    </a:cubicBezTo>
                    <a:cubicBezTo>
                      <a:pt x="11" y="52"/>
                      <a:pt x="9" y="57"/>
                      <a:pt x="8" y="58"/>
                    </a:cubicBezTo>
                    <a:cubicBezTo>
                      <a:pt x="7" y="59"/>
                      <a:pt x="5" y="59"/>
                      <a:pt x="3" y="59"/>
                    </a:cubicBezTo>
                    <a:cubicBezTo>
                      <a:pt x="3" y="59"/>
                      <a:pt x="0" y="59"/>
                      <a:pt x="0" y="61"/>
                    </a:cubicBezTo>
                    <a:cubicBezTo>
                      <a:pt x="0" y="62"/>
                      <a:pt x="2" y="62"/>
                      <a:pt x="2" y="62"/>
                    </a:cubicBezTo>
                    <a:cubicBezTo>
                      <a:pt x="3" y="62"/>
                      <a:pt x="4" y="62"/>
                      <a:pt x="4" y="62"/>
                    </a:cubicBezTo>
                    <a:cubicBezTo>
                      <a:pt x="7" y="62"/>
                      <a:pt x="9" y="62"/>
                      <a:pt x="12" y="62"/>
                    </a:cubicBezTo>
                    <a:cubicBezTo>
                      <a:pt x="15" y="62"/>
                      <a:pt x="17" y="62"/>
                      <a:pt x="20" y="62"/>
                    </a:cubicBezTo>
                    <a:cubicBezTo>
                      <a:pt x="21" y="62"/>
                      <a:pt x="21" y="62"/>
                      <a:pt x="22" y="62"/>
                    </a:cubicBezTo>
                    <a:cubicBezTo>
                      <a:pt x="22" y="62"/>
                      <a:pt x="23" y="62"/>
                      <a:pt x="23" y="61"/>
                    </a:cubicBezTo>
                    <a:cubicBezTo>
                      <a:pt x="23" y="59"/>
                      <a:pt x="21" y="59"/>
                      <a:pt x="20" y="59"/>
                    </a:cubicBezTo>
                    <a:cubicBezTo>
                      <a:pt x="20" y="59"/>
                      <a:pt x="20" y="59"/>
                      <a:pt x="20" y="59"/>
                    </a:cubicBezTo>
                    <a:cubicBezTo>
                      <a:pt x="19" y="59"/>
                      <a:pt x="17" y="59"/>
                      <a:pt x="16" y="59"/>
                    </a:cubicBezTo>
                    <a:cubicBezTo>
                      <a:pt x="15" y="58"/>
                      <a:pt x="14" y="57"/>
                      <a:pt x="14" y="56"/>
                    </a:cubicBezTo>
                    <a:cubicBezTo>
                      <a:pt x="14" y="55"/>
                      <a:pt x="15" y="53"/>
                      <a:pt x="15" y="51"/>
                    </a:cubicBezTo>
                    <a:cubicBezTo>
                      <a:pt x="18" y="44"/>
                      <a:pt x="18" y="44"/>
                      <a:pt x="18" y="44"/>
                    </a:cubicBezTo>
                    <a:cubicBezTo>
                      <a:pt x="20" y="40"/>
                      <a:pt x="19" y="41"/>
                      <a:pt x="22" y="40"/>
                    </a:cubicBezTo>
                    <a:cubicBezTo>
                      <a:pt x="35" y="40"/>
                      <a:pt x="35" y="40"/>
                      <a:pt x="35" y="40"/>
                    </a:cubicBezTo>
                    <a:cubicBezTo>
                      <a:pt x="38" y="40"/>
                      <a:pt x="39" y="40"/>
                      <a:pt x="39" y="41"/>
                    </a:cubicBezTo>
                    <a:cubicBezTo>
                      <a:pt x="39" y="41"/>
                      <a:pt x="40" y="43"/>
                      <a:pt x="41" y="45"/>
                    </a:cubicBezTo>
                    <a:cubicBezTo>
                      <a:pt x="44" y="52"/>
                      <a:pt x="44" y="52"/>
                      <a:pt x="44" y="52"/>
                    </a:cubicBezTo>
                    <a:cubicBezTo>
                      <a:pt x="44" y="53"/>
                      <a:pt x="45" y="56"/>
                      <a:pt x="45" y="57"/>
                    </a:cubicBezTo>
                    <a:cubicBezTo>
                      <a:pt x="45" y="58"/>
                      <a:pt x="45" y="58"/>
                      <a:pt x="43" y="59"/>
                    </a:cubicBezTo>
                    <a:cubicBezTo>
                      <a:pt x="42" y="59"/>
                      <a:pt x="41" y="59"/>
                      <a:pt x="40" y="59"/>
                    </a:cubicBezTo>
                    <a:cubicBezTo>
                      <a:pt x="39" y="59"/>
                      <a:pt x="36" y="59"/>
                      <a:pt x="36" y="61"/>
                    </a:cubicBezTo>
                    <a:cubicBezTo>
                      <a:pt x="36" y="62"/>
                      <a:pt x="38" y="62"/>
                      <a:pt x="38" y="62"/>
                    </a:cubicBezTo>
                    <a:cubicBezTo>
                      <a:pt x="42" y="62"/>
                      <a:pt x="46" y="62"/>
                      <a:pt x="49" y="62"/>
                    </a:cubicBezTo>
                    <a:cubicBezTo>
                      <a:pt x="53" y="62"/>
                      <a:pt x="57" y="62"/>
                      <a:pt x="61" y="62"/>
                    </a:cubicBezTo>
                    <a:cubicBezTo>
                      <a:pt x="62" y="62"/>
                      <a:pt x="63" y="62"/>
                      <a:pt x="63" y="61"/>
                    </a:cubicBezTo>
                    <a:cubicBezTo>
                      <a:pt x="63" y="59"/>
                      <a:pt x="61" y="59"/>
                      <a:pt x="60" y="59"/>
                    </a:cubicBezTo>
                    <a:close/>
                    <a:moveTo>
                      <a:pt x="29" y="16"/>
                    </a:moveTo>
                    <a:cubicBezTo>
                      <a:pt x="29" y="16"/>
                      <a:pt x="30" y="18"/>
                      <a:pt x="30" y="18"/>
                    </a:cubicBezTo>
                    <a:cubicBezTo>
                      <a:pt x="37" y="34"/>
                      <a:pt x="37" y="34"/>
                      <a:pt x="37" y="34"/>
                    </a:cubicBezTo>
                    <a:cubicBezTo>
                      <a:pt x="37" y="35"/>
                      <a:pt x="37" y="36"/>
                      <a:pt x="37" y="36"/>
                    </a:cubicBezTo>
                    <a:cubicBezTo>
                      <a:pt x="37" y="36"/>
                      <a:pt x="37" y="36"/>
                      <a:pt x="37" y="37"/>
                    </a:cubicBezTo>
                    <a:cubicBezTo>
                      <a:pt x="37" y="37"/>
                      <a:pt x="36" y="37"/>
                      <a:pt x="36" y="37"/>
                    </a:cubicBezTo>
                    <a:cubicBezTo>
                      <a:pt x="36" y="37"/>
                      <a:pt x="35" y="37"/>
                      <a:pt x="35" y="37"/>
                    </a:cubicBezTo>
                    <a:cubicBezTo>
                      <a:pt x="24" y="37"/>
                      <a:pt x="24" y="37"/>
                      <a:pt x="24" y="37"/>
                    </a:cubicBezTo>
                    <a:cubicBezTo>
                      <a:pt x="24" y="37"/>
                      <a:pt x="23" y="37"/>
                      <a:pt x="22" y="37"/>
                    </a:cubicBezTo>
                    <a:cubicBezTo>
                      <a:pt x="22" y="37"/>
                      <a:pt x="22" y="37"/>
                      <a:pt x="21" y="37"/>
                    </a:cubicBezTo>
                    <a:cubicBezTo>
                      <a:pt x="21" y="37"/>
                      <a:pt x="21" y="37"/>
                      <a:pt x="21" y="36"/>
                    </a:cubicBezTo>
                    <a:cubicBezTo>
                      <a:pt x="21" y="36"/>
                      <a:pt x="21" y="36"/>
                      <a:pt x="21" y="36"/>
                    </a:cubicBezTo>
                    <a:cubicBezTo>
                      <a:pt x="21" y="36"/>
                      <a:pt x="21" y="36"/>
                      <a:pt x="21" y="36"/>
                    </a:cubicBezTo>
                    <a:cubicBezTo>
                      <a:pt x="28" y="18"/>
                      <a:pt x="28" y="18"/>
                      <a:pt x="28" y="18"/>
                    </a:cubicBezTo>
                    <a:cubicBezTo>
                      <a:pt x="28" y="18"/>
                      <a:pt x="28" y="17"/>
                      <a:pt x="28" y="17"/>
                    </a:cubicBezTo>
                    <a:cubicBezTo>
                      <a:pt x="29" y="16"/>
                      <a:pt x="29" y="16"/>
                      <a:pt x="29" y="16"/>
                    </a:cubicBezTo>
                    <a:cubicBezTo>
                      <a:pt x="29" y="16"/>
                      <a:pt x="29" y="16"/>
                      <a:pt x="29" y="16"/>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58" name="Freeform 57"/>
              <p:cNvSpPr>
                <a:spLocks/>
              </p:cNvSpPr>
              <p:nvPr/>
            </p:nvSpPr>
            <p:spPr bwMode="auto">
              <a:xfrm>
                <a:off x="4630738" y="3214688"/>
                <a:ext cx="120650" cy="166688"/>
              </a:xfrm>
              <a:custGeom>
                <a:avLst/>
                <a:gdLst>
                  <a:gd name="T0" fmla="*/ 26 w 32"/>
                  <a:gd name="T1" fmla="*/ 1 h 44"/>
                  <a:gd name="T2" fmla="*/ 18 w 32"/>
                  <a:gd name="T3" fmla="*/ 5 h 44"/>
                  <a:gd name="T4" fmla="*/ 16 w 32"/>
                  <a:gd name="T5" fmla="*/ 7 h 44"/>
                  <a:gd name="T6" fmla="*/ 15 w 32"/>
                  <a:gd name="T7" fmla="*/ 8 h 44"/>
                  <a:gd name="T8" fmla="*/ 15 w 32"/>
                  <a:gd name="T9" fmla="*/ 8 h 44"/>
                  <a:gd name="T10" fmla="*/ 15 w 32"/>
                  <a:gd name="T11" fmla="*/ 7 h 44"/>
                  <a:gd name="T12" fmla="*/ 15 w 32"/>
                  <a:gd name="T13" fmla="*/ 7 h 44"/>
                  <a:gd name="T14" fmla="*/ 15 w 32"/>
                  <a:gd name="T15" fmla="*/ 2 h 44"/>
                  <a:gd name="T16" fmla="*/ 15 w 32"/>
                  <a:gd name="T17" fmla="*/ 2 h 44"/>
                  <a:gd name="T18" fmla="*/ 15 w 32"/>
                  <a:gd name="T19" fmla="*/ 1 h 44"/>
                  <a:gd name="T20" fmla="*/ 14 w 32"/>
                  <a:gd name="T21" fmla="*/ 0 h 44"/>
                  <a:gd name="T22" fmla="*/ 11 w 32"/>
                  <a:gd name="T23" fmla="*/ 1 h 44"/>
                  <a:gd name="T24" fmla="*/ 4 w 32"/>
                  <a:gd name="T25" fmla="*/ 6 h 44"/>
                  <a:gd name="T26" fmla="*/ 1 w 32"/>
                  <a:gd name="T27" fmla="*/ 8 h 44"/>
                  <a:gd name="T28" fmla="*/ 3 w 32"/>
                  <a:gd name="T29" fmla="*/ 10 h 44"/>
                  <a:gd name="T30" fmla="*/ 4 w 32"/>
                  <a:gd name="T31" fmla="*/ 10 h 44"/>
                  <a:gd name="T32" fmla="*/ 7 w 32"/>
                  <a:gd name="T33" fmla="*/ 10 h 44"/>
                  <a:gd name="T34" fmla="*/ 7 w 32"/>
                  <a:gd name="T35" fmla="*/ 15 h 44"/>
                  <a:gd name="T36" fmla="*/ 7 w 32"/>
                  <a:gd name="T37" fmla="*/ 16 h 44"/>
                  <a:gd name="T38" fmla="*/ 7 w 32"/>
                  <a:gd name="T39" fmla="*/ 34 h 44"/>
                  <a:gd name="T40" fmla="*/ 7 w 32"/>
                  <a:gd name="T41" fmla="*/ 37 h 44"/>
                  <a:gd name="T42" fmla="*/ 3 w 32"/>
                  <a:gd name="T43" fmla="*/ 41 h 44"/>
                  <a:gd name="T44" fmla="*/ 2 w 32"/>
                  <a:gd name="T45" fmla="*/ 41 h 44"/>
                  <a:gd name="T46" fmla="*/ 0 w 32"/>
                  <a:gd name="T47" fmla="*/ 43 h 44"/>
                  <a:gd name="T48" fmla="*/ 2 w 32"/>
                  <a:gd name="T49" fmla="*/ 44 h 44"/>
                  <a:gd name="T50" fmla="*/ 11 w 32"/>
                  <a:gd name="T51" fmla="*/ 44 h 44"/>
                  <a:gd name="T52" fmla="*/ 20 w 32"/>
                  <a:gd name="T53" fmla="*/ 44 h 44"/>
                  <a:gd name="T54" fmla="*/ 21 w 32"/>
                  <a:gd name="T55" fmla="*/ 44 h 44"/>
                  <a:gd name="T56" fmla="*/ 22 w 32"/>
                  <a:gd name="T57" fmla="*/ 43 h 44"/>
                  <a:gd name="T58" fmla="*/ 19 w 32"/>
                  <a:gd name="T59" fmla="*/ 41 h 44"/>
                  <a:gd name="T60" fmla="*/ 15 w 32"/>
                  <a:gd name="T61" fmla="*/ 37 h 44"/>
                  <a:gd name="T62" fmla="*/ 15 w 32"/>
                  <a:gd name="T63" fmla="*/ 34 h 44"/>
                  <a:gd name="T64" fmla="*/ 15 w 32"/>
                  <a:gd name="T65" fmla="*/ 19 h 44"/>
                  <a:gd name="T66" fmla="*/ 15 w 32"/>
                  <a:gd name="T67" fmla="*/ 18 h 44"/>
                  <a:gd name="T68" fmla="*/ 17 w 32"/>
                  <a:gd name="T69" fmla="*/ 10 h 44"/>
                  <a:gd name="T70" fmla="*/ 21 w 32"/>
                  <a:gd name="T71" fmla="*/ 6 h 44"/>
                  <a:gd name="T72" fmla="*/ 28 w 32"/>
                  <a:gd name="T73" fmla="*/ 10 h 44"/>
                  <a:gd name="T74" fmla="*/ 32 w 32"/>
                  <a:gd name="T75" fmla="*/ 6 h 44"/>
                  <a:gd name="T76" fmla="*/ 26 w 32"/>
                  <a:gd name="T77"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 h="44">
                    <a:moveTo>
                      <a:pt x="26" y="1"/>
                    </a:moveTo>
                    <a:cubicBezTo>
                      <a:pt x="23" y="1"/>
                      <a:pt x="20" y="3"/>
                      <a:pt x="18" y="5"/>
                    </a:cubicBezTo>
                    <a:cubicBezTo>
                      <a:pt x="17" y="6"/>
                      <a:pt x="16" y="6"/>
                      <a:pt x="16" y="7"/>
                    </a:cubicBezTo>
                    <a:cubicBezTo>
                      <a:pt x="15" y="8"/>
                      <a:pt x="15" y="8"/>
                      <a:pt x="15" y="8"/>
                    </a:cubicBezTo>
                    <a:cubicBezTo>
                      <a:pt x="15" y="8"/>
                      <a:pt x="15" y="8"/>
                      <a:pt x="15" y="8"/>
                    </a:cubicBezTo>
                    <a:cubicBezTo>
                      <a:pt x="15" y="8"/>
                      <a:pt x="15" y="8"/>
                      <a:pt x="15" y="7"/>
                    </a:cubicBezTo>
                    <a:cubicBezTo>
                      <a:pt x="15" y="7"/>
                      <a:pt x="15" y="7"/>
                      <a:pt x="15" y="7"/>
                    </a:cubicBezTo>
                    <a:cubicBezTo>
                      <a:pt x="15" y="2"/>
                      <a:pt x="15" y="2"/>
                      <a:pt x="15" y="2"/>
                    </a:cubicBezTo>
                    <a:cubicBezTo>
                      <a:pt x="15" y="2"/>
                      <a:pt x="15" y="2"/>
                      <a:pt x="15" y="2"/>
                    </a:cubicBezTo>
                    <a:cubicBezTo>
                      <a:pt x="15" y="1"/>
                      <a:pt x="15" y="1"/>
                      <a:pt x="15" y="1"/>
                    </a:cubicBezTo>
                    <a:cubicBezTo>
                      <a:pt x="14" y="0"/>
                      <a:pt x="14" y="0"/>
                      <a:pt x="14" y="0"/>
                    </a:cubicBezTo>
                    <a:cubicBezTo>
                      <a:pt x="12" y="0"/>
                      <a:pt x="12" y="1"/>
                      <a:pt x="11" y="1"/>
                    </a:cubicBezTo>
                    <a:cubicBezTo>
                      <a:pt x="10" y="3"/>
                      <a:pt x="6" y="6"/>
                      <a:pt x="4" y="6"/>
                    </a:cubicBezTo>
                    <a:cubicBezTo>
                      <a:pt x="3" y="7"/>
                      <a:pt x="1" y="7"/>
                      <a:pt x="1" y="8"/>
                    </a:cubicBezTo>
                    <a:cubicBezTo>
                      <a:pt x="1" y="9"/>
                      <a:pt x="2" y="10"/>
                      <a:pt x="3" y="10"/>
                    </a:cubicBezTo>
                    <a:cubicBezTo>
                      <a:pt x="4" y="10"/>
                      <a:pt x="4" y="10"/>
                      <a:pt x="4" y="10"/>
                    </a:cubicBezTo>
                    <a:cubicBezTo>
                      <a:pt x="5" y="9"/>
                      <a:pt x="6" y="10"/>
                      <a:pt x="7" y="10"/>
                    </a:cubicBezTo>
                    <a:cubicBezTo>
                      <a:pt x="7" y="11"/>
                      <a:pt x="7" y="14"/>
                      <a:pt x="7" y="15"/>
                    </a:cubicBezTo>
                    <a:cubicBezTo>
                      <a:pt x="7" y="15"/>
                      <a:pt x="7" y="16"/>
                      <a:pt x="7" y="16"/>
                    </a:cubicBezTo>
                    <a:cubicBezTo>
                      <a:pt x="7" y="34"/>
                      <a:pt x="7" y="34"/>
                      <a:pt x="7" y="34"/>
                    </a:cubicBezTo>
                    <a:cubicBezTo>
                      <a:pt x="7" y="35"/>
                      <a:pt x="7" y="36"/>
                      <a:pt x="7" y="37"/>
                    </a:cubicBezTo>
                    <a:cubicBezTo>
                      <a:pt x="7" y="39"/>
                      <a:pt x="7" y="41"/>
                      <a:pt x="3" y="41"/>
                    </a:cubicBezTo>
                    <a:cubicBezTo>
                      <a:pt x="3" y="41"/>
                      <a:pt x="2" y="41"/>
                      <a:pt x="2" y="41"/>
                    </a:cubicBezTo>
                    <a:cubicBezTo>
                      <a:pt x="1" y="42"/>
                      <a:pt x="0" y="42"/>
                      <a:pt x="0" y="43"/>
                    </a:cubicBezTo>
                    <a:cubicBezTo>
                      <a:pt x="0" y="44"/>
                      <a:pt x="2" y="44"/>
                      <a:pt x="2" y="44"/>
                    </a:cubicBezTo>
                    <a:cubicBezTo>
                      <a:pt x="5" y="44"/>
                      <a:pt x="8" y="44"/>
                      <a:pt x="11" y="44"/>
                    </a:cubicBezTo>
                    <a:cubicBezTo>
                      <a:pt x="14" y="44"/>
                      <a:pt x="17" y="44"/>
                      <a:pt x="20" y="44"/>
                    </a:cubicBezTo>
                    <a:cubicBezTo>
                      <a:pt x="21" y="44"/>
                      <a:pt x="21" y="44"/>
                      <a:pt x="21" y="44"/>
                    </a:cubicBezTo>
                    <a:cubicBezTo>
                      <a:pt x="22" y="44"/>
                      <a:pt x="22" y="43"/>
                      <a:pt x="22" y="43"/>
                    </a:cubicBezTo>
                    <a:cubicBezTo>
                      <a:pt x="22" y="41"/>
                      <a:pt x="20" y="41"/>
                      <a:pt x="19" y="41"/>
                    </a:cubicBezTo>
                    <a:cubicBezTo>
                      <a:pt x="15" y="41"/>
                      <a:pt x="15" y="39"/>
                      <a:pt x="15" y="37"/>
                    </a:cubicBezTo>
                    <a:cubicBezTo>
                      <a:pt x="15" y="36"/>
                      <a:pt x="15" y="35"/>
                      <a:pt x="15" y="34"/>
                    </a:cubicBezTo>
                    <a:cubicBezTo>
                      <a:pt x="15" y="19"/>
                      <a:pt x="15" y="19"/>
                      <a:pt x="15" y="19"/>
                    </a:cubicBezTo>
                    <a:cubicBezTo>
                      <a:pt x="15" y="18"/>
                      <a:pt x="15" y="18"/>
                      <a:pt x="15" y="18"/>
                    </a:cubicBezTo>
                    <a:cubicBezTo>
                      <a:pt x="15" y="15"/>
                      <a:pt x="15" y="12"/>
                      <a:pt x="17" y="10"/>
                    </a:cubicBezTo>
                    <a:cubicBezTo>
                      <a:pt x="18" y="8"/>
                      <a:pt x="20" y="6"/>
                      <a:pt x="21" y="6"/>
                    </a:cubicBezTo>
                    <a:cubicBezTo>
                      <a:pt x="24" y="6"/>
                      <a:pt x="24" y="10"/>
                      <a:pt x="28" y="10"/>
                    </a:cubicBezTo>
                    <a:cubicBezTo>
                      <a:pt x="30" y="10"/>
                      <a:pt x="32" y="8"/>
                      <a:pt x="32" y="6"/>
                    </a:cubicBezTo>
                    <a:cubicBezTo>
                      <a:pt x="32" y="2"/>
                      <a:pt x="29" y="1"/>
                      <a:pt x="26" y="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59" name="Freeform 58"/>
              <p:cNvSpPr>
                <a:spLocks/>
              </p:cNvSpPr>
              <p:nvPr/>
            </p:nvSpPr>
            <p:spPr bwMode="auto">
              <a:xfrm>
                <a:off x="4762500" y="3181350"/>
                <a:ext cx="98425" cy="204788"/>
              </a:xfrm>
              <a:custGeom>
                <a:avLst/>
                <a:gdLst>
                  <a:gd name="T0" fmla="*/ 25 w 26"/>
                  <a:gd name="T1" fmla="*/ 46 h 54"/>
                  <a:gd name="T2" fmla="*/ 22 w 26"/>
                  <a:gd name="T3" fmla="*/ 48 h 54"/>
                  <a:gd name="T4" fmla="*/ 18 w 26"/>
                  <a:gd name="T5" fmla="*/ 50 h 54"/>
                  <a:gd name="T6" fmla="*/ 14 w 26"/>
                  <a:gd name="T7" fmla="*/ 46 h 54"/>
                  <a:gd name="T8" fmla="*/ 13 w 26"/>
                  <a:gd name="T9" fmla="*/ 39 h 54"/>
                  <a:gd name="T10" fmla="*/ 13 w 26"/>
                  <a:gd name="T11" fmla="*/ 39 h 54"/>
                  <a:gd name="T12" fmla="*/ 13 w 26"/>
                  <a:gd name="T13" fmla="*/ 39 h 54"/>
                  <a:gd name="T14" fmla="*/ 13 w 26"/>
                  <a:gd name="T15" fmla="*/ 15 h 54"/>
                  <a:gd name="T16" fmla="*/ 14 w 26"/>
                  <a:gd name="T17" fmla="*/ 13 h 54"/>
                  <a:gd name="T18" fmla="*/ 16 w 26"/>
                  <a:gd name="T19" fmla="*/ 13 h 54"/>
                  <a:gd name="T20" fmla="*/ 21 w 26"/>
                  <a:gd name="T21" fmla="*/ 13 h 54"/>
                  <a:gd name="T22" fmla="*/ 23 w 26"/>
                  <a:gd name="T23" fmla="*/ 13 h 54"/>
                  <a:gd name="T24" fmla="*/ 24 w 26"/>
                  <a:gd name="T25" fmla="*/ 13 h 54"/>
                  <a:gd name="T26" fmla="*/ 25 w 26"/>
                  <a:gd name="T27" fmla="*/ 11 h 54"/>
                  <a:gd name="T28" fmla="*/ 25 w 26"/>
                  <a:gd name="T29" fmla="*/ 10 h 54"/>
                  <a:gd name="T30" fmla="*/ 23 w 26"/>
                  <a:gd name="T31" fmla="*/ 9 h 54"/>
                  <a:gd name="T32" fmla="*/ 14 w 26"/>
                  <a:gd name="T33" fmla="*/ 9 h 54"/>
                  <a:gd name="T34" fmla="*/ 13 w 26"/>
                  <a:gd name="T35" fmla="*/ 8 h 54"/>
                  <a:gd name="T36" fmla="*/ 13 w 26"/>
                  <a:gd name="T37" fmla="*/ 1 h 54"/>
                  <a:gd name="T38" fmla="*/ 12 w 26"/>
                  <a:gd name="T39" fmla="*/ 0 h 54"/>
                  <a:gd name="T40" fmla="*/ 10 w 26"/>
                  <a:gd name="T41" fmla="*/ 1 h 54"/>
                  <a:gd name="T42" fmla="*/ 1 w 26"/>
                  <a:gd name="T43" fmla="*/ 10 h 54"/>
                  <a:gd name="T44" fmla="*/ 0 w 26"/>
                  <a:gd name="T45" fmla="*/ 12 h 54"/>
                  <a:gd name="T46" fmla="*/ 2 w 26"/>
                  <a:gd name="T47" fmla="*/ 13 h 54"/>
                  <a:gd name="T48" fmla="*/ 3 w 26"/>
                  <a:gd name="T49" fmla="*/ 13 h 54"/>
                  <a:gd name="T50" fmla="*/ 5 w 26"/>
                  <a:gd name="T51" fmla="*/ 13 h 54"/>
                  <a:gd name="T52" fmla="*/ 5 w 26"/>
                  <a:gd name="T53" fmla="*/ 14 h 54"/>
                  <a:gd name="T54" fmla="*/ 5 w 26"/>
                  <a:gd name="T55" fmla="*/ 39 h 54"/>
                  <a:gd name="T56" fmla="*/ 5 w 26"/>
                  <a:gd name="T57" fmla="*/ 42 h 54"/>
                  <a:gd name="T58" fmla="*/ 8 w 26"/>
                  <a:gd name="T59" fmla="*/ 51 h 54"/>
                  <a:gd name="T60" fmla="*/ 15 w 26"/>
                  <a:gd name="T61" fmla="*/ 54 h 54"/>
                  <a:gd name="T62" fmla="*/ 24 w 26"/>
                  <a:gd name="T63" fmla="*/ 50 h 54"/>
                  <a:gd name="T64" fmla="*/ 26 w 26"/>
                  <a:gd name="T65" fmla="*/ 47 h 54"/>
                  <a:gd name="T66" fmla="*/ 25 w 26"/>
                  <a:gd name="T67" fmla="*/ 4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54">
                    <a:moveTo>
                      <a:pt x="25" y="46"/>
                    </a:moveTo>
                    <a:cubicBezTo>
                      <a:pt x="24" y="46"/>
                      <a:pt x="23" y="47"/>
                      <a:pt x="22" y="48"/>
                    </a:cubicBezTo>
                    <a:cubicBezTo>
                      <a:pt x="21" y="49"/>
                      <a:pt x="20" y="50"/>
                      <a:pt x="18" y="50"/>
                    </a:cubicBezTo>
                    <a:cubicBezTo>
                      <a:pt x="16" y="50"/>
                      <a:pt x="14" y="48"/>
                      <a:pt x="14" y="46"/>
                    </a:cubicBezTo>
                    <a:cubicBezTo>
                      <a:pt x="13" y="44"/>
                      <a:pt x="13" y="41"/>
                      <a:pt x="13" y="39"/>
                    </a:cubicBezTo>
                    <a:cubicBezTo>
                      <a:pt x="13" y="39"/>
                      <a:pt x="13" y="39"/>
                      <a:pt x="13" y="39"/>
                    </a:cubicBezTo>
                    <a:cubicBezTo>
                      <a:pt x="13" y="39"/>
                      <a:pt x="13" y="39"/>
                      <a:pt x="13" y="39"/>
                    </a:cubicBezTo>
                    <a:cubicBezTo>
                      <a:pt x="13" y="15"/>
                      <a:pt x="13" y="15"/>
                      <a:pt x="13" y="15"/>
                    </a:cubicBezTo>
                    <a:cubicBezTo>
                      <a:pt x="13" y="13"/>
                      <a:pt x="13" y="13"/>
                      <a:pt x="14" y="13"/>
                    </a:cubicBezTo>
                    <a:cubicBezTo>
                      <a:pt x="15" y="13"/>
                      <a:pt x="15" y="13"/>
                      <a:pt x="16" y="13"/>
                    </a:cubicBezTo>
                    <a:cubicBezTo>
                      <a:pt x="21" y="13"/>
                      <a:pt x="21" y="13"/>
                      <a:pt x="21" y="13"/>
                    </a:cubicBezTo>
                    <a:cubicBezTo>
                      <a:pt x="22" y="13"/>
                      <a:pt x="23" y="13"/>
                      <a:pt x="23" y="13"/>
                    </a:cubicBezTo>
                    <a:cubicBezTo>
                      <a:pt x="23" y="13"/>
                      <a:pt x="24" y="13"/>
                      <a:pt x="24" y="13"/>
                    </a:cubicBezTo>
                    <a:cubicBezTo>
                      <a:pt x="25" y="12"/>
                      <a:pt x="25" y="12"/>
                      <a:pt x="25" y="11"/>
                    </a:cubicBezTo>
                    <a:cubicBezTo>
                      <a:pt x="25" y="11"/>
                      <a:pt x="25" y="10"/>
                      <a:pt x="25" y="10"/>
                    </a:cubicBezTo>
                    <a:cubicBezTo>
                      <a:pt x="24" y="10"/>
                      <a:pt x="24" y="9"/>
                      <a:pt x="23" y="9"/>
                    </a:cubicBezTo>
                    <a:cubicBezTo>
                      <a:pt x="14" y="9"/>
                      <a:pt x="14" y="9"/>
                      <a:pt x="14" y="9"/>
                    </a:cubicBezTo>
                    <a:cubicBezTo>
                      <a:pt x="13" y="9"/>
                      <a:pt x="13" y="9"/>
                      <a:pt x="13" y="8"/>
                    </a:cubicBezTo>
                    <a:cubicBezTo>
                      <a:pt x="13" y="1"/>
                      <a:pt x="13" y="1"/>
                      <a:pt x="13" y="1"/>
                    </a:cubicBezTo>
                    <a:cubicBezTo>
                      <a:pt x="13" y="1"/>
                      <a:pt x="13" y="0"/>
                      <a:pt x="12" y="0"/>
                    </a:cubicBezTo>
                    <a:cubicBezTo>
                      <a:pt x="11" y="0"/>
                      <a:pt x="11" y="0"/>
                      <a:pt x="10" y="1"/>
                    </a:cubicBezTo>
                    <a:cubicBezTo>
                      <a:pt x="8" y="5"/>
                      <a:pt x="6" y="8"/>
                      <a:pt x="1" y="10"/>
                    </a:cubicBezTo>
                    <a:cubicBezTo>
                      <a:pt x="1" y="11"/>
                      <a:pt x="0" y="11"/>
                      <a:pt x="0" y="12"/>
                    </a:cubicBezTo>
                    <a:cubicBezTo>
                      <a:pt x="0" y="13"/>
                      <a:pt x="1" y="13"/>
                      <a:pt x="2" y="13"/>
                    </a:cubicBezTo>
                    <a:cubicBezTo>
                      <a:pt x="3" y="13"/>
                      <a:pt x="3" y="13"/>
                      <a:pt x="3" y="13"/>
                    </a:cubicBezTo>
                    <a:cubicBezTo>
                      <a:pt x="4" y="13"/>
                      <a:pt x="4" y="13"/>
                      <a:pt x="5" y="13"/>
                    </a:cubicBezTo>
                    <a:cubicBezTo>
                      <a:pt x="5" y="13"/>
                      <a:pt x="5" y="13"/>
                      <a:pt x="5" y="14"/>
                    </a:cubicBezTo>
                    <a:cubicBezTo>
                      <a:pt x="5" y="39"/>
                      <a:pt x="5" y="39"/>
                      <a:pt x="5" y="39"/>
                    </a:cubicBezTo>
                    <a:cubicBezTo>
                      <a:pt x="5" y="40"/>
                      <a:pt x="5" y="41"/>
                      <a:pt x="5" y="42"/>
                    </a:cubicBezTo>
                    <a:cubicBezTo>
                      <a:pt x="5" y="45"/>
                      <a:pt x="6" y="48"/>
                      <a:pt x="8" y="51"/>
                    </a:cubicBezTo>
                    <a:cubicBezTo>
                      <a:pt x="9" y="53"/>
                      <a:pt x="12" y="54"/>
                      <a:pt x="15" y="54"/>
                    </a:cubicBezTo>
                    <a:cubicBezTo>
                      <a:pt x="18" y="54"/>
                      <a:pt x="22" y="53"/>
                      <a:pt x="24" y="50"/>
                    </a:cubicBezTo>
                    <a:cubicBezTo>
                      <a:pt x="25" y="50"/>
                      <a:pt x="26" y="49"/>
                      <a:pt x="26" y="47"/>
                    </a:cubicBezTo>
                    <a:cubicBezTo>
                      <a:pt x="26" y="47"/>
                      <a:pt x="26" y="46"/>
                      <a:pt x="25" y="46"/>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60" name="Freeform 59"/>
              <p:cNvSpPr>
                <a:spLocks/>
              </p:cNvSpPr>
              <p:nvPr/>
            </p:nvSpPr>
            <p:spPr bwMode="auto">
              <a:xfrm>
                <a:off x="4872038" y="3124200"/>
                <a:ext cx="192088" cy="257175"/>
              </a:xfrm>
              <a:custGeom>
                <a:avLst/>
                <a:gdLst>
                  <a:gd name="T0" fmla="*/ 48 w 51"/>
                  <a:gd name="T1" fmla="*/ 65 h 68"/>
                  <a:gd name="T2" fmla="*/ 44 w 51"/>
                  <a:gd name="T3" fmla="*/ 61 h 68"/>
                  <a:gd name="T4" fmla="*/ 44 w 51"/>
                  <a:gd name="T5" fmla="*/ 58 h 68"/>
                  <a:gd name="T6" fmla="*/ 44 w 51"/>
                  <a:gd name="T7" fmla="*/ 43 h 68"/>
                  <a:gd name="T8" fmla="*/ 44 w 51"/>
                  <a:gd name="T9" fmla="*/ 42 h 68"/>
                  <a:gd name="T10" fmla="*/ 41 w 51"/>
                  <a:gd name="T11" fmla="*/ 29 h 68"/>
                  <a:gd name="T12" fmla="*/ 30 w 51"/>
                  <a:gd name="T13" fmla="*/ 24 h 68"/>
                  <a:gd name="T14" fmla="*/ 16 w 51"/>
                  <a:gd name="T15" fmla="*/ 30 h 68"/>
                  <a:gd name="T16" fmla="*/ 15 w 51"/>
                  <a:gd name="T17" fmla="*/ 31 h 68"/>
                  <a:gd name="T18" fmla="*/ 15 w 51"/>
                  <a:gd name="T19" fmla="*/ 30 h 68"/>
                  <a:gd name="T20" fmla="*/ 15 w 51"/>
                  <a:gd name="T21" fmla="*/ 2 h 68"/>
                  <a:gd name="T22" fmla="*/ 15 w 51"/>
                  <a:gd name="T23" fmla="*/ 2 h 68"/>
                  <a:gd name="T24" fmla="*/ 14 w 51"/>
                  <a:gd name="T25" fmla="*/ 1 h 68"/>
                  <a:gd name="T26" fmla="*/ 13 w 51"/>
                  <a:gd name="T27" fmla="*/ 0 h 68"/>
                  <a:gd name="T28" fmla="*/ 11 w 51"/>
                  <a:gd name="T29" fmla="*/ 1 h 68"/>
                  <a:gd name="T30" fmla="*/ 3 w 51"/>
                  <a:gd name="T31" fmla="*/ 4 h 68"/>
                  <a:gd name="T32" fmla="*/ 1 w 51"/>
                  <a:gd name="T33" fmla="*/ 6 h 68"/>
                  <a:gd name="T34" fmla="*/ 3 w 51"/>
                  <a:gd name="T35" fmla="*/ 7 h 68"/>
                  <a:gd name="T36" fmla="*/ 4 w 51"/>
                  <a:gd name="T37" fmla="*/ 7 h 68"/>
                  <a:gd name="T38" fmla="*/ 7 w 51"/>
                  <a:gd name="T39" fmla="*/ 12 h 68"/>
                  <a:gd name="T40" fmla="*/ 7 w 51"/>
                  <a:gd name="T41" fmla="*/ 14 h 68"/>
                  <a:gd name="T42" fmla="*/ 7 w 51"/>
                  <a:gd name="T43" fmla="*/ 58 h 68"/>
                  <a:gd name="T44" fmla="*/ 7 w 51"/>
                  <a:gd name="T45" fmla="*/ 61 h 68"/>
                  <a:gd name="T46" fmla="*/ 3 w 51"/>
                  <a:gd name="T47" fmla="*/ 65 h 68"/>
                  <a:gd name="T48" fmla="*/ 1 w 51"/>
                  <a:gd name="T49" fmla="*/ 65 h 68"/>
                  <a:gd name="T50" fmla="*/ 0 w 51"/>
                  <a:gd name="T51" fmla="*/ 67 h 68"/>
                  <a:gd name="T52" fmla="*/ 2 w 51"/>
                  <a:gd name="T53" fmla="*/ 68 h 68"/>
                  <a:gd name="T54" fmla="*/ 11 w 51"/>
                  <a:gd name="T55" fmla="*/ 68 h 68"/>
                  <a:gd name="T56" fmla="*/ 20 w 51"/>
                  <a:gd name="T57" fmla="*/ 68 h 68"/>
                  <a:gd name="T58" fmla="*/ 21 w 51"/>
                  <a:gd name="T59" fmla="*/ 68 h 68"/>
                  <a:gd name="T60" fmla="*/ 22 w 51"/>
                  <a:gd name="T61" fmla="*/ 67 h 68"/>
                  <a:gd name="T62" fmla="*/ 18 w 51"/>
                  <a:gd name="T63" fmla="*/ 65 h 68"/>
                  <a:gd name="T64" fmla="*/ 15 w 51"/>
                  <a:gd name="T65" fmla="*/ 61 h 68"/>
                  <a:gd name="T66" fmla="*/ 15 w 51"/>
                  <a:gd name="T67" fmla="*/ 58 h 68"/>
                  <a:gd name="T68" fmla="*/ 15 w 51"/>
                  <a:gd name="T69" fmla="*/ 40 h 68"/>
                  <a:gd name="T70" fmla="*/ 17 w 51"/>
                  <a:gd name="T71" fmla="*/ 32 h 68"/>
                  <a:gd name="T72" fmla="*/ 26 w 51"/>
                  <a:gd name="T73" fmla="*/ 28 h 68"/>
                  <a:gd name="T74" fmla="*/ 35 w 51"/>
                  <a:gd name="T75" fmla="*/ 32 h 68"/>
                  <a:gd name="T76" fmla="*/ 37 w 51"/>
                  <a:gd name="T77" fmla="*/ 41 h 68"/>
                  <a:gd name="T78" fmla="*/ 37 w 51"/>
                  <a:gd name="T79" fmla="*/ 58 h 68"/>
                  <a:gd name="T80" fmla="*/ 37 w 51"/>
                  <a:gd name="T81" fmla="*/ 61 h 68"/>
                  <a:gd name="T82" fmla="*/ 33 w 51"/>
                  <a:gd name="T83" fmla="*/ 65 h 68"/>
                  <a:gd name="T84" fmla="*/ 31 w 51"/>
                  <a:gd name="T85" fmla="*/ 65 h 68"/>
                  <a:gd name="T86" fmla="*/ 30 w 51"/>
                  <a:gd name="T87" fmla="*/ 67 h 68"/>
                  <a:gd name="T88" fmla="*/ 31 w 51"/>
                  <a:gd name="T89" fmla="*/ 68 h 68"/>
                  <a:gd name="T90" fmla="*/ 41 w 51"/>
                  <a:gd name="T91" fmla="*/ 68 h 68"/>
                  <a:gd name="T92" fmla="*/ 49 w 51"/>
                  <a:gd name="T93" fmla="*/ 68 h 68"/>
                  <a:gd name="T94" fmla="*/ 51 w 51"/>
                  <a:gd name="T95" fmla="*/ 68 h 68"/>
                  <a:gd name="T96" fmla="*/ 51 w 51"/>
                  <a:gd name="T97" fmla="*/ 67 h 68"/>
                  <a:gd name="T98" fmla="*/ 48 w 51"/>
                  <a:gd name="T99"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 h="68">
                    <a:moveTo>
                      <a:pt x="48" y="65"/>
                    </a:moveTo>
                    <a:cubicBezTo>
                      <a:pt x="44" y="65"/>
                      <a:pt x="44" y="63"/>
                      <a:pt x="44" y="61"/>
                    </a:cubicBezTo>
                    <a:cubicBezTo>
                      <a:pt x="44" y="60"/>
                      <a:pt x="44" y="59"/>
                      <a:pt x="44" y="58"/>
                    </a:cubicBezTo>
                    <a:cubicBezTo>
                      <a:pt x="44" y="43"/>
                      <a:pt x="44" y="43"/>
                      <a:pt x="44" y="43"/>
                    </a:cubicBezTo>
                    <a:cubicBezTo>
                      <a:pt x="44" y="42"/>
                      <a:pt x="44" y="42"/>
                      <a:pt x="44" y="42"/>
                    </a:cubicBezTo>
                    <a:cubicBezTo>
                      <a:pt x="44" y="37"/>
                      <a:pt x="44" y="33"/>
                      <a:pt x="41" y="29"/>
                    </a:cubicBezTo>
                    <a:cubicBezTo>
                      <a:pt x="39" y="25"/>
                      <a:pt x="34" y="24"/>
                      <a:pt x="30" y="24"/>
                    </a:cubicBezTo>
                    <a:cubicBezTo>
                      <a:pt x="24" y="24"/>
                      <a:pt x="20" y="26"/>
                      <a:pt x="16" y="30"/>
                    </a:cubicBezTo>
                    <a:cubicBezTo>
                      <a:pt x="16" y="30"/>
                      <a:pt x="15" y="31"/>
                      <a:pt x="15" y="31"/>
                    </a:cubicBezTo>
                    <a:cubicBezTo>
                      <a:pt x="15" y="31"/>
                      <a:pt x="15" y="31"/>
                      <a:pt x="15" y="30"/>
                    </a:cubicBezTo>
                    <a:cubicBezTo>
                      <a:pt x="15" y="2"/>
                      <a:pt x="15" y="2"/>
                      <a:pt x="15" y="2"/>
                    </a:cubicBezTo>
                    <a:cubicBezTo>
                      <a:pt x="15" y="2"/>
                      <a:pt x="15" y="2"/>
                      <a:pt x="15" y="2"/>
                    </a:cubicBezTo>
                    <a:cubicBezTo>
                      <a:pt x="15" y="2"/>
                      <a:pt x="15" y="1"/>
                      <a:pt x="14" y="1"/>
                    </a:cubicBezTo>
                    <a:cubicBezTo>
                      <a:pt x="14" y="1"/>
                      <a:pt x="14" y="0"/>
                      <a:pt x="13" y="0"/>
                    </a:cubicBezTo>
                    <a:cubicBezTo>
                      <a:pt x="12" y="0"/>
                      <a:pt x="11" y="1"/>
                      <a:pt x="11" y="1"/>
                    </a:cubicBezTo>
                    <a:cubicBezTo>
                      <a:pt x="9" y="3"/>
                      <a:pt x="5" y="4"/>
                      <a:pt x="3" y="4"/>
                    </a:cubicBezTo>
                    <a:cubicBezTo>
                      <a:pt x="2" y="4"/>
                      <a:pt x="1" y="5"/>
                      <a:pt x="1" y="6"/>
                    </a:cubicBezTo>
                    <a:cubicBezTo>
                      <a:pt x="1" y="7"/>
                      <a:pt x="2" y="7"/>
                      <a:pt x="3" y="7"/>
                    </a:cubicBezTo>
                    <a:cubicBezTo>
                      <a:pt x="3" y="7"/>
                      <a:pt x="4" y="7"/>
                      <a:pt x="4" y="7"/>
                    </a:cubicBezTo>
                    <a:cubicBezTo>
                      <a:pt x="7" y="7"/>
                      <a:pt x="7" y="9"/>
                      <a:pt x="7" y="12"/>
                    </a:cubicBezTo>
                    <a:cubicBezTo>
                      <a:pt x="7" y="13"/>
                      <a:pt x="7" y="14"/>
                      <a:pt x="7" y="14"/>
                    </a:cubicBezTo>
                    <a:cubicBezTo>
                      <a:pt x="7" y="58"/>
                      <a:pt x="7" y="58"/>
                      <a:pt x="7" y="58"/>
                    </a:cubicBezTo>
                    <a:cubicBezTo>
                      <a:pt x="7" y="59"/>
                      <a:pt x="7" y="60"/>
                      <a:pt x="7" y="61"/>
                    </a:cubicBezTo>
                    <a:cubicBezTo>
                      <a:pt x="7" y="63"/>
                      <a:pt x="7" y="65"/>
                      <a:pt x="3" y="65"/>
                    </a:cubicBezTo>
                    <a:cubicBezTo>
                      <a:pt x="3" y="65"/>
                      <a:pt x="2" y="65"/>
                      <a:pt x="1" y="65"/>
                    </a:cubicBezTo>
                    <a:cubicBezTo>
                      <a:pt x="1" y="66"/>
                      <a:pt x="0" y="66"/>
                      <a:pt x="0" y="67"/>
                    </a:cubicBezTo>
                    <a:cubicBezTo>
                      <a:pt x="0" y="68"/>
                      <a:pt x="1" y="68"/>
                      <a:pt x="2" y="68"/>
                    </a:cubicBezTo>
                    <a:cubicBezTo>
                      <a:pt x="5" y="68"/>
                      <a:pt x="8" y="68"/>
                      <a:pt x="11" y="68"/>
                    </a:cubicBezTo>
                    <a:cubicBezTo>
                      <a:pt x="14" y="68"/>
                      <a:pt x="17" y="68"/>
                      <a:pt x="20" y="68"/>
                    </a:cubicBezTo>
                    <a:cubicBezTo>
                      <a:pt x="20" y="68"/>
                      <a:pt x="21" y="68"/>
                      <a:pt x="21" y="68"/>
                    </a:cubicBezTo>
                    <a:cubicBezTo>
                      <a:pt x="21" y="68"/>
                      <a:pt x="22" y="67"/>
                      <a:pt x="22" y="67"/>
                    </a:cubicBezTo>
                    <a:cubicBezTo>
                      <a:pt x="21" y="65"/>
                      <a:pt x="19" y="65"/>
                      <a:pt x="18" y="65"/>
                    </a:cubicBezTo>
                    <a:cubicBezTo>
                      <a:pt x="15" y="65"/>
                      <a:pt x="15" y="63"/>
                      <a:pt x="15" y="61"/>
                    </a:cubicBezTo>
                    <a:cubicBezTo>
                      <a:pt x="15" y="60"/>
                      <a:pt x="15" y="59"/>
                      <a:pt x="15" y="58"/>
                    </a:cubicBezTo>
                    <a:cubicBezTo>
                      <a:pt x="15" y="40"/>
                      <a:pt x="15" y="40"/>
                      <a:pt x="15" y="40"/>
                    </a:cubicBezTo>
                    <a:cubicBezTo>
                      <a:pt x="15" y="37"/>
                      <a:pt x="15" y="35"/>
                      <a:pt x="17" y="32"/>
                    </a:cubicBezTo>
                    <a:cubicBezTo>
                      <a:pt x="20" y="30"/>
                      <a:pt x="23" y="28"/>
                      <a:pt x="26" y="28"/>
                    </a:cubicBezTo>
                    <a:cubicBezTo>
                      <a:pt x="30" y="28"/>
                      <a:pt x="33" y="30"/>
                      <a:pt x="35" y="32"/>
                    </a:cubicBezTo>
                    <a:cubicBezTo>
                      <a:pt x="37" y="35"/>
                      <a:pt x="37" y="38"/>
                      <a:pt x="37" y="41"/>
                    </a:cubicBezTo>
                    <a:cubicBezTo>
                      <a:pt x="37" y="58"/>
                      <a:pt x="37" y="58"/>
                      <a:pt x="37" y="58"/>
                    </a:cubicBezTo>
                    <a:cubicBezTo>
                      <a:pt x="37" y="59"/>
                      <a:pt x="37" y="60"/>
                      <a:pt x="37" y="61"/>
                    </a:cubicBezTo>
                    <a:cubicBezTo>
                      <a:pt x="37" y="63"/>
                      <a:pt x="36" y="65"/>
                      <a:pt x="33" y="65"/>
                    </a:cubicBezTo>
                    <a:cubicBezTo>
                      <a:pt x="32" y="65"/>
                      <a:pt x="32" y="65"/>
                      <a:pt x="31" y="65"/>
                    </a:cubicBezTo>
                    <a:cubicBezTo>
                      <a:pt x="30" y="66"/>
                      <a:pt x="30" y="66"/>
                      <a:pt x="30" y="67"/>
                    </a:cubicBezTo>
                    <a:cubicBezTo>
                      <a:pt x="30" y="68"/>
                      <a:pt x="31" y="68"/>
                      <a:pt x="31" y="68"/>
                    </a:cubicBezTo>
                    <a:cubicBezTo>
                      <a:pt x="34" y="68"/>
                      <a:pt x="38" y="68"/>
                      <a:pt x="41" y="68"/>
                    </a:cubicBezTo>
                    <a:cubicBezTo>
                      <a:pt x="43" y="68"/>
                      <a:pt x="46" y="68"/>
                      <a:pt x="49" y="68"/>
                    </a:cubicBezTo>
                    <a:cubicBezTo>
                      <a:pt x="50" y="68"/>
                      <a:pt x="50" y="68"/>
                      <a:pt x="51" y="68"/>
                    </a:cubicBezTo>
                    <a:cubicBezTo>
                      <a:pt x="51" y="68"/>
                      <a:pt x="51" y="67"/>
                      <a:pt x="51" y="67"/>
                    </a:cubicBezTo>
                    <a:cubicBezTo>
                      <a:pt x="51" y="65"/>
                      <a:pt x="49" y="65"/>
                      <a:pt x="48" y="65"/>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61" name="Freeform 60"/>
              <p:cNvSpPr>
                <a:spLocks/>
              </p:cNvSpPr>
              <p:nvPr/>
            </p:nvSpPr>
            <p:spPr bwMode="auto">
              <a:xfrm>
                <a:off x="5059363" y="3219450"/>
                <a:ext cx="192088" cy="166688"/>
              </a:xfrm>
              <a:custGeom>
                <a:avLst/>
                <a:gdLst>
                  <a:gd name="T0" fmla="*/ 49 w 51"/>
                  <a:gd name="T1" fmla="*/ 37 h 44"/>
                  <a:gd name="T2" fmla="*/ 48 w 51"/>
                  <a:gd name="T3" fmla="*/ 37 h 44"/>
                  <a:gd name="T4" fmla="*/ 47 w 51"/>
                  <a:gd name="T5" fmla="*/ 37 h 44"/>
                  <a:gd name="T6" fmla="*/ 44 w 51"/>
                  <a:gd name="T7" fmla="*/ 34 h 44"/>
                  <a:gd name="T8" fmla="*/ 44 w 51"/>
                  <a:gd name="T9" fmla="*/ 31 h 44"/>
                  <a:gd name="T10" fmla="*/ 44 w 51"/>
                  <a:gd name="T11" fmla="*/ 3 h 44"/>
                  <a:gd name="T12" fmla="*/ 44 w 51"/>
                  <a:gd name="T13" fmla="*/ 2 h 44"/>
                  <a:gd name="T14" fmla="*/ 44 w 51"/>
                  <a:gd name="T15" fmla="*/ 1 h 44"/>
                  <a:gd name="T16" fmla="*/ 43 w 51"/>
                  <a:gd name="T17" fmla="*/ 0 h 44"/>
                  <a:gd name="T18" fmla="*/ 32 w 51"/>
                  <a:gd name="T19" fmla="*/ 0 h 44"/>
                  <a:gd name="T20" fmla="*/ 31 w 51"/>
                  <a:gd name="T21" fmla="*/ 0 h 44"/>
                  <a:gd name="T22" fmla="*/ 30 w 51"/>
                  <a:gd name="T23" fmla="*/ 0 h 44"/>
                  <a:gd name="T24" fmla="*/ 30 w 51"/>
                  <a:gd name="T25" fmla="*/ 1 h 44"/>
                  <a:gd name="T26" fmla="*/ 33 w 51"/>
                  <a:gd name="T27" fmla="*/ 3 h 44"/>
                  <a:gd name="T28" fmla="*/ 37 w 51"/>
                  <a:gd name="T29" fmla="*/ 7 h 44"/>
                  <a:gd name="T30" fmla="*/ 37 w 51"/>
                  <a:gd name="T31" fmla="*/ 10 h 44"/>
                  <a:gd name="T32" fmla="*/ 37 w 51"/>
                  <a:gd name="T33" fmla="*/ 28 h 44"/>
                  <a:gd name="T34" fmla="*/ 37 w 51"/>
                  <a:gd name="T35" fmla="*/ 31 h 44"/>
                  <a:gd name="T36" fmla="*/ 35 w 51"/>
                  <a:gd name="T37" fmla="*/ 35 h 44"/>
                  <a:gd name="T38" fmla="*/ 25 w 51"/>
                  <a:gd name="T39" fmla="*/ 39 h 44"/>
                  <a:gd name="T40" fmla="*/ 16 w 51"/>
                  <a:gd name="T41" fmla="*/ 35 h 44"/>
                  <a:gd name="T42" fmla="*/ 15 w 51"/>
                  <a:gd name="T43" fmla="*/ 25 h 44"/>
                  <a:gd name="T44" fmla="*/ 15 w 51"/>
                  <a:gd name="T45" fmla="*/ 4 h 44"/>
                  <a:gd name="T46" fmla="*/ 15 w 51"/>
                  <a:gd name="T47" fmla="*/ 3 h 44"/>
                  <a:gd name="T48" fmla="*/ 14 w 51"/>
                  <a:gd name="T49" fmla="*/ 1 h 44"/>
                  <a:gd name="T50" fmla="*/ 13 w 51"/>
                  <a:gd name="T51" fmla="*/ 0 h 44"/>
                  <a:gd name="T52" fmla="*/ 2 w 51"/>
                  <a:gd name="T53" fmla="*/ 0 h 44"/>
                  <a:gd name="T54" fmla="*/ 1 w 51"/>
                  <a:gd name="T55" fmla="*/ 0 h 44"/>
                  <a:gd name="T56" fmla="*/ 1 w 51"/>
                  <a:gd name="T57" fmla="*/ 0 h 44"/>
                  <a:gd name="T58" fmla="*/ 0 w 51"/>
                  <a:gd name="T59" fmla="*/ 1 h 44"/>
                  <a:gd name="T60" fmla="*/ 3 w 51"/>
                  <a:gd name="T61" fmla="*/ 3 h 44"/>
                  <a:gd name="T62" fmla="*/ 7 w 51"/>
                  <a:gd name="T63" fmla="*/ 7 h 44"/>
                  <a:gd name="T64" fmla="*/ 7 w 51"/>
                  <a:gd name="T65" fmla="*/ 10 h 44"/>
                  <a:gd name="T66" fmla="*/ 7 w 51"/>
                  <a:gd name="T67" fmla="*/ 25 h 44"/>
                  <a:gd name="T68" fmla="*/ 7 w 51"/>
                  <a:gd name="T69" fmla="*/ 26 h 44"/>
                  <a:gd name="T70" fmla="*/ 10 w 51"/>
                  <a:gd name="T71" fmla="*/ 38 h 44"/>
                  <a:gd name="T72" fmla="*/ 22 w 51"/>
                  <a:gd name="T73" fmla="*/ 44 h 44"/>
                  <a:gd name="T74" fmla="*/ 32 w 51"/>
                  <a:gd name="T75" fmla="*/ 41 h 44"/>
                  <a:gd name="T76" fmla="*/ 36 w 51"/>
                  <a:gd name="T77" fmla="*/ 37 h 44"/>
                  <a:gd name="T78" fmla="*/ 37 w 51"/>
                  <a:gd name="T79" fmla="*/ 38 h 44"/>
                  <a:gd name="T80" fmla="*/ 37 w 51"/>
                  <a:gd name="T81" fmla="*/ 39 h 44"/>
                  <a:gd name="T82" fmla="*/ 37 w 51"/>
                  <a:gd name="T83" fmla="*/ 41 h 44"/>
                  <a:gd name="T84" fmla="*/ 37 w 51"/>
                  <a:gd name="T85" fmla="*/ 43 h 44"/>
                  <a:gd name="T86" fmla="*/ 37 w 51"/>
                  <a:gd name="T87" fmla="*/ 44 h 44"/>
                  <a:gd name="T88" fmla="*/ 37 w 51"/>
                  <a:gd name="T89" fmla="*/ 44 h 44"/>
                  <a:gd name="T90" fmla="*/ 37 w 51"/>
                  <a:gd name="T91" fmla="*/ 44 h 44"/>
                  <a:gd name="T92" fmla="*/ 39 w 51"/>
                  <a:gd name="T93" fmla="*/ 44 h 44"/>
                  <a:gd name="T94" fmla="*/ 48 w 51"/>
                  <a:gd name="T95" fmla="*/ 40 h 44"/>
                  <a:gd name="T96" fmla="*/ 51 w 51"/>
                  <a:gd name="T97" fmla="*/ 38 h 44"/>
                  <a:gd name="T98" fmla="*/ 49 w 51"/>
                  <a:gd name="T99"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 h="44">
                    <a:moveTo>
                      <a:pt x="49" y="37"/>
                    </a:moveTo>
                    <a:cubicBezTo>
                      <a:pt x="48" y="37"/>
                      <a:pt x="48" y="37"/>
                      <a:pt x="48" y="37"/>
                    </a:cubicBezTo>
                    <a:cubicBezTo>
                      <a:pt x="47" y="37"/>
                      <a:pt x="47" y="37"/>
                      <a:pt x="47" y="37"/>
                    </a:cubicBezTo>
                    <a:cubicBezTo>
                      <a:pt x="44" y="37"/>
                      <a:pt x="44" y="36"/>
                      <a:pt x="44" y="34"/>
                    </a:cubicBezTo>
                    <a:cubicBezTo>
                      <a:pt x="44" y="33"/>
                      <a:pt x="44" y="32"/>
                      <a:pt x="44" y="31"/>
                    </a:cubicBezTo>
                    <a:cubicBezTo>
                      <a:pt x="44" y="3"/>
                      <a:pt x="44" y="3"/>
                      <a:pt x="44" y="3"/>
                    </a:cubicBezTo>
                    <a:cubicBezTo>
                      <a:pt x="44" y="3"/>
                      <a:pt x="44" y="2"/>
                      <a:pt x="44" y="2"/>
                    </a:cubicBezTo>
                    <a:cubicBezTo>
                      <a:pt x="44" y="2"/>
                      <a:pt x="44" y="1"/>
                      <a:pt x="44" y="1"/>
                    </a:cubicBezTo>
                    <a:cubicBezTo>
                      <a:pt x="44" y="0"/>
                      <a:pt x="43" y="0"/>
                      <a:pt x="43" y="0"/>
                    </a:cubicBezTo>
                    <a:cubicBezTo>
                      <a:pt x="32" y="0"/>
                      <a:pt x="32" y="0"/>
                      <a:pt x="32" y="0"/>
                    </a:cubicBezTo>
                    <a:cubicBezTo>
                      <a:pt x="31" y="0"/>
                      <a:pt x="31" y="0"/>
                      <a:pt x="31" y="0"/>
                    </a:cubicBezTo>
                    <a:cubicBezTo>
                      <a:pt x="31" y="0"/>
                      <a:pt x="31" y="0"/>
                      <a:pt x="30" y="0"/>
                    </a:cubicBezTo>
                    <a:cubicBezTo>
                      <a:pt x="30" y="1"/>
                      <a:pt x="30" y="1"/>
                      <a:pt x="30" y="1"/>
                    </a:cubicBezTo>
                    <a:cubicBezTo>
                      <a:pt x="30" y="3"/>
                      <a:pt x="32" y="3"/>
                      <a:pt x="33" y="3"/>
                    </a:cubicBezTo>
                    <a:cubicBezTo>
                      <a:pt x="37" y="3"/>
                      <a:pt x="37" y="5"/>
                      <a:pt x="37" y="7"/>
                    </a:cubicBezTo>
                    <a:cubicBezTo>
                      <a:pt x="37" y="8"/>
                      <a:pt x="37" y="9"/>
                      <a:pt x="37" y="10"/>
                    </a:cubicBezTo>
                    <a:cubicBezTo>
                      <a:pt x="37" y="28"/>
                      <a:pt x="37" y="28"/>
                      <a:pt x="37" y="28"/>
                    </a:cubicBezTo>
                    <a:cubicBezTo>
                      <a:pt x="37" y="29"/>
                      <a:pt x="37" y="30"/>
                      <a:pt x="37" y="31"/>
                    </a:cubicBezTo>
                    <a:cubicBezTo>
                      <a:pt x="37" y="32"/>
                      <a:pt x="37" y="34"/>
                      <a:pt x="35" y="35"/>
                    </a:cubicBezTo>
                    <a:cubicBezTo>
                      <a:pt x="33" y="38"/>
                      <a:pt x="29" y="39"/>
                      <a:pt x="25" y="39"/>
                    </a:cubicBezTo>
                    <a:cubicBezTo>
                      <a:pt x="22" y="39"/>
                      <a:pt x="18" y="38"/>
                      <a:pt x="16" y="35"/>
                    </a:cubicBezTo>
                    <a:cubicBezTo>
                      <a:pt x="15" y="33"/>
                      <a:pt x="15" y="28"/>
                      <a:pt x="15" y="25"/>
                    </a:cubicBezTo>
                    <a:cubicBezTo>
                      <a:pt x="15" y="4"/>
                      <a:pt x="15" y="4"/>
                      <a:pt x="15" y="4"/>
                    </a:cubicBezTo>
                    <a:cubicBezTo>
                      <a:pt x="15" y="4"/>
                      <a:pt x="15" y="3"/>
                      <a:pt x="15" y="3"/>
                    </a:cubicBezTo>
                    <a:cubicBezTo>
                      <a:pt x="15" y="2"/>
                      <a:pt x="15" y="2"/>
                      <a:pt x="14" y="1"/>
                    </a:cubicBezTo>
                    <a:cubicBezTo>
                      <a:pt x="14" y="1"/>
                      <a:pt x="13" y="0"/>
                      <a:pt x="13" y="0"/>
                    </a:cubicBezTo>
                    <a:cubicBezTo>
                      <a:pt x="2" y="0"/>
                      <a:pt x="2" y="0"/>
                      <a:pt x="2" y="0"/>
                    </a:cubicBezTo>
                    <a:cubicBezTo>
                      <a:pt x="2" y="0"/>
                      <a:pt x="2" y="0"/>
                      <a:pt x="1" y="0"/>
                    </a:cubicBezTo>
                    <a:cubicBezTo>
                      <a:pt x="1" y="0"/>
                      <a:pt x="1" y="0"/>
                      <a:pt x="1" y="0"/>
                    </a:cubicBezTo>
                    <a:cubicBezTo>
                      <a:pt x="0" y="1"/>
                      <a:pt x="0" y="1"/>
                      <a:pt x="0" y="1"/>
                    </a:cubicBezTo>
                    <a:cubicBezTo>
                      <a:pt x="0" y="3"/>
                      <a:pt x="3" y="3"/>
                      <a:pt x="3" y="3"/>
                    </a:cubicBezTo>
                    <a:cubicBezTo>
                      <a:pt x="7" y="3"/>
                      <a:pt x="7" y="5"/>
                      <a:pt x="7" y="7"/>
                    </a:cubicBezTo>
                    <a:cubicBezTo>
                      <a:pt x="7" y="8"/>
                      <a:pt x="7" y="9"/>
                      <a:pt x="7" y="10"/>
                    </a:cubicBezTo>
                    <a:cubicBezTo>
                      <a:pt x="7" y="25"/>
                      <a:pt x="7" y="25"/>
                      <a:pt x="7" y="25"/>
                    </a:cubicBezTo>
                    <a:cubicBezTo>
                      <a:pt x="7" y="25"/>
                      <a:pt x="7" y="26"/>
                      <a:pt x="7" y="26"/>
                    </a:cubicBezTo>
                    <a:cubicBezTo>
                      <a:pt x="7" y="30"/>
                      <a:pt x="7" y="35"/>
                      <a:pt x="10" y="38"/>
                    </a:cubicBezTo>
                    <a:cubicBezTo>
                      <a:pt x="13" y="42"/>
                      <a:pt x="17" y="44"/>
                      <a:pt x="22" y="44"/>
                    </a:cubicBezTo>
                    <a:cubicBezTo>
                      <a:pt x="26" y="44"/>
                      <a:pt x="30" y="42"/>
                      <a:pt x="32" y="41"/>
                    </a:cubicBezTo>
                    <a:cubicBezTo>
                      <a:pt x="34" y="39"/>
                      <a:pt x="36" y="37"/>
                      <a:pt x="36" y="37"/>
                    </a:cubicBezTo>
                    <a:cubicBezTo>
                      <a:pt x="36" y="37"/>
                      <a:pt x="36" y="37"/>
                      <a:pt x="37" y="38"/>
                    </a:cubicBezTo>
                    <a:cubicBezTo>
                      <a:pt x="37" y="38"/>
                      <a:pt x="37" y="39"/>
                      <a:pt x="37" y="39"/>
                    </a:cubicBezTo>
                    <a:cubicBezTo>
                      <a:pt x="37" y="40"/>
                      <a:pt x="37" y="41"/>
                      <a:pt x="37" y="41"/>
                    </a:cubicBezTo>
                    <a:cubicBezTo>
                      <a:pt x="37" y="43"/>
                      <a:pt x="37" y="43"/>
                      <a:pt x="37" y="43"/>
                    </a:cubicBezTo>
                    <a:cubicBezTo>
                      <a:pt x="37" y="43"/>
                      <a:pt x="37" y="44"/>
                      <a:pt x="37" y="44"/>
                    </a:cubicBezTo>
                    <a:cubicBezTo>
                      <a:pt x="37" y="44"/>
                      <a:pt x="37" y="44"/>
                      <a:pt x="37" y="44"/>
                    </a:cubicBezTo>
                    <a:cubicBezTo>
                      <a:pt x="37" y="44"/>
                      <a:pt x="37" y="44"/>
                      <a:pt x="37" y="44"/>
                    </a:cubicBezTo>
                    <a:cubicBezTo>
                      <a:pt x="38" y="44"/>
                      <a:pt x="39" y="44"/>
                      <a:pt x="39" y="44"/>
                    </a:cubicBezTo>
                    <a:cubicBezTo>
                      <a:pt x="41" y="42"/>
                      <a:pt x="45" y="41"/>
                      <a:pt x="48" y="40"/>
                    </a:cubicBezTo>
                    <a:cubicBezTo>
                      <a:pt x="49" y="40"/>
                      <a:pt x="50" y="40"/>
                      <a:pt x="51" y="38"/>
                    </a:cubicBezTo>
                    <a:cubicBezTo>
                      <a:pt x="50" y="37"/>
                      <a:pt x="49" y="37"/>
                      <a:pt x="49" y="3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62" name="Freeform 61"/>
              <p:cNvSpPr>
                <a:spLocks/>
              </p:cNvSpPr>
              <p:nvPr/>
            </p:nvSpPr>
            <p:spPr bwMode="auto">
              <a:xfrm>
                <a:off x="5267325" y="3214688"/>
                <a:ext cx="120650" cy="166688"/>
              </a:xfrm>
              <a:custGeom>
                <a:avLst/>
                <a:gdLst>
                  <a:gd name="T0" fmla="*/ 26 w 32"/>
                  <a:gd name="T1" fmla="*/ 1 h 44"/>
                  <a:gd name="T2" fmla="*/ 18 w 32"/>
                  <a:gd name="T3" fmla="*/ 5 h 44"/>
                  <a:gd name="T4" fmla="*/ 15 w 32"/>
                  <a:gd name="T5" fmla="*/ 7 h 44"/>
                  <a:gd name="T6" fmla="*/ 15 w 32"/>
                  <a:gd name="T7" fmla="*/ 8 h 44"/>
                  <a:gd name="T8" fmla="*/ 14 w 32"/>
                  <a:gd name="T9" fmla="*/ 8 h 44"/>
                  <a:gd name="T10" fmla="*/ 14 w 32"/>
                  <a:gd name="T11" fmla="*/ 7 h 44"/>
                  <a:gd name="T12" fmla="*/ 14 w 32"/>
                  <a:gd name="T13" fmla="*/ 7 h 44"/>
                  <a:gd name="T14" fmla="*/ 14 w 32"/>
                  <a:gd name="T15" fmla="*/ 2 h 44"/>
                  <a:gd name="T16" fmla="*/ 14 w 32"/>
                  <a:gd name="T17" fmla="*/ 2 h 44"/>
                  <a:gd name="T18" fmla="*/ 14 w 32"/>
                  <a:gd name="T19" fmla="*/ 1 h 44"/>
                  <a:gd name="T20" fmla="*/ 13 w 32"/>
                  <a:gd name="T21" fmla="*/ 0 h 44"/>
                  <a:gd name="T22" fmla="*/ 11 w 32"/>
                  <a:gd name="T23" fmla="*/ 1 h 44"/>
                  <a:gd name="T24" fmla="*/ 3 w 32"/>
                  <a:gd name="T25" fmla="*/ 6 h 44"/>
                  <a:gd name="T26" fmla="*/ 1 w 32"/>
                  <a:gd name="T27" fmla="*/ 8 h 44"/>
                  <a:gd name="T28" fmla="*/ 2 w 32"/>
                  <a:gd name="T29" fmla="*/ 10 h 44"/>
                  <a:gd name="T30" fmla="*/ 4 w 32"/>
                  <a:gd name="T31" fmla="*/ 10 h 44"/>
                  <a:gd name="T32" fmla="*/ 6 w 32"/>
                  <a:gd name="T33" fmla="*/ 10 h 44"/>
                  <a:gd name="T34" fmla="*/ 7 w 32"/>
                  <a:gd name="T35" fmla="*/ 15 h 44"/>
                  <a:gd name="T36" fmla="*/ 7 w 32"/>
                  <a:gd name="T37" fmla="*/ 16 h 44"/>
                  <a:gd name="T38" fmla="*/ 7 w 32"/>
                  <a:gd name="T39" fmla="*/ 34 h 44"/>
                  <a:gd name="T40" fmla="*/ 7 w 32"/>
                  <a:gd name="T41" fmla="*/ 37 h 44"/>
                  <a:gd name="T42" fmla="*/ 3 w 32"/>
                  <a:gd name="T43" fmla="*/ 41 h 44"/>
                  <a:gd name="T44" fmla="*/ 1 w 32"/>
                  <a:gd name="T45" fmla="*/ 41 h 44"/>
                  <a:gd name="T46" fmla="*/ 0 w 32"/>
                  <a:gd name="T47" fmla="*/ 43 h 44"/>
                  <a:gd name="T48" fmla="*/ 2 w 32"/>
                  <a:gd name="T49" fmla="*/ 44 h 44"/>
                  <a:gd name="T50" fmla="*/ 11 w 32"/>
                  <a:gd name="T51" fmla="*/ 44 h 44"/>
                  <a:gd name="T52" fmla="*/ 20 w 32"/>
                  <a:gd name="T53" fmla="*/ 44 h 44"/>
                  <a:gd name="T54" fmla="*/ 21 w 32"/>
                  <a:gd name="T55" fmla="*/ 44 h 44"/>
                  <a:gd name="T56" fmla="*/ 21 w 32"/>
                  <a:gd name="T57" fmla="*/ 43 h 44"/>
                  <a:gd name="T58" fmla="*/ 18 w 32"/>
                  <a:gd name="T59" fmla="*/ 41 h 44"/>
                  <a:gd name="T60" fmla="*/ 14 w 32"/>
                  <a:gd name="T61" fmla="*/ 37 h 44"/>
                  <a:gd name="T62" fmla="*/ 14 w 32"/>
                  <a:gd name="T63" fmla="*/ 34 h 44"/>
                  <a:gd name="T64" fmla="*/ 14 w 32"/>
                  <a:gd name="T65" fmla="*/ 19 h 44"/>
                  <a:gd name="T66" fmla="*/ 14 w 32"/>
                  <a:gd name="T67" fmla="*/ 18 h 44"/>
                  <a:gd name="T68" fmla="*/ 17 w 32"/>
                  <a:gd name="T69" fmla="*/ 10 h 44"/>
                  <a:gd name="T70" fmla="*/ 21 w 32"/>
                  <a:gd name="T71" fmla="*/ 6 h 44"/>
                  <a:gd name="T72" fmla="*/ 27 w 32"/>
                  <a:gd name="T73" fmla="*/ 10 h 44"/>
                  <a:gd name="T74" fmla="*/ 32 w 32"/>
                  <a:gd name="T75" fmla="*/ 6 h 44"/>
                  <a:gd name="T76" fmla="*/ 26 w 32"/>
                  <a:gd name="T77"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 h="44">
                    <a:moveTo>
                      <a:pt x="26" y="1"/>
                    </a:moveTo>
                    <a:cubicBezTo>
                      <a:pt x="22" y="1"/>
                      <a:pt x="20" y="3"/>
                      <a:pt x="18" y="5"/>
                    </a:cubicBezTo>
                    <a:cubicBezTo>
                      <a:pt x="17" y="6"/>
                      <a:pt x="16" y="6"/>
                      <a:pt x="15" y="7"/>
                    </a:cubicBezTo>
                    <a:cubicBezTo>
                      <a:pt x="15" y="8"/>
                      <a:pt x="15" y="8"/>
                      <a:pt x="15" y="8"/>
                    </a:cubicBezTo>
                    <a:cubicBezTo>
                      <a:pt x="15" y="8"/>
                      <a:pt x="15" y="8"/>
                      <a:pt x="14" y="8"/>
                    </a:cubicBezTo>
                    <a:cubicBezTo>
                      <a:pt x="14" y="8"/>
                      <a:pt x="14" y="8"/>
                      <a:pt x="14" y="7"/>
                    </a:cubicBezTo>
                    <a:cubicBezTo>
                      <a:pt x="14" y="7"/>
                      <a:pt x="14" y="7"/>
                      <a:pt x="14" y="7"/>
                    </a:cubicBezTo>
                    <a:cubicBezTo>
                      <a:pt x="14" y="2"/>
                      <a:pt x="14" y="2"/>
                      <a:pt x="14" y="2"/>
                    </a:cubicBezTo>
                    <a:cubicBezTo>
                      <a:pt x="14" y="2"/>
                      <a:pt x="14" y="2"/>
                      <a:pt x="14" y="2"/>
                    </a:cubicBezTo>
                    <a:cubicBezTo>
                      <a:pt x="14" y="1"/>
                      <a:pt x="14" y="1"/>
                      <a:pt x="14" y="1"/>
                    </a:cubicBezTo>
                    <a:cubicBezTo>
                      <a:pt x="14" y="0"/>
                      <a:pt x="14" y="0"/>
                      <a:pt x="13" y="0"/>
                    </a:cubicBezTo>
                    <a:cubicBezTo>
                      <a:pt x="12" y="0"/>
                      <a:pt x="12" y="1"/>
                      <a:pt x="11" y="1"/>
                    </a:cubicBezTo>
                    <a:cubicBezTo>
                      <a:pt x="10" y="3"/>
                      <a:pt x="6" y="6"/>
                      <a:pt x="3" y="6"/>
                    </a:cubicBezTo>
                    <a:cubicBezTo>
                      <a:pt x="3" y="7"/>
                      <a:pt x="1" y="7"/>
                      <a:pt x="1" y="8"/>
                    </a:cubicBezTo>
                    <a:cubicBezTo>
                      <a:pt x="1" y="9"/>
                      <a:pt x="2" y="10"/>
                      <a:pt x="2" y="10"/>
                    </a:cubicBezTo>
                    <a:cubicBezTo>
                      <a:pt x="4" y="10"/>
                      <a:pt x="4" y="10"/>
                      <a:pt x="4" y="10"/>
                    </a:cubicBezTo>
                    <a:cubicBezTo>
                      <a:pt x="4" y="9"/>
                      <a:pt x="6" y="10"/>
                      <a:pt x="6" y="10"/>
                    </a:cubicBezTo>
                    <a:cubicBezTo>
                      <a:pt x="7" y="11"/>
                      <a:pt x="7" y="14"/>
                      <a:pt x="7" y="15"/>
                    </a:cubicBezTo>
                    <a:cubicBezTo>
                      <a:pt x="7" y="15"/>
                      <a:pt x="7" y="16"/>
                      <a:pt x="7" y="16"/>
                    </a:cubicBezTo>
                    <a:cubicBezTo>
                      <a:pt x="7" y="34"/>
                      <a:pt x="7" y="34"/>
                      <a:pt x="7" y="34"/>
                    </a:cubicBezTo>
                    <a:cubicBezTo>
                      <a:pt x="7" y="35"/>
                      <a:pt x="7" y="36"/>
                      <a:pt x="7" y="37"/>
                    </a:cubicBezTo>
                    <a:cubicBezTo>
                      <a:pt x="7" y="39"/>
                      <a:pt x="7" y="41"/>
                      <a:pt x="3" y="41"/>
                    </a:cubicBezTo>
                    <a:cubicBezTo>
                      <a:pt x="3" y="41"/>
                      <a:pt x="2" y="41"/>
                      <a:pt x="1" y="41"/>
                    </a:cubicBezTo>
                    <a:cubicBezTo>
                      <a:pt x="1" y="42"/>
                      <a:pt x="0" y="42"/>
                      <a:pt x="0" y="43"/>
                    </a:cubicBezTo>
                    <a:cubicBezTo>
                      <a:pt x="0" y="44"/>
                      <a:pt x="1" y="44"/>
                      <a:pt x="2" y="44"/>
                    </a:cubicBezTo>
                    <a:cubicBezTo>
                      <a:pt x="5" y="44"/>
                      <a:pt x="8" y="44"/>
                      <a:pt x="11" y="44"/>
                    </a:cubicBezTo>
                    <a:cubicBezTo>
                      <a:pt x="14" y="44"/>
                      <a:pt x="17" y="44"/>
                      <a:pt x="20" y="44"/>
                    </a:cubicBezTo>
                    <a:cubicBezTo>
                      <a:pt x="20" y="44"/>
                      <a:pt x="21" y="44"/>
                      <a:pt x="21" y="44"/>
                    </a:cubicBezTo>
                    <a:cubicBezTo>
                      <a:pt x="21" y="44"/>
                      <a:pt x="21" y="43"/>
                      <a:pt x="21" y="43"/>
                    </a:cubicBezTo>
                    <a:cubicBezTo>
                      <a:pt x="21" y="41"/>
                      <a:pt x="19" y="41"/>
                      <a:pt x="18" y="41"/>
                    </a:cubicBezTo>
                    <a:cubicBezTo>
                      <a:pt x="15" y="41"/>
                      <a:pt x="14" y="39"/>
                      <a:pt x="14" y="37"/>
                    </a:cubicBezTo>
                    <a:cubicBezTo>
                      <a:pt x="14" y="36"/>
                      <a:pt x="14" y="35"/>
                      <a:pt x="14" y="34"/>
                    </a:cubicBezTo>
                    <a:cubicBezTo>
                      <a:pt x="14" y="19"/>
                      <a:pt x="14" y="19"/>
                      <a:pt x="14" y="19"/>
                    </a:cubicBezTo>
                    <a:cubicBezTo>
                      <a:pt x="14" y="18"/>
                      <a:pt x="14" y="18"/>
                      <a:pt x="14" y="18"/>
                    </a:cubicBezTo>
                    <a:cubicBezTo>
                      <a:pt x="14" y="15"/>
                      <a:pt x="15" y="12"/>
                      <a:pt x="17" y="10"/>
                    </a:cubicBezTo>
                    <a:cubicBezTo>
                      <a:pt x="18" y="8"/>
                      <a:pt x="19" y="6"/>
                      <a:pt x="21" y="6"/>
                    </a:cubicBezTo>
                    <a:cubicBezTo>
                      <a:pt x="23" y="6"/>
                      <a:pt x="23" y="10"/>
                      <a:pt x="27" y="10"/>
                    </a:cubicBezTo>
                    <a:cubicBezTo>
                      <a:pt x="30" y="10"/>
                      <a:pt x="32" y="8"/>
                      <a:pt x="32" y="6"/>
                    </a:cubicBezTo>
                    <a:cubicBezTo>
                      <a:pt x="32" y="2"/>
                      <a:pt x="29" y="1"/>
                      <a:pt x="26" y="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63" name="Freeform 62"/>
              <p:cNvSpPr>
                <a:spLocks/>
              </p:cNvSpPr>
              <p:nvPr/>
            </p:nvSpPr>
            <p:spPr bwMode="auto">
              <a:xfrm>
                <a:off x="3759200" y="3468688"/>
                <a:ext cx="166688" cy="227013"/>
              </a:xfrm>
              <a:custGeom>
                <a:avLst/>
                <a:gdLst>
                  <a:gd name="T0" fmla="*/ 42 w 44"/>
                  <a:gd name="T1" fmla="*/ 14 h 60"/>
                  <a:gd name="T2" fmla="*/ 44 w 44"/>
                  <a:gd name="T3" fmla="*/ 12 h 60"/>
                  <a:gd name="T4" fmla="*/ 43 w 44"/>
                  <a:gd name="T5" fmla="*/ 10 h 60"/>
                  <a:gd name="T6" fmla="*/ 43 w 44"/>
                  <a:gd name="T7" fmla="*/ 3 h 60"/>
                  <a:gd name="T8" fmla="*/ 44 w 44"/>
                  <a:gd name="T9" fmla="*/ 2 h 60"/>
                  <a:gd name="T10" fmla="*/ 43 w 44"/>
                  <a:gd name="T11" fmla="*/ 0 h 60"/>
                  <a:gd name="T12" fmla="*/ 42 w 44"/>
                  <a:gd name="T13" fmla="*/ 0 h 60"/>
                  <a:gd name="T14" fmla="*/ 10 w 44"/>
                  <a:gd name="T15" fmla="*/ 0 h 60"/>
                  <a:gd name="T16" fmla="*/ 2 w 44"/>
                  <a:gd name="T17" fmla="*/ 0 h 60"/>
                  <a:gd name="T18" fmla="*/ 0 w 44"/>
                  <a:gd name="T19" fmla="*/ 1 h 60"/>
                  <a:gd name="T20" fmla="*/ 2 w 44"/>
                  <a:gd name="T21" fmla="*/ 3 h 60"/>
                  <a:gd name="T22" fmla="*/ 8 w 44"/>
                  <a:gd name="T23" fmla="*/ 8 h 60"/>
                  <a:gd name="T24" fmla="*/ 8 w 44"/>
                  <a:gd name="T25" fmla="*/ 10 h 60"/>
                  <a:gd name="T26" fmla="*/ 8 w 44"/>
                  <a:gd name="T27" fmla="*/ 49 h 60"/>
                  <a:gd name="T28" fmla="*/ 8 w 44"/>
                  <a:gd name="T29" fmla="*/ 51 h 60"/>
                  <a:gd name="T30" fmla="*/ 2 w 44"/>
                  <a:gd name="T31" fmla="*/ 57 h 60"/>
                  <a:gd name="T32" fmla="*/ 2 w 44"/>
                  <a:gd name="T33" fmla="*/ 57 h 60"/>
                  <a:gd name="T34" fmla="*/ 0 w 44"/>
                  <a:gd name="T35" fmla="*/ 58 h 60"/>
                  <a:gd name="T36" fmla="*/ 0 w 44"/>
                  <a:gd name="T37" fmla="*/ 60 h 60"/>
                  <a:gd name="T38" fmla="*/ 2 w 44"/>
                  <a:gd name="T39" fmla="*/ 60 h 60"/>
                  <a:gd name="T40" fmla="*/ 12 w 44"/>
                  <a:gd name="T41" fmla="*/ 60 h 60"/>
                  <a:gd name="T42" fmla="*/ 22 w 44"/>
                  <a:gd name="T43" fmla="*/ 60 h 60"/>
                  <a:gd name="T44" fmla="*/ 24 w 44"/>
                  <a:gd name="T45" fmla="*/ 60 h 60"/>
                  <a:gd name="T46" fmla="*/ 24 w 44"/>
                  <a:gd name="T47" fmla="*/ 58 h 60"/>
                  <a:gd name="T48" fmla="*/ 22 w 44"/>
                  <a:gd name="T49" fmla="*/ 57 h 60"/>
                  <a:gd name="T50" fmla="*/ 22 w 44"/>
                  <a:gd name="T51" fmla="*/ 57 h 60"/>
                  <a:gd name="T52" fmla="*/ 16 w 44"/>
                  <a:gd name="T53" fmla="*/ 51 h 60"/>
                  <a:gd name="T54" fmla="*/ 16 w 44"/>
                  <a:gd name="T55" fmla="*/ 49 h 60"/>
                  <a:gd name="T56" fmla="*/ 16 w 44"/>
                  <a:gd name="T57" fmla="*/ 32 h 60"/>
                  <a:gd name="T58" fmla="*/ 17 w 44"/>
                  <a:gd name="T59" fmla="*/ 29 h 60"/>
                  <a:gd name="T60" fmla="*/ 20 w 44"/>
                  <a:gd name="T61" fmla="*/ 29 h 60"/>
                  <a:gd name="T62" fmla="*/ 31 w 44"/>
                  <a:gd name="T63" fmla="*/ 30 h 60"/>
                  <a:gd name="T64" fmla="*/ 34 w 44"/>
                  <a:gd name="T65" fmla="*/ 35 h 60"/>
                  <a:gd name="T66" fmla="*/ 36 w 44"/>
                  <a:gd name="T67" fmla="*/ 38 h 60"/>
                  <a:gd name="T68" fmla="*/ 37 w 44"/>
                  <a:gd name="T69" fmla="*/ 37 h 60"/>
                  <a:gd name="T70" fmla="*/ 37 w 44"/>
                  <a:gd name="T71" fmla="*/ 35 h 60"/>
                  <a:gd name="T72" fmla="*/ 37 w 44"/>
                  <a:gd name="T73" fmla="*/ 26 h 60"/>
                  <a:gd name="T74" fmla="*/ 37 w 44"/>
                  <a:gd name="T75" fmla="*/ 18 h 60"/>
                  <a:gd name="T76" fmla="*/ 36 w 44"/>
                  <a:gd name="T77" fmla="*/ 17 h 60"/>
                  <a:gd name="T78" fmla="*/ 34 w 44"/>
                  <a:gd name="T79" fmla="*/ 19 h 60"/>
                  <a:gd name="T80" fmla="*/ 31 w 44"/>
                  <a:gd name="T81" fmla="*/ 25 h 60"/>
                  <a:gd name="T82" fmla="*/ 23 w 44"/>
                  <a:gd name="T83" fmla="*/ 25 h 60"/>
                  <a:gd name="T84" fmla="*/ 20 w 44"/>
                  <a:gd name="T85" fmla="*/ 25 h 60"/>
                  <a:gd name="T86" fmla="*/ 16 w 44"/>
                  <a:gd name="T87" fmla="*/ 21 h 60"/>
                  <a:gd name="T88" fmla="*/ 16 w 44"/>
                  <a:gd name="T89" fmla="*/ 8 h 60"/>
                  <a:gd name="T90" fmla="*/ 16 w 44"/>
                  <a:gd name="T91" fmla="*/ 7 h 60"/>
                  <a:gd name="T92" fmla="*/ 17 w 44"/>
                  <a:gd name="T93" fmla="*/ 4 h 60"/>
                  <a:gd name="T94" fmla="*/ 25 w 44"/>
                  <a:gd name="T95" fmla="*/ 3 h 60"/>
                  <a:gd name="T96" fmla="*/ 40 w 44"/>
                  <a:gd name="T97" fmla="*/ 12 h 60"/>
                  <a:gd name="T98" fmla="*/ 42 w 44"/>
                  <a:gd name="T9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 h="60">
                    <a:moveTo>
                      <a:pt x="42" y="14"/>
                    </a:moveTo>
                    <a:cubicBezTo>
                      <a:pt x="43" y="14"/>
                      <a:pt x="44" y="13"/>
                      <a:pt x="44" y="12"/>
                    </a:cubicBezTo>
                    <a:cubicBezTo>
                      <a:pt x="44" y="11"/>
                      <a:pt x="43" y="10"/>
                      <a:pt x="43" y="10"/>
                    </a:cubicBezTo>
                    <a:cubicBezTo>
                      <a:pt x="43" y="3"/>
                      <a:pt x="43" y="3"/>
                      <a:pt x="43" y="3"/>
                    </a:cubicBezTo>
                    <a:cubicBezTo>
                      <a:pt x="43" y="3"/>
                      <a:pt x="44" y="2"/>
                      <a:pt x="44" y="2"/>
                    </a:cubicBezTo>
                    <a:cubicBezTo>
                      <a:pt x="44" y="1"/>
                      <a:pt x="43" y="1"/>
                      <a:pt x="43" y="0"/>
                    </a:cubicBezTo>
                    <a:cubicBezTo>
                      <a:pt x="43" y="0"/>
                      <a:pt x="42" y="0"/>
                      <a:pt x="42" y="0"/>
                    </a:cubicBezTo>
                    <a:cubicBezTo>
                      <a:pt x="31" y="0"/>
                      <a:pt x="21" y="0"/>
                      <a:pt x="10" y="0"/>
                    </a:cubicBezTo>
                    <a:cubicBezTo>
                      <a:pt x="7" y="0"/>
                      <a:pt x="5" y="0"/>
                      <a:pt x="2" y="0"/>
                    </a:cubicBezTo>
                    <a:cubicBezTo>
                      <a:pt x="1" y="0"/>
                      <a:pt x="0" y="0"/>
                      <a:pt x="0" y="1"/>
                    </a:cubicBezTo>
                    <a:cubicBezTo>
                      <a:pt x="0" y="3"/>
                      <a:pt x="2" y="3"/>
                      <a:pt x="2" y="3"/>
                    </a:cubicBezTo>
                    <a:cubicBezTo>
                      <a:pt x="8" y="3"/>
                      <a:pt x="8" y="4"/>
                      <a:pt x="8" y="8"/>
                    </a:cubicBezTo>
                    <a:cubicBezTo>
                      <a:pt x="8" y="9"/>
                      <a:pt x="8" y="10"/>
                      <a:pt x="8" y="10"/>
                    </a:cubicBezTo>
                    <a:cubicBezTo>
                      <a:pt x="8" y="49"/>
                      <a:pt x="8" y="49"/>
                      <a:pt x="8" y="49"/>
                    </a:cubicBezTo>
                    <a:cubicBezTo>
                      <a:pt x="8" y="50"/>
                      <a:pt x="8" y="51"/>
                      <a:pt x="8" y="51"/>
                    </a:cubicBezTo>
                    <a:cubicBezTo>
                      <a:pt x="8" y="56"/>
                      <a:pt x="8" y="57"/>
                      <a:pt x="2" y="57"/>
                    </a:cubicBezTo>
                    <a:cubicBezTo>
                      <a:pt x="2" y="57"/>
                      <a:pt x="2" y="57"/>
                      <a:pt x="2" y="57"/>
                    </a:cubicBezTo>
                    <a:cubicBezTo>
                      <a:pt x="1" y="57"/>
                      <a:pt x="0" y="57"/>
                      <a:pt x="0" y="58"/>
                    </a:cubicBezTo>
                    <a:cubicBezTo>
                      <a:pt x="0" y="59"/>
                      <a:pt x="0" y="60"/>
                      <a:pt x="0" y="60"/>
                    </a:cubicBezTo>
                    <a:cubicBezTo>
                      <a:pt x="1" y="60"/>
                      <a:pt x="1" y="60"/>
                      <a:pt x="2" y="60"/>
                    </a:cubicBezTo>
                    <a:cubicBezTo>
                      <a:pt x="5" y="60"/>
                      <a:pt x="9" y="60"/>
                      <a:pt x="12" y="60"/>
                    </a:cubicBezTo>
                    <a:cubicBezTo>
                      <a:pt x="16" y="60"/>
                      <a:pt x="19" y="60"/>
                      <a:pt x="22" y="60"/>
                    </a:cubicBezTo>
                    <a:cubicBezTo>
                      <a:pt x="23" y="60"/>
                      <a:pt x="23" y="60"/>
                      <a:pt x="24" y="60"/>
                    </a:cubicBezTo>
                    <a:cubicBezTo>
                      <a:pt x="24" y="60"/>
                      <a:pt x="24" y="59"/>
                      <a:pt x="24" y="58"/>
                    </a:cubicBezTo>
                    <a:cubicBezTo>
                      <a:pt x="24" y="57"/>
                      <a:pt x="23" y="57"/>
                      <a:pt x="22" y="57"/>
                    </a:cubicBezTo>
                    <a:cubicBezTo>
                      <a:pt x="22" y="57"/>
                      <a:pt x="22" y="57"/>
                      <a:pt x="22" y="57"/>
                    </a:cubicBezTo>
                    <a:cubicBezTo>
                      <a:pt x="16" y="57"/>
                      <a:pt x="16" y="56"/>
                      <a:pt x="16" y="51"/>
                    </a:cubicBezTo>
                    <a:cubicBezTo>
                      <a:pt x="16" y="51"/>
                      <a:pt x="16" y="50"/>
                      <a:pt x="16" y="49"/>
                    </a:cubicBezTo>
                    <a:cubicBezTo>
                      <a:pt x="16" y="32"/>
                      <a:pt x="16" y="32"/>
                      <a:pt x="16" y="32"/>
                    </a:cubicBezTo>
                    <a:cubicBezTo>
                      <a:pt x="16" y="30"/>
                      <a:pt x="16" y="30"/>
                      <a:pt x="17" y="29"/>
                    </a:cubicBezTo>
                    <a:cubicBezTo>
                      <a:pt x="17" y="29"/>
                      <a:pt x="18" y="29"/>
                      <a:pt x="20" y="29"/>
                    </a:cubicBezTo>
                    <a:cubicBezTo>
                      <a:pt x="23" y="29"/>
                      <a:pt x="28" y="29"/>
                      <a:pt x="31" y="30"/>
                    </a:cubicBezTo>
                    <a:cubicBezTo>
                      <a:pt x="33" y="30"/>
                      <a:pt x="34" y="33"/>
                      <a:pt x="34" y="35"/>
                    </a:cubicBezTo>
                    <a:cubicBezTo>
                      <a:pt x="34" y="36"/>
                      <a:pt x="34" y="37"/>
                      <a:pt x="36" y="38"/>
                    </a:cubicBezTo>
                    <a:cubicBezTo>
                      <a:pt x="36" y="38"/>
                      <a:pt x="36" y="37"/>
                      <a:pt x="37" y="37"/>
                    </a:cubicBezTo>
                    <a:cubicBezTo>
                      <a:pt x="37" y="37"/>
                      <a:pt x="37" y="36"/>
                      <a:pt x="37" y="35"/>
                    </a:cubicBezTo>
                    <a:cubicBezTo>
                      <a:pt x="37" y="32"/>
                      <a:pt x="37" y="29"/>
                      <a:pt x="37" y="26"/>
                    </a:cubicBezTo>
                    <a:cubicBezTo>
                      <a:pt x="37" y="24"/>
                      <a:pt x="37" y="21"/>
                      <a:pt x="37" y="18"/>
                    </a:cubicBezTo>
                    <a:cubicBezTo>
                      <a:pt x="37" y="17"/>
                      <a:pt x="36" y="17"/>
                      <a:pt x="36" y="17"/>
                    </a:cubicBezTo>
                    <a:cubicBezTo>
                      <a:pt x="34" y="17"/>
                      <a:pt x="34" y="18"/>
                      <a:pt x="34" y="19"/>
                    </a:cubicBezTo>
                    <a:cubicBezTo>
                      <a:pt x="34" y="22"/>
                      <a:pt x="33" y="25"/>
                      <a:pt x="31" y="25"/>
                    </a:cubicBezTo>
                    <a:cubicBezTo>
                      <a:pt x="29" y="25"/>
                      <a:pt x="26" y="25"/>
                      <a:pt x="23" y="25"/>
                    </a:cubicBezTo>
                    <a:cubicBezTo>
                      <a:pt x="22" y="25"/>
                      <a:pt x="21" y="25"/>
                      <a:pt x="20" y="25"/>
                    </a:cubicBezTo>
                    <a:cubicBezTo>
                      <a:pt x="16" y="25"/>
                      <a:pt x="16" y="26"/>
                      <a:pt x="16" y="21"/>
                    </a:cubicBezTo>
                    <a:cubicBezTo>
                      <a:pt x="16" y="8"/>
                      <a:pt x="16" y="8"/>
                      <a:pt x="16" y="8"/>
                    </a:cubicBezTo>
                    <a:cubicBezTo>
                      <a:pt x="16" y="8"/>
                      <a:pt x="16" y="7"/>
                      <a:pt x="16" y="7"/>
                    </a:cubicBezTo>
                    <a:cubicBezTo>
                      <a:pt x="16" y="6"/>
                      <a:pt x="16" y="4"/>
                      <a:pt x="17" y="4"/>
                    </a:cubicBezTo>
                    <a:cubicBezTo>
                      <a:pt x="18" y="3"/>
                      <a:pt x="23" y="3"/>
                      <a:pt x="25" y="3"/>
                    </a:cubicBezTo>
                    <a:cubicBezTo>
                      <a:pt x="33" y="3"/>
                      <a:pt x="38" y="3"/>
                      <a:pt x="40" y="12"/>
                    </a:cubicBezTo>
                    <a:cubicBezTo>
                      <a:pt x="40" y="12"/>
                      <a:pt x="41" y="14"/>
                      <a:pt x="42" y="1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64" name="Freeform 63"/>
              <p:cNvSpPr>
                <a:spLocks noEditPoints="1"/>
              </p:cNvSpPr>
              <p:nvPr/>
            </p:nvSpPr>
            <p:spPr bwMode="auto">
              <a:xfrm>
                <a:off x="3910013" y="3529013"/>
                <a:ext cx="166688" cy="171450"/>
              </a:xfrm>
              <a:custGeom>
                <a:avLst/>
                <a:gdLst>
                  <a:gd name="T0" fmla="*/ 22 w 44"/>
                  <a:gd name="T1" fmla="*/ 0 h 45"/>
                  <a:gd name="T2" fmla="*/ 6 w 44"/>
                  <a:gd name="T3" fmla="*/ 6 h 45"/>
                  <a:gd name="T4" fmla="*/ 0 w 44"/>
                  <a:gd name="T5" fmla="*/ 22 h 45"/>
                  <a:gd name="T6" fmla="*/ 22 w 44"/>
                  <a:gd name="T7" fmla="*/ 45 h 45"/>
                  <a:gd name="T8" fmla="*/ 44 w 44"/>
                  <a:gd name="T9" fmla="*/ 22 h 45"/>
                  <a:gd name="T10" fmla="*/ 37 w 44"/>
                  <a:gd name="T11" fmla="*/ 5 h 45"/>
                  <a:gd name="T12" fmla="*/ 22 w 44"/>
                  <a:gd name="T13" fmla="*/ 0 h 45"/>
                  <a:gd name="T14" fmla="*/ 22 w 44"/>
                  <a:gd name="T15" fmla="*/ 3 h 45"/>
                  <a:gd name="T16" fmla="*/ 37 w 44"/>
                  <a:gd name="T17" fmla="*/ 23 h 45"/>
                  <a:gd name="T18" fmla="*/ 37 w 44"/>
                  <a:gd name="T19" fmla="*/ 23 h 45"/>
                  <a:gd name="T20" fmla="*/ 23 w 44"/>
                  <a:gd name="T21" fmla="*/ 42 h 45"/>
                  <a:gd name="T22" fmla="*/ 12 w 44"/>
                  <a:gd name="T23" fmla="*/ 35 h 45"/>
                  <a:gd name="T24" fmla="*/ 8 w 44"/>
                  <a:gd name="T25" fmla="*/ 22 h 45"/>
                  <a:gd name="T26" fmla="*/ 22 w 44"/>
                  <a:gd name="T2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5">
                    <a:moveTo>
                      <a:pt x="22" y="0"/>
                    </a:moveTo>
                    <a:cubicBezTo>
                      <a:pt x="16" y="0"/>
                      <a:pt x="11" y="2"/>
                      <a:pt x="6" y="6"/>
                    </a:cubicBezTo>
                    <a:cubicBezTo>
                      <a:pt x="3" y="10"/>
                      <a:pt x="0" y="16"/>
                      <a:pt x="0" y="22"/>
                    </a:cubicBezTo>
                    <a:cubicBezTo>
                      <a:pt x="0" y="35"/>
                      <a:pt x="10" y="45"/>
                      <a:pt x="22" y="45"/>
                    </a:cubicBezTo>
                    <a:cubicBezTo>
                      <a:pt x="34" y="45"/>
                      <a:pt x="44" y="35"/>
                      <a:pt x="44" y="22"/>
                    </a:cubicBezTo>
                    <a:cubicBezTo>
                      <a:pt x="44" y="16"/>
                      <a:pt x="42" y="9"/>
                      <a:pt x="37" y="5"/>
                    </a:cubicBezTo>
                    <a:cubicBezTo>
                      <a:pt x="33" y="1"/>
                      <a:pt x="28" y="0"/>
                      <a:pt x="22" y="0"/>
                    </a:cubicBezTo>
                    <a:close/>
                    <a:moveTo>
                      <a:pt x="22" y="3"/>
                    </a:moveTo>
                    <a:cubicBezTo>
                      <a:pt x="32" y="3"/>
                      <a:pt x="37" y="13"/>
                      <a:pt x="37" y="23"/>
                    </a:cubicBezTo>
                    <a:cubicBezTo>
                      <a:pt x="37" y="23"/>
                      <a:pt x="37" y="23"/>
                      <a:pt x="37" y="23"/>
                    </a:cubicBezTo>
                    <a:cubicBezTo>
                      <a:pt x="37" y="32"/>
                      <a:pt x="32" y="42"/>
                      <a:pt x="23" y="42"/>
                    </a:cubicBezTo>
                    <a:cubicBezTo>
                      <a:pt x="18" y="42"/>
                      <a:pt x="14" y="39"/>
                      <a:pt x="12" y="35"/>
                    </a:cubicBezTo>
                    <a:cubicBezTo>
                      <a:pt x="9" y="31"/>
                      <a:pt x="8" y="26"/>
                      <a:pt x="8" y="22"/>
                    </a:cubicBezTo>
                    <a:cubicBezTo>
                      <a:pt x="8" y="12"/>
                      <a:pt x="13" y="3"/>
                      <a:pt x="22" y="3"/>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65" name="Freeform 64"/>
              <p:cNvSpPr>
                <a:spLocks/>
              </p:cNvSpPr>
              <p:nvPr/>
            </p:nvSpPr>
            <p:spPr bwMode="auto">
              <a:xfrm>
                <a:off x="4083050" y="3533775"/>
                <a:ext cx="180975" cy="166688"/>
              </a:xfrm>
              <a:custGeom>
                <a:avLst/>
                <a:gdLst>
                  <a:gd name="T0" fmla="*/ 46 w 48"/>
                  <a:gd name="T1" fmla="*/ 37 h 44"/>
                  <a:gd name="T2" fmla="*/ 45 w 48"/>
                  <a:gd name="T3" fmla="*/ 37 h 44"/>
                  <a:gd name="T4" fmla="*/ 44 w 48"/>
                  <a:gd name="T5" fmla="*/ 37 h 44"/>
                  <a:gd name="T6" fmla="*/ 42 w 48"/>
                  <a:gd name="T7" fmla="*/ 34 h 44"/>
                  <a:gd name="T8" fmla="*/ 42 w 48"/>
                  <a:gd name="T9" fmla="*/ 31 h 44"/>
                  <a:gd name="T10" fmla="*/ 42 w 48"/>
                  <a:gd name="T11" fmla="*/ 3 h 44"/>
                  <a:gd name="T12" fmla="*/ 42 w 48"/>
                  <a:gd name="T13" fmla="*/ 2 h 44"/>
                  <a:gd name="T14" fmla="*/ 42 w 48"/>
                  <a:gd name="T15" fmla="*/ 1 h 44"/>
                  <a:gd name="T16" fmla="*/ 40 w 48"/>
                  <a:gd name="T17" fmla="*/ 0 h 44"/>
                  <a:gd name="T18" fmla="*/ 30 w 48"/>
                  <a:gd name="T19" fmla="*/ 0 h 44"/>
                  <a:gd name="T20" fmla="*/ 29 w 48"/>
                  <a:gd name="T21" fmla="*/ 0 h 44"/>
                  <a:gd name="T22" fmla="*/ 28 w 48"/>
                  <a:gd name="T23" fmla="*/ 0 h 44"/>
                  <a:gd name="T24" fmla="*/ 28 w 48"/>
                  <a:gd name="T25" fmla="*/ 1 h 44"/>
                  <a:gd name="T26" fmla="*/ 31 w 48"/>
                  <a:gd name="T27" fmla="*/ 3 h 44"/>
                  <a:gd name="T28" fmla="*/ 35 w 48"/>
                  <a:gd name="T29" fmla="*/ 7 h 44"/>
                  <a:gd name="T30" fmla="*/ 35 w 48"/>
                  <a:gd name="T31" fmla="*/ 10 h 44"/>
                  <a:gd name="T32" fmla="*/ 35 w 48"/>
                  <a:gd name="T33" fmla="*/ 28 h 44"/>
                  <a:gd name="T34" fmla="*/ 35 w 48"/>
                  <a:gd name="T35" fmla="*/ 30 h 44"/>
                  <a:gd name="T36" fmla="*/ 33 w 48"/>
                  <a:gd name="T37" fmla="*/ 35 h 44"/>
                  <a:gd name="T38" fmla="*/ 24 w 48"/>
                  <a:gd name="T39" fmla="*/ 39 h 44"/>
                  <a:gd name="T40" fmla="*/ 15 w 48"/>
                  <a:gd name="T41" fmla="*/ 35 h 44"/>
                  <a:gd name="T42" fmla="*/ 13 w 48"/>
                  <a:gd name="T43" fmla="*/ 25 h 44"/>
                  <a:gd name="T44" fmla="*/ 13 w 48"/>
                  <a:gd name="T45" fmla="*/ 4 h 44"/>
                  <a:gd name="T46" fmla="*/ 14 w 48"/>
                  <a:gd name="T47" fmla="*/ 2 h 44"/>
                  <a:gd name="T48" fmla="*/ 13 w 48"/>
                  <a:gd name="T49" fmla="*/ 1 h 44"/>
                  <a:gd name="T50" fmla="*/ 12 w 48"/>
                  <a:gd name="T51" fmla="*/ 0 h 44"/>
                  <a:gd name="T52" fmla="*/ 1 w 48"/>
                  <a:gd name="T53" fmla="*/ 0 h 44"/>
                  <a:gd name="T54" fmla="*/ 1 w 48"/>
                  <a:gd name="T55" fmla="*/ 0 h 44"/>
                  <a:gd name="T56" fmla="*/ 0 w 48"/>
                  <a:gd name="T57" fmla="*/ 0 h 44"/>
                  <a:gd name="T58" fmla="*/ 0 w 48"/>
                  <a:gd name="T59" fmla="*/ 1 h 44"/>
                  <a:gd name="T60" fmla="*/ 3 w 48"/>
                  <a:gd name="T61" fmla="*/ 3 h 44"/>
                  <a:gd name="T62" fmla="*/ 6 w 48"/>
                  <a:gd name="T63" fmla="*/ 7 h 44"/>
                  <a:gd name="T64" fmla="*/ 6 w 48"/>
                  <a:gd name="T65" fmla="*/ 10 h 44"/>
                  <a:gd name="T66" fmla="*/ 6 w 48"/>
                  <a:gd name="T67" fmla="*/ 25 h 44"/>
                  <a:gd name="T68" fmla="*/ 6 w 48"/>
                  <a:gd name="T69" fmla="*/ 26 h 44"/>
                  <a:gd name="T70" fmla="*/ 9 w 48"/>
                  <a:gd name="T71" fmla="*/ 38 h 44"/>
                  <a:gd name="T72" fmla="*/ 20 w 48"/>
                  <a:gd name="T73" fmla="*/ 44 h 44"/>
                  <a:gd name="T74" fmla="*/ 30 w 48"/>
                  <a:gd name="T75" fmla="*/ 41 h 44"/>
                  <a:gd name="T76" fmla="*/ 34 w 48"/>
                  <a:gd name="T77" fmla="*/ 37 h 44"/>
                  <a:gd name="T78" fmla="*/ 34 w 48"/>
                  <a:gd name="T79" fmla="*/ 38 h 44"/>
                  <a:gd name="T80" fmla="*/ 35 w 48"/>
                  <a:gd name="T81" fmla="*/ 39 h 44"/>
                  <a:gd name="T82" fmla="*/ 35 w 48"/>
                  <a:gd name="T83" fmla="*/ 41 h 44"/>
                  <a:gd name="T84" fmla="*/ 35 w 48"/>
                  <a:gd name="T85" fmla="*/ 43 h 44"/>
                  <a:gd name="T86" fmla="*/ 35 w 48"/>
                  <a:gd name="T87" fmla="*/ 44 h 44"/>
                  <a:gd name="T88" fmla="*/ 35 w 48"/>
                  <a:gd name="T89" fmla="*/ 44 h 44"/>
                  <a:gd name="T90" fmla="*/ 35 w 48"/>
                  <a:gd name="T91" fmla="*/ 44 h 44"/>
                  <a:gd name="T92" fmla="*/ 37 w 48"/>
                  <a:gd name="T93" fmla="*/ 44 h 44"/>
                  <a:gd name="T94" fmla="*/ 46 w 48"/>
                  <a:gd name="T95" fmla="*/ 40 h 44"/>
                  <a:gd name="T96" fmla="*/ 48 w 48"/>
                  <a:gd name="T97" fmla="*/ 38 h 44"/>
                  <a:gd name="T98" fmla="*/ 46 w 48"/>
                  <a:gd name="T99"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 h="44">
                    <a:moveTo>
                      <a:pt x="46" y="37"/>
                    </a:moveTo>
                    <a:cubicBezTo>
                      <a:pt x="45" y="37"/>
                      <a:pt x="45" y="37"/>
                      <a:pt x="45" y="37"/>
                    </a:cubicBezTo>
                    <a:cubicBezTo>
                      <a:pt x="45" y="37"/>
                      <a:pt x="45" y="37"/>
                      <a:pt x="44" y="37"/>
                    </a:cubicBezTo>
                    <a:cubicBezTo>
                      <a:pt x="42" y="37"/>
                      <a:pt x="42" y="36"/>
                      <a:pt x="42" y="34"/>
                    </a:cubicBezTo>
                    <a:cubicBezTo>
                      <a:pt x="42" y="33"/>
                      <a:pt x="42" y="32"/>
                      <a:pt x="42" y="31"/>
                    </a:cubicBezTo>
                    <a:cubicBezTo>
                      <a:pt x="42" y="3"/>
                      <a:pt x="42" y="3"/>
                      <a:pt x="42" y="3"/>
                    </a:cubicBezTo>
                    <a:cubicBezTo>
                      <a:pt x="42" y="3"/>
                      <a:pt x="42" y="2"/>
                      <a:pt x="42" y="2"/>
                    </a:cubicBezTo>
                    <a:cubicBezTo>
                      <a:pt x="42" y="1"/>
                      <a:pt x="42" y="1"/>
                      <a:pt x="42" y="1"/>
                    </a:cubicBezTo>
                    <a:cubicBezTo>
                      <a:pt x="41" y="0"/>
                      <a:pt x="41" y="0"/>
                      <a:pt x="40" y="0"/>
                    </a:cubicBezTo>
                    <a:cubicBezTo>
                      <a:pt x="30" y="0"/>
                      <a:pt x="30" y="0"/>
                      <a:pt x="30" y="0"/>
                    </a:cubicBezTo>
                    <a:cubicBezTo>
                      <a:pt x="30" y="0"/>
                      <a:pt x="29" y="0"/>
                      <a:pt x="29" y="0"/>
                    </a:cubicBezTo>
                    <a:cubicBezTo>
                      <a:pt x="29" y="0"/>
                      <a:pt x="29" y="0"/>
                      <a:pt x="28" y="0"/>
                    </a:cubicBezTo>
                    <a:cubicBezTo>
                      <a:pt x="28" y="1"/>
                      <a:pt x="28" y="1"/>
                      <a:pt x="28" y="1"/>
                    </a:cubicBezTo>
                    <a:cubicBezTo>
                      <a:pt x="28" y="3"/>
                      <a:pt x="30" y="3"/>
                      <a:pt x="31" y="3"/>
                    </a:cubicBezTo>
                    <a:cubicBezTo>
                      <a:pt x="35" y="3"/>
                      <a:pt x="35" y="4"/>
                      <a:pt x="35" y="7"/>
                    </a:cubicBezTo>
                    <a:cubicBezTo>
                      <a:pt x="35" y="8"/>
                      <a:pt x="35" y="9"/>
                      <a:pt x="35" y="10"/>
                    </a:cubicBezTo>
                    <a:cubicBezTo>
                      <a:pt x="35" y="28"/>
                      <a:pt x="35" y="28"/>
                      <a:pt x="35" y="28"/>
                    </a:cubicBezTo>
                    <a:cubicBezTo>
                      <a:pt x="35" y="29"/>
                      <a:pt x="35" y="30"/>
                      <a:pt x="35" y="30"/>
                    </a:cubicBezTo>
                    <a:cubicBezTo>
                      <a:pt x="35" y="32"/>
                      <a:pt x="35" y="34"/>
                      <a:pt x="33" y="35"/>
                    </a:cubicBezTo>
                    <a:cubicBezTo>
                      <a:pt x="31" y="38"/>
                      <a:pt x="28" y="39"/>
                      <a:pt x="24" y="39"/>
                    </a:cubicBezTo>
                    <a:cubicBezTo>
                      <a:pt x="21" y="39"/>
                      <a:pt x="17" y="38"/>
                      <a:pt x="15" y="35"/>
                    </a:cubicBezTo>
                    <a:cubicBezTo>
                      <a:pt x="14" y="32"/>
                      <a:pt x="13" y="28"/>
                      <a:pt x="13" y="25"/>
                    </a:cubicBezTo>
                    <a:cubicBezTo>
                      <a:pt x="13" y="4"/>
                      <a:pt x="13" y="4"/>
                      <a:pt x="13" y="4"/>
                    </a:cubicBezTo>
                    <a:cubicBezTo>
                      <a:pt x="13" y="4"/>
                      <a:pt x="14" y="3"/>
                      <a:pt x="14" y="2"/>
                    </a:cubicBezTo>
                    <a:cubicBezTo>
                      <a:pt x="14" y="2"/>
                      <a:pt x="13" y="1"/>
                      <a:pt x="13" y="1"/>
                    </a:cubicBezTo>
                    <a:cubicBezTo>
                      <a:pt x="13" y="0"/>
                      <a:pt x="12" y="0"/>
                      <a:pt x="12" y="0"/>
                    </a:cubicBezTo>
                    <a:cubicBezTo>
                      <a:pt x="1" y="0"/>
                      <a:pt x="1" y="0"/>
                      <a:pt x="1" y="0"/>
                    </a:cubicBezTo>
                    <a:cubicBezTo>
                      <a:pt x="1" y="0"/>
                      <a:pt x="1" y="0"/>
                      <a:pt x="1" y="0"/>
                    </a:cubicBezTo>
                    <a:cubicBezTo>
                      <a:pt x="0" y="0"/>
                      <a:pt x="0" y="0"/>
                      <a:pt x="0" y="0"/>
                    </a:cubicBezTo>
                    <a:cubicBezTo>
                      <a:pt x="0" y="0"/>
                      <a:pt x="0" y="1"/>
                      <a:pt x="0" y="1"/>
                    </a:cubicBezTo>
                    <a:cubicBezTo>
                      <a:pt x="0" y="3"/>
                      <a:pt x="2" y="3"/>
                      <a:pt x="3" y="3"/>
                    </a:cubicBezTo>
                    <a:cubicBezTo>
                      <a:pt x="6" y="3"/>
                      <a:pt x="6" y="4"/>
                      <a:pt x="6" y="7"/>
                    </a:cubicBezTo>
                    <a:cubicBezTo>
                      <a:pt x="6" y="8"/>
                      <a:pt x="6" y="9"/>
                      <a:pt x="6" y="10"/>
                    </a:cubicBezTo>
                    <a:cubicBezTo>
                      <a:pt x="6" y="25"/>
                      <a:pt x="6" y="25"/>
                      <a:pt x="6" y="25"/>
                    </a:cubicBezTo>
                    <a:cubicBezTo>
                      <a:pt x="6" y="25"/>
                      <a:pt x="6" y="26"/>
                      <a:pt x="6" y="26"/>
                    </a:cubicBezTo>
                    <a:cubicBezTo>
                      <a:pt x="6" y="30"/>
                      <a:pt x="6" y="35"/>
                      <a:pt x="9" y="38"/>
                    </a:cubicBezTo>
                    <a:cubicBezTo>
                      <a:pt x="12" y="42"/>
                      <a:pt x="16" y="44"/>
                      <a:pt x="20" y="44"/>
                    </a:cubicBezTo>
                    <a:cubicBezTo>
                      <a:pt x="25" y="44"/>
                      <a:pt x="28" y="42"/>
                      <a:pt x="30" y="41"/>
                    </a:cubicBezTo>
                    <a:cubicBezTo>
                      <a:pt x="32" y="39"/>
                      <a:pt x="34" y="37"/>
                      <a:pt x="34" y="37"/>
                    </a:cubicBezTo>
                    <a:cubicBezTo>
                      <a:pt x="34" y="37"/>
                      <a:pt x="34" y="37"/>
                      <a:pt x="34" y="38"/>
                    </a:cubicBezTo>
                    <a:cubicBezTo>
                      <a:pt x="35" y="38"/>
                      <a:pt x="35" y="38"/>
                      <a:pt x="35" y="39"/>
                    </a:cubicBezTo>
                    <a:cubicBezTo>
                      <a:pt x="35" y="40"/>
                      <a:pt x="35" y="40"/>
                      <a:pt x="35" y="41"/>
                    </a:cubicBezTo>
                    <a:cubicBezTo>
                      <a:pt x="35" y="43"/>
                      <a:pt x="35" y="43"/>
                      <a:pt x="35" y="43"/>
                    </a:cubicBezTo>
                    <a:cubicBezTo>
                      <a:pt x="35" y="43"/>
                      <a:pt x="35" y="43"/>
                      <a:pt x="35" y="44"/>
                    </a:cubicBezTo>
                    <a:cubicBezTo>
                      <a:pt x="35" y="44"/>
                      <a:pt x="35" y="44"/>
                      <a:pt x="35" y="44"/>
                    </a:cubicBezTo>
                    <a:cubicBezTo>
                      <a:pt x="35" y="44"/>
                      <a:pt x="35" y="44"/>
                      <a:pt x="35" y="44"/>
                    </a:cubicBezTo>
                    <a:cubicBezTo>
                      <a:pt x="36" y="44"/>
                      <a:pt x="37" y="44"/>
                      <a:pt x="37" y="44"/>
                    </a:cubicBezTo>
                    <a:cubicBezTo>
                      <a:pt x="39" y="42"/>
                      <a:pt x="43" y="40"/>
                      <a:pt x="46" y="40"/>
                    </a:cubicBezTo>
                    <a:cubicBezTo>
                      <a:pt x="46" y="39"/>
                      <a:pt x="48" y="39"/>
                      <a:pt x="48" y="38"/>
                    </a:cubicBezTo>
                    <a:cubicBezTo>
                      <a:pt x="48" y="37"/>
                      <a:pt x="47" y="37"/>
                      <a:pt x="46" y="3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66" name="Freeform 65"/>
              <p:cNvSpPr>
                <a:spLocks/>
              </p:cNvSpPr>
              <p:nvPr/>
            </p:nvSpPr>
            <p:spPr bwMode="auto">
              <a:xfrm>
                <a:off x="4279900" y="3529013"/>
                <a:ext cx="184150" cy="166688"/>
              </a:xfrm>
              <a:custGeom>
                <a:avLst/>
                <a:gdLst>
                  <a:gd name="T0" fmla="*/ 48 w 49"/>
                  <a:gd name="T1" fmla="*/ 41 h 44"/>
                  <a:gd name="T2" fmla="*/ 46 w 49"/>
                  <a:gd name="T3" fmla="*/ 41 h 44"/>
                  <a:gd name="T4" fmla="*/ 43 w 49"/>
                  <a:gd name="T5" fmla="*/ 37 h 44"/>
                  <a:gd name="T6" fmla="*/ 43 w 49"/>
                  <a:gd name="T7" fmla="*/ 34 h 44"/>
                  <a:gd name="T8" fmla="*/ 43 w 49"/>
                  <a:gd name="T9" fmla="*/ 19 h 44"/>
                  <a:gd name="T10" fmla="*/ 43 w 49"/>
                  <a:gd name="T11" fmla="*/ 17 h 44"/>
                  <a:gd name="T12" fmla="*/ 40 w 49"/>
                  <a:gd name="T13" fmla="*/ 5 h 44"/>
                  <a:gd name="T14" fmla="*/ 29 w 49"/>
                  <a:gd name="T15" fmla="*/ 0 h 44"/>
                  <a:gd name="T16" fmla="*/ 18 w 49"/>
                  <a:gd name="T17" fmla="*/ 4 h 44"/>
                  <a:gd name="T18" fmla="*/ 14 w 49"/>
                  <a:gd name="T19" fmla="*/ 7 h 44"/>
                  <a:gd name="T20" fmla="*/ 14 w 49"/>
                  <a:gd name="T21" fmla="*/ 2 h 44"/>
                  <a:gd name="T22" fmla="*/ 14 w 49"/>
                  <a:gd name="T23" fmla="*/ 1 h 44"/>
                  <a:gd name="T24" fmla="*/ 13 w 49"/>
                  <a:gd name="T25" fmla="*/ 0 h 44"/>
                  <a:gd name="T26" fmla="*/ 11 w 49"/>
                  <a:gd name="T27" fmla="*/ 1 h 44"/>
                  <a:gd name="T28" fmla="*/ 4 w 49"/>
                  <a:gd name="T29" fmla="*/ 6 h 44"/>
                  <a:gd name="T30" fmla="*/ 1 w 49"/>
                  <a:gd name="T31" fmla="*/ 8 h 44"/>
                  <a:gd name="T32" fmla="*/ 3 w 49"/>
                  <a:gd name="T33" fmla="*/ 9 h 44"/>
                  <a:gd name="T34" fmla="*/ 4 w 49"/>
                  <a:gd name="T35" fmla="*/ 9 h 44"/>
                  <a:gd name="T36" fmla="*/ 6 w 49"/>
                  <a:gd name="T37" fmla="*/ 10 h 44"/>
                  <a:gd name="T38" fmla="*/ 7 w 49"/>
                  <a:gd name="T39" fmla="*/ 15 h 44"/>
                  <a:gd name="T40" fmla="*/ 7 w 49"/>
                  <a:gd name="T41" fmla="*/ 16 h 44"/>
                  <a:gd name="T42" fmla="*/ 7 w 49"/>
                  <a:gd name="T43" fmla="*/ 34 h 44"/>
                  <a:gd name="T44" fmla="*/ 7 w 49"/>
                  <a:gd name="T45" fmla="*/ 37 h 44"/>
                  <a:gd name="T46" fmla="*/ 3 w 49"/>
                  <a:gd name="T47" fmla="*/ 41 h 44"/>
                  <a:gd name="T48" fmla="*/ 2 w 49"/>
                  <a:gd name="T49" fmla="*/ 41 h 44"/>
                  <a:gd name="T50" fmla="*/ 0 w 49"/>
                  <a:gd name="T51" fmla="*/ 43 h 44"/>
                  <a:gd name="T52" fmla="*/ 2 w 49"/>
                  <a:gd name="T53" fmla="*/ 44 h 44"/>
                  <a:gd name="T54" fmla="*/ 11 w 49"/>
                  <a:gd name="T55" fmla="*/ 44 h 44"/>
                  <a:gd name="T56" fmla="*/ 19 w 49"/>
                  <a:gd name="T57" fmla="*/ 44 h 44"/>
                  <a:gd name="T58" fmla="*/ 20 w 49"/>
                  <a:gd name="T59" fmla="*/ 44 h 44"/>
                  <a:gd name="T60" fmla="*/ 21 w 49"/>
                  <a:gd name="T61" fmla="*/ 43 h 44"/>
                  <a:gd name="T62" fmla="*/ 20 w 49"/>
                  <a:gd name="T63" fmla="*/ 41 h 44"/>
                  <a:gd name="T64" fmla="*/ 18 w 49"/>
                  <a:gd name="T65" fmla="*/ 41 h 44"/>
                  <a:gd name="T66" fmla="*/ 14 w 49"/>
                  <a:gd name="T67" fmla="*/ 36 h 44"/>
                  <a:gd name="T68" fmla="*/ 14 w 49"/>
                  <a:gd name="T69" fmla="*/ 34 h 44"/>
                  <a:gd name="T70" fmla="*/ 14 w 49"/>
                  <a:gd name="T71" fmla="*/ 18 h 44"/>
                  <a:gd name="T72" fmla="*/ 17 w 49"/>
                  <a:gd name="T73" fmla="*/ 9 h 44"/>
                  <a:gd name="T74" fmla="*/ 26 w 49"/>
                  <a:gd name="T75" fmla="*/ 5 h 44"/>
                  <a:gd name="T76" fmla="*/ 34 w 49"/>
                  <a:gd name="T77" fmla="*/ 9 h 44"/>
                  <a:gd name="T78" fmla="*/ 35 w 49"/>
                  <a:gd name="T79" fmla="*/ 18 h 44"/>
                  <a:gd name="T80" fmla="*/ 35 w 49"/>
                  <a:gd name="T81" fmla="*/ 34 h 44"/>
                  <a:gd name="T82" fmla="*/ 36 w 49"/>
                  <a:gd name="T83" fmla="*/ 37 h 44"/>
                  <a:gd name="T84" fmla="*/ 32 w 49"/>
                  <a:gd name="T85" fmla="*/ 41 h 44"/>
                  <a:gd name="T86" fmla="*/ 30 w 49"/>
                  <a:gd name="T87" fmla="*/ 41 h 44"/>
                  <a:gd name="T88" fmla="*/ 29 w 49"/>
                  <a:gd name="T89" fmla="*/ 43 h 44"/>
                  <a:gd name="T90" fmla="*/ 31 w 49"/>
                  <a:gd name="T91" fmla="*/ 44 h 44"/>
                  <a:gd name="T92" fmla="*/ 39 w 49"/>
                  <a:gd name="T93" fmla="*/ 44 h 44"/>
                  <a:gd name="T94" fmla="*/ 48 w 49"/>
                  <a:gd name="T95" fmla="*/ 44 h 44"/>
                  <a:gd name="T96" fmla="*/ 49 w 49"/>
                  <a:gd name="T97" fmla="*/ 44 h 44"/>
                  <a:gd name="T98" fmla="*/ 49 w 49"/>
                  <a:gd name="T99" fmla="*/ 43 h 44"/>
                  <a:gd name="T100" fmla="*/ 48 w 49"/>
                  <a:gd name="T101"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 h="44">
                    <a:moveTo>
                      <a:pt x="48" y="41"/>
                    </a:moveTo>
                    <a:cubicBezTo>
                      <a:pt x="48" y="41"/>
                      <a:pt x="47" y="41"/>
                      <a:pt x="46" y="41"/>
                    </a:cubicBezTo>
                    <a:cubicBezTo>
                      <a:pt x="43" y="41"/>
                      <a:pt x="43" y="39"/>
                      <a:pt x="43" y="37"/>
                    </a:cubicBezTo>
                    <a:cubicBezTo>
                      <a:pt x="43" y="36"/>
                      <a:pt x="43" y="35"/>
                      <a:pt x="43" y="34"/>
                    </a:cubicBezTo>
                    <a:cubicBezTo>
                      <a:pt x="43" y="19"/>
                      <a:pt x="43" y="19"/>
                      <a:pt x="43" y="19"/>
                    </a:cubicBezTo>
                    <a:cubicBezTo>
                      <a:pt x="43" y="18"/>
                      <a:pt x="43" y="18"/>
                      <a:pt x="43" y="17"/>
                    </a:cubicBezTo>
                    <a:cubicBezTo>
                      <a:pt x="43" y="13"/>
                      <a:pt x="43" y="9"/>
                      <a:pt x="40" y="5"/>
                    </a:cubicBezTo>
                    <a:cubicBezTo>
                      <a:pt x="37" y="2"/>
                      <a:pt x="33" y="0"/>
                      <a:pt x="29" y="0"/>
                    </a:cubicBezTo>
                    <a:cubicBezTo>
                      <a:pt x="24" y="0"/>
                      <a:pt x="21" y="2"/>
                      <a:pt x="18" y="4"/>
                    </a:cubicBezTo>
                    <a:cubicBezTo>
                      <a:pt x="17" y="5"/>
                      <a:pt x="15" y="7"/>
                      <a:pt x="14" y="7"/>
                    </a:cubicBezTo>
                    <a:cubicBezTo>
                      <a:pt x="14" y="2"/>
                      <a:pt x="14" y="2"/>
                      <a:pt x="14" y="2"/>
                    </a:cubicBezTo>
                    <a:cubicBezTo>
                      <a:pt x="14" y="2"/>
                      <a:pt x="14" y="2"/>
                      <a:pt x="14" y="1"/>
                    </a:cubicBezTo>
                    <a:cubicBezTo>
                      <a:pt x="14" y="1"/>
                      <a:pt x="14" y="0"/>
                      <a:pt x="13" y="0"/>
                    </a:cubicBezTo>
                    <a:cubicBezTo>
                      <a:pt x="12" y="0"/>
                      <a:pt x="11" y="1"/>
                      <a:pt x="11" y="1"/>
                    </a:cubicBezTo>
                    <a:cubicBezTo>
                      <a:pt x="10" y="3"/>
                      <a:pt x="6" y="5"/>
                      <a:pt x="4" y="6"/>
                    </a:cubicBezTo>
                    <a:cubicBezTo>
                      <a:pt x="3" y="6"/>
                      <a:pt x="1" y="6"/>
                      <a:pt x="1" y="8"/>
                    </a:cubicBezTo>
                    <a:cubicBezTo>
                      <a:pt x="1" y="9"/>
                      <a:pt x="2" y="9"/>
                      <a:pt x="3" y="9"/>
                    </a:cubicBezTo>
                    <a:cubicBezTo>
                      <a:pt x="4" y="9"/>
                      <a:pt x="4" y="9"/>
                      <a:pt x="4" y="9"/>
                    </a:cubicBezTo>
                    <a:cubicBezTo>
                      <a:pt x="5" y="9"/>
                      <a:pt x="6" y="9"/>
                      <a:pt x="6" y="10"/>
                    </a:cubicBezTo>
                    <a:cubicBezTo>
                      <a:pt x="7" y="11"/>
                      <a:pt x="7" y="13"/>
                      <a:pt x="7" y="15"/>
                    </a:cubicBezTo>
                    <a:cubicBezTo>
                      <a:pt x="7" y="15"/>
                      <a:pt x="7" y="16"/>
                      <a:pt x="7" y="16"/>
                    </a:cubicBezTo>
                    <a:cubicBezTo>
                      <a:pt x="7" y="34"/>
                      <a:pt x="7" y="34"/>
                      <a:pt x="7" y="34"/>
                    </a:cubicBezTo>
                    <a:cubicBezTo>
                      <a:pt x="7" y="35"/>
                      <a:pt x="7" y="36"/>
                      <a:pt x="7" y="37"/>
                    </a:cubicBezTo>
                    <a:cubicBezTo>
                      <a:pt x="7" y="39"/>
                      <a:pt x="7" y="41"/>
                      <a:pt x="3" y="41"/>
                    </a:cubicBezTo>
                    <a:cubicBezTo>
                      <a:pt x="3" y="41"/>
                      <a:pt x="2" y="41"/>
                      <a:pt x="2" y="41"/>
                    </a:cubicBezTo>
                    <a:cubicBezTo>
                      <a:pt x="1" y="41"/>
                      <a:pt x="0" y="42"/>
                      <a:pt x="0" y="43"/>
                    </a:cubicBezTo>
                    <a:cubicBezTo>
                      <a:pt x="0" y="44"/>
                      <a:pt x="1" y="44"/>
                      <a:pt x="2" y="44"/>
                    </a:cubicBezTo>
                    <a:cubicBezTo>
                      <a:pt x="5" y="44"/>
                      <a:pt x="8" y="44"/>
                      <a:pt x="11" y="44"/>
                    </a:cubicBezTo>
                    <a:cubicBezTo>
                      <a:pt x="13" y="44"/>
                      <a:pt x="16" y="44"/>
                      <a:pt x="19" y="44"/>
                    </a:cubicBezTo>
                    <a:cubicBezTo>
                      <a:pt x="20" y="44"/>
                      <a:pt x="20" y="44"/>
                      <a:pt x="20" y="44"/>
                    </a:cubicBezTo>
                    <a:cubicBezTo>
                      <a:pt x="21" y="44"/>
                      <a:pt x="21" y="43"/>
                      <a:pt x="21" y="43"/>
                    </a:cubicBezTo>
                    <a:cubicBezTo>
                      <a:pt x="21" y="42"/>
                      <a:pt x="20" y="41"/>
                      <a:pt x="20" y="41"/>
                    </a:cubicBezTo>
                    <a:cubicBezTo>
                      <a:pt x="19" y="41"/>
                      <a:pt x="18" y="41"/>
                      <a:pt x="18" y="41"/>
                    </a:cubicBezTo>
                    <a:cubicBezTo>
                      <a:pt x="14" y="41"/>
                      <a:pt x="14" y="39"/>
                      <a:pt x="14" y="36"/>
                    </a:cubicBezTo>
                    <a:cubicBezTo>
                      <a:pt x="14" y="36"/>
                      <a:pt x="14" y="35"/>
                      <a:pt x="14" y="34"/>
                    </a:cubicBezTo>
                    <a:cubicBezTo>
                      <a:pt x="14" y="18"/>
                      <a:pt x="14" y="18"/>
                      <a:pt x="14" y="18"/>
                    </a:cubicBezTo>
                    <a:cubicBezTo>
                      <a:pt x="14" y="14"/>
                      <a:pt x="14" y="12"/>
                      <a:pt x="17" y="9"/>
                    </a:cubicBezTo>
                    <a:cubicBezTo>
                      <a:pt x="19" y="7"/>
                      <a:pt x="22" y="5"/>
                      <a:pt x="26" y="5"/>
                    </a:cubicBezTo>
                    <a:cubicBezTo>
                      <a:pt x="29" y="5"/>
                      <a:pt x="32" y="7"/>
                      <a:pt x="34" y="9"/>
                    </a:cubicBezTo>
                    <a:cubicBezTo>
                      <a:pt x="35" y="12"/>
                      <a:pt x="35" y="15"/>
                      <a:pt x="35" y="18"/>
                    </a:cubicBezTo>
                    <a:cubicBezTo>
                      <a:pt x="35" y="34"/>
                      <a:pt x="35" y="34"/>
                      <a:pt x="35" y="34"/>
                    </a:cubicBezTo>
                    <a:cubicBezTo>
                      <a:pt x="35" y="35"/>
                      <a:pt x="36" y="36"/>
                      <a:pt x="36" y="37"/>
                    </a:cubicBezTo>
                    <a:cubicBezTo>
                      <a:pt x="35" y="39"/>
                      <a:pt x="35" y="41"/>
                      <a:pt x="32" y="41"/>
                    </a:cubicBezTo>
                    <a:cubicBezTo>
                      <a:pt x="31" y="41"/>
                      <a:pt x="31" y="41"/>
                      <a:pt x="30" y="41"/>
                    </a:cubicBezTo>
                    <a:cubicBezTo>
                      <a:pt x="29" y="41"/>
                      <a:pt x="29" y="42"/>
                      <a:pt x="29" y="43"/>
                    </a:cubicBezTo>
                    <a:cubicBezTo>
                      <a:pt x="29" y="44"/>
                      <a:pt x="30" y="44"/>
                      <a:pt x="31" y="44"/>
                    </a:cubicBezTo>
                    <a:cubicBezTo>
                      <a:pt x="33" y="44"/>
                      <a:pt x="36" y="44"/>
                      <a:pt x="39" y="44"/>
                    </a:cubicBezTo>
                    <a:cubicBezTo>
                      <a:pt x="42" y="44"/>
                      <a:pt x="45" y="44"/>
                      <a:pt x="48" y="44"/>
                    </a:cubicBezTo>
                    <a:cubicBezTo>
                      <a:pt x="48" y="44"/>
                      <a:pt x="49" y="44"/>
                      <a:pt x="49" y="44"/>
                    </a:cubicBezTo>
                    <a:cubicBezTo>
                      <a:pt x="49" y="44"/>
                      <a:pt x="49" y="43"/>
                      <a:pt x="49" y="43"/>
                    </a:cubicBezTo>
                    <a:cubicBezTo>
                      <a:pt x="49" y="42"/>
                      <a:pt x="49" y="41"/>
                      <a:pt x="48" y="4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67" name="Freeform 66"/>
              <p:cNvSpPr>
                <a:spLocks noEditPoints="1"/>
              </p:cNvSpPr>
              <p:nvPr/>
            </p:nvSpPr>
            <p:spPr bwMode="auto">
              <a:xfrm>
                <a:off x="4475163" y="3438525"/>
                <a:ext cx="177800" cy="261938"/>
              </a:xfrm>
              <a:custGeom>
                <a:avLst/>
                <a:gdLst>
                  <a:gd name="T0" fmla="*/ 46 w 47"/>
                  <a:gd name="T1" fmla="*/ 60 h 69"/>
                  <a:gd name="T2" fmla="*/ 44 w 47"/>
                  <a:gd name="T3" fmla="*/ 61 h 69"/>
                  <a:gd name="T4" fmla="*/ 42 w 47"/>
                  <a:gd name="T5" fmla="*/ 63 h 69"/>
                  <a:gd name="T6" fmla="*/ 41 w 47"/>
                  <a:gd name="T7" fmla="*/ 62 h 69"/>
                  <a:gd name="T8" fmla="*/ 41 w 47"/>
                  <a:gd name="T9" fmla="*/ 60 h 69"/>
                  <a:gd name="T10" fmla="*/ 41 w 47"/>
                  <a:gd name="T11" fmla="*/ 58 h 69"/>
                  <a:gd name="T12" fmla="*/ 41 w 47"/>
                  <a:gd name="T13" fmla="*/ 2 h 69"/>
                  <a:gd name="T14" fmla="*/ 41 w 47"/>
                  <a:gd name="T15" fmla="*/ 2 h 69"/>
                  <a:gd name="T16" fmla="*/ 41 w 47"/>
                  <a:gd name="T17" fmla="*/ 1 h 69"/>
                  <a:gd name="T18" fmla="*/ 40 w 47"/>
                  <a:gd name="T19" fmla="*/ 0 h 69"/>
                  <a:gd name="T20" fmla="*/ 38 w 47"/>
                  <a:gd name="T21" fmla="*/ 1 h 69"/>
                  <a:gd name="T22" fmla="*/ 30 w 47"/>
                  <a:gd name="T23" fmla="*/ 4 h 69"/>
                  <a:gd name="T24" fmla="*/ 28 w 47"/>
                  <a:gd name="T25" fmla="*/ 6 h 69"/>
                  <a:gd name="T26" fmla="*/ 30 w 47"/>
                  <a:gd name="T27" fmla="*/ 7 h 69"/>
                  <a:gd name="T28" fmla="*/ 31 w 47"/>
                  <a:gd name="T29" fmla="*/ 7 h 69"/>
                  <a:gd name="T30" fmla="*/ 34 w 47"/>
                  <a:gd name="T31" fmla="*/ 11 h 69"/>
                  <a:gd name="T32" fmla="*/ 34 w 47"/>
                  <a:gd name="T33" fmla="*/ 14 h 69"/>
                  <a:gd name="T34" fmla="*/ 34 w 47"/>
                  <a:gd name="T35" fmla="*/ 23 h 69"/>
                  <a:gd name="T36" fmla="*/ 34 w 47"/>
                  <a:gd name="T37" fmla="*/ 25 h 69"/>
                  <a:gd name="T38" fmla="*/ 34 w 47"/>
                  <a:gd name="T39" fmla="*/ 26 h 69"/>
                  <a:gd name="T40" fmla="*/ 34 w 47"/>
                  <a:gd name="T41" fmla="*/ 26 h 69"/>
                  <a:gd name="T42" fmla="*/ 32 w 47"/>
                  <a:gd name="T43" fmla="*/ 26 h 69"/>
                  <a:gd name="T44" fmla="*/ 22 w 47"/>
                  <a:gd name="T45" fmla="*/ 24 h 69"/>
                  <a:gd name="T46" fmla="*/ 21 w 47"/>
                  <a:gd name="T47" fmla="*/ 24 h 69"/>
                  <a:gd name="T48" fmla="*/ 6 w 47"/>
                  <a:gd name="T49" fmla="*/ 31 h 69"/>
                  <a:gd name="T50" fmla="*/ 0 w 47"/>
                  <a:gd name="T51" fmla="*/ 46 h 69"/>
                  <a:gd name="T52" fmla="*/ 20 w 47"/>
                  <a:gd name="T53" fmla="*/ 69 h 69"/>
                  <a:gd name="T54" fmla="*/ 29 w 47"/>
                  <a:gd name="T55" fmla="*/ 66 h 69"/>
                  <a:gd name="T56" fmla="*/ 34 w 47"/>
                  <a:gd name="T57" fmla="*/ 63 h 69"/>
                  <a:gd name="T58" fmla="*/ 34 w 47"/>
                  <a:gd name="T59" fmla="*/ 63 h 69"/>
                  <a:gd name="T60" fmla="*/ 34 w 47"/>
                  <a:gd name="T61" fmla="*/ 65 h 69"/>
                  <a:gd name="T62" fmla="*/ 35 w 47"/>
                  <a:gd name="T63" fmla="*/ 67 h 69"/>
                  <a:gd name="T64" fmla="*/ 36 w 47"/>
                  <a:gd name="T65" fmla="*/ 68 h 69"/>
                  <a:gd name="T66" fmla="*/ 38 w 47"/>
                  <a:gd name="T67" fmla="*/ 67 h 69"/>
                  <a:gd name="T68" fmla="*/ 45 w 47"/>
                  <a:gd name="T69" fmla="*/ 64 h 69"/>
                  <a:gd name="T70" fmla="*/ 47 w 47"/>
                  <a:gd name="T71" fmla="*/ 62 h 69"/>
                  <a:gd name="T72" fmla="*/ 47 w 47"/>
                  <a:gd name="T73" fmla="*/ 61 h 69"/>
                  <a:gd name="T74" fmla="*/ 47 w 47"/>
                  <a:gd name="T75" fmla="*/ 61 h 69"/>
                  <a:gd name="T76" fmla="*/ 46 w 47"/>
                  <a:gd name="T77" fmla="*/ 60 h 69"/>
                  <a:gd name="T78" fmla="*/ 23 w 47"/>
                  <a:gd name="T79" fmla="*/ 64 h 69"/>
                  <a:gd name="T80" fmla="*/ 7 w 47"/>
                  <a:gd name="T81" fmla="*/ 45 h 69"/>
                  <a:gd name="T82" fmla="*/ 23 w 47"/>
                  <a:gd name="T83" fmla="*/ 26 h 69"/>
                  <a:gd name="T84" fmla="*/ 24 w 47"/>
                  <a:gd name="T85" fmla="*/ 26 h 69"/>
                  <a:gd name="T86" fmla="*/ 24 w 47"/>
                  <a:gd name="T87" fmla="*/ 26 h 69"/>
                  <a:gd name="T88" fmla="*/ 32 w 47"/>
                  <a:gd name="T89" fmla="*/ 29 h 69"/>
                  <a:gd name="T90" fmla="*/ 34 w 47"/>
                  <a:gd name="T91" fmla="*/ 37 h 69"/>
                  <a:gd name="T92" fmla="*/ 34 w 47"/>
                  <a:gd name="T93" fmla="*/ 38 h 69"/>
                  <a:gd name="T94" fmla="*/ 34 w 47"/>
                  <a:gd name="T95" fmla="*/ 38 h 69"/>
                  <a:gd name="T96" fmla="*/ 34 w 47"/>
                  <a:gd name="T97" fmla="*/ 55 h 69"/>
                  <a:gd name="T98" fmla="*/ 34 w 47"/>
                  <a:gd name="T99" fmla="*/ 57 h 69"/>
                  <a:gd name="T100" fmla="*/ 33 w 47"/>
                  <a:gd name="T101" fmla="*/ 60 h 69"/>
                  <a:gd name="T102" fmla="*/ 23 w 47"/>
                  <a:gd name="T103"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 h="69">
                    <a:moveTo>
                      <a:pt x="46" y="60"/>
                    </a:moveTo>
                    <a:cubicBezTo>
                      <a:pt x="45" y="60"/>
                      <a:pt x="45" y="61"/>
                      <a:pt x="44" y="61"/>
                    </a:cubicBezTo>
                    <a:cubicBezTo>
                      <a:pt x="44" y="62"/>
                      <a:pt x="43" y="63"/>
                      <a:pt x="42" y="63"/>
                    </a:cubicBezTo>
                    <a:cubicBezTo>
                      <a:pt x="42" y="63"/>
                      <a:pt x="42" y="63"/>
                      <a:pt x="41" y="62"/>
                    </a:cubicBezTo>
                    <a:cubicBezTo>
                      <a:pt x="41" y="61"/>
                      <a:pt x="41" y="61"/>
                      <a:pt x="41" y="60"/>
                    </a:cubicBezTo>
                    <a:cubicBezTo>
                      <a:pt x="41" y="59"/>
                      <a:pt x="41" y="59"/>
                      <a:pt x="41" y="58"/>
                    </a:cubicBezTo>
                    <a:cubicBezTo>
                      <a:pt x="41" y="2"/>
                      <a:pt x="41" y="2"/>
                      <a:pt x="41" y="2"/>
                    </a:cubicBezTo>
                    <a:cubicBezTo>
                      <a:pt x="41" y="2"/>
                      <a:pt x="41" y="2"/>
                      <a:pt x="41" y="2"/>
                    </a:cubicBezTo>
                    <a:cubicBezTo>
                      <a:pt x="41" y="1"/>
                      <a:pt x="41" y="1"/>
                      <a:pt x="41" y="1"/>
                    </a:cubicBezTo>
                    <a:cubicBezTo>
                      <a:pt x="41" y="0"/>
                      <a:pt x="40" y="0"/>
                      <a:pt x="40" y="0"/>
                    </a:cubicBezTo>
                    <a:cubicBezTo>
                      <a:pt x="39" y="0"/>
                      <a:pt x="38" y="1"/>
                      <a:pt x="38" y="1"/>
                    </a:cubicBezTo>
                    <a:cubicBezTo>
                      <a:pt x="36" y="3"/>
                      <a:pt x="32" y="4"/>
                      <a:pt x="30" y="4"/>
                    </a:cubicBezTo>
                    <a:cubicBezTo>
                      <a:pt x="29" y="4"/>
                      <a:pt x="28" y="5"/>
                      <a:pt x="28" y="6"/>
                    </a:cubicBezTo>
                    <a:cubicBezTo>
                      <a:pt x="28" y="7"/>
                      <a:pt x="29" y="7"/>
                      <a:pt x="30" y="7"/>
                    </a:cubicBezTo>
                    <a:cubicBezTo>
                      <a:pt x="30" y="7"/>
                      <a:pt x="31" y="7"/>
                      <a:pt x="31" y="7"/>
                    </a:cubicBezTo>
                    <a:cubicBezTo>
                      <a:pt x="34" y="7"/>
                      <a:pt x="34" y="9"/>
                      <a:pt x="34" y="11"/>
                    </a:cubicBezTo>
                    <a:cubicBezTo>
                      <a:pt x="34" y="12"/>
                      <a:pt x="34" y="13"/>
                      <a:pt x="34" y="14"/>
                    </a:cubicBezTo>
                    <a:cubicBezTo>
                      <a:pt x="34" y="23"/>
                      <a:pt x="34" y="23"/>
                      <a:pt x="34" y="23"/>
                    </a:cubicBezTo>
                    <a:cubicBezTo>
                      <a:pt x="34" y="24"/>
                      <a:pt x="34" y="24"/>
                      <a:pt x="34" y="25"/>
                    </a:cubicBezTo>
                    <a:cubicBezTo>
                      <a:pt x="34" y="25"/>
                      <a:pt x="34" y="26"/>
                      <a:pt x="34" y="26"/>
                    </a:cubicBezTo>
                    <a:cubicBezTo>
                      <a:pt x="34" y="26"/>
                      <a:pt x="34" y="26"/>
                      <a:pt x="34" y="26"/>
                    </a:cubicBezTo>
                    <a:cubicBezTo>
                      <a:pt x="33" y="26"/>
                      <a:pt x="33" y="26"/>
                      <a:pt x="32" y="26"/>
                    </a:cubicBezTo>
                    <a:cubicBezTo>
                      <a:pt x="29" y="25"/>
                      <a:pt x="26" y="24"/>
                      <a:pt x="22" y="24"/>
                    </a:cubicBezTo>
                    <a:cubicBezTo>
                      <a:pt x="22" y="24"/>
                      <a:pt x="22" y="24"/>
                      <a:pt x="21" y="24"/>
                    </a:cubicBezTo>
                    <a:cubicBezTo>
                      <a:pt x="16" y="24"/>
                      <a:pt x="10" y="27"/>
                      <a:pt x="6" y="31"/>
                    </a:cubicBezTo>
                    <a:cubicBezTo>
                      <a:pt x="2" y="35"/>
                      <a:pt x="0" y="40"/>
                      <a:pt x="0" y="46"/>
                    </a:cubicBezTo>
                    <a:cubicBezTo>
                      <a:pt x="0" y="58"/>
                      <a:pt x="8" y="69"/>
                      <a:pt x="20" y="69"/>
                    </a:cubicBezTo>
                    <a:cubicBezTo>
                      <a:pt x="24" y="69"/>
                      <a:pt x="27" y="67"/>
                      <a:pt x="29" y="66"/>
                    </a:cubicBezTo>
                    <a:cubicBezTo>
                      <a:pt x="32" y="64"/>
                      <a:pt x="34" y="62"/>
                      <a:pt x="34" y="63"/>
                    </a:cubicBezTo>
                    <a:cubicBezTo>
                      <a:pt x="34" y="63"/>
                      <a:pt x="34" y="63"/>
                      <a:pt x="34" y="63"/>
                    </a:cubicBezTo>
                    <a:cubicBezTo>
                      <a:pt x="34" y="63"/>
                      <a:pt x="34" y="65"/>
                      <a:pt x="34" y="65"/>
                    </a:cubicBezTo>
                    <a:cubicBezTo>
                      <a:pt x="34" y="65"/>
                      <a:pt x="34" y="66"/>
                      <a:pt x="35" y="67"/>
                    </a:cubicBezTo>
                    <a:cubicBezTo>
                      <a:pt x="35" y="67"/>
                      <a:pt x="35" y="68"/>
                      <a:pt x="36" y="68"/>
                    </a:cubicBezTo>
                    <a:cubicBezTo>
                      <a:pt x="37" y="68"/>
                      <a:pt x="37" y="68"/>
                      <a:pt x="38" y="67"/>
                    </a:cubicBezTo>
                    <a:cubicBezTo>
                      <a:pt x="45" y="64"/>
                      <a:pt x="45" y="64"/>
                      <a:pt x="45" y="64"/>
                    </a:cubicBezTo>
                    <a:cubicBezTo>
                      <a:pt x="46" y="64"/>
                      <a:pt x="47" y="64"/>
                      <a:pt x="47" y="62"/>
                    </a:cubicBezTo>
                    <a:cubicBezTo>
                      <a:pt x="47" y="61"/>
                      <a:pt x="47" y="61"/>
                      <a:pt x="47" y="61"/>
                    </a:cubicBezTo>
                    <a:cubicBezTo>
                      <a:pt x="47" y="61"/>
                      <a:pt x="47" y="61"/>
                      <a:pt x="47" y="61"/>
                    </a:cubicBezTo>
                    <a:cubicBezTo>
                      <a:pt x="47" y="60"/>
                      <a:pt x="47" y="60"/>
                      <a:pt x="46" y="60"/>
                    </a:cubicBezTo>
                    <a:close/>
                    <a:moveTo>
                      <a:pt x="23" y="64"/>
                    </a:moveTo>
                    <a:cubicBezTo>
                      <a:pt x="13" y="64"/>
                      <a:pt x="7" y="54"/>
                      <a:pt x="7" y="45"/>
                    </a:cubicBezTo>
                    <a:cubicBezTo>
                      <a:pt x="7" y="36"/>
                      <a:pt x="13" y="27"/>
                      <a:pt x="23" y="26"/>
                    </a:cubicBezTo>
                    <a:cubicBezTo>
                      <a:pt x="23" y="26"/>
                      <a:pt x="23" y="26"/>
                      <a:pt x="24" y="26"/>
                    </a:cubicBezTo>
                    <a:cubicBezTo>
                      <a:pt x="24" y="26"/>
                      <a:pt x="24" y="26"/>
                      <a:pt x="24" y="26"/>
                    </a:cubicBezTo>
                    <a:cubicBezTo>
                      <a:pt x="27" y="26"/>
                      <a:pt x="30" y="28"/>
                      <a:pt x="32" y="29"/>
                    </a:cubicBezTo>
                    <a:cubicBezTo>
                      <a:pt x="34" y="31"/>
                      <a:pt x="34" y="34"/>
                      <a:pt x="34" y="37"/>
                    </a:cubicBezTo>
                    <a:cubicBezTo>
                      <a:pt x="34" y="37"/>
                      <a:pt x="34" y="38"/>
                      <a:pt x="34" y="38"/>
                    </a:cubicBezTo>
                    <a:cubicBezTo>
                      <a:pt x="34" y="38"/>
                      <a:pt x="34" y="38"/>
                      <a:pt x="34" y="38"/>
                    </a:cubicBezTo>
                    <a:cubicBezTo>
                      <a:pt x="34" y="55"/>
                      <a:pt x="34" y="55"/>
                      <a:pt x="34" y="55"/>
                    </a:cubicBezTo>
                    <a:cubicBezTo>
                      <a:pt x="34" y="56"/>
                      <a:pt x="34" y="56"/>
                      <a:pt x="34" y="57"/>
                    </a:cubicBezTo>
                    <a:cubicBezTo>
                      <a:pt x="34" y="58"/>
                      <a:pt x="34" y="59"/>
                      <a:pt x="33" y="60"/>
                    </a:cubicBezTo>
                    <a:cubicBezTo>
                      <a:pt x="31" y="63"/>
                      <a:pt x="26" y="64"/>
                      <a:pt x="23" y="64"/>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68" name="Freeform 67"/>
              <p:cNvSpPr>
                <a:spLocks noEditPoints="1"/>
              </p:cNvSpPr>
              <p:nvPr/>
            </p:nvSpPr>
            <p:spPr bwMode="auto">
              <a:xfrm>
                <a:off x="4672013" y="3529013"/>
                <a:ext cx="146050" cy="171450"/>
              </a:xfrm>
              <a:custGeom>
                <a:avLst/>
                <a:gdLst>
                  <a:gd name="T0" fmla="*/ 38 w 39"/>
                  <a:gd name="T1" fmla="*/ 37 h 45"/>
                  <a:gd name="T2" fmla="*/ 36 w 39"/>
                  <a:gd name="T3" fmla="*/ 38 h 45"/>
                  <a:gd name="T4" fmla="*/ 34 w 39"/>
                  <a:gd name="T5" fmla="*/ 39 h 45"/>
                  <a:gd name="T6" fmla="*/ 32 w 39"/>
                  <a:gd name="T7" fmla="*/ 37 h 45"/>
                  <a:gd name="T8" fmla="*/ 31 w 39"/>
                  <a:gd name="T9" fmla="*/ 33 h 45"/>
                  <a:gd name="T10" fmla="*/ 31 w 39"/>
                  <a:gd name="T11" fmla="*/ 32 h 45"/>
                  <a:gd name="T12" fmla="*/ 31 w 39"/>
                  <a:gd name="T13" fmla="*/ 10 h 45"/>
                  <a:gd name="T14" fmla="*/ 31 w 39"/>
                  <a:gd name="T15" fmla="*/ 8 h 45"/>
                  <a:gd name="T16" fmla="*/ 29 w 39"/>
                  <a:gd name="T17" fmla="*/ 2 h 45"/>
                  <a:gd name="T18" fmla="*/ 21 w 39"/>
                  <a:gd name="T19" fmla="*/ 0 h 45"/>
                  <a:gd name="T20" fmla="*/ 4 w 39"/>
                  <a:gd name="T21" fmla="*/ 7 h 45"/>
                  <a:gd name="T22" fmla="*/ 0 w 39"/>
                  <a:gd name="T23" fmla="*/ 14 h 45"/>
                  <a:gd name="T24" fmla="*/ 1 w 39"/>
                  <a:gd name="T25" fmla="*/ 15 h 45"/>
                  <a:gd name="T26" fmla="*/ 2 w 39"/>
                  <a:gd name="T27" fmla="*/ 15 h 45"/>
                  <a:gd name="T28" fmla="*/ 6 w 39"/>
                  <a:gd name="T29" fmla="*/ 14 h 45"/>
                  <a:gd name="T30" fmla="*/ 9 w 39"/>
                  <a:gd name="T31" fmla="*/ 10 h 45"/>
                  <a:gd name="T32" fmla="*/ 19 w 39"/>
                  <a:gd name="T33" fmla="*/ 3 h 45"/>
                  <a:gd name="T34" fmla="*/ 24 w 39"/>
                  <a:gd name="T35" fmla="*/ 11 h 45"/>
                  <a:gd name="T36" fmla="*/ 24 w 39"/>
                  <a:gd name="T37" fmla="*/ 15 h 45"/>
                  <a:gd name="T38" fmla="*/ 21 w 39"/>
                  <a:gd name="T39" fmla="*/ 20 h 45"/>
                  <a:gd name="T40" fmla="*/ 21 w 39"/>
                  <a:gd name="T41" fmla="*/ 20 h 45"/>
                  <a:gd name="T42" fmla="*/ 14 w 39"/>
                  <a:gd name="T43" fmla="*/ 23 h 45"/>
                  <a:gd name="T44" fmla="*/ 0 w 39"/>
                  <a:gd name="T45" fmla="*/ 37 h 45"/>
                  <a:gd name="T46" fmla="*/ 9 w 39"/>
                  <a:gd name="T47" fmla="*/ 45 h 45"/>
                  <a:gd name="T48" fmla="*/ 19 w 39"/>
                  <a:gd name="T49" fmla="*/ 41 h 45"/>
                  <a:gd name="T50" fmla="*/ 23 w 39"/>
                  <a:gd name="T51" fmla="*/ 39 h 45"/>
                  <a:gd name="T52" fmla="*/ 24 w 39"/>
                  <a:gd name="T53" fmla="*/ 38 h 45"/>
                  <a:gd name="T54" fmla="*/ 24 w 39"/>
                  <a:gd name="T55" fmla="*/ 38 h 45"/>
                  <a:gd name="T56" fmla="*/ 24 w 39"/>
                  <a:gd name="T57" fmla="*/ 38 h 45"/>
                  <a:gd name="T58" fmla="*/ 24 w 39"/>
                  <a:gd name="T59" fmla="*/ 38 h 45"/>
                  <a:gd name="T60" fmla="*/ 30 w 39"/>
                  <a:gd name="T61" fmla="*/ 44 h 45"/>
                  <a:gd name="T62" fmla="*/ 37 w 39"/>
                  <a:gd name="T63" fmla="*/ 42 h 45"/>
                  <a:gd name="T64" fmla="*/ 39 w 39"/>
                  <a:gd name="T65" fmla="*/ 38 h 45"/>
                  <a:gd name="T66" fmla="*/ 38 w 39"/>
                  <a:gd name="T67" fmla="*/ 37 h 45"/>
                  <a:gd name="T68" fmla="*/ 24 w 39"/>
                  <a:gd name="T69" fmla="*/ 22 h 45"/>
                  <a:gd name="T70" fmla="*/ 24 w 39"/>
                  <a:gd name="T71" fmla="*/ 23 h 45"/>
                  <a:gd name="T72" fmla="*/ 24 w 39"/>
                  <a:gd name="T73" fmla="*/ 29 h 45"/>
                  <a:gd name="T74" fmla="*/ 22 w 39"/>
                  <a:gd name="T75" fmla="*/ 36 h 45"/>
                  <a:gd name="T76" fmla="*/ 14 w 39"/>
                  <a:gd name="T77" fmla="*/ 40 h 45"/>
                  <a:gd name="T78" fmla="*/ 8 w 39"/>
                  <a:gd name="T79" fmla="*/ 34 h 45"/>
                  <a:gd name="T80" fmla="*/ 15 w 39"/>
                  <a:gd name="T81" fmla="*/ 26 h 45"/>
                  <a:gd name="T82" fmla="*/ 23 w 39"/>
                  <a:gd name="T83" fmla="*/ 22 h 45"/>
                  <a:gd name="T84" fmla="*/ 24 w 39"/>
                  <a:gd name="T85" fmla="*/ 21 h 45"/>
                  <a:gd name="T86" fmla="*/ 24 w 39"/>
                  <a:gd name="T87" fmla="*/ 21 h 45"/>
                  <a:gd name="T88" fmla="*/ 24 w 39"/>
                  <a:gd name="T89" fmla="*/ 22 h 45"/>
                  <a:gd name="T90" fmla="*/ 21 w 39"/>
                  <a:gd name="T91" fmla="*/ 20 h 45"/>
                  <a:gd name="T92" fmla="*/ 21 w 39"/>
                  <a:gd name="T93" fmla="*/ 20 h 45"/>
                  <a:gd name="T94" fmla="*/ 21 w 39"/>
                  <a:gd name="T95"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 h="45">
                    <a:moveTo>
                      <a:pt x="38" y="37"/>
                    </a:moveTo>
                    <a:cubicBezTo>
                      <a:pt x="37" y="37"/>
                      <a:pt x="37" y="38"/>
                      <a:pt x="36" y="38"/>
                    </a:cubicBezTo>
                    <a:cubicBezTo>
                      <a:pt x="36" y="39"/>
                      <a:pt x="35" y="39"/>
                      <a:pt x="34" y="39"/>
                    </a:cubicBezTo>
                    <a:cubicBezTo>
                      <a:pt x="33" y="39"/>
                      <a:pt x="32" y="38"/>
                      <a:pt x="32" y="37"/>
                    </a:cubicBezTo>
                    <a:cubicBezTo>
                      <a:pt x="31" y="35"/>
                      <a:pt x="31" y="34"/>
                      <a:pt x="31" y="33"/>
                    </a:cubicBezTo>
                    <a:cubicBezTo>
                      <a:pt x="31" y="32"/>
                      <a:pt x="31" y="32"/>
                      <a:pt x="31" y="32"/>
                    </a:cubicBezTo>
                    <a:cubicBezTo>
                      <a:pt x="31" y="10"/>
                      <a:pt x="31" y="10"/>
                      <a:pt x="31" y="10"/>
                    </a:cubicBezTo>
                    <a:cubicBezTo>
                      <a:pt x="31" y="9"/>
                      <a:pt x="31" y="8"/>
                      <a:pt x="31" y="8"/>
                    </a:cubicBezTo>
                    <a:cubicBezTo>
                      <a:pt x="31" y="6"/>
                      <a:pt x="31" y="4"/>
                      <a:pt x="29" y="2"/>
                    </a:cubicBezTo>
                    <a:cubicBezTo>
                      <a:pt x="27" y="0"/>
                      <a:pt x="24" y="0"/>
                      <a:pt x="21" y="0"/>
                    </a:cubicBezTo>
                    <a:cubicBezTo>
                      <a:pt x="15" y="0"/>
                      <a:pt x="8" y="2"/>
                      <a:pt x="4" y="7"/>
                    </a:cubicBezTo>
                    <a:cubicBezTo>
                      <a:pt x="2" y="8"/>
                      <a:pt x="0" y="11"/>
                      <a:pt x="0" y="14"/>
                    </a:cubicBezTo>
                    <a:cubicBezTo>
                      <a:pt x="0" y="14"/>
                      <a:pt x="0" y="15"/>
                      <a:pt x="1" y="15"/>
                    </a:cubicBezTo>
                    <a:cubicBezTo>
                      <a:pt x="1" y="15"/>
                      <a:pt x="1" y="15"/>
                      <a:pt x="2" y="15"/>
                    </a:cubicBezTo>
                    <a:cubicBezTo>
                      <a:pt x="3" y="15"/>
                      <a:pt x="5" y="14"/>
                      <a:pt x="6" y="14"/>
                    </a:cubicBezTo>
                    <a:cubicBezTo>
                      <a:pt x="7" y="13"/>
                      <a:pt x="8" y="12"/>
                      <a:pt x="9" y="10"/>
                    </a:cubicBezTo>
                    <a:cubicBezTo>
                      <a:pt x="11" y="5"/>
                      <a:pt x="13" y="3"/>
                      <a:pt x="19" y="3"/>
                    </a:cubicBezTo>
                    <a:cubicBezTo>
                      <a:pt x="24" y="3"/>
                      <a:pt x="24" y="6"/>
                      <a:pt x="24" y="11"/>
                    </a:cubicBezTo>
                    <a:cubicBezTo>
                      <a:pt x="24" y="15"/>
                      <a:pt x="24" y="15"/>
                      <a:pt x="24" y="15"/>
                    </a:cubicBezTo>
                    <a:cubicBezTo>
                      <a:pt x="24" y="19"/>
                      <a:pt x="24" y="18"/>
                      <a:pt x="21" y="20"/>
                    </a:cubicBezTo>
                    <a:cubicBezTo>
                      <a:pt x="21" y="20"/>
                      <a:pt x="21" y="20"/>
                      <a:pt x="21" y="20"/>
                    </a:cubicBezTo>
                    <a:cubicBezTo>
                      <a:pt x="14" y="23"/>
                      <a:pt x="14" y="23"/>
                      <a:pt x="14" y="23"/>
                    </a:cubicBezTo>
                    <a:cubicBezTo>
                      <a:pt x="9" y="26"/>
                      <a:pt x="0" y="30"/>
                      <a:pt x="0" y="37"/>
                    </a:cubicBezTo>
                    <a:cubicBezTo>
                      <a:pt x="0" y="42"/>
                      <a:pt x="5" y="45"/>
                      <a:pt x="9" y="45"/>
                    </a:cubicBezTo>
                    <a:cubicBezTo>
                      <a:pt x="13" y="45"/>
                      <a:pt x="17" y="43"/>
                      <a:pt x="19" y="41"/>
                    </a:cubicBezTo>
                    <a:cubicBezTo>
                      <a:pt x="21" y="40"/>
                      <a:pt x="22" y="39"/>
                      <a:pt x="23" y="39"/>
                    </a:cubicBezTo>
                    <a:cubicBezTo>
                      <a:pt x="23" y="38"/>
                      <a:pt x="23" y="38"/>
                      <a:pt x="24" y="38"/>
                    </a:cubicBezTo>
                    <a:cubicBezTo>
                      <a:pt x="24" y="38"/>
                      <a:pt x="24" y="38"/>
                      <a:pt x="24" y="38"/>
                    </a:cubicBezTo>
                    <a:cubicBezTo>
                      <a:pt x="24" y="38"/>
                      <a:pt x="24" y="38"/>
                      <a:pt x="24" y="38"/>
                    </a:cubicBezTo>
                    <a:cubicBezTo>
                      <a:pt x="24" y="38"/>
                      <a:pt x="24" y="38"/>
                      <a:pt x="24" y="38"/>
                    </a:cubicBezTo>
                    <a:cubicBezTo>
                      <a:pt x="25" y="39"/>
                      <a:pt x="26" y="44"/>
                      <a:pt x="30" y="44"/>
                    </a:cubicBezTo>
                    <a:cubicBezTo>
                      <a:pt x="33" y="44"/>
                      <a:pt x="35" y="43"/>
                      <a:pt x="37" y="42"/>
                    </a:cubicBezTo>
                    <a:cubicBezTo>
                      <a:pt x="38" y="41"/>
                      <a:pt x="39" y="40"/>
                      <a:pt x="39" y="38"/>
                    </a:cubicBezTo>
                    <a:cubicBezTo>
                      <a:pt x="39" y="38"/>
                      <a:pt x="39" y="37"/>
                      <a:pt x="38" y="37"/>
                    </a:cubicBezTo>
                    <a:close/>
                    <a:moveTo>
                      <a:pt x="24" y="22"/>
                    </a:moveTo>
                    <a:cubicBezTo>
                      <a:pt x="24" y="23"/>
                      <a:pt x="24" y="23"/>
                      <a:pt x="24" y="23"/>
                    </a:cubicBezTo>
                    <a:cubicBezTo>
                      <a:pt x="24" y="29"/>
                      <a:pt x="24" y="29"/>
                      <a:pt x="24" y="29"/>
                    </a:cubicBezTo>
                    <a:cubicBezTo>
                      <a:pt x="24" y="32"/>
                      <a:pt x="24" y="34"/>
                      <a:pt x="22" y="36"/>
                    </a:cubicBezTo>
                    <a:cubicBezTo>
                      <a:pt x="20" y="38"/>
                      <a:pt x="17" y="40"/>
                      <a:pt x="14" y="40"/>
                    </a:cubicBezTo>
                    <a:cubicBezTo>
                      <a:pt x="11" y="40"/>
                      <a:pt x="8" y="38"/>
                      <a:pt x="8" y="34"/>
                    </a:cubicBezTo>
                    <a:cubicBezTo>
                      <a:pt x="8" y="30"/>
                      <a:pt x="11" y="28"/>
                      <a:pt x="15" y="26"/>
                    </a:cubicBezTo>
                    <a:cubicBezTo>
                      <a:pt x="23" y="22"/>
                      <a:pt x="23" y="22"/>
                      <a:pt x="23" y="22"/>
                    </a:cubicBezTo>
                    <a:cubicBezTo>
                      <a:pt x="23" y="21"/>
                      <a:pt x="24" y="21"/>
                      <a:pt x="24" y="21"/>
                    </a:cubicBezTo>
                    <a:cubicBezTo>
                      <a:pt x="24" y="21"/>
                      <a:pt x="24" y="21"/>
                      <a:pt x="24" y="21"/>
                    </a:cubicBezTo>
                    <a:cubicBezTo>
                      <a:pt x="24" y="22"/>
                      <a:pt x="24" y="22"/>
                      <a:pt x="24" y="22"/>
                    </a:cubicBezTo>
                    <a:close/>
                    <a:moveTo>
                      <a:pt x="21" y="20"/>
                    </a:moveTo>
                    <a:cubicBezTo>
                      <a:pt x="21" y="20"/>
                      <a:pt x="21" y="20"/>
                      <a:pt x="21" y="20"/>
                    </a:cubicBezTo>
                    <a:cubicBezTo>
                      <a:pt x="21" y="20"/>
                      <a:pt x="21" y="20"/>
                      <a:pt x="21" y="2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69" name="Freeform 68"/>
              <p:cNvSpPr>
                <a:spLocks/>
              </p:cNvSpPr>
              <p:nvPr/>
            </p:nvSpPr>
            <p:spPr bwMode="auto">
              <a:xfrm>
                <a:off x="4826000" y="3492500"/>
                <a:ext cx="95250" cy="207963"/>
              </a:xfrm>
              <a:custGeom>
                <a:avLst/>
                <a:gdLst>
                  <a:gd name="T0" fmla="*/ 24 w 25"/>
                  <a:gd name="T1" fmla="*/ 47 h 55"/>
                  <a:gd name="T2" fmla="*/ 21 w 25"/>
                  <a:gd name="T3" fmla="*/ 49 h 55"/>
                  <a:gd name="T4" fmla="*/ 17 w 25"/>
                  <a:gd name="T5" fmla="*/ 50 h 55"/>
                  <a:gd name="T6" fmla="*/ 13 w 25"/>
                  <a:gd name="T7" fmla="*/ 47 h 55"/>
                  <a:gd name="T8" fmla="*/ 12 w 25"/>
                  <a:gd name="T9" fmla="*/ 40 h 55"/>
                  <a:gd name="T10" fmla="*/ 12 w 25"/>
                  <a:gd name="T11" fmla="*/ 40 h 55"/>
                  <a:gd name="T12" fmla="*/ 12 w 25"/>
                  <a:gd name="T13" fmla="*/ 40 h 55"/>
                  <a:gd name="T14" fmla="*/ 12 w 25"/>
                  <a:gd name="T15" fmla="*/ 16 h 55"/>
                  <a:gd name="T16" fmla="*/ 13 w 25"/>
                  <a:gd name="T17" fmla="*/ 14 h 55"/>
                  <a:gd name="T18" fmla="*/ 15 w 25"/>
                  <a:gd name="T19" fmla="*/ 14 h 55"/>
                  <a:gd name="T20" fmla="*/ 20 w 25"/>
                  <a:gd name="T21" fmla="*/ 14 h 55"/>
                  <a:gd name="T22" fmla="*/ 22 w 25"/>
                  <a:gd name="T23" fmla="*/ 14 h 55"/>
                  <a:gd name="T24" fmla="*/ 23 w 25"/>
                  <a:gd name="T25" fmla="*/ 14 h 55"/>
                  <a:gd name="T26" fmla="*/ 23 w 25"/>
                  <a:gd name="T27" fmla="*/ 12 h 55"/>
                  <a:gd name="T28" fmla="*/ 23 w 25"/>
                  <a:gd name="T29" fmla="*/ 11 h 55"/>
                  <a:gd name="T30" fmla="*/ 22 w 25"/>
                  <a:gd name="T31" fmla="*/ 10 h 55"/>
                  <a:gd name="T32" fmla="*/ 13 w 25"/>
                  <a:gd name="T33" fmla="*/ 10 h 55"/>
                  <a:gd name="T34" fmla="*/ 12 w 25"/>
                  <a:gd name="T35" fmla="*/ 9 h 55"/>
                  <a:gd name="T36" fmla="*/ 12 w 25"/>
                  <a:gd name="T37" fmla="*/ 2 h 55"/>
                  <a:gd name="T38" fmla="*/ 11 w 25"/>
                  <a:gd name="T39" fmla="*/ 0 h 55"/>
                  <a:gd name="T40" fmla="*/ 10 w 25"/>
                  <a:gd name="T41" fmla="*/ 2 h 55"/>
                  <a:gd name="T42" fmla="*/ 1 w 25"/>
                  <a:gd name="T43" fmla="*/ 11 h 55"/>
                  <a:gd name="T44" fmla="*/ 0 w 25"/>
                  <a:gd name="T45" fmla="*/ 13 h 55"/>
                  <a:gd name="T46" fmla="*/ 2 w 25"/>
                  <a:gd name="T47" fmla="*/ 14 h 55"/>
                  <a:gd name="T48" fmla="*/ 3 w 25"/>
                  <a:gd name="T49" fmla="*/ 14 h 55"/>
                  <a:gd name="T50" fmla="*/ 4 w 25"/>
                  <a:gd name="T51" fmla="*/ 14 h 55"/>
                  <a:gd name="T52" fmla="*/ 5 w 25"/>
                  <a:gd name="T53" fmla="*/ 15 h 55"/>
                  <a:gd name="T54" fmla="*/ 5 w 25"/>
                  <a:gd name="T55" fmla="*/ 40 h 55"/>
                  <a:gd name="T56" fmla="*/ 5 w 25"/>
                  <a:gd name="T57" fmla="*/ 43 h 55"/>
                  <a:gd name="T58" fmla="*/ 7 w 25"/>
                  <a:gd name="T59" fmla="*/ 52 h 55"/>
                  <a:gd name="T60" fmla="*/ 14 w 25"/>
                  <a:gd name="T61" fmla="*/ 55 h 55"/>
                  <a:gd name="T62" fmla="*/ 23 w 25"/>
                  <a:gd name="T63" fmla="*/ 51 h 55"/>
                  <a:gd name="T64" fmla="*/ 25 w 25"/>
                  <a:gd name="T65" fmla="*/ 48 h 55"/>
                  <a:gd name="T66" fmla="*/ 24 w 25"/>
                  <a:gd name="T67"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55">
                    <a:moveTo>
                      <a:pt x="24" y="47"/>
                    </a:moveTo>
                    <a:cubicBezTo>
                      <a:pt x="23" y="47"/>
                      <a:pt x="22" y="48"/>
                      <a:pt x="21" y="49"/>
                    </a:cubicBezTo>
                    <a:cubicBezTo>
                      <a:pt x="20" y="50"/>
                      <a:pt x="19" y="50"/>
                      <a:pt x="17" y="50"/>
                    </a:cubicBezTo>
                    <a:cubicBezTo>
                      <a:pt x="15" y="50"/>
                      <a:pt x="14" y="49"/>
                      <a:pt x="13" y="47"/>
                    </a:cubicBezTo>
                    <a:cubicBezTo>
                      <a:pt x="12" y="45"/>
                      <a:pt x="12" y="42"/>
                      <a:pt x="12" y="40"/>
                    </a:cubicBezTo>
                    <a:cubicBezTo>
                      <a:pt x="12" y="40"/>
                      <a:pt x="12" y="40"/>
                      <a:pt x="12" y="40"/>
                    </a:cubicBezTo>
                    <a:cubicBezTo>
                      <a:pt x="12" y="40"/>
                      <a:pt x="12" y="40"/>
                      <a:pt x="12" y="40"/>
                    </a:cubicBezTo>
                    <a:cubicBezTo>
                      <a:pt x="12" y="16"/>
                      <a:pt x="12" y="16"/>
                      <a:pt x="12" y="16"/>
                    </a:cubicBezTo>
                    <a:cubicBezTo>
                      <a:pt x="12" y="14"/>
                      <a:pt x="12" y="14"/>
                      <a:pt x="13" y="14"/>
                    </a:cubicBezTo>
                    <a:cubicBezTo>
                      <a:pt x="14" y="14"/>
                      <a:pt x="14" y="14"/>
                      <a:pt x="15" y="14"/>
                    </a:cubicBezTo>
                    <a:cubicBezTo>
                      <a:pt x="20" y="14"/>
                      <a:pt x="20" y="14"/>
                      <a:pt x="20" y="14"/>
                    </a:cubicBezTo>
                    <a:cubicBezTo>
                      <a:pt x="21" y="14"/>
                      <a:pt x="21" y="14"/>
                      <a:pt x="22" y="14"/>
                    </a:cubicBezTo>
                    <a:cubicBezTo>
                      <a:pt x="22" y="14"/>
                      <a:pt x="23" y="14"/>
                      <a:pt x="23" y="14"/>
                    </a:cubicBezTo>
                    <a:cubicBezTo>
                      <a:pt x="23" y="13"/>
                      <a:pt x="23" y="13"/>
                      <a:pt x="23" y="12"/>
                    </a:cubicBezTo>
                    <a:cubicBezTo>
                      <a:pt x="23" y="12"/>
                      <a:pt x="23" y="11"/>
                      <a:pt x="23" y="11"/>
                    </a:cubicBezTo>
                    <a:cubicBezTo>
                      <a:pt x="23" y="10"/>
                      <a:pt x="23" y="10"/>
                      <a:pt x="22" y="10"/>
                    </a:cubicBezTo>
                    <a:cubicBezTo>
                      <a:pt x="13" y="10"/>
                      <a:pt x="13" y="10"/>
                      <a:pt x="13" y="10"/>
                    </a:cubicBezTo>
                    <a:cubicBezTo>
                      <a:pt x="12" y="10"/>
                      <a:pt x="12" y="10"/>
                      <a:pt x="12" y="9"/>
                    </a:cubicBezTo>
                    <a:cubicBezTo>
                      <a:pt x="12" y="2"/>
                      <a:pt x="12" y="2"/>
                      <a:pt x="12" y="2"/>
                    </a:cubicBezTo>
                    <a:cubicBezTo>
                      <a:pt x="12" y="1"/>
                      <a:pt x="12" y="0"/>
                      <a:pt x="11" y="0"/>
                    </a:cubicBezTo>
                    <a:cubicBezTo>
                      <a:pt x="10" y="0"/>
                      <a:pt x="10" y="1"/>
                      <a:pt x="10" y="2"/>
                    </a:cubicBezTo>
                    <a:cubicBezTo>
                      <a:pt x="8" y="6"/>
                      <a:pt x="5" y="8"/>
                      <a:pt x="1" y="11"/>
                    </a:cubicBezTo>
                    <a:cubicBezTo>
                      <a:pt x="1" y="11"/>
                      <a:pt x="0" y="12"/>
                      <a:pt x="0" y="13"/>
                    </a:cubicBezTo>
                    <a:cubicBezTo>
                      <a:pt x="0" y="14"/>
                      <a:pt x="1" y="14"/>
                      <a:pt x="2" y="14"/>
                    </a:cubicBezTo>
                    <a:cubicBezTo>
                      <a:pt x="2" y="14"/>
                      <a:pt x="3" y="14"/>
                      <a:pt x="3" y="14"/>
                    </a:cubicBezTo>
                    <a:cubicBezTo>
                      <a:pt x="3" y="14"/>
                      <a:pt x="4" y="14"/>
                      <a:pt x="4" y="14"/>
                    </a:cubicBezTo>
                    <a:cubicBezTo>
                      <a:pt x="5" y="14"/>
                      <a:pt x="5" y="14"/>
                      <a:pt x="5" y="15"/>
                    </a:cubicBezTo>
                    <a:cubicBezTo>
                      <a:pt x="5" y="40"/>
                      <a:pt x="5" y="40"/>
                      <a:pt x="5" y="40"/>
                    </a:cubicBezTo>
                    <a:cubicBezTo>
                      <a:pt x="5" y="41"/>
                      <a:pt x="5" y="42"/>
                      <a:pt x="5" y="43"/>
                    </a:cubicBezTo>
                    <a:cubicBezTo>
                      <a:pt x="5" y="46"/>
                      <a:pt x="5" y="49"/>
                      <a:pt x="7" y="52"/>
                    </a:cubicBezTo>
                    <a:cubicBezTo>
                      <a:pt x="9" y="54"/>
                      <a:pt x="11" y="55"/>
                      <a:pt x="14" y="55"/>
                    </a:cubicBezTo>
                    <a:cubicBezTo>
                      <a:pt x="17" y="55"/>
                      <a:pt x="20" y="53"/>
                      <a:pt x="23" y="51"/>
                    </a:cubicBezTo>
                    <a:cubicBezTo>
                      <a:pt x="23" y="51"/>
                      <a:pt x="25" y="49"/>
                      <a:pt x="25" y="48"/>
                    </a:cubicBezTo>
                    <a:cubicBezTo>
                      <a:pt x="25" y="48"/>
                      <a:pt x="24" y="47"/>
                      <a:pt x="24" y="4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70" name="Oval 69"/>
              <p:cNvSpPr>
                <a:spLocks noChangeArrowheads="1"/>
              </p:cNvSpPr>
              <p:nvPr/>
            </p:nvSpPr>
            <p:spPr bwMode="auto">
              <a:xfrm>
                <a:off x="4954588" y="3460750"/>
                <a:ext cx="33338" cy="38100"/>
              </a:xfrm>
              <a:prstGeom prst="ellipse">
                <a:avLst/>
              </a:pr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71" name="Freeform 70"/>
              <p:cNvSpPr>
                <a:spLocks/>
              </p:cNvSpPr>
              <p:nvPr/>
            </p:nvSpPr>
            <p:spPr bwMode="auto">
              <a:xfrm>
                <a:off x="4932363" y="3529013"/>
                <a:ext cx="79375" cy="166688"/>
              </a:xfrm>
              <a:custGeom>
                <a:avLst/>
                <a:gdLst>
                  <a:gd name="T0" fmla="*/ 19 w 21"/>
                  <a:gd name="T1" fmla="*/ 41 h 44"/>
                  <a:gd name="T2" fmla="*/ 18 w 21"/>
                  <a:gd name="T3" fmla="*/ 41 h 44"/>
                  <a:gd name="T4" fmla="*/ 14 w 21"/>
                  <a:gd name="T5" fmla="*/ 36 h 44"/>
                  <a:gd name="T6" fmla="*/ 14 w 21"/>
                  <a:gd name="T7" fmla="*/ 34 h 44"/>
                  <a:gd name="T8" fmla="*/ 14 w 21"/>
                  <a:gd name="T9" fmla="*/ 34 h 44"/>
                  <a:gd name="T10" fmla="*/ 14 w 21"/>
                  <a:gd name="T11" fmla="*/ 2 h 44"/>
                  <a:gd name="T12" fmla="*/ 14 w 21"/>
                  <a:gd name="T13" fmla="*/ 1 h 44"/>
                  <a:gd name="T14" fmla="*/ 13 w 21"/>
                  <a:gd name="T15" fmla="*/ 0 h 44"/>
                  <a:gd name="T16" fmla="*/ 11 w 21"/>
                  <a:gd name="T17" fmla="*/ 1 h 44"/>
                  <a:gd name="T18" fmla="*/ 3 w 21"/>
                  <a:gd name="T19" fmla="*/ 6 h 44"/>
                  <a:gd name="T20" fmla="*/ 1 w 21"/>
                  <a:gd name="T21" fmla="*/ 8 h 44"/>
                  <a:gd name="T22" fmla="*/ 2 w 21"/>
                  <a:gd name="T23" fmla="*/ 9 h 44"/>
                  <a:gd name="T24" fmla="*/ 4 w 21"/>
                  <a:gd name="T25" fmla="*/ 9 h 44"/>
                  <a:gd name="T26" fmla="*/ 6 w 21"/>
                  <a:gd name="T27" fmla="*/ 10 h 44"/>
                  <a:gd name="T28" fmla="*/ 7 w 21"/>
                  <a:gd name="T29" fmla="*/ 15 h 44"/>
                  <a:gd name="T30" fmla="*/ 7 w 21"/>
                  <a:gd name="T31" fmla="*/ 16 h 44"/>
                  <a:gd name="T32" fmla="*/ 7 w 21"/>
                  <a:gd name="T33" fmla="*/ 34 h 44"/>
                  <a:gd name="T34" fmla="*/ 7 w 21"/>
                  <a:gd name="T35" fmla="*/ 36 h 44"/>
                  <a:gd name="T36" fmla="*/ 3 w 21"/>
                  <a:gd name="T37" fmla="*/ 41 h 44"/>
                  <a:gd name="T38" fmla="*/ 1 w 21"/>
                  <a:gd name="T39" fmla="*/ 41 h 44"/>
                  <a:gd name="T40" fmla="*/ 0 w 21"/>
                  <a:gd name="T41" fmla="*/ 43 h 44"/>
                  <a:gd name="T42" fmla="*/ 2 w 21"/>
                  <a:gd name="T43" fmla="*/ 44 h 44"/>
                  <a:gd name="T44" fmla="*/ 10 w 21"/>
                  <a:gd name="T45" fmla="*/ 44 h 44"/>
                  <a:gd name="T46" fmla="*/ 19 w 21"/>
                  <a:gd name="T47" fmla="*/ 44 h 44"/>
                  <a:gd name="T48" fmla="*/ 20 w 21"/>
                  <a:gd name="T49" fmla="*/ 44 h 44"/>
                  <a:gd name="T50" fmla="*/ 21 w 21"/>
                  <a:gd name="T51" fmla="*/ 43 h 44"/>
                  <a:gd name="T52" fmla="*/ 19 w 21"/>
                  <a:gd name="T53"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44">
                    <a:moveTo>
                      <a:pt x="19" y="41"/>
                    </a:moveTo>
                    <a:cubicBezTo>
                      <a:pt x="19" y="41"/>
                      <a:pt x="18" y="41"/>
                      <a:pt x="18" y="41"/>
                    </a:cubicBezTo>
                    <a:cubicBezTo>
                      <a:pt x="14" y="41"/>
                      <a:pt x="14" y="39"/>
                      <a:pt x="14" y="36"/>
                    </a:cubicBezTo>
                    <a:cubicBezTo>
                      <a:pt x="14" y="36"/>
                      <a:pt x="14" y="35"/>
                      <a:pt x="14" y="34"/>
                    </a:cubicBezTo>
                    <a:cubicBezTo>
                      <a:pt x="14" y="34"/>
                      <a:pt x="14" y="34"/>
                      <a:pt x="14" y="34"/>
                    </a:cubicBezTo>
                    <a:cubicBezTo>
                      <a:pt x="14" y="2"/>
                      <a:pt x="14" y="2"/>
                      <a:pt x="14" y="2"/>
                    </a:cubicBezTo>
                    <a:cubicBezTo>
                      <a:pt x="14" y="2"/>
                      <a:pt x="14" y="2"/>
                      <a:pt x="14" y="1"/>
                    </a:cubicBezTo>
                    <a:cubicBezTo>
                      <a:pt x="14" y="1"/>
                      <a:pt x="14" y="0"/>
                      <a:pt x="13" y="0"/>
                    </a:cubicBezTo>
                    <a:cubicBezTo>
                      <a:pt x="12" y="0"/>
                      <a:pt x="11" y="1"/>
                      <a:pt x="11" y="1"/>
                    </a:cubicBezTo>
                    <a:cubicBezTo>
                      <a:pt x="9" y="3"/>
                      <a:pt x="5" y="5"/>
                      <a:pt x="3" y="6"/>
                    </a:cubicBezTo>
                    <a:cubicBezTo>
                      <a:pt x="3" y="6"/>
                      <a:pt x="1" y="6"/>
                      <a:pt x="1" y="8"/>
                    </a:cubicBezTo>
                    <a:cubicBezTo>
                      <a:pt x="1" y="9"/>
                      <a:pt x="2" y="9"/>
                      <a:pt x="2" y="9"/>
                    </a:cubicBezTo>
                    <a:cubicBezTo>
                      <a:pt x="4" y="9"/>
                      <a:pt x="4" y="9"/>
                      <a:pt x="4" y="9"/>
                    </a:cubicBezTo>
                    <a:cubicBezTo>
                      <a:pt x="4" y="9"/>
                      <a:pt x="6" y="9"/>
                      <a:pt x="6" y="10"/>
                    </a:cubicBezTo>
                    <a:cubicBezTo>
                      <a:pt x="7" y="11"/>
                      <a:pt x="7" y="13"/>
                      <a:pt x="7" y="15"/>
                    </a:cubicBezTo>
                    <a:cubicBezTo>
                      <a:pt x="7" y="15"/>
                      <a:pt x="7" y="16"/>
                      <a:pt x="7" y="16"/>
                    </a:cubicBezTo>
                    <a:cubicBezTo>
                      <a:pt x="7" y="34"/>
                      <a:pt x="7" y="34"/>
                      <a:pt x="7" y="34"/>
                    </a:cubicBezTo>
                    <a:cubicBezTo>
                      <a:pt x="7" y="35"/>
                      <a:pt x="7" y="36"/>
                      <a:pt x="7" y="36"/>
                    </a:cubicBezTo>
                    <a:cubicBezTo>
                      <a:pt x="7" y="39"/>
                      <a:pt x="7" y="41"/>
                      <a:pt x="3" y="41"/>
                    </a:cubicBezTo>
                    <a:cubicBezTo>
                      <a:pt x="3" y="41"/>
                      <a:pt x="2" y="41"/>
                      <a:pt x="1" y="41"/>
                    </a:cubicBezTo>
                    <a:cubicBezTo>
                      <a:pt x="1" y="41"/>
                      <a:pt x="0" y="42"/>
                      <a:pt x="0" y="43"/>
                    </a:cubicBezTo>
                    <a:cubicBezTo>
                      <a:pt x="0" y="44"/>
                      <a:pt x="1" y="44"/>
                      <a:pt x="2" y="44"/>
                    </a:cubicBezTo>
                    <a:cubicBezTo>
                      <a:pt x="5" y="44"/>
                      <a:pt x="8" y="44"/>
                      <a:pt x="10" y="44"/>
                    </a:cubicBezTo>
                    <a:cubicBezTo>
                      <a:pt x="13" y="44"/>
                      <a:pt x="16" y="44"/>
                      <a:pt x="19" y="44"/>
                    </a:cubicBezTo>
                    <a:cubicBezTo>
                      <a:pt x="19" y="44"/>
                      <a:pt x="20" y="44"/>
                      <a:pt x="20" y="44"/>
                    </a:cubicBezTo>
                    <a:cubicBezTo>
                      <a:pt x="20" y="44"/>
                      <a:pt x="21" y="43"/>
                      <a:pt x="21" y="43"/>
                    </a:cubicBezTo>
                    <a:cubicBezTo>
                      <a:pt x="21" y="42"/>
                      <a:pt x="20" y="41"/>
                      <a:pt x="19" y="4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72" name="Freeform 71"/>
              <p:cNvSpPr>
                <a:spLocks noEditPoints="1"/>
              </p:cNvSpPr>
              <p:nvPr/>
            </p:nvSpPr>
            <p:spPr bwMode="auto">
              <a:xfrm>
                <a:off x="5018088" y="3529013"/>
                <a:ext cx="166688" cy="171450"/>
              </a:xfrm>
              <a:custGeom>
                <a:avLst/>
                <a:gdLst>
                  <a:gd name="T0" fmla="*/ 22 w 44"/>
                  <a:gd name="T1" fmla="*/ 0 h 45"/>
                  <a:gd name="T2" fmla="*/ 6 w 44"/>
                  <a:gd name="T3" fmla="*/ 6 h 45"/>
                  <a:gd name="T4" fmla="*/ 0 w 44"/>
                  <a:gd name="T5" fmla="*/ 22 h 45"/>
                  <a:gd name="T6" fmla="*/ 22 w 44"/>
                  <a:gd name="T7" fmla="*/ 45 h 45"/>
                  <a:gd name="T8" fmla="*/ 44 w 44"/>
                  <a:gd name="T9" fmla="*/ 22 h 45"/>
                  <a:gd name="T10" fmla="*/ 37 w 44"/>
                  <a:gd name="T11" fmla="*/ 5 h 45"/>
                  <a:gd name="T12" fmla="*/ 22 w 44"/>
                  <a:gd name="T13" fmla="*/ 0 h 45"/>
                  <a:gd name="T14" fmla="*/ 36 w 44"/>
                  <a:gd name="T15" fmla="*/ 23 h 45"/>
                  <a:gd name="T16" fmla="*/ 36 w 44"/>
                  <a:gd name="T17" fmla="*/ 23 h 45"/>
                  <a:gd name="T18" fmla="*/ 22 w 44"/>
                  <a:gd name="T19" fmla="*/ 42 h 45"/>
                  <a:gd name="T20" fmla="*/ 11 w 44"/>
                  <a:gd name="T21" fmla="*/ 35 h 45"/>
                  <a:gd name="T22" fmla="*/ 7 w 44"/>
                  <a:gd name="T23" fmla="*/ 22 h 45"/>
                  <a:gd name="T24" fmla="*/ 22 w 44"/>
                  <a:gd name="T25" fmla="*/ 3 h 45"/>
                  <a:gd name="T26" fmla="*/ 36 w 44"/>
                  <a:gd name="T2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5">
                    <a:moveTo>
                      <a:pt x="22" y="0"/>
                    </a:moveTo>
                    <a:cubicBezTo>
                      <a:pt x="16" y="0"/>
                      <a:pt x="10" y="2"/>
                      <a:pt x="6" y="6"/>
                    </a:cubicBezTo>
                    <a:cubicBezTo>
                      <a:pt x="2" y="10"/>
                      <a:pt x="0" y="16"/>
                      <a:pt x="0" y="22"/>
                    </a:cubicBezTo>
                    <a:cubicBezTo>
                      <a:pt x="0" y="35"/>
                      <a:pt x="10" y="45"/>
                      <a:pt x="22" y="45"/>
                    </a:cubicBezTo>
                    <a:cubicBezTo>
                      <a:pt x="34" y="45"/>
                      <a:pt x="44" y="35"/>
                      <a:pt x="44" y="22"/>
                    </a:cubicBezTo>
                    <a:cubicBezTo>
                      <a:pt x="44" y="16"/>
                      <a:pt x="41" y="9"/>
                      <a:pt x="37" y="5"/>
                    </a:cubicBezTo>
                    <a:cubicBezTo>
                      <a:pt x="33" y="1"/>
                      <a:pt x="27" y="0"/>
                      <a:pt x="22" y="0"/>
                    </a:cubicBezTo>
                    <a:close/>
                    <a:moveTo>
                      <a:pt x="36" y="23"/>
                    </a:moveTo>
                    <a:cubicBezTo>
                      <a:pt x="36" y="23"/>
                      <a:pt x="36" y="23"/>
                      <a:pt x="36" y="23"/>
                    </a:cubicBezTo>
                    <a:cubicBezTo>
                      <a:pt x="36" y="32"/>
                      <a:pt x="31" y="42"/>
                      <a:pt x="22" y="42"/>
                    </a:cubicBezTo>
                    <a:cubicBezTo>
                      <a:pt x="17" y="42"/>
                      <a:pt x="14" y="39"/>
                      <a:pt x="11" y="35"/>
                    </a:cubicBezTo>
                    <a:cubicBezTo>
                      <a:pt x="9" y="31"/>
                      <a:pt x="7" y="26"/>
                      <a:pt x="7" y="22"/>
                    </a:cubicBezTo>
                    <a:cubicBezTo>
                      <a:pt x="7" y="12"/>
                      <a:pt x="13" y="3"/>
                      <a:pt x="22" y="3"/>
                    </a:cubicBezTo>
                    <a:cubicBezTo>
                      <a:pt x="31" y="3"/>
                      <a:pt x="36" y="13"/>
                      <a:pt x="36" y="23"/>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74" name="Freeform 73"/>
              <p:cNvSpPr>
                <a:spLocks/>
              </p:cNvSpPr>
              <p:nvPr/>
            </p:nvSpPr>
            <p:spPr bwMode="auto">
              <a:xfrm>
                <a:off x="5195888" y="3529013"/>
                <a:ext cx="184150" cy="166688"/>
              </a:xfrm>
              <a:custGeom>
                <a:avLst/>
                <a:gdLst>
                  <a:gd name="T0" fmla="*/ 47 w 49"/>
                  <a:gd name="T1" fmla="*/ 41 h 44"/>
                  <a:gd name="T2" fmla="*/ 46 w 49"/>
                  <a:gd name="T3" fmla="*/ 41 h 44"/>
                  <a:gd name="T4" fmla="*/ 42 w 49"/>
                  <a:gd name="T5" fmla="*/ 36 h 44"/>
                  <a:gd name="T6" fmla="*/ 42 w 49"/>
                  <a:gd name="T7" fmla="*/ 34 h 44"/>
                  <a:gd name="T8" fmla="*/ 42 w 49"/>
                  <a:gd name="T9" fmla="*/ 19 h 44"/>
                  <a:gd name="T10" fmla="*/ 42 w 49"/>
                  <a:gd name="T11" fmla="*/ 17 h 44"/>
                  <a:gd name="T12" fmla="*/ 39 w 49"/>
                  <a:gd name="T13" fmla="*/ 5 h 44"/>
                  <a:gd name="T14" fmla="*/ 28 w 49"/>
                  <a:gd name="T15" fmla="*/ 0 h 44"/>
                  <a:gd name="T16" fmla="*/ 18 w 49"/>
                  <a:gd name="T17" fmla="*/ 4 h 44"/>
                  <a:gd name="T18" fmla="*/ 13 w 49"/>
                  <a:gd name="T19" fmla="*/ 7 h 44"/>
                  <a:gd name="T20" fmla="*/ 13 w 49"/>
                  <a:gd name="T21" fmla="*/ 2 h 44"/>
                  <a:gd name="T22" fmla="*/ 13 w 49"/>
                  <a:gd name="T23" fmla="*/ 1 h 44"/>
                  <a:gd name="T24" fmla="*/ 12 w 49"/>
                  <a:gd name="T25" fmla="*/ 0 h 44"/>
                  <a:gd name="T26" fmla="*/ 10 w 49"/>
                  <a:gd name="T27" fmla="*/ 1 h 44"/>
                  <a:gd name="T28" fmla="*/ 3 w 49"/>
                  <a:gd name="T29" fmla="*/ 6 h 44"/>
                  <a:gd name="T30" fmla="*/ 0 w 49"/>
                  <a:gd name="T31" fmla="*/ 8 h 44"/>
                  <a:gd name="T32" fmla="*/ 2 w 49"/>
                  <a:gd name="T33" fmla="*/ 9 h 44"/>
                  <a:gd name="T34" fmla="*/ 3 w 49"/>
                  <a:gd name="T35" fmla="*/ 9 h 44"/>
                  <a:gd name="T36" fmla="*/ 5 w 49"/>
                  <a:gd name="T37" fmla="*/ 10 h 44"/>
                  <a:gd name="T38" fmla="*/ 6 w 49"/>
                  <a:gd name="T39" fmla="*/ 15 h 44"/>
                  <a:gd name="T40" fmla="*/ 6 w 49"/>
                  <a:gd name="T41" fmla="*/ 16 h 44"/>
                  <a:gd name="T42" fmla="*/ 6 w 49"/>
                  <a:gd name="T43" fmla="*/ 16 h 44"/>
                  <a:gd name="T44" fmla="*/ 6 w 49"/>
                  <a:gd name="T45" fmla="*/ 34 h 44"/>
                  <a:gd name="T46" fmla="*/ 6 w 49"/>
                  <a:gd name="T47" fmla="*/ 36 h 44"/>
                  <a:gd name="T48" fmla="*/ 3 w 49"/>
                  <a:gd name="T49" fmla="*/ 41 h 44"/>
                  <a:gd name="T50" fmla="*/ 1 w 49"/>
                  <a:gd name="T51" fmla="*/ 41 h 44"/>
                  <a:gd name="T52" fmla="*/ 0 w 49"/>
                  <a:gd name="T53" fmla="*/ 43 h 44"/>
                  <a:gd name="T54" fmla="*/ 1 w 49"/>
                  <a:gd name="T55" fmla="*/ 44 h 44"/>
                  <a:gd name="T56" fmla="*/ 10 w 49"/>
                  <a:gd name="T57" fmla="*/ 44 h 44"/>
                  <a:gd name="T58" fmla="*/ 19 w 49"/>
                  <a:gd name="T59" fmla="*/ 44 h 44"/>
                  <a:gd name="T60" fmla="*/ 20 w 49"/>
                  <a:gd name="T61" fmla="*/ 44 h 44"/>
                  <a:gd name="T62" fmla="*/ 20 w 49"/>
                  <a:gd name="T63" fmla="*/ 43 h 44"/>
                  <a:gd name="T64" fmla="*/ 19 w 49"/>
                  <a:gd name="T65" fmla="*/ 41 h 44"/>
                  <a:gd name="T66" fmla="*/ 17 w 49"/>
                  <a:gd name="T67" fmla="*/ 41 h 44"/>
                  <a:gd name="T68" fmla="*/ 13 w 49"/>
                  <a:gd name="T69" fmla="*/ 36 h 44"/>
                  <a:gd name="T70" fmla="*/ 13 w 49"/>
                  <a:gd name="T71" fmla="*/ 34 h 44"/>
                  <a:gd name="T72" fmla="*/ 13 w 49"/>
                  <a:gd name="T73" fmla="*/ 18 h 44"/>
                  <a:gd name="T74" fmla="*/ 16 w 49"/>
                  <a:gd name="T75" fmla="*/ 9 h 44"/>
                  <a:gd name="T76" fmla="*/ 25 w 49"/>
                  <a:gd name="T77" fmla="*/ 5 h 44"/>
                  <a:gd name="T78" fmla="*/ 33 w 49"/>
                  <a:gd name="T79" fmla="*/ 9 h 44"/>
                  <a:gd name="T80" fmla="*/ 35 w 49"/>
                  <a:gd name="T81" fmla="*/ 18 h 44"/>
                  <a:gd name="T82" fmla="*/ 35 w 49"/>
                  <a:gd name="T83" fmla="*/ 34 h 44"/>
                  <a:gd name="T84" fmla="*/ 35 w 49"/>
                  <a:gd name="T85" fmla="*/ 36 h 44"/>
                  <a:gd name="T86" fmla="*/ 31 w 49"/>
                  <a:gd name="T87" fmla="*/ 41 h 44"/>
                  <a:gd name="T88" fmla="*/ 29 w 49"/>
                  <a:gd name="T89" fmla="*/ 41 h 44"/>
                  <a:gd name="T90" fmla="*/ 28 w 49"/>
                  <a:gd name="T91" fmla="*/ 43 h 44"/>
                  <a:gd name="T92" fmla="*/ 30 w 49"/>
                  <a:gd name="T93" fmla="*/ 44 h 44"/>
                  <a:gd name="T94" fmla="*/ 39 w 49"/>
                  <a:gd name="T95" fmla="*/ 44 h 44"/>
                  <a:gd name="T96" fmla="*/ 47 w 49"/>
                  <a:gd name="T97" fmla="*/ 44 h 44"/>
                  <a:gd name="T98" fmla="*/ 48 w 49"/>
                  <a:gd name="T99" fmla="*/ 44 h 44"/>
                  <a:gd name="T100" fmla="*/ 49 w 49"/>
                  <a:gd name="T101" fmla="*/ 43 h 44"/>
                  <a:gd name="T102" fmla="*/ 47 w 49"/>
                  <a:gd name="T103"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 h="44">
                    <a:moveTo>
                      <a:pt x="47" y="41"/>
                    </a:moveTo>
                    <a:cubicBezTo>
                      <a:pt x="47" y="41"/>
                      <a:pt x="46" y="41"/>
                      <a:pt x="46" y="41"/>
                    </a:cubicBezTo>
                    <a:cubicBezTo>
                      <a:pt x="42" y="41"/>
                      <a:pt x="42" y="39"/>
                      <a:pt x="42" y="36"/>
                    </a:cubicBezTo>
                    <a:cubicBezTo>
                      <a:pt x="42" y="36"/>
                      <a:pt x="42" y="35"/>
                      <a:pt x="42" y="34"/>
                    </a:cubicBezTo>
                    <a:cubicBezTo>
                      <a:pt x="42" y="19"/>
                      <a:pt x="42" y="19"/>
                      <a:pt x="42" y="19"/>
                    </a:cubicBezTo>
                    <a:cubicBezTo>
                      <a:pt x="42" y="18"/>
                      <a:pt x="42" y="18"/>
                      <a:pt x="42" y="17"/>
                    </a:cubicBezTo>
                    <a:cubicBezTo>
                      <a:pt x="42" y="13"/>
                      <a:pt x="42" y="9"/>
                      <a:pt x="39" y="5"/>
                    </a:cubicBezTo>
                    <a:cubicBezTo>
                      <a:pt x="37" y="2"/>
                      <a:pt x="33" y="0"/>
                      <a:pt x="28" y="0"/>
                    </a:cubicBezTo>
                    <a:cubicBezTo>
                      <a:pt x="24" y="0"/>
                      <a:pt x="20" y="2"/>
                      <a:pt x="18" y="4"/>
                    </a:cubicBezTo>
                    <a:cubicBezTo>
                      <a:pt x="16" y="5"/>
                      <a:pt x="14" y="7"/>
                      <a:pt x="13" y="7"/>
                    </a:cubicBezTo>
                    <a:cubicBezTo>
                      <a:pt x="13" y="2"/>
                      <a:pt x="13" y="2"/>
                      <a:pt x="13" y="2"/>
                    </a:cubicBezTo>
                    <a:cubicBezTo>
                      <a:pt x="13" y="2"/>
                      <a:pt x="13" y="2"/>
                      <a:pt x="13" y="1"/>
                    </a:cubicBezTo>
                    <a:cubicBezTo>
                      <a:pt x="13" y="1"/>
                      <a:pt x="13" y="0"/>
                      <a:pt x="12" y="0"/>
                    </a:cubicBezTo>
                    <a:cubicBezTo>
                      <a:pt x="11" y="0"/>
                      <a:pt x="11" y="1"/>
                      <a:pt x="10" y="1"/>
                    </a:cubicBezTo>
                    <a:cubicBezTo>
                      <a:pt x="9" y="3"/>
                      <a:pt x="5" y="5"/>
                      <a:pt x="3" y="6"/>
                    </a:cubicBezTo>
                    <a:cubicBezTo>
                      <a:pt x="2" y="6"/>
                      <a:pt x="0" y="6"/>
                      <a:pt x="0" y="8"/>
                    </a:cubicBezTo>
                    <a:cubicBezTo>
                      <a:pt x="0" y="9"/>
                      <a:pt x="1" y="9"/>
                      <a:pt x="2" y="9"/>
                    </a:cubicBezTo>
                    <a:cubicBezTo>
                      <a:pt x="3" y="9"/>
                      <a:pt x="3" y="9"/>
                      <a:pt x="3" y="9"/>
                    </a:cubicBezTo>
                    <a:cubicBezTo>
                      <a:pt x="4" y="9"/>
                      <a:pt x="5" y="9"/>
                      <a:pt x="5" y="10"/>
                    </a:cubicBezTo>
                    <a:cubicBezTo>
                      <a:pt x="6" y="11"/>
                      <a:pt x="6" y="13"/>
                      <a:pt x="6" y="15"/>
                    </a:cubicBezTo>
                    <a:cubicBezTo>
                      <a:pt x="6" y="15"/>
                      <a:pt x="6" y="16"/>
                      <a:pt x="6" y="16"/>
                    </a:cubicBezTo>
                    <a:cubicBezTo>
                      <a:pt x="6" y="16"/>
                      <a:pt x="6" y="16"/>
                      <a:pt x="6" y="16"/>
                    </a:cubicBezTo>
                    <a:cubicBezTo>
                      <a:pt x="6" y="34"/>
                      <a:pt x="6" y="34"/>
                      <a:pt x="6" y="34"/>
                    </a:cubicBezTo>
                    <a:cubicBezTo>
                      <a:pt x="6" y="35"/>
                      <a:pt x="6" y="36"/>
                      <a:pt x="6" y="36"/>
                    </a:cubicBezTo>
                    <a:cubicBezTo>
                      <a:pt x="6" y="39"/>
                      <a:pt x="6" y="41"/>
                      <a:pt x="3" y="41"/>
                    </a:cubicBezTo>
                    <a:cubicBezTo>
                      <a:pt x="2" y="41"/>
                      <a:pt x="1" y="41"/>
                      <a:pt x="1" y="41"/>
                    </a:cubicBezTo>
                    <a:cubicBezTo>
                      <a:pt x="0" y="41"/>
                      <a:pt x="0" y="42"/>
                      <a:pt x="0" y="43"/>
                    </a:cubicBezTo>
                    <a:cubicBezTo>
                      <a:pt x="0" y="44"/>
                      <a:pt x="1" y="44"/>
                      <a:pt x="1" y="44"/>
                    </a:cubicBezTo>
                    <a:cubicBezTo>
                      <a:pt x="4" y="44"/>
                      <a:pt x="7" y="44"/>
                      <a:pt x="10" y="44"/>
                    </a:cubicBezTo>
                    <a:cubicBezTo>
                      <a:pt x="13" y="44"/>
                      <a:pt x="16" y="44"/>
                      <a:pt x="19" y="44"/>
                    </a:cubicBezTo>
                    <a:cubicBezTo>
                      <a:pt x="19" y="44"/>
                      <a:pt x="19" y="44"/>
                      <a:pt x="20" y="44"/>
                    </a:cubicBezTo>
                    <a:cubicBezTo>
                      <a:pt x="20" y="44"/>
                      <a:pt x="20" y="43"/>
                      <a:pt x="20" y="43"/>
                    </a:cubicBezTo>
                    <a:cubicBezTo>
                      <a:pt x="20" y="42"/>
                      <a:pt x="19" y="41"/>
                      <a:pt x="19" y="41"/>
                    </a:cubicBezTo>
                    <a:cubicBezTo>
                      <a:pt x="18" y="41"/>
                      <a:pt x="18" y="41"/>
                      <a:pt x="17" y="41"/>
                    </a:cubicBezTo>
                    <a:cubicBezTo>
                      <a:pt x="14" y="41"/>
                      <a:pt x="13" y="39"/>
                      <a:pt x="13" y="36"/>
                    </a:cubicBezTo>
                    <a:cubicBezTo>
                      <a:pt x="13" y="36"/>
                      <a:pt x="13" y="35"/>
                      <a:pt x="13" y="34"/>
                    </a:cubicBezTo>
                    <a:cubicBezTo>
                      <a:pt x="13" y="18"/>
                      <a:pt x="13" y="18"/>
                      <a:pt x="13" y="18"/>
                    </a:cubicBezTo>
                    <a:cubicBezTo>
                      <a:pt x="13" y="14"/>
                      <a:pt x="14" y="12"/>
                      <a:pt x="16" y="9"/>
                    </a:cubicBezTo>
                    <a:cubicBezTo>
                      <a:pt x="19" y="7"/>
                      <a:pt x="22" y="5"/>
                      <a:pt x="25" y="5"/>
                    </a:cubicBezTo>
                    <a:cubicBezTo>
                      <a:pt x="28" y="5"/>
                      <a:pt x="32" y="7"/>
                      <a:pt x="33" y="9"/>
                    </a:cubicBezTo>
                    <a:cubicBezTo>
                      <a:pt x="35" y="12"/>
                      <a:pt x="35" y="15"/>
                      <a:pt x="35" y="18"/>
                    </a:cubicBezTo>
                    <a:cubicBezTo>
                      <a:pt x="35" y="34"/>
                      <a:pt x="35" y="34"/>
                      <a:pt x="35" y="34"/>
                    </a:cubicBezTo>
                    <a:cubicBezTo>
                      <a:pt x="35" y="35"/>
                      <a:pt x="35" y="36"/>
                      <a:pt x="35" y="36"/>
                    </a:cubicBezTo>
                    <a:cubicBezTo>
                      <a:pt x="35" y="39"/>
                      <a:pt x="35" y="41"/>
                      <a:pt x="31" y="41"/>
                    </a:cubicBezTo>
                    <a:cubicBezTo>
                      <a:pt x="31" y="41"/>
                      <a:pt x="30" y="41"/>
                      <a:pt x="29" y="41"/>
                    </a:cubicBezTo>
                    <a:cubicBezTo>
                      <a:pt x="29" y="41"/>
                      <a:pt x="28" y="42"/>
                      <a:pt x="28" y="43"/>
                    </a:cubicBezTo>
                    <a:cubicBezTo>
                      <a:pt x="28" y="44"/>
                      <a:pt x="29" y="44"/>
                      <a:pt x="30" y="44"/>
                    </a:cubicBezTo>
                    <a:cubicBezTo>
                      <a:pt x="33" y="44"/>
                      <a:pt x="36" y="44"/>
                      <a:pt x="39" y="44"/>
                    </a:cubicBezTo>
                    <a:cubicBezTo>
                      <a:pt x="41" y="44"/>
                      <a:pt x="44" y="44"/>
                      <a:pt x="47" y="44"/>
                    </a:cubicBezTo>
                    <a:cubicBezTo>
                      <a:pt x="47" y="44"/>
                      <a:pt x="48" y="44"/>
                      <a:pt x="48" y="44"/>
                    </a:cubicBezTo>
                    <a:cubicBezTo>
                      <a:pt x="49" y="44"/>
                      <a:pt x="49" y="43"/>
                      <a:pt x="49" y="43"/>
                    </a:cubicBezTo>
                    <a:cubicBezTo>
                      <a:pt x="49" y="42"/>
                      <a:pt x="48" y="41"/>
                      <a:pt x="47" y="4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grpSp>
        <p:sp>
          <p:nvSpPr>
            <p:cNvPr id="53" name="Rectangle 52"/>
            <p:cNvSpPr/>
            <p:nvPr userDrawn="1"/>
          </p:nvSpPr>
          <p:spPr>
            <a:xfrm>
              <a:off x="4987322" y="705831"/>
              <a:ext cx="27432" cy="1005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1452968458"/>
      </p:ext>
    </p:extLst>
  </p:cSld>
  <p:clrMapOvr>
    <a:masterClrMapping/>
  </p:clrMapOvr>
  <p:transition spd="med">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2764" y="338327"/>
            <a:ext cx="5359118" cy="821889"/>
          </a:xfrm>
        </p:spPr>
        <p:txBody>
          <a:bodyPr/>
          <a:lstStyle>
            <a:lvl1pPr algn="l" rtl="0" eaLnBrk="0" fontAlgn="base" hangingPunct="0">
              <a:lnSpc>
                <a:spcPct val="95000"/>
              </a:lnSpc>
              <a:spcBef>
                <a:spcPct val="0"/>
              </a:spcBef>
              <a:spcAft>
                <a:spcPct val="0"/>
              </a:spcAft>
              <a:defRPr lang="en-US" sz="2600" b="1" kern="1200" dirty="0">
                <a:solidFill>
                  <a:schemeClr val="bg2"/>
                </a:solidFill>
                <a:effectLst/>
                <a:latin typeface="+mj-lt"/>
                <a:ea typeface="+mj-ea"/>
                <a:cs typeface="+mj-cs"/>
              </a:defRPr>
            </a:lvl1pPr>
          </a:lstStyle>
          <a:p>
            <a:r>
              <a:rPr lang="en-US" dirty="0" smtClean="0"/>
              <a:t>Click to edit </a:t>
            </a:r>
            <a:br>
              <a:rPr lang="en-US" dirty="0" smtClean="0"/>
            </a:br>
            <a:r>
              <a:rPr lang="en-US" dirty="0" smtClean="0"/>
              <a:t>Master title style</a:t>
            </a:r>
            <a:endParaRPr lang="en-US" dirty="0"/>
          </a:p>
        </p:txBody>
      </p:sp>
      <p:sp>
        <p:nvSpPr>
          <p:cNvPr id="3" name="Content Placeholder 2"/>
          <p:cNvSpPr>
            <a:spLocks noGrp="1"/>
          </p:cNvSpPr>
          <p:nvPr>
            <p:ph idx="1"/>
          </p:nvPr>
        </p:nvSpPr>
        <p:spPr/>
        <p:txBody>
          <a:bodyPr/>
          <a:lstStyle>
            <a:lvl1pPr marL="230188" indent="-230188">
              <a:lnSpc>
                <a:spcPct val="95000"/>
              </a:lnSpc>
              <a:spcAft>
                <a:spcPts val="1500"/>
              </a:spcAft>
              <a:buFont typeface="Arial" pitchFamily="34" charset="0"/>
              <a:buChar char="•"/>
              <a:defRPr lang="en-US" sz="2200" kern="1200" dirty="0" smtClean="0">
                <a:solidFill>
                  <a:schemeClr val="bg1"/>
                </a:solidFill>
                <a:latin typeface="+mn-lt"/>
                <a:ea typeface="+mn-ea"/>
                <a:cs typeface="+mn-cs"/>
              </a:defRPr>
            </a:lvl1pPr>
            <a:lvl2pPr>
              <a:lnSpc>
                <a:spcPct val="95000"/>
              </a:lnSpc>
              <a:spcAft>
                <a:spcPts val="1500"/>
              </a:spcAft>
              <a:defRPr lang="en-US" sz="2000" kern="1200" dirty="0" smtClean="0">
                <a:solidFill>
                  <a:schemeClr val="bg1"/>
                </a:solidFill>
                <a:latin typeface="+mn-lt"/>
                <a:ea typeface="+mn-ea"/>
                <a:cs typeface="+mn-cs"/>
              </a:defRPr>
            </a:lvl2pPr>
            <a:lvl3pPr>
              <a:lnSpc>
                <a:spcPct val="95000"/>
              </a:lnSpc>
              <a:spcAft>
                <a:spcPts val="1500"/>
              </a:spcAft>
              <a:defRPr sz="2000"/>
            </a:lvl3pPr>
            <a:lvl4pPr>
              <a:lnSpc>
                <a:spcPct val="95000"/>
              </a:lnSpc>
              <a:spcAft>
                <a:spcPts val="1500"/>
              </a:spcAft>
              <a:defRPr sz="2000"/>
            </a:lvl4pPr>
            <a:lvl5pPr>
              <a:lnSpc>
                <a:spcPct val="95000"/>
              </a:lnSpc>
              <a:spcAft>
                <a:spcPts val="1500"/>
              </a:spcAft>
              <a:defRPr sz="2000"/>
            </a:lvl5pPr>
          </a:lstStyle>
          <a:p>
            <a:pPr marL="230188" lvl="0" indent="-230188" algn="l" rtl="0" eaLnBrk="0" fontAlgn="base" hangingPunct="0">
              <a:lnSpc>
                <a:spcPct val="90000"/>
              </a:lnSpc>
              <a:spcBef>
                <a:spcPct val="0"/>
              </a:spcBef>
              <a:spcAft>
                <a:spcPts val="1200"/>
              </a:spcAft>
              <a:buClr>
                <a:srgbClr val="4CAFE6"/>
              </a:buClr>
              <a:buSzPct val="130000"/>
              <a:buFont typeface="Arial" pitchFamily="34" charset="0"/>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5570481"/>
      </p:ext>
    </p:extLst>
  </p:cSld>
  <p:clrMapOvr>
    <a:masterClrMapping/>
  </p:clrMapOvr>
  <p:transition spd="med">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2764" y="338327"/>
            <a:ext cx="5350154" cy="821889"/>
          </a:xfrm>
        </p:spPr>
        <p:txBody>
          <a:bodyPr/>
          <a:lstStyle>
            <a:lvl1pPr algn="l" rtl="0" eaLnBrk="0" fontAlgn="base" hangingPunct="0">
              <a:lnSpc>
                <a:spcPct val="95000"/>
              </a:lnSpc>
              <a:spcBef>
                <a:spcPct val="0"/>
              </a:spcBef>
              <a:spcAft>
                <a:spcPct val="0"/>
              </a:spcAft>
              <a:defRPr lang="en-US" sz="2600" b="1" kern="1200" dirty="0">
                <a:solidFill>
                  <a:schemeClr val="bg2"/>
                </a:solidFill>
                <a:effectLst/>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403725"/>
          </a:xfrm>
        </p:spPr>
        <p:txBody>
          <a:bodyPr/>
          <a:lstStyle>
            <a:lvl1pPr marL="230188" indent="-230188">
              <a:lnSpc>
                <a:spcPct val="95000"/>
              </a:lnSpc>
              <a:spcAft>
                <a:spcPts val="1500"/>
              </a:spcAft>
              <a:defRPr lang="en-US" sz="2200" kern="1200" dirty="0" smtClean="0">
                <a:solidFill>
                  <a:schemeClr val="bg1"/>
                </a:solidFill>
                <a:latin typeface="+mn-lt"/>
                <a:ea typeface="+mn-ea"/>
                <a:cs typeface="+mn-cs"/>
              </a:defRPr>
            </a:lvl1pPr>
            <a:lvl2pPr>
              <a:lnSpc>
                <a:spcPct val="95000"/>
              </a:lnSpc>
              <a:spcAft>
                <a:spcPts val="1500"/>
              </a:spcAft>
              <a:defRPr lang="en-US" sz="2000" kern="1200" dirty="0" smtClean="0">
                <a:solidFill>
                  <a:schemeClr val="bg1"/>
                </a:solidFill>
                <a:latin typeface="+mn-lt"/>
                <a:ea typeface="+mn-ea"/>
                <a:cs typeface="+mn-cs"/>
              </a:defRPr>
            </a:lvl2pPr>
            <a:lvl3pPr>
              <a:lnSpc>
                <a:spcPct val="95000"/>
              </a:lnSpc>
              <a:spcAft>
                <a:spcPts val="1500"/>
              </a:spcAft>
              <a:defRPr sz="2000"/>
            </a:lvl3pPr>
            <a:lvl4pPr>
              <a:lnSpc>
                <a:spcPct val="95000"/>
              </a:lnSpc>
              <a:spcAft>
                <a:spcPts val="1500"/>
              </a:spcAft>
              <a:defRPr sz="2000"/>
            </a:lvl4pPr>
            <a:lvl5pPr>
              <a:lnSpc>
                <a:spcPct val="95000"/>
              </a:lnSpc>
              <a:spcAft>
                <a:spcPts val="1500"/>
              </a:spcAft>
              <a:defRPr sz="2000"/>
            </a:lvl5pPr>
            <a:lvl6pPr>
              <a:defRPr sz="1800"/>
            </a:lvl6pPr>
            <a:lvl7pPr>
              <a:defRPr sz="1800"/>
            </a:lvl7pPr>
            <a:lvl8pPr>
              <a:defRPr sz="1800"/>
            </a:lvl8pPr>
            <a:lvl9pPr>
              <a:defRPr sz="1800"/>
            </a:lvl9pPr>
          </a:lstStyle>
          <a:p>
            <a:pPr marL="230188" lvl="0" indent="-230188" algn="l" rtl="0" eaLnBrk="0" fontAlgn="base" hangingPunct="0">
              <a:lnSpc>
                <a:spcPct val="90000"/>
              </a:lnSpc>
              <a:spcBef>
                <a:spcPct val="0"/>
              </a:spcBef>
              <a:spcAft>
                <a:spcPts val="1200"/>
              </a:spcAft>
              <a:buClr>
                <a:srgbClr val="4CAFE6"/>
              </a:buClr>
              <a:buSzPct val="130000"/>
              <a:buFont typeface="Arial" pitchFamily="34" charset="0"/>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403725"/>
          </a:xfrm>
        </p:spPr>
        <p:txBody>
          <a:bodyPr/>
          <a:lstStyle>
            <a:lvl1pPr marL="230188" indent="-230188">
              <a:lnSpc>
                <a:spcPct val="95000"/>
              </a:lnSpc>
              <a:spcAft>
                <a:spcPts val="1500"/>
              </a:spcAft>
              <a:defRPr lang="en-US" sz="2200" kern="1200" dirty="0" smtClean="0">
                <a:solidFill>
                  <a:schemeClr val="bg1"/>
                </a:solidFill>
                <a:latin typeface="+mn-lt"/>
                <a:ea typeface="+mn-ea"/>
                <a:cs typeface="+mn-cs"/>
              </a:defRPr>
            </a:lvl1pPr>
            <a:lvl2pPr>
              <a:lnSpc>
                <a:spcPct val="95000"/>
              </a:lnSpc>
              <a:spcAft>
                <a:spcPts val="1500"/>
              </a:spcAft>
              <a:defRPr lang="en-US" sz="2000" kern="1200" dirty="0" smtClean="0">
                <a:solidFill>
                  <a:schemeClr val="bg1"/>
                </a:solidFill>
                <a:latin typeface="+mn-lt"/>
                <a:ea typeface="+mn-ea"/>
                <a:cs typeface="+mn-cs"/>
              </a:defRPr>
            </a:lvl2pPr>
            <a:lvl3pPr>
              <a:lnSpc>
                <a:spcPct val="95000"/>
              </a:lnSpc>
              <a:spcAft>
                <a:spcPts val="1500"/>
              </a:spcAft>
              <a:defRPr sz="2000"/>
            </a:lvl3pPr>
            <a:lvl4pPr>
              <a:lnSpc>
                <a:spcPct val="95000"/>
              </a:lnSpc>
              <a:spcAft>
                <a:spcPts val="1500"/>
              </a:spcAft>
              <a:defRPr sz="2000"/>
            </a:lvl4pPr>
            <a:lvl5pPr>
              <a:lnSpc>
                <a:spcPct val="95000"/>
              </a:lnSpc>
              <a:spcAft>
                <a:spcPts val="1500"/>
              </a:spcAft>
              <a:defRPr sz="2000"/>
            </a:lvl5pPr>
            <a:lvl6pPr>
              <a:defRPr sz="1800"/>
            </a:lvl6pPr>
            <a:lvl7pPr>
              <a:defRPr sz="1800"/>
            </a:lvl7pPr>
            <a:lvl8pPr>
              <a:defRPr sz="1800"/>
            </a:lvl8pPr>
            <a:lvl9pPr>
              <a:defRPr sz="1800"/>
            </a:lvl9pPr>
          </a:lstStyle>
          <a:p>
            <a:pPr marL="230188" lvl="0" indent="-230188" algn="l" rtl="0" eaLnBrk="0" fontAlgn="base" hangingPunct="0">
              <a:lnSpc>
                <a:spcPct val="90000"/>
              </a:lnSpc>
              <a:spcBef>
                <a:spcPct val="0"/>
              </a:spcBef>
              <a:spcAft>
                <a:spcPts val="1200"/>
              </a:spcAft>
              <a:buClr>
                <a:srgbClr val="4CAFE6"/>
              </a:buClr>
              <a:buSzPct val="130000"/>
              <a:buFont typeface="Arial" pitchFamily="34" charset="0"/>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19041438"/>
      </p:ext>
    </p:extLst>
  </p:cSld>
  <p:clrMapOvr>
    <a:masterClrMapping/>
  </p:clrMapOvr>
  <p:transition spd="med">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en-US" dirty="0">
              <a:solidFill>
                <a:prstClr val="white"/>
              </a:solidFill>
            </a:endParaRPr>
          </a:p>
        </p:txBody>
      </p:sp>
      <p:sp>
        <p:nvSpPr>
          <p:cNvPr id="2" name="Title 1"/>
          <p:cNvSpPr>
            <a:spLocks noGrp="1"/>
          </p:cNvSpPr>
          <p:nvPr>
            <p:ph type="ctrTitle" hasCustomPrompt="1"/>
          </p:nvPr>
        </p:nvSpPr>
        <p:spPr>
          <a:xfrm>
            <a:off x="503238" y="3681515"/>
            <a:ext cx="8118475" cy="1349841"/>
          </a:xfrm>
        </p:spPr>
        <p:txBody>
          <a:bodyPr anchor="ctr" anchorCtr="0"/>
          <a:lstStyle>
            <a:lvl1pPr algn="ctr" rtl="0" fontAlgn="base">
              <a:lnSpc>
                <a:spcPct val="95000"/>
              </a:lnSpc>
              <a:spcBef>
                <a:spcPct val="0"/>
              </a:spcBef>
              <a:spcAft>
                <a:spcPct val="0"/>
              </a:spcAft>
              <a:defRPr lang="en-US" sz="4000" b="1" kern="1200" dirty="0">
                <a:ln w="12700">
                  <a:noFill/>
                </a:ln>
                <a:solidFill>
                  <a:schemeClr val="tx1"/>
                </a:solidFill>
                <a:effectLst>
                  <a:outerShdw blurRad="63500" dist="50800" dir="2700000" algn="tl">
                    <a:srgbClr val="000000">
                      <a:alpha val="49000"/>
                    </a:srgbClr>
                  </a:outerShdw>
                </a:effectLst>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3237" y="5768086"/>
            <a:ext cx="8118476" cy="626969"/>
          </a:xfrm>
        </p:spPr>
        <p:txBody>
          <a:bodyPr anchor="b" anchorCtr="0">
            <a:noAutofit/>
          </a:bodyPr>
          <a:lstStyle>
            <a:lvl1pPr marL="0" indent="0" algn="ctr" rtl="0" eaLnBrk="0" fontAlgn="base" hangingPunct="0">
              <a:lnSpc>
                <a:spcPct val="95000"/>
              </a:lnSpc>
              <a:spcBef>
                <a:spcPct val="0"/>
              </a:spcBef>
              <a:spcAft>
                <a:spcPts val="1500"/>
              </a:spcAft>
              <a:buClr>
                <a:srgbClr val="4CAFE6"/>
              </a:buClr>
              <a:buSzPct val="130000"/>
              <a:buFont typeface="Arial" pitchFamily="34" charset="0"/>
              <a:buNone/>
              <a:defRPr lang="en-US" sz="1600" kern="1200" dirty="0">
                <a:solidFill>
                  <a:schemeClr val="tx1">
                    <a:tint val="75000"/>
                  </a:schemeClr>
                </a:solidFill>
                <a:effectLst>
                  <a:outerShdw blurRad="38100" dist="38100" dir="2700000" algn="tl">
                    <a:srgbClr val="000000">
                      <a:alpha val="43137"/>
                    </a:srgb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5" name="Group 4"/>
          <p:cNvGrpSpPr/>
          <p:nvPr userDrawn="1"/>
        </p:nvGrpSpPr>
        <p:grpSpPr>
          <a:xfrm>
            <a:off x="524874" y="568212"/>
            <a:ext cx="7296831" cy="2883209"/>
            <a:chOff x="524874" y="568212"/>
            <a:chExt cx="7296831" cy="2883209"/>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39042"/>
            <a:stretch/>
          </p:blipFill>
          <p:spPr>
            <a:xfrm>
              <a:off x="3760687" y="666028"/>
              <a:ext cx="4061018" cy="2525407"/>
            </a:xfrm>
            <a:prstGeom prst="rect">
              <a:avLst/>
            </a:prstGeom>
          </p:spPr>
        </p:pic>
        <p:pic>
          <p:nvPicPr>
            <p:cNvPr id="29" name="Picture 35" descr="PEW_smallFINAL"/>
            <p:cNvPicPr>
              <a:picLocks noChangeAspect="1" noChangeArrowheads="1"/>
            </p:cNvPicPr>
            <p:nvPr userDrawn="1"/>
          </p:nvPicPr>
          <p:blipFill rotWithShape="1">
            <a:blip r:embed="rId3" cstate="print"/>
            <a:srcRect t="21568" r="61186" b="32666"/>
            <a:stretch/>
          </p:blipFill>
          <p:spPr bwMode="auto">
            <a:xfrm>
              <a:off x="524874" y="568212"/>
              <a:ext cx="3141691" cy="2883209"/>
            </a:xfrm>
            <a:prstGeom prst="rect">
              <a:avLst/>
            </a:prstGeom>
            <a:noFill/>
            <a:ln w="9525">
              <a:noFill/>
              <a:miter lim="800000"/>
              <a:headEnd/>
              <a:tailEnd/>
            </a:ln>
            <a:effectLst/>
          </p:spPr>
        </p:pic>
      </p:grpSp>
    </p:spTree>
    <p:extLst>
      <p:ext uri="{BB962C8B-B14F-4D97-AF65-F5344CB8AC3E}">
        <p14:creationId xmlns:p14="http://schemas.microsoft.com/office/powerpoint/2010/main" val="3720657370"/>
      </p:ext>
    </p:extLst>
  </p:cSld>
  <p:clrMapOvr>
    <a:masterClrMapping/>
  </p:clrMapOvr>
  <p:transition spd="med">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2764" y="338327"/>
            <a:ext cx="5332224" cy="821889"/>
          </a:xfrm>
        </p:spPr>
        <p:txBody>
          <a:bodyPr/>
          <a:lstStyle>
            <a:lvl1pPr algn="l" rtl="0" eaLnBrk="0" fontAlgn="base" hangingPunct="0">
              <a:lnSpc>
                <a:spcPct val="95000"/>
              </a:lnSpc>
              <a:spcBef>
                <a:spcPct val="0"/>
              </a:spcBef>
              <a:spcAft>
                <a:spcPct val="0"/>
              </a:spcAft>
              <a:defRPr lang="en-US" sz="2600" b="1" kern="1200" dirty="0">
                <a:solidFill>
                  <a:schemeClr val="bg2"/>
                </a:solidFill>
                <a:effectLst/>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39278939"/>
      </p:ext>
    </p:extLst>
  </p:cSld>
  <p:clrMapOvr>
    <a:masterClrMapping/>
  </p:clrMapOvr>
  <p:transition spd="med">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8543187"/>
      </p:ext>
    </p:extLst>
  </p:cSld>
  <p:clrMapOvr>
    <a:masterClrMapping/>
  </p:clrMapOvr>
  <p:transition spd="med">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Breaker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hasCustomPrompt="1"/>
          </p:nvPr>
        </p:nvSpPr>
        <p:spPr>
          <a:xfrm>
            <a:off x="-367556" y="2273033"/>
            <a:ext cx="9852212" cy="1420438"/>
          </a:xfrm>
          <a:noFill/>
          <a:ln w="57150">
            <a:noFill/>
          </a:ln>
          <a:effectLst>
            <a:innerShdw blurRad="114300">
              <a:prstClr val="black"/>
            </a:innerShdw>
          </a:effectLst>
        </p:spPr>
        <p:txBody>
          <a:bodyPr anchor="ctr" anchorCtr="0"/>
          <a:lstStyle>
            <a:lvl1pPr algn="ctr" rtl="0" fontAlgn="base">
              <a:lnSpc>
                <a:spcPct val="95000"/>
              </a:lnSpc>
              <a:spcBef>
                <a:spcPct val="0"/>
              </a:spcBef>
              <a:spcAft>
                <a:spcPct val="0"/>
              </a:spcAft>
              <a:defRPr lang="en-US" sz="3600" b="1" kern="1200" dirty="0">
                <a:ln w="12700">
                  <a:noFill/>
                </a:ln>
                <a:solidFill>
                  <a:schemeClr val="tx1"/>
                </a:solidFill>
                <a:effectLst/>
                <a:latin typeface="+mj-lt"/>
                <a:ea typeface="+mj-ea"/>
                <a:cs typeface="+mj-cs"/>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503237" y="5777006"/>
            <a:ext cx="8118476" cy="626969"/>
          </a:xfrm>
        </p:spPr>
        <p:txBody>
          <a:bodyPr anchor="b" anchorCtr="0">
            <a:normAutofit/>
          </a:bodyPr>
          <a:lstStyle>
            <a:lvl1pPr marL="0" indent="0" algn="ctr">
              <a:buNone/>
              <a:defRPr sz="1800">
                <a:solidFill>
                  <a:schemeClr val="tx1">
                    <a:tint val="7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30" name="Picture 35" descr="PEW_smallFINAL"/>
          <p:cNvPicPr>
            <a:picLocks noChangeAspect="1" noChangeArrowheads="1"/>
          </p:cNvPicPr>
          <p:nvPr userDrawn="1"/>
        </p:nvPicPr>
        <p:blipFill rotWithShape="1">
          <a:blip r:embed="rId2" cstate="print"/>
          <a:srcRect t="21568" b="32666"/>
          <a:stretch/>
        </p:blipFill>
        <p:spPr bwMode="auto">
          <a:xfrm>
            <a:off x="6915150" y="352425"/>
            <a:ext cx="1947750" cy="701675"/>
          </a:xfrm>
          <a:prstGeom prst="rect">
            <a:avLst/>
          </a:prstGeom>
          <a:noFill/>
          <a:ln w="9525">
            <a:noFill/>
            <a:miter lim="800000"/>
            <a:headEnd/>
            <a:tailEnd/>
          </a:ln>
          <a:effectLst/>
        </p:spPr>
      </p:pic>
    </p:spTree>
    <p:extLst>
      <p:ext uri="{BB962C8B-B14F-4D97-AF65-F5344CB8AC3E}">
        <p14:creationId xmlns:p14="http://schemas.microsoft.com/office/powerpoint/2010/main" val="3683185012"/>
      </p:ext>
    </p:extLst>
  </p:cSld>
  <p:clrMapOvr>
    <a:masterClrMapping/>
  </p:clrMapOvr>
  <p:transition spd="med">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endParaRPr lang="en-US" dirty="0">
              <a:solidFill>
                <a:prstClr val="white"/>
              </a:solidFill>
            </a:endParaRPr>
          </a:p>
        </p:txBody>
      </p:sp>
      <p:sp>
        <p:nvSpPr>
          <p:cNvPr id="2" name="Title 1"/>
          <p:cNvSpPr>
            <a:spLocks noGrp="1"/>
          </p:cNvSpPr>
          <p:nvPr>
            <p:ph type="ctrTitle" hasCustomPrompt="1"/>
          </p:nvPr>
        </p:nvSpPr>
        <p:spPr>
          <a:xfrm>
            <a:off x="503238" y="3681515"/>
            <a:ext cx="8118475" cy="1349841"/>
          </a:xfrm>
        </p:spPr>
        <p:txBody>
          <a:bodyPr anchor="ctr" anchorCtr="0"/>
          <a:lstStyle>
            <a:lvl1pPr algn="ctr" rtl="0" fontAlgn="base">
              <a:lnSpc>
                <a:spcPct val="95000"/>
              </a:lnSpc>
              <a:spcBef>
                <a:spcPct val="0"/>
              </a:spcBef>
              <a:spcAft>
                <a:spcPct val="0"/>
              </a:spcAft>
              <a:defRPr lang="en-US" sz="4000" b="1" kern="1200" dirty="0">
                <a:ln w="12700">
                  <a:noFill/>
                </a:ln>
                <a:solidFill>
                  <a:schemeClr val="tx1"/>
                </a:solidFill>
                <a:effectLst>
                  <a:outerShdw blurRad="63500" dist="50800" dir="2700000" algn="tl">
                    <a:srgbClr val="000000">
                      <a:alpha val="49000"/>
                    </a:srgbClr>
                  </a:outerShdw>
                </a:effectLst>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3237" y="5768086"/>
            <a:ext cx="8118476" cy="626969"/>
          </a:xfrm>
        </p:spPr>
        <p:txBody>
          <a:bodyPr anchor="b" anchorCtr="0">
            <a:noAutofit/>
          </a:bodyPr>
          <a:lstStyle>
            <a:lvl1pPr marL="0" indent="0" algn="ctr" rtl="0" eaLnBrk="0" fontAlgn="base" hangingPunct="0">
              <a:lnSpc>
                <a:spcPct val="95000"/>
              </a:lnSpc>
              <a:spcBef>
                <a:spcPct val="0"/>
              </a:spcBef>
              <a:spcAft>
                <a:spcPts val="1500"/>
              </a:spcAft>
              <a:buClr>
                <a:srgbClr val="4CAFE6"/>
              </a:buClr>
              <a:buSzPct val="130000"/>
              <a:buFont typeface="Arial" pitchFamily="34" charset="0"/>
              <a:buNone/>
              <a:defRPr lang="en-US" sz="1600" kern="1200" dirty="0">
                <a:solidFill>
                  <a:schemeClr val="tx1">
                    <a:tint val="75000"/>
                  </a:schemeClr>
                </a:solidFill>
                <a:effectLst>
                  <a:outerShdw blurRad="38100" dist="38100" dir="2700000" algn="tl">
                    <a:srgbClr val="000000">
                      <a:alpha val="43137"/>
                    </a:srgb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5" name="Group 4"/>
          <p:cNvGrpSpPr/>
          <p:nvPr userDrawn="1"/>
        </p:nvGrpSpPr>
        <p:grpSpPr>
          <a:xfrm>
            <a:off x="524874" y="568212"/>
            <a:ext cx="7296831" cy="2883209"/>
            <a:chOff x="524874" y="568212"/>
            <a:chExt cx="7296831" cy="2883209"/>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39042"/>
            <a:stretch/>
          </p:blipFill>
          <p:spPr>
            <a:xfrm>
              <a:off x="3760687" y="666028"/>
              <a:ext cx="4061018" cy="2525407"/>
            </a:xfrm>
            <a:prstGeom prst="rect">
              <a:avLst/>
            </a:prstGeom>
          </p:spPr>
        </p:pic>
        <p:pic>
          <p:nvPicPr>
            <p:cNvPr id="29" name="Picture 35" descr="PEW_smallFINAL"/>
            <p:cNvPicPr>
              <a:picLocks noChangeAspect="1" noChangeArrowheads="1"/>
            </p:cNvPicPr>
            <p:nvPr userDrawn="1"/>
          </p:nvPicPr>
          <p:blipFill rotWithShape="1">
            <a:blip r:embed="rId3" cstate="print"/>
            <a:srcRect t="21568" r="61186" b="32666"/>
            <a:stretch/>
          </p:blipFill>
          <p:spPr bwMode="auto">
            <a:xfrm>
              <a:off x="524874" y="568212"/>
              <a:ext cx="3141691" cy="2883209"/>
            </a:xfrm>
            <a:prstGeom prst="rect">
              <a:avLst/>
            </a:prstGeom>
            <a:noFill/>
            <a:ln w="9525">
              <a:noFill/>
              <a:miter lim="800000"/>
              <a:headEnd/>
              <a:tailEnd/>
            </a:ln>
            <a:effectLst/>
          </p:spPr>
        </p:pic>
      </p:grpSp>
    </p:spTree>
    <p:extLst>
      <p:ext uri="{BB962C8B-B14F-4D97-AF65-F5344CB8AC3E}">
        <p14:creationId xmlns:p14="http://schemas.microsoft.com/office/powerpoint/2010/main" val="1266724787"/>
      </p:ext>
    </p:extLst>
  </p:cSld>
  <p:clrMapOvr>
    <a:masterClrMapping/>
  </p:clrMapOvr>
  <p:transition spd="med">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2764" y="248677"/>
            <a:ext cx="6551424" cy="821889"/>
          </a:xfrm>
        </p:spPr>
        <p:txBody>
          <a:bodyPr/>
          <a:lstStyle>
            <a:lvl1pPr algn="l" rtl="0" eaLnBrk="0" fontAlgn="base" hangingPunct="0">
              <a:lnSpc>
                <a:spcPct val="95000"/>
              </a:lnSpc>
              <a:spcBef>
                <a:spcPct val="0"/>
              </a:spcBef>
              <a:spcAft>
                <a:spcPct val="0"/>
              </a:spcAft>
              <a:defRPr lang="en-US" sz="2500" b="1" kern="1200" dirty="0">
                <a:solidFill>
                  <a:schemeClr val="bg2"/>
                </a:solidFill>
                <a:effectLst/>
                <a:latin typeface="+mj-lt"/>
                <a:ea typeface="+mj-ea"/>
                <a:cs typeface="+mj-cs"/>
              </a:defRPr>
            </a:lvl1pPr>
          </a:lstStyle>
          <a:p>
            <a:r>
              <a:rPr lang="en-US" dirty="0" smtClean="0"/>
              <a:t>Click to edit </a:t>
            </a:r>
            <a:br>
              <a:rPr lang="en-US" dirty="0" smtClean="0"/>
            </a:br>
            <a:r>
              <a:rPr lang="en-US" dirty="0" smtClean="0"/>
              <a:t>Master title style</a:t>
            </a:r>
            <a:endParaRPr lang="en-US" dirty="0"/>
          </a:p>
        </p:txBody>
      </p:sp>
      <p:sp>
        <p:nvSpPr>
          <p:cNvPr id="3" name="Content Placeholder 2"/>
          <p:cNvSpPr>
            <a:spLocks noGrp="1"/>
          </p:cNvSpPr>
          <p:nvPr>
            <p:ph idx="1"/>
          </p:nvPr>
        </p:nvSpPr>
        <p:spPr/>
        <p:txBody>
          <a:bodyPr/>
          <a:lstStyle>
            <a:lvl1pPr marL="230188" indent="-230188">
              <a:lnSpc>
                <a:spcPct val="95000"/>
              </a:lnSpc>
              <a:spcAft>
                <a:spcPts val="1500"/>
              </a:spcAft>
              <a:buFont typeface="Arial" pitchFamily="34" charset="0"/>
              <a:buChar char="•"/>
              <a:defRPr lang="en-US" sz="2200" kern="1200" dirty="0" smtClean="0">
                <a:solidFill>
                  <a:schemeClr val="bg1"/>
                </a:solidFill>
                <a:latin typeface="+mn-lt"/>
                <a:ea typeface="+mn-ea"/>
                <a:cs typeface="+mn-cs"/>
              </a:defRPr>
            </a:lvl1pPr>
            <a:lvl2pPr>
              <a:lnSpc>
                <a:spcPct val="95000"/>
              </a:lnSpc>
              <a:spcAft>
                <a:spcPts val="1500"/>
              </a:spcAft>
              <a:defRPr lang="en-US" sz="2000" kern="1200" dirty="0" smtClean="0">
                <a:solidFill>
                  <a:schemeClr val="bg1"/>
                </a:solidFill>
                <a:latin typeface="+mn-lt"/>
                <a:ea typeface="+mn-ea"/>
                <a:cs typeface="+mn-cs"/>
              </a:defRPr>
            </a:lvl2pPr>
            <a:lvl3pPr>
              <a:lnSpc>
                <a:spcPct val="95000"/>
              </a:lnSpc>
              <a:spcAft>
                <a:spcPts val="1500"/>
              </a:spcAft>
              <a:defRPr sz="2000"/>
            </a:lvl3pPr>
            <a:lvl4pPr>
              <a:lnSpc>
                <a:spcPct val="95000"/>
              </a:lnSpc>
              <a:spcAft>
                <a:spcPts val="1500"/>
              </a:spcAft>
              <a:defRPr sz="2000"/>
            </a:lvl4pPr>
            <a:lvl5pPr>
              <a:lnSpc>
                <a:spcPct val="95000"/>
              </a:lnSpc>
              <a:spcAft>
                <a:spcPts val="1500"/>
              </a:spcAft>
              <a:defRPr sz="2000"/>
            </a:lvl5pPr>
          </a:lstStyle>
          <a:p>
            <a:pPr marL="230188" lvl="0" indent="-230188" algn="l" rtl="0" eaLnBrk="0" fontAlgn="base" hangingPunct="0">
              <a:lnSpc>
                <a:spcPct val="90000"/>
              </a:lnSpc>
              <a:spcBef>
                <a:spcPct val="0"/>
              </a:spcBef>
              <a:spcAft>
                <a:spcPts val="1200"/>
              </a:spcAft>
              <a:buClr>
                <a:srgbClr val="4CAFE6"/>
              </a:buClr>
              <a:buSzPct val="130000"/>
              <a:buFont typeface="Arial" pitchFamily="34" charset="0"/>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0"/>
          <p:cNvSpPr>
            <a:spLocks noChangeArrowheads="1"/>
          </p:cNvSpPr>
          <p:nvPr userDrawn="1"/>
        </p:nvSpPr>
        <p:spPr bwMode="auto">
          <a:xfrm>
            <a:off x="0" y="6391835"/>
            <a:ext cx="9144000" cy="466165"/>
          </a:xfrm>
          <a:prstGeom prst="rect">
            <a:avLst/>
          </a:prstGeom>
          <a:solidFill>
            <a:schemeClr val="bg2"/>
          </a:solidFill>
          <a:ln w="9525">
            <a:noFill/>
            <a:miter lim="800000"/>
            <a:headEnd/>
            <a:tailEnd/>
          </a:ln>
        </p:spPr>
        <p:txBody>
          <a:bodyPr wrap="none" anchor="ctr"/>
          <a:lstStyle/>
          <a:p>
            <a:pPr algn="ctr" eaLnBrk="0" fontAlgn="auto" hangingPunct="0">
              <a:spcBef>
                <a:spcPts val="0"/>
              </a:spcBef>
              <a:spcAft>
                <a:spcPts val="0"/>
              </a:spcAft>
              <a:defRPr/>
            </a:pPr>
            <a:endParaRPr lang="en-US" sz="2400" kern="0" dirty="0">
              <a:solidFill>
                <a:prstClr val="black"/>
              </a:solidFill>
              <a:latin typeface="Arial" charset="0"/>
              <a:ea typeface="ＭＳ Ｐゴシック" pitchFamily="1" charset="-128"/>
              <a:cs typeface="Arial"/>
            </a:endParaRPr>
          </a:p>
        </p:txBody>
      </p:sp>
      <p:sp>
        <p:nvSpPr>
          <p:cNvPr id="7" name="Rectangle 6"/>
          <p:cNvSpPr/>
          <p:nvPr userDrawn="1"/>
        </p:nvSpPr>
        <p:spPr>
          <a:xfrm>
            <a:off x="0" y="6488668"/>
            <a:ext cx="2687980" cy="369332"/>
          </a:xfrm>
          <a:prstGeom prst="rect">
            <a:avLst/>
          </a:prstGeom>
        </p:spPr>
        <p:txBody>
          <a:bodyPr wrap="none">
            <a:spAutoFit/>
          </a:bodyPr>
          <a:lstStyle/>
          <a:p>
            <a:r>
              <a:rPr lang="en-US" dirty="0">
                <a:latin typeface="Calibri Light" panose="020F0302020204030204" pitchFamily="34" charset="0"/>
              </a:rPr>
              <a:t>pewtrusts.org/fiscal-health</a:t>
            </a:r>
            <a:endParaRPr lang="en-US" dirty="0"/>
          </a:p>
        </p:txBody>
      </p:sp>
    </p:spTree>
    <p:extLst>
      <p:ext uri="{BB962C8B-B14F-4D97-AF65-F5344CB8AC3E}">
        <p14:creationId xmlns:p14="http://schemas.microsoft.com/office/powerpoint/2010/main" val="1174668652"/>
      </p:ext>
    </p:extLst>
  </p:cSld>
  <p:clrMapOvr>
    <a:masterClrMapping/>
  </p:clrMapOvr>
  <p:transition spd="med">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2764" y="257642"/>
            <a:ext cx="5350154" cy="821889"/>
          </a:xfrm>
        </p:spPr>
        <p:txBody>
          <a:bodyPr/>
          <a:lstStyle>
            <a:lvl1pPr algn="l" rtl="0" eaLnBrk="0" fontAlgn="base" hangingPunct="0">
              <a:lnSpc>
                <a:spcPct val="95000"/>
              </a:lnSpc>
              <a:spcBef>
                <a:spcPct val="0"/>
              </a:spcBef>
              <a:spcAft>
                <a:spcPct val="0"/>
              </a:spcAft>
              <a:defRPr lang="en-US" sz="2500" b="1" kern="1200" dirty="0">
                <a:solidFill>
                  <a:schemeClr val="bg2"/>
                </a:solidFill>
                <a:effectLst/>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92113" y="1387475"/>
            <a:ext cx="4038600" cy="4403725"/>
          </a:xfrm>
        </p:spPr>
        <p:txBody>
          <a:bodyPr/>
          <a:lstStyle>
            <a:lvl1pPr marL="230188" indent="-230188">
              <a:lnSpc>
                <a:spcPct val="95000"/>
              </a:lnSpc>
              <a:spcAft>
                <a:spcPts val="1500"/>
              </a:spcAft>
              <a:defRPr lang="en-US" sz="2200" kern="1200" dirty="0" smtClean="0">
                <a:solidFill>
                  <a:schemeClr val="bg1"/>
                </a:solidFill>
                <a:latin typeface="+mn-lt"/>
                <a:ea typeface="+mn-ea"/>
                <a:cs typeface="+mn-cs"/>
              </a:defRPr>
            </a:lvl1pPr>
            <a:lvl2pPr>
              <a:lnSpc>
                <a:spcPct val="95000"/>
              </a:lnSpc>
              <a:spcAft>
                <a:spcPts val="1500"/>
              </a:spcAft>
              <a:defRPr lang="en-US" sz="2000" kern="1200" dirty="0" smtClean="0">
                <a:solidFill>
                  <a:schemeClr val="bg1"/>
                </a:solidFill>
                <a:latin typeface="+mn-lt"/>
                <a:ea typeface="+mn-ea"/>
                <a:cs typeface="+mn-cs"/>
              </a:defRPr>
            </a:lvl2pPr>
            <a:lvl3pPr>
              <a:lnSpc>
                <a:spcPct val="95000"/>
              </a:lnSpc>
              <a:spcAft>
                <a:spcPts val="1500"/>
              </a:spcAft>
              <a:defRPr sz="2000"/>
            </a:lvl3pPr>
            <a:lvl4pPr>
              <a:lnSpc>
                <a:spcPct val="95000"/>
              </a:lnSpc>
              <a:spcAft>
                <a:spcPts val="1500"/>
              </a:spcAft>
              <a:defRPr sz="2000"/>
            </a:lvl4pPr>
            <a:lvl5pPr>
              <a:lnSpc>
                <a:spcPct val="95000"/>
              </a:lnSpc>
              <a:spcAft>
                <a:spcPts val="1500"/>
              </a:spcAft>
              <a:defRPr sz="2000"/>
            </a:lvl5pPr>
            <a:lvl6pPr>
              <a:defRPr sz="1800"/>
            </a:lvl6pPr>
            <a:lvl7pPr>
              <a:defRPr sz="1800"/>
            </a:lvl7pPr>
            <a:lvl8pPr>
              <a:defRPr sz="1800"/>
            </a:lvl8pPr>
            <a:lvl9pPr>
              <a:defRPr sz="1800"/>
            </a:lvl9pPr>
          </a:lstStyle>
          <a:p>
            <a:pPr marL="230188" lvl="0" indent="-230188" algn="l" rtl="0" eaLnBrk="0" fontAlgn="base" hangingPunct="0">
              <a:lnSpc>
                <a:spcPct val="90000"/>
              </a:lnSpc>
              <a:spcBef>
                <a:spcPct val="0"/>
              </a:spcBef>
              <a:spcAft>
                <a:spcPts val="1200"/>
              </a:spcAft>
              <a:buClr>
                <a:srgbClr val="4CAFE6"/>
              </a:buClr>
              <a:buSzPct val="130000"/>
              <a:buFont typeface="Arial" pitchFamily="34" charset="0"/>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83113" y="1387475"/>
            <a:ext cx="4038600" cy="4403725"/>
          </a:xfrm>
        </p:spPr>
        <p:txBody>
          <a:bodyPr/>
          <a:lstStyle>
            <a:lvl1pPr marL="230188" indent="-230188">
              <a:lnSpc>
                <a:spcPct val="95000"/>
              </a:lnSpc>
              <a:spcAft>
                <a:spcPts val="1500"/>
              </a:spcAft>
              <a:defRPr lang="en-US" sz="2200" kern="1200" dirty="0" smtClean="0">
                <a:solidFill>
                  <a:schemeClr val="bg1"/>
                </a:solidFill>
                <a:latin typeface="+mn-lt"/>
                <a:ea typeface="+mn-ea"/>
                <a:cs typeface="+mn-cs"/>
              </a:defRPr>
            </a:lvl1pPr>
            <a:lvl2pPr>
              <a:lnSpc>
                <a:spcPct val="95000"/>
              </a:lnSpc>
              <a:spcAft>
                <a:spcPts val="1500"/>
              </a:spcAft>
              <a:defRPr lang="en-US" sz="2000" kern="1200" dirty="0" smtClean="0">
                <a:solidFill>
                  <a:schemeClr val="bg1"/>
                </a:solidFill>
                <a:latin typeface="+mn-lt"/>
                <a:ea typeface="+mn-ea"/>
                <a:cs typeface="+mn-cs"/>
              </a:defRPr>
            </a:lvl2pPr>
            <a:lvl3pPr>
              <a:lnSpc>
                <a:spcPct val="95000"/>
              </a:lnSpc>
              <a:spcAft>
                <a:spcPts val="1500"/>
              </a:spcAft>
              <a:defRPr sz="2000"/>
            </a:lvl3pPr>
            <a:lvl4pPr>
              <a:lnSpc>
                <a:spcPct val="95000"/>
              </a:lnSpc>
              <a:spcAft>
                <a:spcPts val="1500"/>
              </a:spcAft>
              <a:defRPr sz="2000"/>
            </a:lvl4pPr>
            <a:lvl5pPr>
              <a:lnSpc>
                <a:spcPct val="95000"/>
              </a:lnSpc>
              <a:spcAft>
                <a:spcPts val="1500"/>
              </a:spcAft>
              <a:defRPr sz="2000"/>
            </a:lvl5pPr>
            <a:lvl6pPr>
              <a:defRPr sz="1800"/>
            </a:lvl6pPr>
            <a:lvl7pPr>
              <a:defRPr sz="1800"/>
            </a:lvl7pPr>
            <a:lvl8pPr>
              <a:defRPr sz="1800"/>
            </a:lvl8pPr>
            <a:lvl9pPr>
              <a:defRPr sz="1800"/>
            </a:lvl9pPr>
          </a:lstStyle>
          <a:p>
            <a:pPr marL="230188" lvl="0" indent="-230188" algn="l" rtl="0" eaLnBrk="0" fontAlgn="base" hangingPunct="0">
              <a:lnSpc>
                <a:spcPct val="90000"/>
              </a:lnSpc>
              <a:spcBef>
                <a:spcPct val="0"/>
              </a:spcBef>
              <a:spcAft>
                <a:spcPts val="1200"/>
              </a:spcAft>
              <a:buClr>
                <a:srgbClr val="4CAFE6"/>
              </a:buClr>
              <a:buSzPct val="130000"/>
              <a:buFont typeface="Arial" pitchFamily="34" charset="0"/>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10"/>
          <p:cNvSpPr>
            <a:spLocks noChangeArrowheads="1"/>
          </p:cNvSpPr>
          <p:nvPr userDrawn="1"/>
        </p:nvSpPr>
        <p:spPr bwMode="auto">
          <a:xfrm>
            <a:off x="0" y="6391835"/>
            <a:ext cx="9144000" cy="466165"/>
          </a:xfrm>
          <a:prstGeom prst="rect">
            <a:avLst/>
          </a:prstGeom>
          <a:solidFill>
            <a:schemeClr val="bg2"/>
          </a:solidFill>
          <a:ln w="9525">
            <a:noFill/>
            <a:miter lim="800000"/>
            <a:headEnd/>
            <a:tailEnd/>
          </a:ln>
        </p:spPr>
        <p:txBody>
          <a:bodyPr wrap="none" anchor="ctr"/>
          <a:lstStyle/>
          <a:p>
            <a:pPr algn="ctr" eaLnBrk="0" fontAlgn="auto" hangingPunct="0">
              <a:spcBef>
                <a:spcPts val="0"/>
              </a:spcBef>
              <a:spcAft>
                <a:spcPts val="0"/>
              </a:spcAft>
              <a:defRPr/>
            </a:pPr>
            <a:endParaRPr lang="en-US" sz="2400" kern="0" dirty="0">
              <a:solidFill>
                <a:prstClr val="black"/>
              </a:solidFill>
              <a:latin typeface="Arial" charset="0"/>
              <a:ea typeface="ＭＳ Ｐゴシック" pitchFamily="1" charset="-128"/>
              <a:cs typeface="Arial"/>
            </a:endParaRPr>
          </a:p>
        </p:txBody>
      </p:sp>
      <p:sp>
        <p:nvSpPr>
          <p:cNvPr id="6" name="Rectangle 5"/>
          <p:cNvSpPr/>
          <p:nvPr userDrawn="1"/>
        </p:nvSpPr>
        <p:spPr>
          <a:xfrm>
            <a:off x="0" y="6488668"/>
            <a:ext cx="2687980" cy="369332"/>
          </a:xfrm>
          <a:prstGeom prst="rect">
            <a:avLst/>
          </a:prstGeom>
        </p:spPr>
        <p:txBody>
          <a:bodyPr wrap="none">
            <a:spAutoFit/>
          </a:bodyPr>
          <a:lstStyle/>
          <a:p>
            <a:r>
              <a:rPr lang="en-US" dirty="0">
                <a:latin typeface="Calibri Light" panose="020F0302020204030204" pitchFamily="34" charset="0"/>
              </a:rPr>
              <a:t>pewtrusts.org/fiscal-health</a:t>
            </a:r>
            <a:endParaRPr lang="en-US" dirty="0"/>
          </a:p>
        </p:txBody>
      </p:sp>
    </p:spTree>
    <p:extLst>
      <p:ext uri="{BB962C8B-B14F-4D97-AF65-F5344CB8AC3E}">
        <p14:creationId xmlns:p14="http://schemas.microsoft.com/office/powerpoint/2010/main" val="4224486163"/>
      </p:ext>
    </p:extLst>
  </p:cSld>
  <p:clrMapOvr>
    <a:masterClrMapping/>
  </p:clrMapOvr>
  <p:transition spd="med">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2763" y="257642"/>
            <a:ext cx="6707187" cy="821889"/>
          </a:xfrm>
        </p:spPr>
        <p:txBody>
          <a:bodyPr/>
          <a:lstStyle>
            <a:lvl1pPr algn="l" rtl="0" eaLnBrk="0" fontAlgn="base" hangingPunct="0">
              <a:lnSpc>
                <a:spcPct val="95000"/>
              </a:lnSpc>
              <a:spcBef>
                <a:spcPct val="0"/>
              </a:spcBef>
              <a:spcAft>
                <a:spcPct val="0"/>
              </a:spcAft>
              <a:defRPr lang="en-US" sz="2500" b="1" kern="1200" dirty="0">
                <a:solidFill>
                  <a:schemeClr val="bg2"/>
                </a:solidFill>
                <a:effectLst/>
                <a:latin typeface="+mj-lt"/>
                <a:ea typeface="+mj-ea"/>
                <a:cs typeface="+mj-cs"/>
              </a:defRPr>
            </a:lvl1pPr>
          </a:lstStyle>
          <a:p>
            <a:r>
              <a:rPr lang="en-US" dirty="0" smtClean="0"/>
              <a:t>Click to edit Master title style</a:t>
            </a:r>
            <a:endParaRPr lang="en-US" dirty="0"/>
          </a:p>
        </p:txBody>
      </p:sp>
      <p:sp>
        <p:nvSpPr>
          <p:cNvPr id="5" name="Rectangle 10"/>
          <p:cNvSpPr>
            <a:spLocks noChangeArrowheads="1"/>
          </p:cNvSpPr>
          <p:nvPr userDrawn="1"/>
        </p:nvSpPr>
        <p:spPr bwMode="auto">
          <a:xfrm>
            <a:off x="0" y="6391835"/>
            <a:ext cx="9144000" cy="466165"/>
          </a:xfrm>
          <a:prstGeom prst="rect">
            <a:avLst/>
          </a:prstGeom>
          <a:solidFill>
            <a:schemeClr val="bg2"/>
          </a:solidFill>
          <a:ln w="9525">
            <a:noFill/>
            <a:miter lim="800000"/>
            <a:headEnd/>
            <a:tailEnd/>
          </a:ln>
        </p:spPr>
        <p:txBody>
          <a:bodyPr wrap="none" anchor="ctr"/>
          <a:lstStyle/>
          <a:p>
            <a:pPr algn="ctr" eaLnBrk="0" fontAlgn="auto" hangingPunct="0">
              <a:spcBef>
                <a:spcPts val="0"/>
              </a:spcBef>
              <a:spcAft>
                <a:spcPts val="0"/>
              </a:spcAft>
              <a:defRPr/>
            </a:pPr>
            <a:endParaRPr lang="en-US" sz="2400" kern="0" dirty="0">
              <a:solidFill>
                <a:prstClr val="black"/>
              </a:solidFill>
              <a:latin typeface="Arial" charset="0"/>
              <a:ea typeface="ＭＳ Ｐゴシック" pitchFamily="1" charset="-128"/>
              <a:cs typeface="Arial"/>
            </a:endParaRPr>
          </a:p>
        </p:txBody>
      </p:sp>
      <p:sp>
        <p:nvSpPr>
          <p:cNvPr id="6" name="Rectangle 5"/>
          <p:cNvSpPr/>
          <p:nvPr userDrawn="1"/>
        </p:nvSpPr>
        <p:spPr>
          <a:xfrm>
            <a:off x="0" y="6488668"/>
            <a:ext cx="2687980" cy="369332"/>
          </a:xfrm>
          <a:prstGeom prst="rect">
            <a:avLst/>
          </a:prstGeom>
        </p:spPr>
        <p:txBody>
          <a:bodyPr wrap="none">
            <a:spAutoFit/>
          </a:bodyPr>
          <a:lstStyle/>
          <a:p>
            <a:r>
              <a:rPr lang="en-US" dirty="0">
                <a:latin typeface="Calibri Light" panose="020F0302020204030204" pitchFamily="34" charset="0"/>
              </a:rPr>
              <a:t>pewtrusts.org/fiscal-health</a:t>
            </a:r>
            <a:endParaRPr lang="en-US" dirty="0"/>
          </a:p>
        </p:txBody>
      </p:sp>
    </p:spTree>
    <p:extLst>
      <p:ext uri="{BB962C8B-B14F-4D97-AF65-F5344CB8AC3E}">
        <p14:creationId xmlns:p14="http://schemas.microsoft.com/office/powerpoint/2010/main" val="2251212351"/>
      </p:ext>
    </p:extLst>
  </p:cSld>
  <p:clrMapOvr>
    <a:masterClrMapping/>
  </p:clrMapOvr>
  <p:transition spd="med">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0" y="6391835"/>
            <a:ext cx="9144000" cy="466165"/>
          </a:xfrm>
          <a:prstGeom prst="rect">
            <a:avLst/>
          </a:prstGeom>
          <a:solidFill>
            <a:schemeClr val="bg2"/>
          </a:solidFill>
          <a:ln w="9525">
            <a:noFill/>
            <a:miter lim="800000"/>
            <a:headEnd/>
            <a:tailEnd/>
          </a:ln>
        </p:spPr>
        <p:txBody>
          <a:bodyPr wrap="none" anchor="ctr"/>
          <a:lstStyle/>
          <a:p>
            <a:pPr algn="ctr" eaLnBrk="0" fontAlgn="auto" hangingPunct="0">
              <a:spcBef>
                <a:spcPts val="0"/>
              </a:spcBef>
              <a:spcAft>
                <a:spcPts val="0"/>
              </a:spcAft>
              <a:defRPr/>
            </a:pPr>
            <a:endParaRPr lang="en-US" sz="2400" kern="0" dirty="0">
              <a:solidFill>
                <a:prstClr val="black"/>
              </a:solidFill>
              <a:latin typeface="Arial" charset="0"/>
              <a:ea typeface="ＭＳ Ｐゴシック" pitchFamily="1" charset="-128"/>
              <a:cs typeface="Arial"/>
            </a:endParaRPr>
          </a:p>
        </p:txBody>
      </p:sp>
      <p:sp>
        <p:nvSpPr>
          <p:cNvPr id="5" name="Rectangle 4"/>
          <p:cNvSpPr/>
          <p:nvPr userDrawn="1"/>
        </p:nvSpPr>
        <p:spPr>
          <a:xfrm>
            <a:off x="0" y="6488668"/>
            <a:ext cx="2687980" cy="369332"/>
          </a:xfrm>
          <a:prstGeom prst="rect">
            <a:avLst/>
          </a:prstGeom>
        </p:spPr>
        <p:txBody>
          <a:bodyPr wrap="none">
            <a:spAutoFit/>
          </a:bodyPr>
          <a:lstStyle/>
          <a:p>
            <a:r>
              <a:rPr lang="en-US" dirty="0">
                <a:latin typeface="Calibri Light" panose="020F0302020204030204" pitchFamily="34" charset="0"/>
              </a:rPr>
              <a:t>pewtrusts.org/fiscal-health</a:t>
            </a:r>
            <a:endParaRPr lang="en-US" dirty="0"/>
          </a:p>
        </p:txBody>
      </p:sp>
    </p:spTree>
    <p:extLst>
      <p:ext uri="{BB962C8B-B14F-4D97-AF65-F5344CB8AC3E}">
        <p14:creationId xmlns:p14="http://schemas.microsoft.com/office/powerpoint/2010/main" val="4231300024"/>
      </p:ext>
    </p:extLst>
  </p:cSld>
  <p:clrMapOvr>
    <a:masterClrMapping/>
  </p:clrMapOvr>
  <p:transition spd="med">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9" name="Rectangle 8"/>
          <p:cNvSpPr/>
          <p:nvPr/>
        </p:nvSpPr>
        <p:spPr>
          <a:xfrm>
            <a:off x="0" y="4953000"/>
            <a:ext cx="9144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61950"/>
            <a:ext cx="6090101" cy="1371573"/>
          </a:xfrm>
          <a:prstGeom prst="rect">
            <a:avLst/>
          </a:prstGeom>
        </p:spPr>
      </p:pic>
      <p:sp>
        <p:nvSpPr>
          <p:cNvPr id="11" name="TextBox 10"/>
          <p:cNvSpPr txBox="1"/>
          <p:nvPr/>
        </p:nvSpPr>
        <p:spPr>
          <a:xfrm>
            <a:off x="381000" y="6145480"/>
            <a:ext cx="2438400" cy="369332"/>
          </a:xfrm>
          <a:prstGeom prst="rect">
            <a:avLst/>
          </a:prstGeom>
          <a:noFill/>
        </p:spPr>
        <p:txBody>
          <a:bodyPr wrap="square" rtlCol="0">
            <a:spAutoFit/>
          </a:bodyPr>
          <a:lstStyle/>
          <a:p>
            <a:pPr fontAlgn="auto">
              <a:spcBef>
                <a:spcPts val="0"/>
              </a:spcBef>
              <a:spcAft>
                <a:spcPts val="0"/>
              </a:spcAft>
            </a:pPr>
            <a:r>
              <a:rPr lang="en-US" b="1" dirty="0" smtClean="0">
                <a:solidFill>
                  <a:prstClr val="white"/>
                </a:solidFill>
              </a:rPr>
              <a:t>December 16, 2014</a:t>
            </a:r>
            <a:endParaRPr lang="en-US" b="1" dirty="0">
              <a:solidFill>
                <a:prstClr val="white"/>
              </a:solidFill>
            </a:endParaRPr>
          </a:p>
        </p:txBody>
      </p:sp>
      <p:sp>
        <p:nvSpPr>
          <p:cNvPr id="13" name="Rectangle 12"/>
          <p:cNvSpPr/>
          <p:nvPr/>
        </p:nvSpPr>
        <p:spPr>
          <a:xfrm>
            <a:off x="0" y="4953000"/>
            <a:ext cx="9144000" cy="101600"/>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7" name="Rectangle 6"/>
          <p:cNvSpPr/>
          <p:nvPr/>
        </p:nvSpPr>
        <p:spPr>
          <a:xfrm>
            <a:off x="0" y="4953000"/>
            <a:ext cx="9144000" cy="1981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61950"/>
            <a:ext cx="6090101" cy="1371573"/>
          </a:xfrm>
          <a:prstGeom prst="rect">
            <a:avLst/>
          </a:prstGeom>
        </p:spPr>
      </p:pic>
      <p:sp>
        <p:nvSpPr>
          <p:cNvPr id="14" name="TextBox 13"/>
          <p:cNvSpPr txBox="1"/>
          <p:nvPr/>
        </p:nvSpPr>
        <p:spPr>
          <a:xfrm>
            <a:off x="6705600" y="6158285"/>
            <a:ext cx="2438400" cy="307777"/>
          </a:xfrm>
          <a:prstGeom prst="rect">
            <a:avLst/>
          </a:prstGeom>
          <a:noFill/>
        </p:spPr>
        <p:txBody>
          <a:bodyPr wrap="square" rtlCol="0">
            <a:spAutoFit/>
          </a:bodyPr>
          <a:lstStyle/>
          <a:p>
            <a:pPr algn="r" fontAlgn="auto">
              <a:spcBef>
                <a:spcPts val="0"/>
              </a:spcBef>
              <a:spcAft>
                <a:spcPts val="0"/>
              </a:spcAft>
            </a:pPr>
            <a:r>
              <a:rPr lang="en-US" sz="1400" b="1" dirty="0" smtClean="0">
                <a:solidFill>
                  <a:prstClr val="white"/>
                </a:solidFill>
              </a:rPr>
              <a:t>October 9, 2015</a:t>
            </a:r>
            <a:endParaRPr lang="en-US" sz="1400" b="1" dirty="0">
              <a:solidFill>
                <a:prstClr val="white"/>
              </a:solidFill>
            </a:endParaRPr>
          </a:p>
        </p:txBody>
      </p:sp>
      <p:sp>
        <p:nvSpPr>
          <p:cNvPr id="16" name="Rectangle 15"/>
          <p:cNvSpPr/>
          <p:nvPr/>
        </p:nvSpPr>
        <p:spPr>
          <a:xfrm>
            <a:off x="0" y="4953000"/>
            <a:ext cx="9144000" cy="101600"/>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7" name="Title 1"/>
          <p:cNvSpPr>
            <a:spLocks noGrp="1"/>
          </p:cNvSpPr>
          <p:nvPr>
            <p:ph type="title"/>
          </p:nvPr>
        </p:nvSpPr>
        <p:spPr>
          <a:xfrm>
            <a:off x="390525" y="2362200"/>
            <a:ext cx="8229600" cy="808039"/>
          </a:xfrm>
        </p:spPr>
        <p:txBody>
          <a:bodyPr>
            <a:normAutofit/>
          </a:bodyPr>
          <a:lstStyle>
            <a:lvl1pPr algn="l">
              <a:defRPr sz="3600" b="1">
                <a:solidFill>
                  <a:srgbClr val="002D73"/>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12" name="TextBox 11"/>
          <p:cNvSpPr txBox="1"/>
          <p:nvPr userDrawn="1"/>
        </p:nvSpPr>
        <p:spPr>
          <a:xfrm>
            <a:off x="0" y="5828044"/>
            <a:ext cx="5638800" cy="677108"/>
          </a:xfrm>
          <a:prstGeom prst="rect">
            <a:avLst/>
          </a:prstGeom>
          <a:noFill/>
        </p:spPr>
        <p:txBody>
          <a:bodyPr wrap="square" rtlCol="0">
            <a:spAutoFit/>
          </a:bodyPr>
          <a:lstStyle/>
          <a:p>
            <a:pPr eaLnBrk="0" hangingPunct="0"/>
            <a:r>
              <a:rPr lang="en-US" sz="2400" dirty="0" smtClean="0">
                <a:solidFill>
                  <a:prstClr val="white"/>
                </a:solidFill>
              </a:rPr>
              <a:t>Andrew M. Cuomo, Governor</a:t>
            </a:r>
          </a:p>
          <a:p>
            <a:pPr eaLnBrk="0" hangingPunct="0"/>
            <a:r>
              <a:rPr lang="en-US" sz="1400" dirty="0" smtClean="0">
                <a:solidFill>
                  <a:prstClr val="white"/>
                </a:solidFill>
              </a:rPr>
              <a:t>Mary Beth Labate, Budget Director	</a:t>
            </a:r>
            <a:endParaRPr lang="en-US" sz="1400" dirty="0">
              <a:solidFill>
                <a:prstClr val="white"/>
              </a:solidFill>
            </a:endParaRPr>
          </a:p>
        </p:txBody>
      </p:sp>
    </p:spTree>
    <p:extLst>
      <p:ext uri="{BB962C8B-B14F-4D97-AF65-F5344CB8AC3E}">
        <p14:creationId xmlns:p14="http://schemas.microsoft.com/office/powerpoint/2010/main" val="18779982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4"/>
          </p:nvPr>
        </p:nvSpPr>
        <p:spPr>
          <a:xfrm>
            <a:off x="6858000" y="117474"/>
            <a:ext cx="2133600" cy="365125"/>
          </a:xfrm>
          <a:prstGeom prst="rect">
            <a:avLst/>
          </a:prstGeom>
        </p:spPr>
        <p:txBody>
          <a:bodyPr/>
          <a:lstStyle>
            <a:lvl1pPr algn="r">
              <a:defRPr sz="1200" b="1">
                <a:solidFill>
                  <a:schemeClr val="bg1"/>
                </a:solidFill>
                <a:latin typeface="Arial" panose="020B0604020202020204" pitchFamily="34" charset="0"/>
                <a:cs typeface="Arial" panose="020B0604020202020204" pitchFamily="34" charset="0"/>
              </a:defRPr>
            </a:lvl1pPr>
          </a:lstStyle>
          <a:p>
            <a:fld id="{DDF52EC2-2C0B-4C03-9888-0B25156ED88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903783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2764" y="248677"/>
            <a:ext cx="6551424" cy="821889"/>
          </a:xfrm>
        </p:spPr>
        <p:txBody>
          <a:bodyPr/>
          <a:lstStyle>
            <a:lvl1pPr algn="l" rtl="0" eaLnBrk="0" fontAlgn="base" hangingPunct="0">
              <a:lnSpc>
                <a:spcPct val="95000"/>
              </a:lnSpc>
              <a:spcBef>
                <a:spcPct val="0"/>
              </a:spcBef>
              <a:spcAft>
                <a:spcPct val="0"/>
              </a:spcAft>
              <a:defRPr lang="en-US" sz="2500" b="1" kern="1200" dirty="0">
                <a:solidFill>
                  <a:schemeClr val="bg2"/>
                </a:solidFill>
                <a:effectLst/>
                <a:latin typeface="+mj-lt"/>
                <a:ea typeface="+mj-ea"/>
                <a:cs typeface="+mj-cs"/>
              </a:defRPr>
            </a:lvl1pPr>
          </a:lstStyle>
          <a:p>
            <a:r>
              <a:rPr lang="en-US" dirty="0" smtClean="0"/>
              <a:t>Click to edit </a:t>
            </a:r>
            <a:br>
              <a:rPr lang="en-US" dirty="0" smtClean="0"/>
            </a:br>
            <a:r>
              <a:rPr lang="en-US" dirty="0" smtClean="0"/>
              <a:t>Master title style</a:t>
            </a:r>
            <a:endParaRPr lang="en-US" dirty="0"/>
          </a:p>
        </p:txBody>
      </p:sp>
      <p:sp>
        <p:nvSpPr>
          <p:cNvPr id="3" name="Content Placeholder 2"/>
          <p:cNvSpPr>
            <a:spLocks noGrp="1"/>
          </p:cNvSpPr>
          <p:nvPr>
            <p:ph idx="1"/>
          </p:nvPr>
        </p:nvSpPr>
        <p:spPr/>
        <p:txBody>
          <a:bodyPr/>
          <a:lstStyle>
            <a:lvl1pPr marL="230188" indent="-230188">
              <a:lnSpc>
                <a:spcPct val="95000"/>
              </a:lnSpc>
              <a:spcAft>
                <a:spcPts val="1500"/>
              </a:spcAft>
              <a:buFont typeface="Arial" pitchFamily="34" charset="0"/>
              <a:buChar char="•"/>
              <a:defRPr lang="en-US" sz="2200" kern="1200" dirty="0" smtClean="0">
                <a:solidFill>
                  <a:schemeClr val="bg1"/>
                </a:solidFill>
                <a:latin typeface="+mn-lt"/>
                <a:ea typeface="+mn-ea"/>
                <a:cs typeface="+mn-cs"/>
              </a:defRPr>
            </a:lvl1pPr>
            <a:lvl2pPr>
              <a:lnSpc>
                <a:spcPct val="95000"/>
              </a:lnSpc>
              <a:spcAft>
                <a:spcPts val="1500"/>
              </a:spcAft>
              <a:defRPr lang="en-US" sz="2000" kern="1200" dirty="0" smtClean="0">
                <a:solidFill>
                  <a:schemeClr val="bg1"/>
                </a:solidFill>
                <a:latin typeface="+mn-lt"/>
                <a:ea typeface="+mn-ea"/>
                <a:cs typeface="+mn-cs"/>
              </a:defRPr>
            </a:lvl2pPr>
            <a:lvl3pPr>
              <a:lnSpc>
                <a:spcPct val="95000"/>
              </a:lnSpc>
              <a:spcAft>
                <a:spcPts val="1500"/>
              </a:spcAft>
              <a:defRPr sz="2000"/>
            </a:lvl3pPr>
            <a:lvl4pPr>
              <a:lnSpc>
                <a:spcPct val="95000"/>
              </a:lnSpc>
              <a:spcAft>
                <a:spcPts val="1500"/>
              </a:spcAft>
              <a:defRPr sz="2000"/>
            </a:lvl4pPr>
            <a:lvl5pPr>
              <a:lnSpc>
                <a:spcPct val="95000"/>
              </a:lnSpc>
              <a:spcAft>
                <a:spcPts val="1500"/>
              </a:spcAft>
              <a:defRPr sz="2000"/>
            </a:lvl5pPr>
          </a:lstStyle>
          <a:p>
            <a:pPr marL="230188" lvl="0" indent="-230188" algn="l" rtl="0" eaLnBrk="0" fontAlgn="base" hangingPunct="0">
              <a:lnSpc>
                <a:spcPct val="90000"/>
              </a:lnSpc>
              <a:spcBef>
                <a:spcPct val="0"/>
              </a:spcBef>
              <a:spcAft>
                <a:spcPts val="1200"/>
              </a:spcAft>
              <a:buClr>
                <a:srgbClr val="4CAFE6"/>
              </a:buClr>
              <a:buSzPct val="130000"/>
              <a:buFont typeface="Arial" pitchFamily="34" charset="0"/>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0"/>
          <p:cNvSpPr>
            <a:spLocks noChangeArrowheads="1"/>
          </p:cNvSpPr>
          <p:nvPr userDrawn="1"/>
        </p:nvSpPr>
        <p:spPr bwMode="auto">
          <a:xfrm>
            <a:off x="0" y="6391835"/>
            <a:ext cx="9144000" cy="466165"/>
          </a:xfrm>
          <a:prstGeom prst="rect">
            <a:avLst/>
          </a:prstGeom>
          <a:solidFill>
            <a:schemeClr val="bg2"/>
          </a:solidFill>
          <a:ln w="9525">
            <a:noFill/>
            <a:miter lim="800000"/>
            <a:headEnd/>
            <a:tailEnd/>
          </a:ln>
        </p:spPr>
        <p:txBody>
          <a:bodyPr wrap="none" anchor="ctr"/>
          <a:lstStyle/>
          <a:p>
            <a:pPr algn="ctr" eaLnBrk="0" fontAlgn="auto" hangingPunct="0">
              <a:spcBef>
                <a:spcPts val="0"/>
              </a:spcBef>
              <a:spcAft>
                <a:spcPts val="0"/>
              </a:spcAft>
              <a:defRPr/>
            </a:pPr>
            <a:endParaRPr lang="en-US" sz="2400" kern="0" dirty="0">
              <a:solidFill>
                <a:prstClr val="black"/>
              </a:solidFill>
              <a:latin typeface="Arial" charset="0"/>
              <a:ea typeface="ＭＳ Ｐゴシック" pitchFamily="1" charset="-128"/>
              <a:cs typeface="Arial"/>
            </a:endParaRPr>
          </a:p>
        </p:txBody>
      </p:sp>
      <p:sp>
        <p:nvSpPr>
          <p:cNvPr id="7" name="Rectangle 6"/>
          <p:cNvSpPr/>
          <p:nvPr userDrawn="1"/>
        </p:nvSpPr>
        <p:spPr>
          <a:xfrm>
            <a:off x="0" y="6488668"/>
            <a:ext cx="2687980" cy="369332"/>
          </a:xfrm>
          <a:prstGeom prst="rect">
            <a:avLst/>
          </a:prstGeom>
        </p:spPr>
        <p:txBody>
          <a:bodyPr wrap="none">
            <a:spAutoFit/>
          </a:bodyPr>
          <a:lstStyle/>
          <a:p>
            <a:r>
              <a:rPr lang="en-US" dirty="0">
                <a:latin typeface="Calibri Light" panose="020F0302020204030204" pitchFamily="34" charset="0"/>
              </a:rPr>
              <a:t>pewtrusts.org/fiscal-health</a:t>
            </a:r>
            <a:endParaRPr lang="en-US" dirty="0"/>
          </a:p>
        </p:txBody>
      </p:sp>
    </p:spTree>
    <p:extLst>
      <p:ext uri="{BB962C8B-B14F-4D97-AF65-F5344CB8AC3E}">
        <p14:creationId xmlns:p14="http://schemas.microsoft.com/office/powerpoint/2010/main" val="3402560403"/>
      </p:ext>
    </p:extLst>
  </p:cSld>
  <p:clrMapOvr>
    <a:masterClrMapping/>
  </p:clrMapOvr>
  <p:transition spd="med">
    <p:wipe dir="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6" name="Rectangle 5"/>
          <p:cNvSpPr/>
          <p:nvPr/>
        </p:nvSpPr>
        <p:spPr>
          <a:xfrm>
            <a:off x="0" y="83126"/>
            <a:ext cx="9144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 name="Date Placeholder 1"/>
          <p:cNvSpPr>
            <a:spLocks noGrp="1"/>
          </p:cNvSpPr>
          <p:nvPr>
            <p:ph type="dt" sz="half" idx="10"/>
          </p:nvPr>
        </p:nvSpPr>
        <p:spPr>
          <a:xfrm>
            <a:off x="152400" y="117474"/>
            <a:ext cx="2133600" cy="365125"/>
          </a:xfrm>
          <a:prstGeom prst="rect">
            <a:avLst/>
          </a:prstGeom>
        </p:spPr>
        <p:txBody>
          <a:bodyPr/>
          <a:lstStyle>
            <a:lvl1pPr>
              <a:defRPr b="1">
                <a:solidFill>
                  <a:schemeClr val="bg1"/>
                </a:solidFill>
                <a:latin typeface="Arial" panose="020B0604020202020204" pitchFamily="34" charset="0"/>
                <a:cs typeface="Arial" panose="020B0604020202020204" pitchFamily="34" charset="0"/>
              </a:defRPr>
            </a:lvl1pPr>
          </a:lstStyle>
          <a:p>
            <a:fld id="{44E72CCA-50E9-4661-B29B-1690EE85D86B}" type="datetime4">
              <a:rPr lang="en-US" smtClean="0">
                <a:solidFill>
                  <a:prstClr val="white"/>
                </a:solidFill>
              </a:rPr>
              <a:pPr/>
              <a:t>October 9, 2015</a:t>
            </a:fld>
            <a:endParaRPr lang="en-US" dirty="0">
              <a:solidFill>
                <a:prstClr val="white"/>
              </a:solidFill>
            </a:endParaRPr>
          </a:p>
        </p:txBody>
      </p:sp>
      <p:sp>
        <p:nvSpPr>
          <p:cNvPr id="4" name="Slide Number Placeholder 3"/>
          <p:cNvSpPr>
            <a:spLocks noGrp="1"/>
          </p:cNvSpPr>
          <p:nvPr>
            <p:ph type="sldNum" sz="quarter" idx="12"/>
          </p:nvPr>
        </p:nvSpPr>
        <p:spPr>
          <a:xfrm>
            <a:off x="6858000" y="117474"/>
            <a:ext cx="2133600" cy="365125"/>
          </a:xfrm>
          <a:prstGeom prst="rect">
            <a:avLst/>
          </a:prstGeom>
        </p:spPr>
        <p:txBody>
          <a:bodyPr/>
          <a:lstStyle>
            <a:lvl1pPr>
              <a:defRPr b="1">
                <a:solidFill>
                  <a:schemeClr val="bg1"/>
                </a:solidFill>
                <a:latin typeface="Arial" panose="020B0604020202020204" pitchFamily="34" charset="0"/>
                <a:cs typeface="Arial" panose="020B0604020202020204" pitchFamily="34" charset="0"/>
              </a:defRPr>
            </a:lvl1pPr>
          </a:lstStyle>
          <a:p>
            <a:fld id="{DDF52EC2-2C0B-4C03-9888-0B25156ED88D}" type="slidenum">
              <a:rPr lang="en-US" smtClean="0">
                <a:solidFill>
                  <a:prstClr val="white"/>
                </a:solidFill>
              </a:rPr>
              <a:pPr/>
              <a:t>‹#›</a:t>
            </a:fld>
            <a:endParaRPr lang="en-US" dirty="0">
              <a:solidFill>
                <a:prstClr val="white"/>
              </a:solidFill>
            </a:endParaRPr>
          </a:p>
        </p:txBody>
      </p:sp>
      <p:sp>
        <p:nvSpPr>
          <p:cNvPr id="5" name="Rectangle 4"/>
          <p:cNvSpPr/>
          <p:nvPr/>
        </p:nvSpPr>
        <p:spPr>
          <a:xfrm>
            <a:off x="0" y="-25400"/>
            <a:ext cx="9144000" cy="108525"/>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7" name="Rectangle 6"/>
          <p:cNvSpPr/>
          <p:nvPr/>
        </p:nvSpPr>
        <p:spPr>
          <a:xfrm>
            <a:off x="0" y="83126"/>
            <a:ext cx="9144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8" name="Rectangle 7"/>
          <p:cNvSpPr/>
          <p:nvPr/>
        </p:nvSpPr>
        <p:spPr>
          <a:xfrm>
            <a:off x="0" y="-25400"/>
            <a:ext cx="9144000" cy="108525"/>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83126"/>
            <a:ext cx="9144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0" y="-25400"/>
            <a:ext cx="9144000" cy="108525"/>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1" name="Rectangle 10"/>
          <p:cNvSpPr/>
          <p:nvPr userDrawn="1"/>
        </p:nvSpPr>
        <p:spPr>
          <a:xfrm>
            <a:off x="0" y="83126"/>
            <a:ext cx="9144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2" name="Rectangle 11"/>
          <p:cNvSpPr/>
          <p:nvPr userDrawn="1"/>
        </p:nvSpPr>
        <p:spPr>
          <a:xfrm>
            <a:off x="0" y="-25400"/>
            <a:ext cx="9144000" cy="108525"/>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Tree>
    <p:extLst>
      <p:ext uri="{BB962C8B-B14F-4D97-AF65-F5344CB8AC3E}">
        <p14:creationId xmlns:p14="http://schemas.microsoft.com/office/powerpoint/2010/main" val="35611106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1"/>
          <p:cNvSpPr>
            <a:spLocks noGrp="1"/>
          </p:cNvSpPr>
          <p:nvPr>
            <p:ph type="dt" sz="half" idx="10"/>
          </p:nvPr>
        </p:nvSpPr>
        <p:spPr>
          <a:xfrm>
            <a:off x="152400" y="117474"/>
            <a:ext cx="2133600" cy="365125"/>
          </a:xfrm>
        </p:spPr>
        <p:txBody>
          <a:bodyPr/>
          <a:lstStyle>
            <a:lvl1pPr>
              <a:defRPr b="1">
                <a:solidFill>
                  <a:schemeClr val="bg1"/>
                </a:solidFill>
                <a:latin typeface="Arial" panose="020B0604020202020204" pitchFamily="34" charset="0"/>
                <a:cs typeface="Arial" panose="020B0604020202020204" pitchFamily="34" charset="0"/>
              </a:defRPr>
            </a:lvl1pPr>
          </a:lstStyle>
          <a:p>
            <a:fld id="{9CFECF7E-4349-4589-B735-CA8B2A353994}" type="datetime4">
              <a:rPr lang="en-US" smtClean="0">
                <a:solidFill>
                  <a:prstClr val="white"/>
                </a:solidFill>
              </a:rPr>
              <a:pPr/>
              <a:t>October 9, 2015</a:t>
            </a:fld>
            <a:endParaRPr lang="en-US" dirty="0">
              <a:solidFill>
                <a:prstClr val="white"/>
              </a:solidFill>
            </a:endParaRPr>
          </a:p>
        </p:txBody>
      </p:sp>
      <p:sp>
        <p:nvSpPr>
          <p:cNvPr id="7" name="Slide Number Placeholder 3"/>
          <p:cNvSpPr>
            <a:spLocks noGrp="1"/>
          </p:cNvSpPr>
          <p:nvPr>
            <p:ph type="sldNum" sz="quarter" idx="4"/>
          </p:nvPr>
        </p:nvSpPr>
        <p:spPr>
          <a:xfrm>
            <a:off x="6858000" y="117474"/>
            <a:ext cx="2133600" cy="365125"/>
          </a:xfrm>
          <a:prstGeom prst="rect">
            <a:avLst/>
          </a:prstGeom>
        </p:spPr>
        <p:txBody>
          <a:bodyPr/>
          <a:lstStyle>
            <a:lvl1pPr algn="r">
              <a:defRPr sz="1200" b="1">
                <a:solidFill>
                  <a:schemeClr val="bg1"/>
                </a:solidFill>
                <a:latin typeface="Arial" panose="020B0604020202020204" pitchFamily="34" charset="0"/>
                <a:cs typeface="Arial" panose="020B0604020202020204" pitchFamily="34" charset="0"/>
              </a:defRPr>
            </a:lvl1pPr>
          </a:lstStyle>
          <a:p>
            <a:fld id="{DDF52EC2-2C0B-4C03-9888-0B25156ED88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74596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pPr lvl="0"/>
            <a:endParaRPr lang="en-US" noProof="0" dirty="0" smtClean="0"/>
          </a:p>
        </p:txBody>
      </p:sp>
      <p:sp>
        <p:nvSpPr>
          <p:cNvPr id="5" name="Rectangle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eaLnBrk="0" hangingPunct="0">
              <a:defRPr/>
            </a:pPr>
            <a:endParaRPr lang="en-US" altLang="en-US" dirty="0">
              <a:solidFill>
                <a:prstClr val="black"/>
              </a:solidFill>
              <a:latin typeface="Arial" charset="0"/>
              <a:cs typeface="+mn-cs"/>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317B05-901F-4693-9554-92362A4002C1}" type="slidenum">
              <a:rPr lang="en-US" altLang="en-US">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23245426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solidFill>
                  <a:srgbClr val="002D73"/>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3"/>
          <p:cNvSpPr>
            <a:spLocks noGrp="1"/>
          </p:cNvSpPr>
          <p:nvPr>
            <p:ph type="sldNum" sz="quarter" idx="4"/>
          </p:nvPr>
        </p:nvSpPr>
        <p:spPr>
          <a:xfrm>
            <a:off x="6858000" y="117474"/>
            <a:ext cx="2133600" cy="365125"/>
          </a:xfrm>
          <a:prstGeom prst="rect">
            <a:avLst/>
          </a:prstGeom>
        </p:spPr>
        <p:txBody>
          <a:bodyPr/>
          <a:lstStyle>
            <a:lvl1pPr algn="r">
              <a:defRPr sz="1200" b="1">
                <a:solidFill>
                  <a:schemeClr val="bg1"/>
                </a:solidFill>
                <a:latin typeface="Arial" panose="020B0604020202020204" pitchFamily="34" charset="0"/>
                <a:cs typeface="Arial" panose="020B0604020202020204" pitchFamily="34" charset="0"/>
              </a:defRPr>
            </a:lvl1pPr>
          </a:lstStyle>
          <a:p>
            <a:fld id="{DDF52EC2-2C0B-4C03-9888-0B25156ED88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9432010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a:defRPr/>
            </a:pPr>
            <a:fld id="{B55A125B-CCC4-44DE-8E81-F75E1F42F65F}" type="datetime1">
              <a:rPr lang="en-US">
                <a:cs typeface="+mn-cs"/>
              </a:rPr>
              <a:pPr>
                <a:defRPr/>
              </a:pPr>
              <a:t>10/9/2015</a:t>
            </a:fld>
            <a:endParaRPr lang="en-US" dirty="0">
              <a:cs typeface="+mn-cs"/>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a:defRPr/>
            </a:pPr>
            <a:endParaRPr lang="en-US" dirty="0">
              <a:cs typeface="+mn-cs"/>
            </a:endParaRPr>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a:defRPr/>
            </a:pPr>
            <a:fld id="{AEDD70FA-59E1-4157-923E-C4A67B08AD84}" type="slidenum">
              <a:rPr lang="en-US">
                <a:cs typeface="+mn-cs"/>
              </a:rPr>
              <a:pPr>
                <a:defRPr/>
              </a:pPr>
              <a:t>‹#›</a:t>
            </a:fld>
            <a:endParaRPr lang="en-US" dirty="0">
              <a:cs typeface="+mn-cs"/>
            </a:endParaRPr>
          </a:p>
        </p:txBody>
      </p:sp>
    </p:spTree>
    <p:extLst>
      <p:ext uri="{BB962C8B-B14F-4D97-AF65-F5344CB8AC3E}">
        <p14:creationId xmlns:p14="http://schemas.microsoft.com/office/powerpoint/2010/main" val="33781087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ext Box with Bullets">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lang="en-US" sz="1600" b="1" dirty="0" smtClean="0">
                <a:solidFill>
                  <a:schemeClr val="accent1"/>
                </a:solidFill>
                <a:latin typeface="Trebuchet MS" pitchFamily="34" charset="0"/>
                <a:ea typeface="+mj-ea"/>
                <a:cs typeface="+mj-cs"/>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8901430" y="6677025"/>
            <a:ext cx="182563" cy="119063"/>
          </a:xfrm>
          <a:prstGeom prst="rect">
            <a:avLst/>
          </a:prstGeom>
        </p:spPr>
        <p:txBody>
          <a:bodyPr/>
          <a:lstStyle/>
          <a:p>
            <a:pPr fontAlgn="auto">
              <a:spcBef>
                <a:spcPts val="0"/>
              </a:spcBef>
              <a:spcAft>
                <a:spcPts val="0"/>
              </a:spcAft>
              <a:defRPr/>
            </a:pPr>
            <a:fld id="{4E340AF8-037F-48B2-AA60-E7B69F832C60}" type="slidenum">
              <a:rPr lang="en-US" smtClean="0">
                <a:solidFill>
                  <a:srgbClr val="000000"/>
                </a:solidFill>
                <a:latin typeface="Arial"/>
                <a:cs typeface="+mn-cs"/>
              </a:rPr>
              <a:pPr fontAlgn="auto">
                <a:spcBef>
                  <a:spcPts val="0"/>
                </a:spcBef>
                <a:spcAft>
                  <a:spcPts val="0"/>
                </a:spcAft>
                <a:defRPr/>
              </a:pPr>
              <a:t>‹#›</a:t>
            </a:fld>
            <a:endParaRPr lang="en-US" dirty="0">
              <a:solidFill>
                <a:srgbClr val="000000"/>
              </a:solidFill>
              <a:latin typeface="Arial"/>
              <a:cs typeface="+mn-cs"/>
            </a:endParaRPr>
          </a:p>
        </p:txBody>
      </p:sp>
      <p:sp>
        <p:nvSpPr>
          <p:cNvPr id="5" name="Text Placeholder 4"/>
          <p:cNvSpPr>
            <a:spLocks noGrp="1"/>
          </p:cNvSpPr>
          <p:nvPr>
            <p:ph type="body" sz="quarter" idx="11"/>
          </p:nvPr>
        </p:nvSpPr>
        <p:spPr>
          <a:xfrm>
            <a:off x="1188720" y="1133856"/>
            <a:ext cx="7562088" cy="4782666"/>
          </a:xfrm>
          <a:prstGeom prst="rect">
            <a:avLst/>
          </a:prstGeom>
        </p:spPr>
        <p:txBody>
          <a:bodyPr/>
          <a:lstStyle>
            <a:lvl1pPr marL="228600" indent="-228600">
              <a:lnSpc>
                <a:spcPct val="110000"/>
              </a:lnSpc>
              <a:spcBef>
                <a:spcPts val="1176"/>
              </a:spcBef>
              <a:spcAft>
                <a:spcPts val="0"/>
              </a:spcAft>
              <a:buClr>
                <a:schemeClr val="accent1"/>
              </a:buClr>
              <a:buSzPct val="92000"/>
              <a:buFont typeface="Wingdings" pitchFamily="2" charset="2"/>
              <a:buChar char=""/>
              <a:defRPr sz="1400" baseline="0">
                <a:latin typeface="Trebuchet MS" pitchFamily="34" charset="0"/>
              </a:defRPr>
            </a:lvl1pPr>
            <a:lvl2pPr marL="685800" indent="-228600">
              <a:lnSpc>
                <a:spcPct val="110000"/>
              </a:lnSpc>
              <a:spcBef>
                <a:spcPts val="600"/>
              </a:spcBef>
              <a:buClr>
                <a:schemeClr val="bg1">
                  <a:lumMod val="65000"/>
                </a:schemeClr>
              </a:buClr>
              <a:buSzPct val="92000"/>
              <a:defRPr sz="1400" baseline="0">
                <a:latin typeface="Trebuchet MS" pitchFamily="34" charset="0"/>
              </a:defRPr>
            </a:lvl2pPr>
            <a:lvl3pPr marL="914400" indent="-228600">
              <a:buClr>
                <a:schemeClr val="accent1"/>
              </a:buClr>
              <a:buFont typeface="Wingdings" pitchFamily="2" charset="2"/>
              <a:buChar char="Ø"/>
              <a:defRPr sz="1400" baseline="0">
                <a:latin typeface="Trebuchet MS" pitchFamily="34" charset="0"/>
              </a:defRPr>
            </a:lvl3pPr>
            <a:lvl4pPr marL="917575" indent="-228600">
              <a:buClr>
                <a:schemeClr val="accent1"/>
              </a:buClr>
              <a:buSzPct val="92000"/>
              <a:buFont typeface="Wingdings" pitchFamily="2" charset="2"/>
              <a:buChar char="Ø"/>
              <a:defRPr sz="1400" baseline="0">
                <a:latin typeface="Trebuchet MS" pitchFamily="34" charset="0"/>
              </a:defRPr>
            </a:lvl4pPr>
            <a:lvl5pPr>
              <a:buClr>
                <a:schemeClr val="accent1"/>
              </a:buClr>
              <a:buSzPct val="92000"/>
              <a:buFont typeface="Wingdings" pitchFamily="2" charset="2"/>
              <a:buChar char="Ø"/>
              <a:defRPr sz="1400" baseline="0">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36223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ext Box with Bullets">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lang="en-US" sz="1600" b="1" dirty="0" smtClean="0">
                <a:solidFill>
                  <a:schemeClr val="accent1"/>
                </a:solidFill>
                <a:latin typeface="Trebuchet MS" pitchFamily="34" charset="0"/>
                <a:ea typeface="+mj-ea"/>
                <a:cs typeface="+mj-cs"/>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8901430" y="6677025"/>
            <a:ext cx="182563" cy="119063"/>
          </a:xfrm>
          <a:prstGeom prst="rect">
            <a:avLst/>
          </a:prstGeom>
        </p:spPr>
        <p:txBody>
          <a:bodyPr/>
          <a:lstStyle/>
          <a:p>
            <a:pPr fontAlgn="auto">
              <a:spcBef>
                <a:spcPts val="0"/>
              </a:spcBef>
              <a:spcAft>
                <a:spcPts val="0"/>
              </a:spcAft>
              <a:defRPr/>
            </a:pPr>
            <a:fld id="{4E340AF8-037F-48B2-AA60-E7B69F832C60}" type="slidenum">
              <a:rPr lang="en-US" smtClean="0">
                <a:solidFill>
                  <a:srgbClr val="000000"/>
                </a:solidFill>
                <a:latin typeface="Arial"/>
                <a:cs typeface="+mn-cs"/>
              </a:rPr>
              <a:pPr fontAlgn="auto">
                <a:spcBef>
                  <a:spcPts val="0"/>
                </a:spcBef>
                <a:spcAft>
                  <a:spcPts val="0"/>
                </a:spcAft>
                <a:defRPr/>
              </a:pPr>
              <a:t>‹#›</a:t>
            </a:fld>
            <a:endParaRPr lang="en-US" dirty="0">
              <a:solidFill>
                <a:srgbClr val="000000"/>
              </a:solidFill>
              <a:latin typeface="Arial"/>
              <a:cs typeface="+mn-cs"/>
            </a:endParaRPr>
          </a:p>
        </p:txBody>
      </p:sp>
      <p:sp>
        <p:nvSpPr>
          <p:cNvPr id="5" name="Text Placeholder 4"/>
          <p:cNvSpPr>
            <a:spLocks noGrp="1"/>
          </p:cNvSpPr>
          <p:nvPr>
            <p:ph type="body" sz="quarter" idx="11"/>
          </p:nvPr>
        </p:nvSpPr>
        <p:spPr>
          <a:xfrm>
            <a:off x="1188720" y="1133856"/>
            <a:ext cx="7562088" cy="4782666"/>
          </a:xfrm>
          <a:prstGeom prst="rect">
            <a:avLst/>
          </a:prstGeom>
        </p:spPr>
        <p:txBody>
          <a:bodyPr/>
          <a:lstStyle>
            <a:lvl1pPr marL="228600" indent="-228600">
              <a:lnSpc>
                <a:spcPct val="110000"/>
              </a:lnSpc>
              <a:spcBef>
                <a:spcPts val="1176"/>
              </a:spcBef>
              <a:spcAft>
                <a:spcPts val="0"/>
              </a:spcAft>
              <a:buClr>
                <a:schemeClr val="accent1"/>
              </a:buClr>
              <a:buSzPct val="92000"/>
              <a:buFont typeface="Wingdings" pitchFamily="2" charset="2"/>
              <a:buChar char=""/>
              <a:defRPr sz="1400" baseline="0">
                <a:latin typeface="Trebuchet MS" pitchFamily="34" charset="0"/>
              </a:defRPr>
            </a:lvl1pPr>
            <a:lvl2pPr marL="685800" indent="-228600">
              <a:lnSpc>
                <a:spcPct val="110000"/>
              </a:lnSpc>
              <a:spcBef>
                <a:spcPts val="600"/>
              </a:spcBef>
              <a:buClr>
                <a:schemeClr val="bg1">
                  <a:lumMod val="65000"/>
                </a:schemeClr>
              </a:buClr>
              <a:buSzPct val="92000"/>
              <a:defRPr sz="1400" baseline="0">
                <a:latin typeface="Trebuchet MS" pitchFamily="34" charset="0"/>
              </a:defRPr>
            </a:lvl2pPr>
            <a:lvl3pPr marL="914400" indent="-228600">
              <a:buClr>
                <a:schemeClr val="accent1"/>
              </a:buClr>
              <a:buFont typeface="Wingdings" pitchFamily="2" charset="2"/>
              <a:buChar char="Ø"/>
              <a:defRPr sz="1400" baseline="0">
                <a:latin typeface="Trebuchet MS" pitchFamily="34" charset="0"/>
              </a:defRPr>
            </a:lvl3pPr>
            <a:lvl4pPr marL="917575" indent="-228600">
              <a:buClr>
                <a:schemeClr val="accent1"/>
              </a:buClr>
              <a:buSzPct val="92000"/>
              <a:buFont typeface="Wingdings" pitchFamily="2" charset="2"/>
              <a:buChar char="Ø"/>
              <a:defRPr sz="1400" baseline="0">
                <a:latin typeface="Trebuchet MS" pitchFamily="34" charset="0"/>
              </a:defRPr>
            </a:lvl4pPr>
            <a:lvl5pPr>
              <a:buClr>
                <a:schemeClr val="accent1"/>
              </a:buClr>
              <a:buSzPct val="92000"/>
              <a:buFont typeface="Wingdings" pitchFamily="2" charset="2"/>
              <a:buChar char="Ø"/>
              <a:defRPr sz="1400" baseline="0">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36223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ext Box with Bullets">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lang="en-US" sz="1600" b="1" dirty="0" smtClean="0">
                <a:solidFill>
                  <a:schemeClr val="accent1"/>
                </a:solidFill>
                <a:latin typeface="Trebuchet MS" pitchFamily="34" charset="0"/>
                <a:ea typeface="+mj-ea"/>
                <a:cs typeface="+mj-cs"/>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8901430" y="6677025"/>
            <a:ext cx="182563" cy="119063"/>
          </a:xfrm>
          <a:prstGeom prst="rect">
            <a:avLst/>
          </a:prstGeom>
        </p:spPr>
        <p:txBody>
          <a:bodyPr/>
          <a:lstStyle/>
          <a:p>
            <a:pPr fontAlgn="auto">
              <a:spcBef>
                <a:spcPts val="0"/>
              </a:spcBef>
              <a:spcAft>
                <a:spcPts val="0"/>
              </a:spcAft>
              <a:defRPr/>
            </a:pPr>
            <a:fld id="{4E340AF8-037F-48B2-AA60-E7B69F832C60}" type="slidenum">
              <a:rPr lang="en-US" smtClean="0">
                <a:solidFill>
                  <a:srgbClr val="000000"/>
                </a:solidFill>
                <a:latin typeface="Arial"/>
                <a:cs typeface="+mn-cs"/>
              </a:rPr>
              <a:pPr fontAlgn="auto">
                <a:spcBef>
                  <a:spcPts val="0"/>
                </a:spcBef>
                <a:spcAft>
                  <a:spcPts val="0"/>
                </a:spcAft>
                <a:defRPr/>
              </a:pPr>
              <a:t>‹#›</a:t>
            </a:fld>
            <a:endParaRPr lang="en-US" dirty="0">
              <a:solidFill>
                <a:srgbClr val="000000"/>
              </a:solidFill>
              <a:latin typeface="Arial"/>
              <a:cs typeface="+mn-cs"/>
            </a:endParaRPr>
          </a:p>
        </p:txBody>
      </p:sp>
      <p:sp>
        <p:nvSpPr>
          <p:cNvPr id="5" name="Text Placeholder 4"/>
          <p:cNvSpPr>
            <a:spLocks noGrp="1"/>
          </p:cNvSpPr>
          <p:nvPr>
            <p:ph type="body" sz="quarter" idx="11"/>
          </p:nvPr>
        </p:nvSpPr>
        <p:spPr>
          <a:xfrm>
            <a:off x="1188720" y="1133856"/>
            <a:ext cx="7562088" cy="4782666"/>
          </a:xfrm>
          <a:prstGeom prst="rect">
            <a:avLst/>
          </a:prstGeom>
        </p:spPr>
        <p:txBody>
          <a:bodyPr/>
          <a:lstStyle>
            <a:lvl1pPr marL="228600" indent="-228600">
              <a:lnSpc>
                <a:spcPct val="110000"/>
              </a:lnSpc>
              <a:spcBef>
                <a:spcPts val="1176"/>
              </a:spcBef>
              <a:spcAft>
                <a:spcPts val="0"/>
              </a:spcAft>
              <a:buClr>
                <a:schemeClr val="accent1"/>
              </a:buClr>
              <a:buSzPct val="92000"/>
              <a:buFont typeface="Wingdings" pitchFamily="2" charset="2"/>
              <a:buChar char=""/>
              <a:defRPr sz="1400" baseline="0">
                <a:latin typeface="Trebuchet MS" pitchFamily="34" charset="0"/>
              </a:defRPr>
            </a:lvl1pPr>
            <a:lvl2pPr marL="685800" indent="-228600">
              <a:lnSpc>
                <a:spcPct val="110000"/>
              </a:lnSpc>
              <a:spcBef>
                <a:spcPts val="600"/>
              </a:spcBef>
              <a:buClr>
                <a:schemeClr val="bg1">
                  <a:lumMod val="65000"/>
                </a:schemeClr>
              </a:buClr>
              <a:buSzPct val="92000"/>
              <a:defRPr sz="1400" baseline="0">
                <a:latin typeface="Trebuchet MS" pitchFamily="34" charset="0"/>
              </a:defRPr>
            </a:lvl2pPr>
            <a:lvl3pPr marL="914400" indent="-228600">
              <a:buClr>
                <a:schemeClr val="accent1"/>
              </a:buClr>
              <a:buFont typeface="Wingdings" pitchFamily="2" charset="2"/>
              <a:buChar char="Ø"/>
              <a:defRPr sz="1400" baseline="0">
                <a:latin typeface="Trebuchet MS" pitchFamily="34" charset="0"/>
              </a:defRPr>
            </a:lvl3pPr>
            <a:lvl4pPr marL="917575" indent="-228600">
              <a:buClr>
                <a:schemeClr val="accent1"/>
              </a:buClr>
              <a:buSzPct val="92000"/>
              <a:buFont typeface="Wingdings" pitchFamily="2" charset="2"/>
              <a:buChar char="Ø"/>
              <a:defRPr sz="1400" baseline="0">
                <a:latin typeface="Trebuchet MS" pitchFamily="34" charset="0"/>
              </a:defRPr>
            </a:lvl4pPr>
            <a:lvl5pPr>
              <a:buClr>
                <a:schemeClr val="accent1"/>
              </a:buClr>
              <a:buSzPct val="92000"/>
              <a:buFont typeface="Wingdings" pitchFamily="2" charset="2"/>
              <a:buChar char="Ø"/>
              <a:defRPr sz="1400" baseline="0">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36223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ext Box with Bullets">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lang="en-US" sz="1600" b="1" dirty="0" smtClean="0">
                <a:solidFill>
                  <a:schemeClr val="accent1"/>
                </a:solidFill>
                <a:latin typeface="Trebuchet MS" pitchFamily="34" charset="0"/>
                <a:ea typeface="+mj-ea"/>
                <a:cs typeface="+mj-cs"/>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8901430" y="6677025"/>
            <a:ext cx="182563" cy="119063"/>
          </a:xfrm>
          <a:prstGeom prst="rect">
            <a:avLst/>
          </a:prstGeom>
        </p:spPr>
        <p:txBody>
          <a:bodyPr/>
          <a:lstStyle/>
          <a:p>
            <a:pPr fontAlgn="auto">
              <a:spcBef>
                <a:spcPts val="0"/>
              </a:spcBef>
              <a:spcAft>
                <a:spcPts val="0"/>
              </a:spcAft>
              <a:defRPr/>
            </a:pPr>
            <a:fld id="{4E340AF8-037F-48B2-AA60-E7B69F832C60}" type="slidenum">
              <a:rPr lang="en-US" smtClean="0">
                <a:solidFill>
                  <a:srgbClr val="000000"/>
                </a:solidFill>
                <a:latin typeface="Arial"/>
                <a:cs typeface="+mn-cs"/>
              </a:rPr>
              <a:pPr fontAlgn="auto">
                <a:spcBef>
                  <a:spcPts val="0"/>
                </a:spcBef>
                <a:spcAft>
                  <a:spcPts val="0"/>
                </a:spcAft>
                <a:defRPr/>
              </a:pPr>
              <a:t>‹#›</a:t>
            </a:fld>
            <a:endParaRPr lang="en-US" dirty="0">
              <a:solidFill>
                <a:srgbClr val="000000"/>
              </a:solidFill>
              <a:latin typeface="Arial"/>
              <a:cs typeface="+mn-cs"/>
            </a:endParaRPr>
          </a:p>
        </p:txBody>
      </p:sp>
      <p:sp>
        <p:nvSpPr>
          <p:cNvPr id="5" name="Text Placeholder 4"/>
          <p:cNvSpPr>
            <a:spLocks noGrp="1"/>
          </p:cNvSpPr>
          <p:nvPr>
            <p:ph type="body" sz="quarter" idx="11"/>
          </p:nvPr>
        </p:nvSpPr>
        <p:spPr>
          <a:xfrm>
            <a:off x="1188720" y="1133856"/>
            <a:ext cx="7562088" cy="4782666"/>
          </a:xfrm>
          <a:prstGeom prst="rect">
            <a:avLst/>
          </a:prstGeom>
        </p:spPr>
        <p:txBody>
          <a:bodyPr/>
          <a:lstStyle>
            <a:lvl1pPr marL="228600" indent="-228600">
              <a:lnSpc>
                <a:spcPct val="110000"/>
              </a:lnSpc>
              <a:spcBef>
                <a:spcPts val="1176"/>
              </a:spcBef>
              <a:spcAft>
                <a:spcPts val="0"/>
              </a:spcAft>
              <a:buClr>
                <a:schemeClr val="accent1"/>
              </a:buClr>
              <a:buSzPct val="92000"/>
              <a:buFont typeface="Wingdings" pitchFamily="2" charset="2"/>
              <a:buChar char=""/>
              <a:defRPr sz="1400" baseline="0">
                <a:latin typeface="Trebuchet MS" pitchFamily="34" charset="0"/>
              </a:defRPr>
            </a:lvl1pPr>
            <a:lvl2pPr marL="685800" indent="-228600">
              <a:lnSpc>
                <a:spcPct val="110000"/>
              </a:lnSpc>
              <a:spcBef>
                <a:spcPts val="600"/>
              </a:spcBef>
              <a:buClr>
                <a:schemeClr val="bg1">
                  <a:lumMod val="65000"/>
                </a:schemeClr>
              </a:buClr>
              <a:buSzPct val="92000"/>
              <a:defRPr sz="1400" baseline="0">
                <a:latin typeface="Trebuchet MS" pitchFamily="34" charset="0"/>
              </a:defRPr>
            </a:lvl2pPr>
            <a:lvl3pPr marL="914400" indent="-228600">
              <a:buClr>
                <a:schemeClr val="accent1"/>
              </a:buClr>
              <a:buFont typeface="Wingdings" pitchFamily="2" charset="2"/>
              <a:buChar char="Ø"/>
              <a:defRPr sz="1400" baseline="0">
                <a:latin typeface="Trebuchet MS" pitchFamily="34" charset="0"/>
              </a:defRPr>
            </a:lvl3pPr>
            <a:lvl4pPr marL="917575" indent="-228600">
              <a:buClr>
                <a:schemeClr val="accent1"/>
              </a:buClr>
              <a:buSzPct val="92000"/>
              <a:buFont typeface="Wingdings" pitchFamily="2" charset="2"/>
              <a:buChar char="Ø"/>
              <a:defRPr sz="1400" baseline="0">
                <a:latin typeface="Trebuchet MS" pitchFamily="34" charset="0"/>
              </a:defRPr>
            </a:lvl4pPr>
            <a:lvl5pPr>
              <a:buClr>
                <a:schemeClr val="accent1"/>
              </a:buClr>
              <a:buSzPct val="92000"/>
              <a:buFont typeface="Wingdings" pitchFamily="2" charset="2"/>
              <a:buChar char="Ø"/>
              <a:defRPr sz="1400" baseline="0">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36223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ext Box with Bullets">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lang="en-US" sz="1600" b="1" dirty="0" smtClean="0">
                <a:solidFill>
                  <a:schemeClr val="accent1"/>
                </a:solidFill>
                <a:latin typeface="Trebuchet MS" pitchFamily="34" charset="0"/>
                <a:ea typeface="+mj-ea"/>
                <a:cs typeface="+mj-cs"/>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8901430" y="6677025"/>
            <a:ext cx="182563" cy="119063"/>
          </a:xfrm>
          <a:prstGeom prst="rect">
            <a:avLst/>
          </a:prstGeom>
        </p:spPr>
        <p:txBody>
          <a:bodyPr/>
          <a:lstStyle/>
          <a:p>
            <a:pPr fontAlgn="auto">
              <a:spcBef>
                <a:spcPts val="0"/>
              </a:spcBef>
              <a:spcAft>
                <a:spcPts val="0"/>
              </a:spcAft>
              <a:defRPr/>
            </a:pPr>
            <a:fld id="{4E340AF8-037F-48B2-AA60-E7B69F832C60}" type="slidenum">
              <a:rPr lang="en-US" smtClean="0">
                <a:solidFill>
                  <a:srgbClr val="000000"/>
                </a:solidFill>
                <a:latin typeface="Arial"/>
                <a:cs typeface="+mn-cs"/>
              </a:rPr>
              <a:pPr fontAlgn="auto">
                <a:spcBef>
                  <a:spcPts val="0"/>
                </a:spcBef>
                <a:spcAft>
                  <a:spcPts val="0"/>
                </a:spcAft>
                <a:defRPr/>
              </a:pPr>
              <a:t>‹#›</a:t>
            </a:fld>
            <a:endParaRPr lang="en-US" dirty="0">
              <a:solidFill>
                <a:srgbClr val="000000"/>
              </a:solidFill>
              <a:latin typeface="Arial"/>
              <a:cs typeface="+mn-cs"/>
            </a:endParaRPr>
          </a:p>
        </p:txBody>
      </p:sp>
      <p:sp>
        <p:nvSpPr>
          <p:cNvPr id="5" name="Text Placeholder 4"/>
          <p:cNvSpPr>
            <a:spLocks noGrp="1"/>
          </p:cNvSpPr>
          <p:nvPr>
            <p:ph type="body" sz="quarter" idx="11"/>
          </p:nvPr>
        </p:nvSpPr>
        <p:spPr>
          <a:xfrm>
            <a:off x="1188720" y="1133856"/>
            <a:ext cx="7562088" cy="4782666"/>
          </a:xfrm>
          <a:prstGeom prst="rect">
            <a:avLst/>
          </a:prstGeom>
        </p:spPr>
        <p:txBody>
          <a:bodyPr/>
          <a:lstStyle>
            <a:lvl1pPr marL="228600" indent="-228600">
              <a:lnSpc>
                <a:spcPct val="110000"/>
              </a:lnSpc>
              <a:spcBef>
                <a:spcPts val="1176"/>
              </a:spcBef>
              <a:spcAft>
                <a:spcPts val="0"/>
              </a:spcAft>
              <a:buClr>
                <a:schemeClr val="accent1"/>
              </a:buClr>
              <a:buSzPct val="92000"/>
              <a:buFont typeface="Wingdings" pitchFamily="2" charset="2"/>
              <a:buChar char=""/>
              <a:defRPr sz="1400" baseline="0">
                <a:latin typeface="Trebuchet MS" pitchFamily="34" charset="0"/>
              </a:defRPr>
            </a:lvl1pPr>
            <a:lvl2pPr marL="685800" indent="-228600">
              <a:lnSpc>
                <a:spcPct val="110000"/>
              </a:lnSpc>
              <a:spcBef>
                <a:spcPts val="600"/>
              </a:spcBef>
              <a:buClr>
                <a:schemeClr val="bg1">
                  <a:lumMod val="65000"/>
                </a:schemeClr>
              </a:buClr>
              <a:buSzPct val="92000"/>
              <a:defRPr sz="1400" baseline="0">
                <a:latin typeface="Trebuchet MS" pitchFamily="34" charset="0"/>
              </a:defRPr>
            </a:lvl2pPr>
            <a:lvl3pPr marL="914400" indent="-228600">
              <a:buClr>
                <a:schemeClr val="accent1"/>
              </a:buClr>
              <a:buFont typeface="Wingdings" pitchFamily="2" charset="2"/>
              <a:buChar char="Ø"/>
              <a:defRPr sz="1400" baseline="0">
                <a:latin typeface="Trebuchet MS" pitchFamily="34" charset="0"/>
              </a:defRPr>
            </a:lvl3pPr>
            <a:lvl4pPr marL="917575" indent="-228600">
              <a:buClr>
                <a:schemeClr val="accent1"/>
              </a:buClr>
              <a:buSzPct val="92000"/>
              <a:buFont typeface="Wingdings" pitchFamily="2" charset="2"/>
              <a:buChar char="Ø"/>
              <a:defRPr sz="1400" baseline="0">
                <a:latin typeface="Trebuchet MS" pitchFamily="34" charset="0"/>
              </a:defRPr>
            </a:lvl4pPr>
            <a:lvl5pPr>
              <a:buClr>
                <a:schemeClr val="accent1"/>
              </a:buClr>
              <a:buSzPct val="92000"/>
              <a:buFont typeface="Wingdings" pitchFamily="2" charset="2"/>
              <a:buChar char="Ø"/>
              <a:defRPr sz="1400" baseline="0">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3622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2764" y="257642"/>
            <a:ext cx="5350154" cy="821889"/>
          </a:xfrm>
        </p:spPr>
        <p:txBody>
          <a:bodyPr/>
          <a:lstStyle>
            <a:lvl1pPr algn="l" rtl="0" eaLnBrk="0" fontAlgn="base" hangingPunct="0">
              <a:lnSpc>
                <a:spcPct val="95000"/>
              </a:lnSpc>
              <a:spcBef>
                <a:spcPct val="0"/>
              </a:spcBef>
              <a:spcAft>
                <a:spcPct val="0"/>
              </a:spcAft>
              <a:defRPr lang="en-US" sz="2500" b="1" kern="1200" dirty="0">
                <a:solidFill>
                  <a:schemeClr val="bg2"/>
                </a:solidFill>
                <a:effectLst/>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92113" y="1387475"/>
            <a:ext cx="4038600" cy="4403725"/>
          </a:xfrm>
        </p:spPr>
        <p:txBody>
          <a:bodyPr/>
          <a:lstStyle>
            <a:lvl1pPr marL="230188" indent="-230188">
              <a:lnSpc>
                <a:spcPct val="95000"/>
              </a:lnSpc>
              <a:spcAft>
                <a:spcPts val="1500"/>
              </a:spcAft>
              <a:defRPr lang="en-US" sz="2200" kern="1200" dirty="0" smtClean="0">
                <a:solidFill>
                  <a:schemeClr val="bg1"/>
                </a:solidFill>
                <a:latin typeface="+mn-lt"/>
                <a:ea typeface="+mn-ea"/>
                <a:cs typeface="+mn-cs"/>
              </a:defRPr>
            </a:lvl1pPr>
            <a:lvl2pPr>
              <a:lnSpc>
                <a:spcPct val="95000"/>
              </a:lnSpc>
              <a:spcAft>
                <a:spcPts val="1500"/>
              </a:spcAft>
              <a:defRPr lang="en-US" sz="2000" kern="1200" dirty="0" smtClean="0">
                <a:solidFill>
                  <a:schemeClr val="bg1"/>
                </a:solidFill>
                <a:latin typeface="+mn-lt"/>
                <a:ea typeface="+mn-ea"/>
                <a:cs typeface="+mn-cs"/>
              </a:defRPr>
            </a:lvl2pPr>
            <a:lvl3pPr>
              <a:lnSpc>
                <a:spcPct val="95000"/>
              </a:lnSpc>
              <a:spcAft>
                <a:spcPts val="1500"/>
              </a:spcAft>
              <a:defRPr sz="2000"/>
            </a:lvl3pPr>
            <a:lvl4pPr>
              <a:lnSpc>
                <a:spcPct val="95000"/>
              </a:lnSpc>
              <a:spcAft>
                <a:spcPts val="1500"/>
              </a:spcAft>
              <a:defRPr sz="2000"/>
            </a:lvl4pPr>
            <a:lvl5pPr>
              <a:lnSpc>
                <a:spcPct val="95000"/>
              </a:lnSpc>
              <a:spcAft>
                <a:spcPts val="1500"/>
              </a:spcAft>
              <a:defRPr sz="2000"/>
            </a:lvl5pPr>
            <a:lvl6pPr>
              <a:defRPr sz="1800"/>
            </a:lvl6pPr>
            <a:lvl7pPr>
              <a:defRPr sz="1800"/>
            </a:lvl7pPr>
            <a:lvl8pPr>
              <a:defRPr sz="1800"/>
            </a:lvl8pPr>
            <a:lvl9pPr>
              <a:defRPr sz="1800"/>
            </a:lvl9pPr>
          </a:lstStyle>
          <a:p>
            <a:pPr marL="230188" lvl="0" indent="-230188" algn="l" rtl="0" eaLnBrk="0" fontAlgn="base" hangingPunct="0">
              <a:lnSpc>
                <a:spcPct val="90000"/>
              </a:lnSpc>
              <a:spcBef>
                <a:spcPct val="0"/>
              </a:spcBef>
              <a:spcAft>
                <a:spcPts val="1200"/>
              </a:spcAft>
              <a:buClr>
                <a:srgbClr val="4CAFE6"/>
              </a:buClr>
              <a:buSzPct val="130000"/>
              <a:buFont typeface="Arial" pitchFamily="34" charset="0"/>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83113" y="1387475"/>
            <a:ext cx="4038600" cy="4403725"/>
          </a:xfrm>
        </p:spPr>
        <p:txBody>
          <a:bodyPr/>
          <a:lstStyle>
            <a:lvl1pPr marL="230188" indent="-230188">
              <a:lnSpc>
                <a:spcPct val="95000"/>
              </a:lnSpc>
              <a:spcAft>
                <a:spcPts val="1500"/>
              </a:spcAft>
              <a:defRPr lang="en-US" sz="2200" kern="1200" dirty="0" smtClean="0">
                <a:solidFill>
                  <a:schemeClr val="bg1"/>
                </a:solidFill>
                <a:latin typeface="+mn-lt"/>
                <a:ea typeface="+mn-ea"/>
                <a:cs typeface="+mn-cs"/>
              </a:defRPr>
            </a:lvl1pPr>
            <a:lvl2pPr>
              <a:lnSpc>
                <a:spcPct val="95000"/>
              </a:lnSpc>
              <a:spcAft>
                <a:spcPts val="1500"/>
              </a:spcAft>
              <a:defRPr lang="en-US" sz="2000" kern="1200" dirty="0" smtClean="0">
                <a:solidFill>
                  <a:schemeClr val="bg1"/>
                </a:solidFill>
                <a:latin typeface="+mn-lt"/>
                <a:ea typeface="+mn-ea"/>
                <a:cs typeface="+mn-cs"/>
              </a:defRPr>
            </a:lvl2pPr>
            <a:lvl3pPr>
              <a:lnSpc>
                <a:spcPct val="95000"/>
              </a:lnSpc>
              <a:spcAft>
                <a:spcPts val="1500"/>
              </a:spcAft>
              <a:defRPr sz="2000"/>
            </a:lvl3pPr>
            <a:lvl4pPr>
              <a:lnSpc>
                <a:spcPct val="95000"/>
              </a:lnSpc>
              <a:spcAft>
                <a:spcPts val="1500"/>
              </a:spcAft>
              <a:defRPr sz="2000"/>
            </a:lvl4pPr>
            <a:lvl5pPr>
              <a:lnSpc>
                <a:spcPct val="95000"/>
              </a:lnSpc>
              <a:spcAft>
                <a:spcPts val="1500"/>
              </a:spcAft>
              <a:defRPr sz="2000"/>
            </a:lvl5pPr>
            <a:lvl6pPr>
              <a:defRPr sz="1800"/>
            </a:lvl6pPr>
            <a:lvl7pPr>
              <a:defRPr sz="1800"/>
            </a:lvl7pPr>
            <a:lvl8pPr>
              <a:defRPr sz="1800"/>
            </a:lvl8pPr>
            <a:lvl9pPr>
              <a:defRPr sz="1800"/>
            </a:lvl9pPr>
          </a:lstStyle>
          <a:p>
            <a:pPr marL="230188" lvl="0" indent="-230188" algn="l" rtl="0" eaLnBrk="0" fontAlgn="base" hangingPunct="0">
              <a:lnSpc>
                <a:spcPct val="90000"/>
              </a:lnSpc>
              <a:spcBef>
                <a:spcPct val="0"/>
              </a:spcBef>
              <a:spcAft>
                <a:spcPts val="1200"/>
              </a:spcAft>
              <a:buClr>
                <a:srgbClr val="4CAFE6"/>
              </a:buClr>
              <a:buSzPct val="130000"/>
              <a:buFont typeface="Arial" pitchFamily="34" charset="0"/>
              <a:buChar cha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10"/>
          <p:cNvSpPr>
            <a:spLocks noChangeArrowheads="1"/>
          </p:cNvSpPr>
          <p:nvPr userDrawn="1"/>
        </p:nvSpPr>
        <p:spPr bwMode="auto">
          <a:xfrm>
            <a:off x="0" y="6391835"/>
            <a:ext cx="9144000" cy="466165"/>
          </a:xfrm>
          <a:prstGeom prst="rect">
            <a:avLst/>
          </a:prstGeom>
          <a:solidFill>
            <a:schemeClr val="bg2"/>
          </a:solidFill>
          <a:ln w="9525">
            <a:noFill/>
            <a:miter lim="800000"/>
            <a:headEnd/>
            <a:tailEnd/>
          </a:ln>
        </p:spPr>
        <p:txBody>
          <a:bodyPr wrap="none" anchor="ctr"/>
          <a:lstStyle/>
          <a:p>
            <a:pPr algn="ctr" eaLnBrk="0" fontAlgn="auto" hangingPunct="0">
              <a:spcBef>
                <a:spcPts val="0"/>
              </a:spcBef>
              <a:spcAft>
                <a:spcPts val="0"/>
              </a:spcAft>
              <a:defRPr/>
            </a:pPr>
            <a:endParaRPr lang="en-US" sz="2400" kern="0" dirty="0">
              <a:solidFill>
                <a:prstClr val="black"/>
              </a:solidFill>
              <a:latin typeface="Arial" charset="0"/>
              <a:ea typeface="ＭＳ Ｐゴシック" pitchFamily="1" charset="-128"/>
              <a:cs typeface="Arial"/>
            </a:endParaRPr>
          </a:p>
        </p:txBody>
      </p:sp>
      <p:sp>
        <p:nvSpPr>
          <p:cNvPr id="6" name="Rectangle 5"/>
          <p:cNvSpPr/>
          <p:nvPr userDrawn="1"/>
        </p:nvSpPr>
        <p:spPr>
          <a:xfrm>
            <a:off x="0" y="6488668"/>
            <a:ext cx="2687980" cy="369332"/>
          </a:xfrm>
          <a:prstGeom prst="rect">
            <a:avLst/>
          </a:prstGeom>
        </p:spPr>
        <p:txBody>
          <a:bodyPr wrap="none">
            <a:spAutoFit/>
          </a:bodyPr>
          <a:lstStyle/>
          <a:p>
            <a:r>
              <a:rPr lang="en-US" dirty="0">
                <a:latin typeface="Calibri Light" panose="020F0302020204030204" pitchFamily="34" charset="0"/>
              </a:rPr>
              <a:t>pewtrusts.org/fiscal-health</a:t>
            </a:r>
            <a:endParaRPr lang="en-US" dirty="0"/>
          </a:p>
        </p:txBody>
      </p:sp>
    </p:spTree>
    <p:extLst>
      <p:ext uri="{BB962C8B-B14F-4D97-AF65-F5344CB8AC3E}">
        <p14:creationId xmlns:p14="http://schemas.microsoft.com/office/powerpoint/2010/main" val="447713684"/>
      </p:ext>
    </p:extLst>
  </p:cSld>
  <p:clrMapOvr>
    <a:masterClrMapping/>
  </p:clrMapOvr>
  <p:transition spd="med">
    <p:wipe dir="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xt Box with Bullets">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lang="en-US" sz="1600" b="1" dirty="0" smtClean="0">
                <a:solidFill>
                  <a:schemeClr val="accent1"/>
                </a:solidFill>
                <a:latin typeface="Trebuchet MS" pitchFamily="34" charset="0"/>
                <a:ea typeface="+mj-ea"/>
                <a:cs typeface="+mj-cs"/>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8901430" y="6677025"/>
            <a:ext cx="182563" cy="119063"/>
          </a:xfrm>
          <a:prstGeom prst="rect">
            <a:avLst/>
          </a:prstGeom>
        </p:spPr>
        <p:txBody>
          <a:bodyPr/>
          <a:lstStyle/>
          <a:p>
            <a:pPr fontAlgn="auto">
              <a:spcBef>
                <a:spcPts val="0"/>
              </a:spcBef>
              <a:spcAft>
                <a:spcPts val="0"/>
              </a:spcAft>
              <a:defRPr/>
            </a:pPr>
            <a:fld id="{4E340AF8-037F-48B2-AA60-E7B69F832C60}" type="slidenum">
              <a:rPr lang="en-US" smtClean="0">
                <a:solidFill>
                  <a:srgbClr val="000000"/>
                </a:solidFill>
                <a:latin typeface="Arial"/>
                <a:cs typeface="+mn-cs"/>
              </a:rPr>
              <a:pPr fontAlgn="auto">
                <a:spcBef>
                  <a:spcPts val="0"/>
                </a:spcBef>
                <a:spcAft>
                  <a:spcPts val="0"/>
                </a:spcAft>
                <a:defRPr/>
              </a:pPr>
              <a:t>‹#›</a:t>
            </a:fld>
            <a:endParaRPr lang="en-US" dirty="0">
              <a:solidFill>
                <a:srgbClr val="000000"/>
              </a:solidFill>
              <a:latin typeface="Arial"/>
              <a:cs typeface="+mn-cs"/>
            </a:endParaRPr>
          </a:p>
        </p:txBody>
      </p:sp>
      <p:sp>
        <p:nvSpPr>
          <p:cNvPr id="5" name="Text Placeholder 4"/>
          <p:cNvSpPr>
            <a:spLocks noGrp="1"/>
          </p:cNvSpPr>
          <p:nvPr>
            <p:ph type="body" sz="quarter" idx="11"/>
          </p:nvPr>
        </p:nvSpPr>
        <p:spPr>
          <a:xfrm>
            <a:off x="1188720" y="1133856"/>
            <a:ext cx="7562088" cy="4782666"/>
          </a:xfrm>
          <a:prstGeom prst="rect">
            <a:avLst/>
          </a:prstGeom>
        </p:spPr>
        <p:txBody>
          <a:bodyPr/>
          <a:lstStyle>
            <a:lvl1pPr marL="228600" indent="-228600">
              <a:lnSpc>
                <a:spcPct val="110000"/>
              </a:lnSpc>
              <a:spcBef>
                <a:spcPts val="1176"/>
              </a:spcBef>
              <a:spcAft>
                <a:spcPts val="0"/>
              </a:spcAft>
              <a:buClr>
                <a:schemeClr val="accent1"/>
              </a:buClr>
              <a:buSzPct val="92000"/>
              <a:buFont typeface="Wingdings" pitchFamily="2" charset="2"/>
              <a:buChar char=""/>
              <a:defRPr sz="1400" baseline="0">
                <a:latin typeface="Trebuchet MS" pitchFamily="34" charset="0"/>
              </a:defRPr>
            </a:lvl1pPr>
            <a:lvl2pPr marL="685800" indent="-228600">
              <a:lnSpc>
                <a:spcPct val="110000"/>
              </a:lnSpc>
              <a:spcBef>
                <a:spcPts val="600"/>
              </a:spcBef>
              <a:buClr>
                <a:schemeClr val="bg1">
                  <a:lumMod val="65000"/>
                </a:schemeClr>
              </a:buClr>
              <a:buSzPct val="92000"/>
              <a:defRPr sz="1400" baseline="0">
                <a:latin typeface="Trebuchet MS" pitchFamily="34" charset="0"/>
              </a:defRPr>
            </a:lvl2pPr>
            <a:lvl3pPr marL="914400" indent="-228600">
              <a:buClr>
                <a:schemeClr val="accent1"/>
              </a:buClr>
              <a:buFont typeface="Wingdings" pitchFamily="2" charset="2"/>
              <a:buChar char="Ø"/>
              <a:defRPr sz="1400" baseline="0">
                <a:latin typeface="Trebuchet MS" pitchFamily="34" charset="0"/>
              </a:defRPr>
            </a:lvl3pPr>
            <a:lvl4pPr marL="917575" indent="-228600">
              <a:buClr>
                <a:schemeClr val="accent1"/>
              </a:buClr>
              <a:buSzPct val="92000"/>
              <a:buFont typeface="Wingdings" pitchFamily="2" charset="2"/>
              <a:buChar char="Ø"/>
              <a:defRPr sz="1400" baseline="0">
                <a:latin typeface="Trebuchet MS" pitchFamily="34" charset="0"/>
              </a:defRPr>
            </a:lvl4pPr>
            <a:lvl5pPr>
              <a:buClr>
                <a:schemeClr val="accent1"/>
              </a:buClr>
              <a:buSzPct val="92000"/>
              <a:buFont typeface="Wingdings" pitchFamily="2" charset="2"/>
              <a:buChar char="Ø"/>
              <a:defRPr sz="1400" baseline="0">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36223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2651084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125811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125811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ext Box with Bullets">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lang="en-US" sz="1600" b="1" dirty="0" smtClean="0">
                <a:solidFill>
                  <a:schemeClr val="accent1"/>
                </a:solidFill>
                <a:latin typeface="Trebuchet MS" pitchFamily="34" charset="0"/>
                <a:ea typeface="+mj-ea"/>
                <a:cs typeface="+mj-cs"/>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8901430" y="6677025"/>
            <a:ext cx="182563" cy="119063"/>
          </a:xfrm>
          <a:prstGeom prst="rect">
            <a:avLst/>
          </a:prstGeom>
        </p:spPr>
        <p:txBody>
          <a:bodyPr/>
          <a:lstStyle/>
          <a:p>
            <a:pPr fontAlgn="auto">
              <a:spcBef>
                <a:spcPts val="0"/>
              </a:spcBef>
              <a:spcAft>
                <a:spcPts val="0"/>
              </a:spcAft>
              <a:defRPr/>
            </a:pPr>
            <a:fld id="{4E340AF8-037F-48B2-AA60-E7B69F832C60}" type="slidenum">
              <a:rPr lang="en-US" smtClean="0">
                <a:solidFill>
                  <a:srgbClr val="000000"/>
                </a:solidFill>
                <a:latin typeface="Arial"/>
                <a:cs typeface="+mn-cs"/>
              </a:rPr>
              <a:pPr fontAlgn="auto">
                <a:spcBef>
                  <a:spcPts val="0"/>
                </a:spcBef>
                <a:spcAft>
                  <a:spcPts val="0"/>
                </a:spcAft>
                <a:defRPr/>
              </a:pPr>
              <a:t>‹#›</a:t>
            </a:fld>
            <a:endParaRPr lang="en-US" dirty="0">
              <a:solidFill>
                <a:srgbClr val="000000"/>
              </a:solidFill>
              <a:latin typeface="Arial"/>
              <a:cs typeface="+mn-cs"/>
            </a:endParaRPr>
          </a:p>
        </p:txBody>
      </p:sp>
      <p:sp>
        <p:nvSpPr>
          <p:cNvPr id="5" name="Text Placeholder 4"/>
          <p:cNvSpPr>
            <a:spLocks noGrp="1"/>
          </p:cNvSpPr>
          <p:nvPr>
            <p:ph type="body" sz="quarter" idx="11"/>
          </p:nvPr>
        </p:nvSpPr>
        <p:spPr>
          <a:xfrm>
            <a:off x="1188720" y="1133856"/>
            <a:ext cx="7562088" cy="4782666"/>
          </a:xfrm>
          <a:prstGeom prst="rect">
            <a:avLst/>
          </a:prstGeom>
        </p:spPr>
        <p:txBody>
          <a:bodyPr/>
          <a:lstStyle>
            <a:lvl1pPr marL="228600" indent="-228600">
              <a:lnSpc>
                <a:spcPct val="110000"/>
              </a:lnSpc>
              <a:spcBef>
                <a:spcPts val="1176"/>
              </a:spcBef>
              <a:spcAft>
                <a:spcPts val="0"/>
              </a:spcAft>
              <a:buClr>
                <a:schemeClr val="accent1"/>
              </a:buClr>
              <a:buSzPct val="92000"/>
              <a:buFont typeface="Wingdings" pitchFamily="2" charset="2"/>
              <a:buChar char=""/>
              <a:defRPr sz="1400" baseline="0">
                <a:latin typeface="Trebuchet MS" pitchFamily="34" charset="0"/>
              </a:defRPr>
            </a:lvl1pPr>
            <a:lvl2pPr marL="685800" indent="-228600">
              <a:lnSpc>
                <a:spcPct val="110000"/>
              </a:lnSpc>
              <a:spcBef>
                <a:spcPts val="600"/>
              </a:spcBef>
              <a:buClr>
                <a:schemeClr val="bg1">
                  <a:lumMod val="65000"/>
                </a:schemeClr>
              </a:buClr>
              <a:buSzPct val="92000"/>
              <a:defRPr sz="1400" baseline="0">
                <a:latin typeface="Trebuchet MS" pitchFamily="34" charset="0"/>
              </a:defRPr>
            </a:lvl2pPr>
            <a:lvl3pPr marL="914400" indent="-228600">
              <a:buClr>
                <a:schemeClr val="accent1"/>
              </a:buClr>
              <a:buFont typeface="Wingdings" pitchFamily="2" charset="2"/>
              <a:buChar char="Ø"/>
              <a:defRPr sz="1400" baseline="0">
                <a:latin typeface="Trebuchet MS" pitchFamily="34" charset="0"/>
              </a:defRPr>
            </a:lvl3pPr>
            <a:lvl4pPr marL="917575" indent="-228600">
              <a:buClr>
                <a:schemeClr val="accent1"/>
              </a:buClr>
              <a:buSzPct val="92000"/>
              <a:buFont typeface="Wingdings" pitchFamily="2" charset="2"/>
              <a:buChar char="Ø"/>
              <a:defRPr sz="1400" baseline="0">
                <a:latin typeface="Trebuchet MS" pitchFamily="34" charset="0"/>
              </a:defRPr>
            </a:lvl4pPr>
            <a:lvl5pPr>
              <a:buClr>
                <a:schemeClr val="accent1"/>
              </a:buClr>
              <a:buSzPct val="92000"/>
              <a:buFont typeface="Wingdings" pitchFamily="2" charset="2"/>
              <a:buChar char="Ø"/>
              <a:defRPr sz="1400" baseline="0">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36223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ext Box with Bullets">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lang="en-US" sz="1600" b="1" dirty="0" smtClean="0">
                <a:solidFill>
                  <a:schemeClr val="accent1"/>
                </a:solidFill>
                <a:latin typeface="Trebuchet MS" pitchFamily="34" charset="0"/>
                <a:ea typeface="+mj-ea"/>
                <a:cs typeface="+mj-cs"/>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8901430" y="6677025"/>
            <a:ext cx="182563" cy="119063"/>
          </a:xfrm>
          <a:prstGeom prst="rect">
            <a:avLst/>
          </a:prstGeom>
        </p:spPr>
        <p:txBody>
          <a:bodyPr/>
          <a:lstStyle/>
          <a:p>
            <a:pPr fontAlgn="auto">
              <a:spcBef>
                <a:spcPts val="0"/>
              </a:spcBef>
              <a:spcAft>
                <a:spcPts val="0"/>
              </a:spcAft>
              <a:defRPr/>
            </a:pPr>
            <a:fld id="{4E340AF8-037F-48B2-AA60-E7B69F832C60}" type="slidenum">
              <a:rPr lang="en-US" smtClean="0">
                <a:solidFill>
                  <a:srgbClr val="000000"/>
                </a:solidFill>
                <a:latin typeface="Arial"/>
                <a:cs typeface="+mn-cs"/>
              </a:rPr>
              <a:pPr fontAlgn="auto">
                <a:spcBef>
                  <a:spcPts val="0"/>
                </a:spcBef>
                <a:spcAft>
                  <a:spcPts val="0"/>
                </a:spcAft>
                <a:defRPr/>
              </a:pPr>
              <a:t>‹#›</a:t>
            </a:fld>
            <a:endParaRPr lang="en-US" dirty="0">
              <a:solidFill>
                <a:srgbClr val="000000"/>
              </a:solidFill>
              <a:latin typeface="Arial"/>
              <a:cs typeface="+mn-cs"/>
            </a:endParaRPr>
          </a:p>
        </p:txBody>
      </p:sp>
      <p:sp>
        <p:nvSpPr>
          <p:cNvPr id="5" name="Text Placeholder 4"/>
          <p:cNvSpPr>
            <a:spLocks noGrp="1"/>
          </p:cNvSpPr>
          <p:nvPr>
            <p:ph type="body" sz="quarter" idx="11"/>
          </p:nvPr>
        </p:nvSpPr>
        <p:spPr>
          <a:xfrm>
            <a:off x="1188720" y="1133856"/>
            <a:ext cx="7562088" cy="4782666"/>
          </a:xfrm>
          <a:prstGeom prst="rect">
            <a:avLst/>
          </a:prstGeom>
        </p:spPr>
        <p:txBody>
          <a:bodyPr/>
          <a:lstStyle>
            <a:lvl1pPr marL="228600" indent="-228600">
              <a:lnSpc>
                <a:spcPct val="110000"/>
              </a:lnSpc>
              <a:spcBef>
                <a:spcPts val="1176"/>
              </a:spcBef>
              <a:spcAft>
                <a:spcPts val="0"/>
              </a:spcAft>
              <a:buClr>
                <a:schemeClr val="accent1"/>
              </a:buClr>
              <a:buSzPct val="92000"/>
              <a:buFont typeface="Wingdings" pitchFamily="2" charset="2"/>
              <a:buChar char=""/>
              <a:defRPr sz="1400" baseline="0">
                <a:latin typeface="Trebuchet MS" pitchFamily="34" charset="0"/>
              </a:defRPr>
            </a:lvl1pPr>
            <a:lvl2pPr marL="685800" indent="-228600">
              <a:lnSpc>
                <a:spcPct val="110000"/>
              </a:lnSpc>
              <a:spcBef>
                <a:spcPts val="600"/>
              </a:spcBef>
              <a:buClr>
                <a:schemeClr val="bg1">
                  <a:lumMod val="65000"/>
                </a:schemeClr>
              </a:buClr>
              <a:buSzPct val="92000"/>
              <a:defRPr sz="1400" baseline="0">
                <a:latin typeface="Trebuchet MS" pitchFamily="34" charset="0"/>
              </a:defRPr>
            </a:lvl2pPr>
            <a:lvl3pPr marL="914400" indent="-228600">
              <a:buClr>
                <a:schemeClr val="accent1"/>
              </a:buClr>
              <a:buFont typeface="Wingdings" pitchFamily="2" charset="2"/>
              <a:buChar char="Ø"/>
              <a:defRPr sz="1400" baseline="0">
                <a:latin typeface="Trebuchet MS" pitchFamily="34" charset="0"/>
              </a:defRPr>
            </a:lvl3pPr>
            <a:lvl4pPr marL="917575" indent="-228600">
              <a:buClr>
                <a:schemeClr val="accent1"/>
              </a:buClr>
              <a:buSzPct val="92000"/>
              <a:buFont typeface="Wingdings" pitchFamily="2" charset="2"/>
              <a:buChar char="Ø"/>
              <a:defRPr sz="1400" baseline="0">
                <a:latin typeface="Trebuchet MS" pitchFamily="34" charset="0"/>
              </a:defRPr>
            </a:lvl4pPr>
            <a:lvl5pPr>
              <a:buClr>
                <a:schemeClr val="accent1"/>
              </a:buClr>
              <a:buSzPct val="92000"/>
              <a:buFont typeface="Wingdings" pitchFamily="2" charset="2"/>
              <a:buChar char="Ø"/>
              <a:defRPr sz="1400" baseline="0">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36223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844566"/>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2763" y="257642"/>
            <a:ext cx="6707187" cy="821889"/>
          </a:xfrm>
        </p:spPr>
        <p:txBody>
          <a:bodyPr/>
          <a:lstStyle>
            <a:lvl1pPr algn="l" rtl="0" eaLnBrk="0" fontAlgn="base" hangingPunct="0">
              <a:lnSpc>
                <a:spcPct val="95000"/>
              </a:lnSpc>
              <a:spcBef>
                <a:spcPct val="0"/>
              </a:spcBef>
              <a:spcAft>
                <a:spcPct val="0"/>
              </a:spcAft>
              <a:defRPr lang="en-US" sz="2500" b="1" kern="1200" dirty="0">
                <a:solidFill>
                  <a:schemeClr val="bg2"/>
                </a:solidFill>
                <a:effectLst/>
                <a:latin typeface="+mj-lt"/>
                <a:ea typeface="+mj-ea"/>
                <a:cs typeface="+mj-cs"/>
              </a:defRPr>
            </a:lvl1pPr>
          </a:lstStyle>
          <a:p>
            <a:r>
              <a:rPr lang="en-US" dirty="0" smtClean="0"/>
              <a:t>Click to edit Master title style</a:t>
            </a:r>
            <a:endParaRPr lang="en-US" dirty="0"/>
          </a:p>
        </p:txBody>
      </p:sp>
      <p:sp>
        <p:nvSpPr>
          <p:cNvPr id="5" name="Rectangle 10"/>
          <p:cNvSpPr>
            <a:spLocks noChangeArrowheads="1"/>
          </p:cNvSpPr>
          <p:nvPr userDrawn="1"/>
        </p:nvSpPr>
        <p:spPr bwMode="auto">
          <a:xfrm>
            <a:off x="0" y="6391835"/>
            <a:ext cx="9144000" cy="466165"/>
          </a:xfrm>
          <a:prstGeom prst="rect">
            <a:avLst/>
          </a:prstGeom>
          <a:solidFill>
            <a:schemeClr val="bg2"/>
          </a:solidFill>
          <a:ln w="9525">
            <a:noFill/>
            <a:miter lim="800000"/>
            <a:headEnd/>
            <a:tailEnd/>
          </a:ln>
        </p:spPr>
        <p:txBody>
          <a:bodyPr wrap="none" anchor="ctr"/>
          <a:lstStyle/>
          <a:p>
            <a:pPr algn="ctr" eaLnBrk="0" fontAlgn="auto" hangingPunct="0">
              <a:spcBef>
                <a:spcPts val="0"/>
              </a:spcBef>
              <a:spcAft>
                <a:spcPts val="0"/>
              </a:spcAft>
              <a:defRPr/>
            </a:pPr>
            <a:endParaRPr lang="en-US" sz="2400" kern="0" dirty="0">
              <a:solidFill>
                <a:prstClr val="black"/>
              </a:solidFill>
              <a:latin typeface="Arial" charset="0"/>
              <a:ea typeface="ＭＳ Ｐゴシック" pitchFamily="1" charset="-128"/>
              <a:cs typeface="Arial"/>
            </a:endParaRPr>
          </a:p>
        </p:txBody>
      </p:sp>
      <p:sp>
        <p:nvSpPr>
          <p:cNvPr id="6" name="Rectangle 5"/>
          <p:cNvSpPr/>
          <p:nvPr userDrawn="1"/>
        </p:nvSpPr>
        <p:spPr>
          <a:xfrm>
            <a:off x="0" y="6488668"/>
            <a:ext cx="2687980" cy="369332"/>
          </a:xfrm>
          <a:prstGeom prst="rect">
            <a:avLst/>
          </a:prstGeom>
        </p:spPr>
        <p:txBody>
          <a:bodyPr wrap="none">
            <a:spAutoFit/>
          </a:bodyPr>
          <a:lstStyle/>
          <a:p>
            <a:r>
              <a:rPr lang="en-US" dirty="0">
                <a:latin typeface="Calibri Light" panose="020F0302020204030204" pitchFamily="34" charset="0"/>
              </a:rPr>
              <a:t>pewtrusts.org/fiscal-health</a:t>
            </a:r>
            <a:endParaRPr lang="en-US" dirty="0"/>
          </a:p>
        </p:txBody>
      </p:sp>
    </p:spTree>
    <p:extLst>
      <p:ext uri="{BB962C8B-B14F-4D97-AF65-F5344CB8AC3E}">
        <p14:creationId xmlns:p14="http://schemas.microsoft.com/office/powerpoint/2010/main" val="1562437344"/>
      </p:ext>
    </p:extLst>
  </p:cSld>
  <p:clrMapOvr>
    <a:masterClrMapping/>
  </p:clrMapOvr>
  <p:transition spd="med">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 Tax Revenue">
    <p:spTree>
      <p:nvGrpSpPr>
        <p:cNvPr id="1" name=""/>
        <p:cNvGrpSpPr/>
        <p:nvPr/>
      </p:nvGrpSpPr>
      <p:grpSpPr>
        <a:xfrm>
          <a:off x="0" y="0"/>
          <a:ext cx="0" cy="0"/>
          <a:chOff x="0" y="0"/>
          <a:chExt cx="0" cy="0"/>
        </a:xfrm>
      </p:grpSpPr>
      <p:sp>
        <p:nvSpPr>
          <p:cNvPr id="2" name="Title 1"/>
          <p:cNvSpPr>
            <a:spLocks noGrp="1"/>
          </p:cNvSpPr>
          <p:nvPr>
            <p:ph type="title"/>
          </p:nvPr>
        </p:nvSpPr>
        <p:spPr>
          <a:xfrm>
            <a:off x="512763" y="257642"/>
            <a:ext cx="6707187" cy="821889"/>
          </a:xfrm>
        </p:spPr>
        <p:txBody>
          <a:bodyPr/>
          <a:lstStyle>
            <a:lvl1pPr algn="l" rtl="0" eaLnBrk="0" fontAlgn="base" hangingPunct="0">
              <a:lnSpc>
                <a:spcPct val="95000"/>
              </a:lnSpc>
              <a:spcBef>
                <a:spcPct val="0"/>
              </a:spcBef>
              <a:spcAft>
                <a:spcPct val="0"/>
              </a:spcAft>
              <a:defRPr lang="en-US" sz="2500" b="1" kern="1200" dirty="0">
                <a:solidFill>
                  <a:schemeClr val="bg2"/>
                </a:solidFill>
                <a:effectLst/>
                <a:latin typeface="+mj-lt"/>
                <a:ea typeface="+mj-ea"/>
                <a:cs typeface="+mj-cs"/>
              </a:defRPr>
            </a:lvl1pPr>
          </a:lstStyle>
          <a:p>
            <a:r>
              <a:rPr lang="en-US" dirty="0" smtClean="0"/>
              <a:t>Click to edit Master title style</a:t>
            </a:r>
            <a:endParaRPr lang="en-US" dirty="0"/>
          </a:p>
        </p:txBody>
      </p:sp>
      <p:sp>
        <p:nvSpPr>
          <p:cNvPr id="28" name="Rectangle 10"/>
          <p:cNvSpPr>
            <a:spLocks noChangeArrowheads="1"/>
          </p:cNvSpPr>
          <p:nvPr userDrawn="1"/>
        </p:nvSpPr>
        <p:spPr bwMode="auto">
          <a:xfrm>
            <a:off x="0" y="6391835"/>
            <a:ext cx="9144000" cy="466165"/>
          </a:xfrm>
          <a:prstGeom prst="rect">
            <a:avLst/>
          </a:prstGeom>
          <a:solidFill>
            <a:schemeClr val="bg2"/>
          </a:solidFill>
          <a:ln w="9525">
            <a:noFill/>
            <a:miter lim="800000"/>
            <a:headEnd/>
            <a:tailEnd/>
          </a:ln>
        </p:spPr>
        <p:txBody>
          <a:bodyPr wrap="none" anchor="ctr"/>
          <a:lstStyle/>
          <a:p>
            <a:pPr algn="ctr" eaLnBrk="0" fontAlgn="auto" hangingPunct="0">
              <a:spcBef>
                <a:spcPts val="0"/>
              </a:spcBef>
              <a:spcAft>
                <a:spcPts val="0"/>
              </a:spcAft>
              <a:defRPr/>
            </a:pPr>
            <a:endParaRPr lang="en-US" sz="2400" kern="0" dirty="0">
              <a:solidFill>
                <a:prstClr val="black"/>
              </a:solidFill>
              <a:latin typeface="Arial" charset="0"/>
              <a:ea typeface="ＭＳ Ｐゴシック" pitchFamily="1" charset="-128"/>
              <a:cs typeface="Arial"/>
            </a:endParaRPr>
          </a:p>
        </p:txBody>
      </p:sp>
      <p:sp>
        <p:nvSpPr>
          <p:cNvPr id="37" name="Rectangle 36"/>
          <p:cNvSpPr/>
          <p:nvPr userDrawn="1"/>
        </p:nvSpPr>
        <p:spPr>
          <a:xfrm>
            <a:off x="0" y="6488668"/>
            <a:ext cx="2687980" cy="369332"/>
          </a:xfrm>
          <a:prstGeom prst="rect">
            <a:avLst/>
          </a:prstGeom>
        </p:spPr>
        <p:txBody>
          <a:bodyPr wrap="none">
            <a:spAutoFit/>
          </a:bodyPr>
          <a:lstStyle/>
          <a:p>
            <a:r>
              <a:rPr lang="en-US" dirty="0">
                <a:latin typeface="Calibri Light" panose="020F0302020204030204" pitchFamily="34" charset="0"/>
              </a:rPr>
              <a:t>pewtrusts.org/fiscal-health</a:t>
            </a:r>
            <a:endParaRPr lang="en-US" dirty="0"/>
          </a:p>
        </p:txBody>
      </p:sp>
    </p:spTree>
    <p:extLst>
      <p:ext uri="{BB962C8B-B14F-4D97-AF65-F5344CB8AC3E}">
        <p14:creationId xmlns:p14="http://schemas.microsoft.com/office/powerpoint/2010/main" val="2814032727"/>
      </p:ext>
    </p:extLst>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 Tax Revenue Volatility">
    <p:spTree>
      <p:nvGrpSpPr>
        <p:cNvPr id="1" name=""/>
        <p:cNvGrpSpPr/>
        <p:nvPr/>
      </p:nvGrpSpPr>
      <p:grpSpPr>
        <a:xfrm>
          <a:off x="0" y="0"/>
          <a:ext cx="0" cy="0"/>
          <a:chOff x="0" y="0"/>
          <a:chExt cx="0" cy="0"/>
        </a:xfrm>
      </p:grpSpPr>
      <p:sp>
        <p:nvSpPr>
          <p:cNvPr id="2" name="Title 1"/>
          <p:cNvSpPr>
            <a:spLocks noGrp="1"/>
          </p:cNvSpPr>
          <p:nvPr>
            <p:ph type="title"/>
          </p:nvPr>
        </p:nvSpPr>
        <p:spPr>
          <a:xfrm>
            <a:off x="512763" y="257642"/>
            <a:ext cx="6707187" cy="821889"/>
          </a:xfrm>
        </p:spPr>
        <p:txBody>
          <a:bodyPr/>
          <a:lstStyle>
            <a:lvl1pPr algn="l" rtl="0" eaLnBrk="0" fontAlgn="base" hangingPunct="0">
              <a:lnSpc>
                <a:spcPct val="95000"/>
              </a:lnSpc>
              <a:spcBef>
                <a:spcPct val="0"/>
              </a:spcBef>
              <a:spcAft>
                <a:spcPct val="0"/>
              </a:spcAft>
              <a:defRPr lang="en-US" sz="2500" b="1" kern="1200" dirty="0">
                <a:solidFill>
                  <a:schemeClr val="bg2"/>
                </a:solidFill>
                <a:effectLst/>
                <a:latin typeface="+mj-lt"/>
                <a:ea typeface="+mj-ea"/>
                <a:cs typeface="+mj-cs"/>
              </a:defRPr>
            </a:lvl1pPr>
          </a:lstStyle>
          <a:p>
            <a:r>
              <a:rPr lang="en-US" dirty="0" smtClean="0"/>
              <a:t>Click to edit Master title style</a:t>
            </a:r>
            <a:endParaRPr lang="en-US" dirty="0"/>
          </a:p>
        </p:txBody>
      </p:sp>
      <p:sp>
        <p:nvSpPr>
          <p:cNvPr id="12" name="Rectangle 10"/>
          <p:cNvSpPr>
            <a:spLocks noChangeArrowheads="1"/>
          </p:cNvSpPr>
          <p:nvPr userDrawn="1"/>
        </p:nvSpPr>
        <p:spPr bwMode="auto">
          <a:xfrm>
            <a:off x="0" y="6391835"/>
            <a:ext cx="9144000" cy="466165"/>
          </a:xfrm>
          <a:prstGeom prst="rect">
            <a:avLst/>
          </a:prstGeom>
          <a:solidFill>
            <a:schemeClr val="bg2"/>
          </a:solidFill>
          <a:ln w="9525">
            <a:noFill/>
            <a:miter lim="800000"/>
            <a:headEnd/>
            <a:tailEnd/>
          </a:ln>
        </p:spPr>
        <p:txBody>
          <a:bodyPr wrap="none" anchor="ctr"/>
          <a:lstStyle/>
          <a:p>
            <a:pPr algn="ctr" eaLnBrk="0" fontAlgn="auto" hangingPunct="0">
              <a:spcBef>
                <a:spcPts val="0"/>
              </a:spcBef>
              <a:spcAft>
                <a:spcPts val="0"/>
              </a:spcAft>
              <a:defRPr/>
            </a:pPr>
            <a:endParaRPr lang="en-US" sz="2400" kern="0" dirty="0">
              <a:solidFill>
                <a:prstClr val="black"/>
              </a:solidFill>
              <a:latin typeface="Arial" charset="0"/>
              <a:ea typeface="ＭＳ Ｐゴシック" pitchFamily="1" charset="-128"/>
              <a:cs typeface="Arial"/>
            </a:endParaRPr>
          </a:p>
        </p:txBody>
      </p:sp>
      <p:sp>
        <p:nvSpPr>
          <p:cNvPr id="13" name="Rectangle 12"/>
          <p:cNvSpPr/>
          <p:nvPr userDrawn="1"/>
        </p:nvSpPr>
        <p:spPr>
          <a:xfrm>
            <a:off x="0" y="6488668"/>
            <a:ext cx="2687980" cy="369332"/>
          </a:xfrm>
          <a:prstGeom prst="rect">
            <a:avLst/>
          </a:prstGeom>
        </p:spPr>
        <p:txBody>
          <a:bodyPr wrap="none">
            <a:spAutoFit/>
          </a:bodyPr>
          <a:lstStyle/>
          <a:p>
            <a:r>
              <a:rPr lang="en-US" dirty="0">
                <a:latin typeface="Calibri Light" panose="020F0302020204030204" pitchFamily="34" charset="0"/>
              </a:rPr>
              <a:t>pewtrusts.org/fiscal-health</a:t>
            </a:r>
            <a:endParaRPr lang="en-US" dirty="0"/>
          </a:p>
        </p:txBody>
      </p:sp>
    </p:spTree>
    <p:extLst>
      <p:ext uri="{BB962C8B-B14F-4D97-AF65-F5344CB8AC3E}">
        <p14:creationId xmlns:p14="http://schemas.microsoft.com/office/powerpoint/2010/main" val="77436058"/>
      </p:ext>
    </p:extLst>
  </p:cSld>
  <p:clrMapOvr>
    <a:masterClrMapping/>
  </p:clrMapOvr>
  <p:transition spd="med">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 Federal Share of State Revenue">
    <p:spTree>
      <p:nvGrpSpPr>
        <p:cNvPr id="1" name=""/>
        <p:cNvGrpSpPr/>
        <p:nvPr/>
      </p:nvGrpSpPr>
      <p:grpSpPr>
        <a:xfrm>
          <a:off x="0" y="0"/>
          <a:ext cx="0" cy="0"/>
          <a:chOff x="0" y="0"/>
          <a:chExt cx="0" cy="0"/>
        </a:xfrm>
      </p:grpSpPr>
      <p:sp>
        <p:nvSpPr>
          <p:cNvPr id="2" name="Title 1"/>
          <p:cNvSpPr>
            <a:spLocks noGrp="1"/>
          </p:cNvSpPr>
          <p:nvPr>
            <p:ph type="title"/>
          </p:nvPr>
        </p:nvSpPr>
        <p:spPr>
          <a:xfrm>
            <a:off x="512763" y="257642"/>
            <a:ext cx="6707187" cy="821889"/>
          </a:xfrm>
        </p:spPr>
        <p:txBody>
          <a:bodyPr/>
          <a:lstStyle>
            <a:lvl1pPr algn="l" rtl="0" eaLnBrk="0" fontAlgn="base" hangingPunct="0">
              <a:lnSpc>
                <a:spcPct val="95000"/>
              </a:lnSpc>
              <a:spcBef>
                <a:spcPct val="0"/>
              </a:spcBef>
              <a:spcAft>
                <a:spcPct val="0"/>
              </a:spcAft>
              <a:defRPr lang="en-US" sz="2500" b="1" kern="1200" dirty="0">
                <a:solidFill>
                  <a:schemeClr val="bg2"/>
                </a:solidFill>
                <a:effectLst/>
                <a:latin typeface="+mj-lt"/>
                <a:ea typeface="+mj-ea"/>
                <a:cs typeface="+mj-cs"/>
              </a:defRPr>
            </a:lvl1pPr>
          </a:lstStyle>
          <a:p>
            <a:r>
              <a:rPr lang="en-US" dirty="0" smtClean="0"/>
              <a:t>Click to edit Master title style</a:t>
            </a:r>
            <a:endParaRPr lang="en-US" dirty="0"/>
          </a:p>
        </p:txBody>
      </p:sp>
      <p:sp>
        <p:nvSpPr>
          <p:cNvPr id="20" name="Rectangle 10"/>
          <p:cNvSpPr>
            <a:spLocks noChangeArrowheads="1"/>
          </p:cNvSpPr>
          <p:nvPr userDrawn="1"/>
        </p:nvSpPr>
        <p:spPr bwMode="auto">
          <a:xfrm>
            <a:off x="0" y="6391835"/>
            <a:ext cx="9144000" cy="466165"/>
          </a:xfrm>
          <a:prstGeom prst="rect">
            <a:avLst/>
          </a:prstGeom>
          <a:solidFill>
            <a:schemeClr val="bg2"/>
          </a:solidFill>
          <a:ln w="9525">
            <a:noFill/>
            <a:miter lim="800000"/>
            <a:headEnd/>
            <a:tailEnd/>
          </a:ln>
        </p:spPr>
        <p:txBody>
          <a:bodyPr wrap="none" anchor="ctr"/>
          <a:lstStyle/>
          <a:p>
            <a:pPr algn="ctr" eaLnBrk="0" fontAlgn="auto" hangingPunct="0">
              <a:spcBef>
                <a:spcPts val="0"/>
              </a:spcBef>
              <a:spcAft>
                <a:spcPts val="0"/>
              </a:spcAft>
              <a:defRPr/>
            </a:pPr>
            <a:endParaRPr lang="en-US" sz="2400" kern="0" dirty="0">
              <a:solidFill>
                <a:prstClr val="black"/>
              </a:solidFill>
              <a:latin typeface="Arial" charset="0"/>
              <a:ea typeface="ＭＳ Ｐゴシック" pitchFamily="1" charset="-128"/>
              <a:cs typeface="Arial"/>
            </a:endParaRPr>
          </a:p>
        </p:txBody>
      </p:sp>
      <p:sp>
        <p:nvSpPr>
          <p:cNvPr id="21" name="Rectangle 20"/>
          <p:cNvSpPr/>
          <p:nvPr userDrawn="1"/>
        </p:nvSpPr>
        <p:spPr>
          <a:xfrm>
            <a:off x="0" y="6488668"/>
            <a:ext cx="2687980" cy="369332"/>
          </a:xfrm>
          <a:prstGeom prst="rect">
            <a:avLst/>
          </a:prstGeom>
        </p:spPr>
        <p:txBody>
          <a:bodyPr wrap="none">
            <a:spAutoFit/>
          </a:bodyPr>
          <a:lstStyle/>
          <a:p>
            <a:r>
              <a:rPr lang="en-US" dirty="0">
                <a:latin typeface="Calibri Light" panose="020F0302020204030204" pitchFamily="34" charset="0"/>
              </a:rPr>
              <a:t>pewtrusts.org/fiscal-health</a:t>
            </a:r>
            <a:endParaRPr lang="en-US" dirty="0"/>
          </a:p>
        </p:txBody>
      </p:sp>
    </p:spTree>
    <p:extLst>
      <p:ext uri="{BB962C8B-B14F-4D97-AF65-F5344CB8AC3E}">
        <p14:creationId xmlns:p14="http://schemas.microsoft.com/office/powerpoint/2010/main" val="2605457433"/>
      </p:ext>
    </p:extLst>
  </p:cSld>
  <p:clrMapOvr>
    <a:masterClrMapping/>
  </p:clrMapOvr>
  <p:transition spd="med">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 State Spending">
    <p:spTree>
      <p:nvGrpSpPr>
        <p:cNvPr id="1" name=""/>
        <p:cNvGrpSpPr/>
        <p:nvPr/>
      </p:nvGrpSpPr>
      <p:grpSpPr>
        <a:xfrm>
          <a:off x="0" y="0"/>
          <a:ext cx="0" cy="0"/>
          <a:chOff x="0" y="0"/>
          <a:chExt cx="0" cy="0"/>
        </a:xfrm>
      </p:grpSpPr>
      <p:sp>
        <p:nvSpPr>
          <p:cNvPr id="2" name="Title 1"/>
          <p:cNvSpPr>
            <a:spLocks noGrp="1"/>
          </p:cNvSpPr>
          <p:nvPr>
            <p:ph type="title"/>
          </p:nvPr>
        </p:nvSpPr>
        <p:spPr>
          <a:xfrm>
            <a:off x="512763" y="257642"/>
            <a:ext cx="6707187" cy="821889"/>
          </a:xfrm>
        </p:spPr>
        <p:txBody>
          <a:bodyPr/>
          <a:lstStyle>
            <a:lvl1pPr algn="l" rtl="0" eaLnBrk="0" fontAlgn="base" hangingPunct="0">
              <a:lnSpc>
                <a:spcPct val="95000"/>
              </a:lnSpc>
              <a:spcBef>
                <a:spcPct val="0"/>
              </a:spcBef>
              <a:spcAft>
                <a:spcPct val="0"/>
              </a:spcAft>
              <a:defRPr lang="en-US" sz="2500" b="1" kern="1200" dirty="0">
                <a:solidFill>
                  <a:schemeClr val="bg2"/>
                </a:solidFill>
                <a:effectLst/>
                <a:latin typeface="+mj-lt"/>
                <a:ea typeface="+mj-ea"/>
                <a:cs typeface="+mj-cs"/>
              </a:defRPr>
            </a:lvl1pPr>
          </a:lstStyle>
          <a:p>
            <a:r>
              <a:rPr lang="en-US" dirty="0" smtClean="0"/>
              <a:t>Click to edit Master title style</a:t>
            </a:r>
            <a:endParaRPr lang="en-US" dirty="0"/>
          </a:p>
        </p:txBody>
      </p:sp>
      <p:sp>
        <p:nvSpPr>
          <p:cNvPr id="20" name="Rectangle 10"/>
          <p:cNvSpPr>
            <a:spLocks noChangeArrowheads="1"/>
          </p:cNvSpPr>
          <p:nvPr userDrawn="1"/>
        </p:nvSpPr>
        <p:spPr bwMode="auto">
          <a:xfrm>
            <a:off x="0" y="6391835"/>
            <a:ext cx="9144000" cy="466165"/>
          </a:xfrm>
          <a:prstGeom prst="rect">
            <a:avLst/>
          </a:prstGeom>
          <a:solidFill>
            <a:schemeClr val="bg2"/>
          </a:solidFill>
          <a:ln w="9525">
            <a:noFill/>
            <a:miter lim="800000"/>
            <a:headEnd/>
            <a:tailEnd/>
          </a:ln>
        </p:spPr>
        <p:txBody>
          <a:bodyPr wrap="none" anchor="ctr"/>
          <a:lstStyle/>
          <a:p>
            <a:pPr algn="ctr" eaLnBrk="0" fontAlgn="auto" hangingPunct="0">
              <a:spcBef>
                <a:spcPts val="0"/>
              </a:spcBef>
              <a:spcAft>
                <a:spcPts val="0"/>
              </a:spcAft>
              <a:defRPr/>
            </a:pPr>
            <a:endParaRPr lang="en-US" sz="2400" kern="0" dirty="0">
              <a:solidFill>
                <a:prstClr val="black"/>
              </a:solidFill>
              <a:latin typeface="Arial" charset="0"/>
              <a:ea typeface="ＭＳ Ｐゴシック" pitchFamily="1" charset="-128"/>
              <a:cs typeface="Arial"/>
            </a:endParaRPr>
          </a:p>
        </p:txBody>
      </p:sp>
      <p:sp>
        <p:nvSpPr>
          <p:cNvPr id="21" name="Rectangle 20"/>
          <p:cNvSpPr/>
          <p:nvPr userDrawn="1"/>
        </p:nvSpPr>
        <p:spPr>
          <a:xfrm>
            <a:off x="0" y="6488668"/>
            <a:ext cx="2687980" cy="369332"/>
          </a:xfrm>
          <a:prstGeom prst="rect">
            <a:avLst/>
          </a:prstGeom>
        </p:spPr>
        <p:txBody>
          <a:bodyPr wrap="none">
            <a:spAutoFit/>
          </a:bodyPr>
          <a:lstStyle/>
          <a:p>
            <a:r>
              <a:rPr lang="en-US" dirty="0">
                <a:latin typeface="Calibri Light" panose="020F0302020204030204" pitchFamily="34" charset="0"/>
              </a:rPr>
              <a:t>pewtrusts.org/fiscal-health</a:t>
            </a:r>
            <a:endParaRPr lang="en-US" dirty="0"/>
          </a:p>
        </p:txBody>
      </p:sp>
    </p:spTree>
    <p:extLst>
      <p:ext uri="{BB962C8B-B14F-4D97-AF65-F5344CB8AC3E}">
        <p14:creationId xmlns:p14="http://schemas.microsoft.com/office/powerpoint/2010/main" val="4021193636"/>
      </p:ext>
    </p:extLst>
  </p:cSld>
  <p:clrMapOvr>
    <a:masterClrMapping/>
  </p:clrMapOvr>
  <p:transition spd="med">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heme" Target="../theme/theme10.xml"/><Relationship Id="rId1" Type="http://schemas.openxmlformats.org/officeDocument/2006/relationships/slideLayout" Target="../slideLayouts/slideLayout38.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tags" Target="../tags/tag10.xml"/></Relationships>
</file>

<file path=ppt/slideMasters/_rels/slideMaster1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heme" Target="../theme/theme11.xml"/><Relationship Id="rId1" Type="http://schemas.openxmlformats.org/officeDocument/2006/relationships/slideLayout" Target="../slideLayouts/slideLayout39.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tags" Target="../tags/tag12.xml"/></Relationships>
</file>

<file path=ppt/slideMasters/_rels/slideMaster1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heme" Target="../theme/theme12.xml"/><Relationship Id="rId1" Type="http://schemas.openxmlformats.org/officeDocument/2006/relationships/slideLayout" Target="../slideLayouts/slideLayout40.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tags" Target="../tags/tag14.xml"/></Relationships>
</file>

<file path=ppt/slideMasters/_rels/slideMaster1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heme" Target="../theme/theme13.xml"/><Relationship Id="rId1" Type="http://schemas.openxmlformats.org/officeDocument/2006/relationships/slideLayout" Target="../slideLayouts/slideLayout4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tags" Target="../tags/tag16.xml"/></Relationships>
</file>

<file path=ppt/slideMasters/_rels/slideMaster1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heme" Target="../theme/theme14.xml"/><Relationship Id="rId1" Type="http://schemas.openxmlformats.org/officeDocument/2006/relationships/slideLayout" Target="../slideLayouts/slideLayout4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tags" Target="../tags/tag18.xml"/></Relationships>
</file>

<file path=ppt/slideMasters/_rels/slideMaster1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heme" Target="../theme/theme15.xml"/><Relationship Id="rId1" Type="http://schemas.openxmlformats.org/officeDocument/2006/relationships/slideLayout" Target="../slideLayouts/slideLayout4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tags" Target="../tags/tag20.xml"/></Relationships>
</file>

<file path=ppt/slideMasters/_rels/slideMaster1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heme" Target="../theme/theme16.xml"/><Relationship Id="rId1" Type="http://schemas.openxmlformats.org/officeDocument/2006/relationships/slideLayout" Target="../slideLayouts/slideLayout4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tags" Target="../tags/tag22.xml"/></Relationships>
</file>

<file path=ppt/slideMasters/_rels/slideMaster17.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heme" Target="../theme/theme17.xml"/><Relationship Id="rId1" Type="http://schemas.openxmlformats.org/officeDocument/2006/relationships/slideLayout" Target="../slideLayouts/slideLayout45.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tags" Target="../tags/tag24.xml"/></Relationships>
</file>

<file path=ppt/slideMasters/_rels/slideMaster18.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heme" Target="../theme/theme18.xml"/><Relationship Id="rId1" Type="http://schemas.openxmlformats.org/officeDocument/2006/relationships/slideLayout" Target="../slideLayouts/slideLayout46.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tags" Target="../tags/tag26.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0.xml"/><Relationship Id="rId7" Type="http://schemas.openxmlformats.org/officeDocument/2006/relationships/theme" Target="../theme/theme5.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theme" Target="../theme/theme6.xml"/><Relationship Id="rId1" Type="http://schemas.openxmlformats.org/officeDocument/2006/relationships/slideLayout" Target="../slideLayouts/slideLayout3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tags" Target="../tags/tag2.xml"/></Relationships>
</file>

<file path=ppt/slideMasters/_rels/slideMaster7.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heme" Target="../theme/theme7.xml"/><Relationship Id="rId1" Type="http://schemas.openxmlformats.org/officeDocument/2006/relationships/slideLayout" Target="../slideLayouts/slideLayout35.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tags" Target="../tags/tag4.xml"/></Relationships>
</file>

<file path=ppt/slideMasters/_rels/slideMaster8.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heme" Target="../theme/theme8.xml"/><Relationship Id="rId1" Type="http://schemas.openxmlformats.org/officeDocument/2006/relationships/slideLayout" Target="../slideLayouts/slideLayout36.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tags" Target="../tags/tag6.xml"/></Relationships>
</file>

<file path=ppt/slideMasters/_rels/slideMaster9.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heme" Target="../theme/theme9.xml"/><Relationship Id="rId1" Type="http://schemas.openxmlformats.org/officeDocument/2006/relationships/slideLayout" Target="../slideLayouts/slideLayout3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2" name="Rectangle 10"/>
          <p:cNvSpPr>
            <a:spLocks noChangeArrowheads="1"/>
          </p:cNvSpPr>
          <p:nvPr userDrawn="1"/>
        </p:nvSpPr>
        <p:spPr bwMode="auto">
          <a:xfrm>
            <a:off x="0" y="0"/>
            <a:ext cx="9144000" cy="130175"/>
          </a:xfrm>
          <a:prstGeom prst="rect">
            <a:avLst/>
          </a:prstGeom>
          <a:solidFill>
            <a:schemeClr val="accent5"/>
          </a:solidFill>
          <a:ln w="9525">
            <a:noFill/>
            <a:miter lim="800000"/>
            <a:headEnd/>
            <a:tailEnd/>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rial" charset="0"/>
              <a:ea typeface="ＭＳ Ｐゴシック" pitchFamily="1" charset="-128"/>
              <a:cs typeface="Arial"/>
            </a:endParaRPr>
          </a:p>
        </p:txBody>
      </p:sp>
      <p:sp>
        <p:nvSpPr>
          <p:cNvPr id="2" name="Title Placeholder 1"/>
          <p:cNvSpPr>
            <a:spLocks noGrp="1"/>
          </p:cNvSpPr>
          <p:nvPr>
            <p:ph type="title"/>
          </p:nvPr>
        </p:nvSpPr>
        <p:spPr bwMode="black">
          <a:xfrm>
            <a:off x="512764" y="248677"/>
            <a:ext cx="8108950" cy="821889"/>
          </a:xfrm>
          <a:prstGeom prst="rect">
            <a:avLst/>
          </a:prstGeom>
        </p:spPr>
        <p:txBody>
          <a:bodyPr vert="horz" lIns="0" tIns="45720" rIns="0" bIns="45720" rtlCol="0" anchor="b" anchorCtr="0">
            <a:noAutofit/>
          </a:bodyPr>
          <a:lstStyle/>
          <a:p>
            <a:r>
              <a:rPr lang="en-US" dirty="0" err="1" smtClean="0"/>
              <a:t>Cgglick</a:t>
            </a:r>
            <a:r>
              <a:rPr lang="en-US" dirty="0" smtClean="0"/>
              <a:t> to edit Master </a:t>
            </a:r>
            <a:br>
              <a:rPr lang="en-US" dirty="0" smtClean="0"/>
            </a:br>
            <a:r>
              <a:rPr lang="en-US" dirty="0" err="1" smtClean="0"/>
              <a:t>tTTitle</a:t>
            </a:r>
            <a:r>
              <a:rPr lang="en-US" dirty="0" smtClean="0"/>
              <a:t> style</a:t>
            </a:r>
            <a:endParaRPr lang="en-US" dirty="0"/>
          </a:p>
        </p:txBody>
      </p:sp>
      <p:sp>
        <p:nvSpPr>
          <p:cNvPr id="5128" name="Text Placeholder 2"/>
          <p:cNvSpPr>
            <a:spLocks noGrp="1"/>
          </p:cNvSpPr>
          <p:nvPr>
            <p:ph type="body" idx="1"/>
          </p:nvPr>
        </p:nvSpPr>
        <p:spPr bwMode="auto">
          <a:xfrm>
            <a:off x="503238" y="1378049"/>
            <a:ext cx="8118475" cy="4589364"/>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0" name="Picture 99"/>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082161" y="404698"/>
            <a:ext cx="1559962" cy="563490"/>
          </a:xfrm>
          <a:prstGeom prst="rect">
            <a:avLst/>
          </a:prstGeom>
        </p:spPr>
      </p:pic>
    </p:spTree>
    <p:extLst>
      <p:ext uri="{BB962C8B-B14F-4D97-AF65-F5344CB8AC3E}">
        <p14:creationId xmlns:p14="http://schemas.microsoft.com/office/powerpoint/2010/main" val="45823031"/>
      </p:ext>
    </p:extLst>
  </p:cSld>
  <p:clrMap bg1="dk1" tx1="lt1" bg2="dk2" tx2="lt2" accent1="accent1" accent2="accent2" accent3="accent3" accent4="accent4" accent5="accent5" accent6="accent6" hlink="hlink" folHlink="folHlink"/>
  <p:sldLayoutIdLst>
    <p:sldLayoutId id="2147484020" r:id="rId1"/>
    <p:sldLayoutId id="2147484015" r:id="rId2"/>
    <p:sldLayoutId id="2147484016" r:id="rId3"/>
    <p:sldLayoutId id="2147484017" r:id="rId4"/>
    <p:sldLayoutId id="2147484018" r:id="rId5"/>
    <p:sldLayoutId id="2147484040" r:id="rId6"/>
    <p:sldLayoutId id="2147484041" r:id="rId7"/>
    <p:sldLayoutId id="2147484042" r:id="rId8"/>
    <p:sldLayoutId id="2147484061" r:id="rId9"/>
    <p:sldLayoutId id="2147484064" r:id="rId10"/>
    <p:sldLayoutId id="2147484062" r:id="rId11"/>
    <p:sldLayoutId id="2147484063" r:id="rId12"/>
    <p:sldLayoutId id="2147484019" r:id="rId13"/>
    <p:sldLayoutId id="2147484046" r:id="rId14"/>
  </p:sldLayoutIdLst>
  <p:transition spd="med">
    <p:wipe dir="r"/>
  </p:transition>
  <p:timing>
    <p:tnLst>
      <p:par>
        <p:cTn id="1" dur="indefinite" restart="never" nodeType="tmRoot"/>
      </p:par>
    </p:tnLst>
  </p:timing>
  <p:txStyles>
    <p:titleStyle>
      <a:lvl1pPr algn="l" rtl="0" eaLnBrk="0" fontAlgn="base" hangingPunct="0">
        <a:lnSpc>
          <a:spcPct val="95000"/>
        </a:lnSpc>
        <a:spcBef>
          <a:spcPct val="0"/>
        </a:spcBef>
        <a:spcAft>
          <a:spcPct val="0"/>
        </a:spcAft>
        <a:defRPr lang="en-US" sz="2500" b="1" kern="1200" dirty="0">
          <a:solidFill>
            <a:schemeClr val="bg2"/>
          </a:solidFill>
          <a:effectLst/>
          <a:latin typeface="+mj-lt"/>
          <a:ea typeface="+mj-ea"/>
          <a:cs typeface="+mj-cs"/>
        </a:defRPr>
      </a:lvl1pPr>
      <a:lvl2pPr algn="l" rtl="0" eaLnBrk="0" fontAlgn="base" hangingPunct="0">
        <a:lnSpc>
          <a:spcPct val="82000"/>
        </a:lnSpc>
        <a:spcBef>
          <a:spcPct val="0"/>
        </a:spcBef>
        <a:spcAft>
          <a:spcPct val="0"/>
        </a:spcAft>
        <a:defRPr sz="3000" b="1">
          <a:solidFill>
            <a:schemeClr val="tx1"/>
          </a:solidFill>
          <a:latin typeface="Calibri" pitchFamily="34" charset="0"/>
        </a:defRPr>
      </a:lvl2pPr>
      <a:lvl3pPr algn="l" rtl="0" eaLnBrk="0" fontAlgn="base" hangingPunct="0">
        <a:lnSpc>
          <a:spcPct val="82000"/>
        </a:lnSpc>
        <a:spcBef>
          <a:spcPct val="0"/>
        </a:spcBef>
        <a:spcAft>
          <a:spcPct val="0"/>
        </a:spcAft>
        <a:defRPr sz="3000" b="1">
          <a:solidFill>
            <a:schemeClr val="tx1"/>
          </a:solidFill>
          <a:latin typeface="Calibri" pitchFamily="34" charset="0"/>
        </a:defRPr>
      </a:lvl3pPr>
      <a:lvl4pPr algn="l" rtl="0" eaLnBrk="0" fontAlgn="base" hangingPunct="0">
        <a:lnSpc>
          <a:spcPct val="82000"/>
        </a:lnSpc>
        <a:spcBef>
          <a:spcPct val="0"/>
        </a:spcBef>
        <a:spcAft>
          <a:spcPct val="0"/>
        </a:spcAft>
        <a:defRPr sz="3000" b="1">
          <a:solidFill>
            <a:schemeClr val="tx1"/>
          </a:solidFill>
          <a:latin typeface="Calibri" pitchFamily="34" charset="0"/>
        </a:defRPr>
      </a:lvl4pPr>
      <a:lvl5pPr algn="l" rtl="0" eaLnBrk="0" fontAlgn="base" hangingPunct="0">
        <a:lnSpc>
          <a:spcPct val="82000"/>
        </a:lnSpc>
        <a:spcBef>
          <a:spcPct val="0"/>
        </a:spcBef>
        <a:spcAft>
          <a:spcPct val="0"/>
        </a:spcAft>
        <a:defRPr sz="3000" b="1">
          <a:solidFill>
            <a:schemeClr val="tx1"/>
          </a:solidFill>
          <a:latin typeface="Calibri" pitchFamily="34" charset="0"/>
        </a:defRPr>
      </a:lvl5pPr>
      <a:lvl6pPr marL="457200" algn="l" rtl="0" fontAlgn="base">
        <a:lnSpc>
          <a:spcPct val="82000"/>
        </a:lnSpc>
        <a:spcBef>
          <a:spcPct val="0"/>
        </a:spcBef>
        <a:spcAft>
          <a:spcPct val="0"/>
        </a:spcAft>
        <a:defRPr sz="3000" b="1">
          <a:solidFill>
            <a:schemeClr val="tx1"/>
          </a:solidFill>
          <a:latin typeface="Calibri" pitchFamily="34" charset="0"/>
        </a:defRPr>
      </a:lvl6pPr>
      <a:lvl7pPr marL="914400" algn="l" rtl="0" fontAlgn="base">
        <a:lnSpc>
          <a:spcPct val="82000"/>
        </a:lnSpc>
        <a:spcBef>
          <a:spcPct val="0"/>
        </a:spcBef>
        <a:spcAft>
          <a:spcPct val="0"/>
        </a:spcAft>
        <a:defRPr sz="3000" b="1">
          <a:solidFill>
            <a:schemeClr val="tx1"/>
          </a:solidFill>
          <a:latin typeface="Calibri" pitchFamily="34" charset="0"/>
        </a:defRPr>
      </a:lvl7pPr>
      <a:lvl8pPr marL="1371600" algn="l" rtl="0" fontAlgn="base">
        <a:lnSpc>
          <a:spcPct val="82000"/>
        </a:lnSpc>
        <a:spcBef>
          <a:spcPct val="0"/>
        </a:spcBef>
        <a:spcAft>
          <a:spcPct val="0"/>
        </a:spcAft>
        <a:defRPr sz="3000" b="1">
          <a:solidFill>
            <a:schemeClr val="tx1"/>
          </a:solidFill>
          <a:latin typeface="Calibri" pitchFamily="34" charset="0"/>
        </a:defRPr>
      </a:lvl8pPr>
      <a:lvl9pPr marL="1828800" algn="l" rtl="0" fontAlgn="base">
        <a:lnSpc>
          <a:spcPct val="82000"/>
        </a:lnSpc>
        <a:spcBef>
          <a:spcPct val="0"/>
        </a:spcBef>
        <a:spcAft>
          <a:spcPct val="0"/>
        </a:spcAft>
        <a:defRPr sz="3000" b="1">
          <a:solidFill>
            <a:schemeClr val="tx1"/>
          </a:solidFill>
          <a:latin typeface="Calibri" pitchFamily="34" charset="0"/>
        </a:defRPr>
      </a:lvl9pPr>
    </p:titleStyle>
    <p:bodyStyle>
      <a:lvl1pPr marL="230188" indent="-230188" algn="l" rtl="0" eaLnBrk="0" fontAlgn="base" hangingPunct="0">
        <a:lnSpc>
          <a:spcPct val="95000"/>
        </a:lnSpc>
        <a:spcBef>
          <a:spcPct val="0"/>
        </a:spcBef>
        <a:spcAft>
          <a:spcPts val="1500"/>
        </a:spcAft>
        <a:buClr>
          <a:srgbClr val="4CAFE6"/>
        </a:buClr>
        <a:buSzPct val="130000"/>
        <a:buFont typeface="Arial" pitchFamily="34" charset="0"/>
        <a:buChar char="•"/>
        <a:defRPr sz="2200" kern="1200">
          <a:solidFill>
            <a:schemeClr val="bg1"/>
          </a:solidFill>
          <a:latin typeface="+mn-lt"/>
          <a:ea typeface="+mn-ea"/>
          <a:cs typeface="+mn-cs"/>
        </a:defRPr>
      </a:lvl1pPr>
      <a:lvl2pPr marL="457200" indent="-227013"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2pPr>
      <a:lvl3pPr marL="746125" indent="-231775"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3pPr>
      <a:lvl4pPr marL="1030288" indent="-284163"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4pPr>
      <a:lvl5pPr marL="1260475" indent="-230188"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5"/>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hangingPunct="0">
              <a:defRPr/>
            </a:pPr>
            <a:endParaRPr lang="en-US" sz="1600" dirty="0">
              <a:solidFill>
                <a:srgbClr val="000000"/>
              </a:solidFill>
              <a:latin typeface="Arial"/>
              <a:cs typeface="+mn-cs"/>
            </a:endParaRPr>
          </a:p>
        </p:txBody>
      </p:sp>
      <p:pic>
        <p:nvPicPr>
          <p:cNvPr id="1030" name="Picture 6" descr="best ver2b seal"/>
          <p:cNvPicPr>
            <a:picLocks noChangeAspect="1" noChangeArrowheads="1"/>
          </p:cNvPicPr>
          <p:nvPr/>
        </p:nvPicPr>
        <p:blipFill>
          <a:blip r:embed="rId6">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hangingPunct="0">
              <a:spcBef>
                <a:spcPct val="50000"/>
              </a:spcBef>
              <a:defRPr/>
            </a:pPr>
            <a:fld id="{74C11B1E-D27A-4545-9113-CFB59631C2EA}" type="slidenum">
              <a:rPr lang="en-US" sz="1000">
                <a:solidFill>
                  <a:srgbClr val="000000"/>
                </a:solidFill>
                <a:latin typeface="Arial"/>
                <a:cs typeface="+mn-cs"/>
              </a:rPr>
              <a:pPr algn="ctr" eaLnBrk="0" hangingPunct="0">
                <a:spcBef>
                  <a:spcPct val="50000"/>
                </a:spcBef>
                <a:defRPr/>
              </a:pPr>
              <a:t>‹#›</a:t>
            </a:fld>
            <a:endParaRPr lang="en-US" sz="1000" dirty="0">
              <a:solidFill>
                <a:srgbClr val="000000"/>
              </a:solidFill>
              <a:latin typeface="Arial"/>
              <a:cs typeface="+mn-cs"/>
            </a:endParaRPr>
          </a:p>
        </p:txBody>
      </p:sp>
      <p:sp>
        <p:nvSpPr>
          <p:cNvPr id="3198987" name="AcnSubjectTitle_ID_3198987" hidden="1"/>
          <p:cNvSpPr txBox="1">
            <a:spLocks noChangeArrowheads="1"/>
          </p:cNvSpPr>
          <p:nvPr>
            <p:custDataLst>
              <p:tags r:id="rId3"/>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a:buClr>
                <a:srgbClr val="000000"/>
              </a:buClr>
              <a:defRPr/>
            </a:pPr>
            <a:r>
              <a:rPr lang="en-US" sz="1600" b="1" dirty="0">
                <a:solidFill>
                  <a:srgbClr val="000000"/>
                </a:solidFill>
                <a:latin typeface="Arial"/>
                <a:cs typeface="+mn-cs"/>
              </a:rPr>
              <a:t>Subject Title</a:t>
            </a:r>
          </a:p>
        </p:txBody>
      </p:sp>
      <p:sp>
        <p:nvSpPr>
          <p:cNvPr id="3198988" name="AcnFootnote_ID_3198988" hidden="1"/>
          <p:cNvSpPr txBox="1">
            <a:spLocks noChangeArrowheads="1"/>
          </p:cNvSpPr>
          <p:nvPr>
            <p:custDataLst>
              <p:tags r:id="rId4"/>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a:buClr>
                <a:srgbClr val="000000"/>
              </a:buClr>
              <a:defRPr/>
            </a:pPr>
            <a:r>
              <a:rPr lang="en-US" sz="1000" dirty="0">
                <a:solidFill>
                  <a:srgbClr val="000000"/>
                </a:solidFill>
                <a:latin typeface="Arial"/>
                <a:cs typeface="+mn-cs"/>
              </a:rPr>
              <a:t>*	Footnote</a:t>
            </a:r>
          </a:p>
          <a:p>
            <a:pPr marL="538163" indent="-538163">
              <a:spcBef>
                <a:spcPct val="20000"/>
              </a:spcBef>
              <a:buClr>
                <a:srgbClr val="000000"/>
              </a:buClr>
              <a:defRPr/>
            </a:pPr>
            <a:r>
              <a:rPr lang="en-US" sz="1000" dirty="0">
                <a:solidFill>
                  <a:srgbClr val="000000"/>
                </a:solidFill>
                <a:latin typeface="Arial"/>
                <a:cs typeface="+mn-cs"/>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4081" r:id="rId1"/>
  </p:sldLayoutIdLst>
  <p:transition/>
  <p:hf hdr="0" ftr="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5"/>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hangingPunct="0">
              <a:defRPr/>
            </a:pPr>
            <a:endParaRPr lang="en-US" sz="1600" dirty="0">
              <a:solidFill>
                <a:srgbClr val="000000"/>
              </a:solidFill>
              <a:latin typeface="Arial"/>
              <a:cs typeface="+mn-cs"/>
            </a:endParaRPr>
          </a:p>
        </p:txBody>
      </p:sp>
      <p:pic>
        <p:nvPicPr>
          <p:cNvPr id="1030" name="Picture 6" descr="best ver2b seal"/>
          <p:cNvPicPr>
            <a:picLocks noChangeAspect="1" noChangeArrowheads="1"/>
          </p:cNvPicPr>
          <p:nvPr/>
        </p:nvPicPr>
        <p:blipFill>
          <a:blip r:embed="rId6">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hangingPunct="0">
              <a:spcBef>
                <a:spcPct val="50000"/>
              </a:spcBef>
              <a:defRPr/>
            </a:pPr>
            <a:fld id="{74C11B1E-D27A-4545-9113-CFB59631C2EA}" type="slidenum">
              <a:rPr lang="en-US" sz="1000">
                <a:solidFill>
                  <a:srgbClr val="000000"/>
                </a:solidFill>
                <a:latin typeface="Arial"/>
                <a:cs typeface="+mn-cs"/>
              </a:rPr>
              <a:pPr algn="ctr" eaLnBrk="0" hangingPunct="0">
                <a:spcBef>
                  <a:spcPct val="50000"/>
                </a:spcBef>
                <a:defRPr/>
              </a:pPr>
              <a:t>‹#›</a:t>
            </a:fld>
            <a:endParaRPr lang="en-US" sz="1000" dirty="0">
              <a:solidFill>
                <a:srgbClr val="000000"/>
              </a:solidFill>
              <a:latin typeface="Arial"/>
              <a:cs typeface="+mn-cs"/>
            </a:endParaRPr>
          </a:p>
        </p:txBody>
      </p:sp>
      <p:sp>
        <p:nvSpPr>
          <p:cNvPr id="3198987" name="AcnSubjectTitle_ID_3198987" hidden="1"/>
          <p:cNvSpPr txBox="1">
            <a:spLocks noChangeArrowheads="1"/>
          </p:cNvSpPr>
          <p:nvPr>
            <p:custDataLst>
              <p:tags r:id="rId3"/>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a:buClr>
                <a:srgbClr val="000000"/>
              </a:buClr>
              <a:defRPr/>
            </a:pPr>
            <a:r>
              <a:rPr lang="en-US" sz="1600" b="1" dirty="0">
                <a:solidFill>
                  <a:srgbClr val="000000"/>
                </a:solidFill>
                <a:latin typeface="Arial"/>
                <a:cs typeface="+mn-cs"/>
              </a:rPr>
              <a:t>Subject Title</a:t>
            </a:r>
          </a:p>
        </p:txBody>
      </p:sp>
      <p:sp>
        <p:nvSpPr>
          <p:cNvPr id="3198988" name="AcnFootnote_ID_3198988" hidden="1"/>
          <p:cNvSpPr txBox="1">
            <a:spLocks noChangeArrowheads="1"/>
          </p:cNvSpPr>
          <p:nvPr>
            <p:custDataLst>
              <p:tags r:id="rId4"/>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a:buClr>
                <a:srgbClr val="000000"/>
              </a:buClr>
              <a:defRPr/>
            </a:pPr>
            <a:r>
              <a:rPr lang="en-US" sz="1000" dirty="0">
                <a:solidFill>
                  <a:srgbClr val="000000"/>
                </a:solidFill>
                <a:latin typeface="Arial"/>
                <a:cs typeface="+mn-cs"/>
              </a:rPr>
              <a:t>*	Footnote</a:t>
            </a:r>
          </a:p>
          <a:p>
            <a:pPr marL="538163" indent="-538163">
              <a:spcBef>
                <a:spcPct val="20000"/>
              </a:spcBef>
              <a:buClr>
                <a:srgbClr val="000000"/>
              </a:buClr>
              <a:defRPr/>
            </a:pPr>
            <a:r>
              <a:rPr lang="en-US" sz="1000" dirty="0">
                <a:solidFill>
                  <a:srgbClr val="000000"/>
                </a:solidFill>
                <a:latin typeface="Arial"/>
                <a:cs typeface="+mn-cs"/>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4083" r:id="rId1"/>
  </p:sldLayoutIdLst>
  <p:transition/>
  <p:hf hdr="0" ftr="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5"/>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hangingPunct="0">
              <a:defRPr/>
            </a:pPr>
            <a:endParaRPr lang="en-US" sz="1600" dirty="0">
              <a:solidFill>
                <a:srgbClr val="000000"/>
              </a:solidFill>
              <a:latin typeface="Arial"/>
              <a:cs typeface="+mn-cs"/>
            </a:endParaRPr>
          </a:p>
        </p:txBody>
      </p:sp>
      <p:pic>
        <p:nvPicPr>
          <p:cNvPr id="1030" name="Picture 6" descr="best ver2b seal"/>
          <p:cNvPicPr>
            <a:picLocks noChangeAspect="1" noChangeArrowheads="1"/>
          </p:cNvPicPr>
          <p:nvPr/>
        </p:nvPicPr>
        <p:blipFill>
          <a:blip r:embed="rId6">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hangingPunct="0">
              <a:spcBef>
                <a:spcPct val="50000"/>
              </a:spcBef>
              <a:defRPr/>
            </a:pPr>
            <a:fld id="{74C11B1E-D27A-4545-9113-CFB59631C2EA}" type="slidenum">
              <a:rPr lang="en-US" sz="1000">
                <a:solidFill>
                  <a:srgbClr val="000000"/>
                </a:solidFill>
                <a:latin typeface="Arial"/>
                <a:cs typeface="+mn-cs"/>
              </a:rPr>
              <a:pPr algn="ctr" eaLnBrk="0" hangingPunct="0">
                <a:spcBef>
                  <a:spcPct val="50000"/>
                </a:spcBef>
                <a:defRPr/>
              </a:pPr>
              <a:t>‹#›</a:t>
            </a:fld>
            <a:endParaRPr lang="en-US" sz="1000" dirty="0">
              <a:solidFill>
                <a:srgbClr val="000000"/>
              </a:solidFill>
              <a:latin typeface="Arial"/>
              <a:cs typeface="+mn-cs"/>
            </a:endParaRPr>
          </a:p>
        </p:txBody>
      </p:sp>
      <p:sp>
        <p:nvSpPr>
          <p:cNvPr id="3198987" name="AcnSubjectTitle_ID_3198987" hidden="1"/>
          <p:cNvSpPr txBox="1">
            <a:spLocks noChangeArrowheads="1"/>
          </p:cNvSpPr>
          <p:nvPr>
            <p:custDataLst>
              <p:tags r:id="rId3"/>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a:buClr>
                <a:srgbClr val="000000"/>
              </a:buClr>
              <a:defRPr/>
            </a:pPr>
            <a:r>
              <a:rPr lang="en-US" sz="1600" b="1" dirty="0">
                <a:solidFill>
                  <a:srgbClr val="000000"/>
                </a:solidFill>
                <a:latin typeface="Arial"/>
                <a:cs typeface="+mn-cs"/>
              </a:rPr>
              <a:t>Subject Title</a:t>
            </a:r>
          </a:p>
        </p:txBody>
      </p:sp>
      <p:sp>
        <p:nvSpPr>
          <p:cNvPr id="3198988" name="AcnFootnote_ID_3198988" hidden="1"/>
          <p:cNvSpPr txBox="1">
            <a:spLocks noChangeArrowheads="1"/>
          </p:cNvSpPr>
          <p:nvPr>
            <p:custDataLst>
              <p:tags r:id="rId4"/>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a:buClr>
                <a:srgbClr val="000000"/>
              </a:buClr>
              <a:defRPr/>
            </a:pPr>
            <a:r>
              <a:rPr lang="en-US" sz="1000" dirty="0">
                <a:solidFill>
                  <a:srgbClr val="000000"/>
                </a:solidFill>
                <a:latin typeface="Arial"/>
                <a:cs typeface="+mn-cs"/>
              </a:rPr>
              <a:t>*	Footnote</a:t>
            </a:r>
          </a:p>
          <a:p>
            <a:pPr marL="538163" indent="-538163">
              <a:spcBef>
                <a:spcPct val="20000"/>
              </a:spcBef>
              <a:buClr>
                <a:srgbClr val="000000"/>
              </a:buClr>
              <a:defRPr/>
            </a:pPr>
            <a:r>
              <a:rPr lang="en-US" sz="1000" dirty="0">
                <a:solidFill>
                  <a:srgbClr val="000000"/>
                </a:solidFill>
                <a:latin typeface="Arial"/>
                <a:cs typeface="+mn-cs"/>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4085" r:id="rId1"/>
  </p:sldLayoutIdLst>
  <p:transition/>
  <p:hf hdr="0" ftr="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5"/>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hangingPunct="0">
              <a:defRPr/>
            </a:pPr>
            <a:endParaRPr lang="en-US" sz="1600" dirty="0">
              <a:solidFill>
                <a:srgbClr val="000000"/>
              </a:solidFill>
              <a:latin typeface="Arial"/>
              <a:cs typeface="+mn-cs"/>
            </a:endParaRPr>
          </a:p>
        </p:txBody>
      </p:sp>
      <p:pic>
        <p:nvPicPr>
          <p:cNvPr id="1030" name="Picture 6" descr="best ver2b seal"/>
          <p:cNvPicPr>
            <a:picLocks noChangeAspect="1" noChangeArrowheads="1"/>
          </p:cNvPicPr>
          <p:nvPr/>
        </p:nvPicPr>
        <p:blipFill>
          <a:blip r:embed="rId6">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hangingPunct="0">
              <a:spcBef>
                <a:spcPct val="50000"/>
              </a:spcBef>
              <a:defRPr/>
            </a:pPr>
            <a:fld id="{74C11B1E-D27A-4545-9113-CFB59631C2EA}" type="slidenum">
              <a:rPr lang="en-US" sz="1000">
                <a:solidFill>
                  <a:srgbClr val="000000"/>
                </a:solidFill>
                <a:latin typeface="Arial"/>
                <a:cs typeface="+mn-cs"/>
              </a:rPr>
              <a:pPr algn="ctr" eaLnBrk="0" hangingPunct="0">
                <a:spcBef>
                  <a:spcPct val="50000"/>
                </a:spcBef>
                <a:defRPr/>
              </a:pPr>
              <a:t>‹#›</a:t>
            </a:fld>
            <a:endParaRPr lang="en-US" sz="1000" dirty="0">
              <a:solidFill>
                <a:srgbClr val="000000"/>
              </a:solidFill>
              <a:latin typeface="Arial"/>
              <a:cs typeface="+mn-cs"/>
            </a:endParaRPr>
          </a:p>
        </p:txBody>
      </p:sp>
      <p:sp>
        <p:nvSpPr>
          <p:cNvPr id="3198987" name="AcnSubjectTitle_ID_3198987" hidden="1"/>
          <p:cNvSpPr txBox="1">
            <a:spLocks noChangeArrowheads="1"/>
          </p:cNvSpPr>
          <p:nvPr>
            <p:custDataLst>
              <p:tags r:id="rId3"/>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a:buClr>
                <a:srgbClr val="000000"/>
              </a:buClr>
              <a:defRPr/>
            </a:pPr>
            <a:r>
              <a:rPr lang="en-US" sz="1600" b="1" dirty="0">
                <a:solidFill>
                  <a:srgbClr val="000000"/>
                </a:solidFill>
                <a:latin typeface="Arial"/>
                <a:cs typeface="+mn-cs"/>
              </a:rPr>
              <a:t>Subject Title</a:t>
            </a:r>
          </a:p>
        </p:txBody>
      </p:sp>
      <p:sp>
        <p:nvSpPr>
          <p:cNvPr id="3198988" name="AcnFootnote_ID_3198988" hidden="1"/>
          <p:cNvSpPr txBox="1">
            <a:spLocks noChangeArrowheads="1"/>
          </p:cNvSpPr>
          <p:nvPr>
            <p:custDataLst>
              <p:tags r:id="rId4"/>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a:buClr>
                <a:srgbClr val="000000"/>
              </a:buClr>
              <a:defRPr/>
            </a:pPr>
            <a:r>
              <a:rPr lang="en-US" sz="1000" dirty="0">
                <a:solidFill>
                  <a:srgbClr val="000000"/>
                </a:solidFill>
                <a:latin typeface="Arial"/>
                <a:cs typeface="+mn-cs"/>
              </a:rPr>
              <a:t>*	Footnote</a:t>
            </a:r>
          </a:p>
          <a:p>
            <a:pPr marL="538163" indent="-538163">
              <a:spcBef>
                <a:spcPct val="20000"/>
              </a:spcBef>
              <a:buClr>
                <a:srgbClr val="000000"/>
              </a:buClr>
              <a:defRPr/>
            </a:pPr>
            <a:r>
              <a:rPr lang="en-US" sz="1000" dirty="0">
                <a:solidFill>
                  <a:srgbClr val="000000"/>
                </a:solidFill>
                <a:latin typeface="Arial"/>
                <a:cs typeface="+mn-cs"/>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4087" r:id="rId1"/>
  </p:sldLayoutIdLst>
  <p:transition/>
  <p:hf hdr="0" ftr="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5"/>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hangingPunct="0">
              <a:defRPr/>
            </a:pPr>
            <a:endParaRPr lang="en-US" sz="1600" dirty="0">
              <a:solidFill>
                <a:srgbClr val="000000"/>
              </a:solidFill>
              <a:latin typeface="Arial"/>
              <a:cs typeface="+mn-cs"/>
            </a:endParaRPr>
          </a:p>
        </p:txBody>
      </p:sp>
      <p:pic>
        <p:nvPicPr>
          <p:cNvPr id="1030" name="Picture 6" descr="best ver2b seal"/>
          <p:cNvPicPr>
            <a:picLocks noChangeAspect="1" noChangeArrowheads="1"/>
          </p:cNvPicPr>
          <p:nvPr/>
        </p:nvPicPr>
        <p:blipFill>
          <a:blip r:embed="rId6">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hangingPunct="0">
              <a:spcBef>
                <a:spcPct val="50000"/>
              </a:spcBef>
              <a:defRPr/>
            </a:pPr>
            <a:fld id="{74C11B1E-D27A-4545-9113-CFB59631C2EA}" type="slidenum">
              <a:rPr lang="en-US" sz="1000">
                <a:solidFill>
                  <a:srgbClr val="000000"/>
                </a:solidFill>
                <a:latin typeface="Arial"/>
                <a:cs typeface="+mn-cs"/>
              </a:rPr>
              <a:pPr algn="ctr" eaLnBrk="0" hangingPunct="0">
                <a:spcBef>
                  <a:spcPct val="50000"/>
                </a:spcBef>
                <a:defRPr/>
              </a:pPr>
              <a:t>‹#›</a:t>
            </a:fld>
            <a:endParaRPr lang="en-US" sz="1000" dirty="0">
              <a:solidFill>
                <a:srgbClr val="000000"/>
              </a:solidFill>
              <a:latin typeface="Arial"/>
              <a:cs typeface="+mn-cs"/>
            </a:endParaRPr>
          </a:p>
        </p:txBody>
      </p:sp>
      <p:sp>
        <p:nvSpPr>
          <p:cNvPr id="3198987" name="AcnSubjectTitle_ID_3198987" hidden="1"/>
          <p:cNvSpPr txBox="1">
            <a:spLocks noChangeArrowheads="1"/>
          </p:cNvSpPr>
          <p:nvPr>
            <p:custDataLst>
              <p:tags r:id="rId3"/>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a:buClr>
                <a:srgbClr val="000000"/>
              </a:buClr>
              <a:defRPr/>
            </a:pPr>
            <a:r>
              <a:rPr lang="en-US" sz="1600" b="1" dirty="0">
                <a:solidFill>
                  <a:srgbClr val="000000"/>
                </a:solidFill>
                <a:latin typeface="Arial"/>
                <a:cs typeface="+mn-cs"/>
              </a:rPr>
              <a:t>Subject Title</a:t>
            </a:r>
          </a:p>
        </p:txBody>
      </p:sp>
      <p:sp>
        <p:nvSpPr>
          <p:cNvPr id="3198988" name="AcnFootnote_ID_3198988" hidden="1"/>
          <p:cNvSpPr txBox="1">
            <a:spLocks noChangeArrowheads="1"/>
          </p:cNvSpPr>
          <p:nvPr>
            <p:custDataLst>
              <p:tags r:id="rId4"/>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a:buClr>
                <a:srgbClr val="000000"/>
              </a:buClr>
              <a:defRPr/>
            </a:pPr>
            <a:r>
              <a:rPr lang="en-US" sz="1000" dirty="0">
                <a:solidFill>
                  <a:srgbClr val="000000"/>
                </a:solidFill>
                <a:latin typeface="Arial"/>
                <a:cs typeface="+mn-cs"/>
              </a:rPr>
              <a:t>*	Footnote</a:t>
            </a:r>
          </a:p>
          <a:p>
            <a:pPr marL="538163" indent="-538163">
              <a:spcBef>
                <a:spcPct val="20000"/>
              </a:spcBef>
              <a:buClr>
                <a:srgbClr val="000000"/>
              </a:buClr>
              <a:defRPr/>
            </a:pPr>
            <a:r>
              <a:rPr lang="en-US" sz="1000" dirty="0">
                <a:solidFill>
                  <a:srgbClr val="000000"/>
                </a:solidFill>
                <a:latin typeface="Arial"/>
                <a:cs typeface="+mn-cs"/>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4089" r:id="rId1"/>
  </p:sldLayoutIdLst>
  <p:transition/>
  <p:hf hdr="0" ftr="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5"/>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hangingPunct="0">
              <a:defRPr/>
            </a:pPr>
            <a:endParaRPr lang="en-US" sz="1600" dirty="0">
              <a:solidFill>
                <a:srgbClr val="000000"/>
              </a:solidFill>
              <a:latin typeface="Arial"/>
              <a:cs typeface="+mn-cs"/>
            </a:endParaRPr>
          </a:p>
        </p:txBody>
      </p:sp>
      <p:pic>
        <p:nvPicPr>
          <p:cNvPr id="1030" name="Picture 6" descr="best ver2b seal"/>
          <p:cNvPicPr>
            <a:picLocks noChangeAspect="1" noChangeArrowheads="1"/>
          </p:cNvPicPr>
          <p:nvPr/>
        </p:nvPicPr>
        <p:blipFill>
          <a:blip r:embed="rId6">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hangingPunct="0">
              <a:spcBef>
                <a:spcPct val="50000"/>
              </a:spcBef>
              <a:defRPr/>
            </a:pPr>
            <a:fld id="{74C11B1E-D27A-4545-9113-CFB59631C2EA}" type="slidenum">
              <a:rPr lang="en-US" sz="1000">
                <a:solidFill>
                  <a:srgbClr val="000000"/>
                </a:solidFill>
                <a:latin typeface="Arial"/>
                <a:cs typeface="+mn-cs"/>
              </a:rPr>
              <a:pPr algn="ctr" eaLnBrk="0" hangingPunct="0">
                <a:spcBef>
                  <a:spcPct val="50000"/>
                </a:spcBef>
                <a:defRPr/>
              </a:pPr>
              <a:t>‹#›</a:t>
            </a:fld>
            <a:endParaRPr lang="en-US" sz="1000" dirty="0">
              <a:solidFill>
                <a:srgbClr val="000000"/>
              </a:solidFill>
              <a:latin typeface="Arial"/>
              <a:cs typeface="+mn-cs"/>
            </a:endParaRPr>
          </a:p>
        </p:txBody>
      </p:sp>
      <p:sp>
        <p:nvSpPr>
          <p:cNvPr id="3198987" name="AcnSubjectTitle_ID_3198987" hidden="1"/>
          <p:cNvSpPr txBox="1">
            <a:spLocks noChangeArrowheads="1"/>
          </p:cNvSpPr>
          <p:nvPr>
            <p:custDataLst>
              <p:tags r:id="rId3"/>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a:buClr>
                <a:srgbClr val="000000"/>
              </a:buClr>
              <a:defRPr/>
            </a:pPr>
            <a:r>
              <a:rPr lang="en-US" sz="1600" b="1" dirty="0">
                <a:solidFill>
                  <a:srgbClr val="000000"/>
                </a:solidFill>
                <a:latin typeface="Arial"/>
                <a:cs typeface="+mn-cs"/>
              </a:rPr>
              <a:t>Subject Title</a:t>
            </a:r>
          </a:p>
        </p:txBody>
      </p:sp>
      <p:sp>
        <p:nvSpPr>
          <p:cNvPr id="3198988" name="AcnFootnote_ID_3198988" hidden="1"/>
          <p:cNvSpPr txBox="1">
            <a:spLocks noChangeArrowheads="1"/>
          </p:cNvSpPr>
          <p:nvPr>
            <p:custDataLst>
              <p:tags r:id="rId4"/>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a:buClr>
                <a:srgbClr val="000000"/>
              </a:buClr>
              <a:defRPr/>
            </a:pPr>
            <a:r>
              <a:rPr lang="en-US" sz="1000" dirty="0">
                <a:solidFill>
                  <a:srgbClr val="000000"/>
                </a:solidFill>
                <a:latin typeface="Arial"/>
                <a:cs typeface="+mn-cs"/>
              </a:rPr>
              <a:t>*	Footnote</a:t>
            </a:r>
          </a:p>
          <a:p>
            <a:pPr marL="538163" indent="-538163">
              <a:spcBef>
                <a:spcPct val="20000"/>
              </a:spcBef>
              <a:buClr>
                <a:srgbClr val="000000"/>
              </a:buClr>
              <a:defRPr/>
            </a:pPr>
            <a:r>
              <a:rPr lang="en-US" sz="1000" dirty="0">
                <a:solidFill>
                  <a:srgbClr val="000000"/>
                </a:solidFill>
                <a:latin typeface="Arial"/>
                <a:cs typeface="+mn-cs"/>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4091" r:id="rId1"/>
  </p:sldLayoutIdLst>
  <p:transition/>
  <p:hf hdr="0" ftr="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5"/>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hangingPunct="0">
              <a:defRPr/>
            </a:pPr>
            <a:endParaRPr lang="en-US" sz="1600" dirty="0">
              <a:solidFill>
                <a:srgbClr val="000000"/>
              </a:solidFill>
              <a:latin typeface="Arial"/>
              <a:cs typeface="+mn-cs"/>
            </a:endParaRPr>
          </a:p>
        </p:txBody>
      </p:sp>
      <p:pic>
        <p:nvPicPr>
          <p:cNvPr id="1030" name="Picture 6" descr="best ver2b seal"/>
          <p:cNvPicPr>
            <a:picLocks noChangeAspect="1" noChangeArrowheads="1"/>
          </p:cNvPicPr>
          <p:nvPr/>
        </p:nvPicPr>
        <p:blipFill>
          <a:blip r:embed="rId6">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hangingPunct="0">
              <a:spcBef>
                <a:spcPct val="50000"/>
              </a:spcBef>
              <a:defRPr/>
            </a:pPr>
            <a:fld id="{74C11B1E-D27A-4545-9113-CFB59631C2EA}" type="slidenum">
              <a:rPr lang="en-US" sz="1000">
                <a:solidFill>
                  <a:srgbClr val="000000"/>
                </a:solidFill>
                <a:latin typeface="Arial"/>
                <a:cs typeface="+mn-cs"/>
              </a:rPr>
              <a:pPr algn="ctr" eaLnBrk="0" hangingPunct="0">
                <a:spcBef>
                  <a:spcPct val="50000"/>
                </a:spcBef>
                <a:defRPr/>
              </a:pPr>
              <a:t>‹#›</a:t>
            </a:fld>
            <a:endParaRPr lang="en-US" sz="1000" dirty="0">
              <a:solidFill>
                <a:srgbClr val="000000"/>
              </a:solidFill>
              <a:latin typeface="Arial"/>
              <a:cs typeface="+mn-cs"/>
            </a:endParaRPr>
          </a:p>
        </p:txBody>
      </p:sp>
      <p:sp>
        <p:nvSpPr>
          <p:cNvPr id="3198987" name="AcnSubjectTitle_ID_3198987" hidden="1"/>
          <p:cNvSpPr txBox="1">
            <a:spLocks noChangeArrowheads="1"/>
          </p:cNvSpPr>
          <p:nvPr>
            <p:custDataLst>
              <p:tags r:id="rId3"/>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a:buClr>
                <a:srgbClr val="000000"/>
              </a:buClr>
              <a:defRPr/>
            </a:pPr>
            <a:r>
              <a:rPr lang="en-US" sz="1600" b="1" dirty="0">
                <a:solidFill>
                  <a:srgbClr val="000000"/>
                </a:solidFill>
                <a:latin typeface="Arial"/>
                <a:cs typeface="+mn-cs"/>
              </a:rPr>
              <a:t>Subject Title</a:t>
            </a:r>
          </a:p>
        </p:txBody>
      </p:sp>
      <p:sp>
        <p:nvSpPr>
          <p:cNvPr id="3198988" name="AcnFootnote_ID_3198988" hidden="1"/>
          <p:cNvSpPr txBox="1">
            <a:spLocks noChangeArrowheads="1"/>
          </p:cNvSpPr>
          <p:nvPr>
            <p:custDataLst>
              <p:tags r:id="rId4"/>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a:buClr>
                <a:srgbClr val="000000"/>
              </a:buClr>
              <a:defRPr/>
            </a:pPr>
            <a:r>
              <a:rPr lang="en-US" sz="1000" dirty="0">
                <a:solidFill>
                  <a:srgbClr val="000000"/>
                </a:solidFill>
                <a:latin typeface="Arial"/>
                <a:cs typeface="+mn-cs"/>
              </a:rPr>
              <a:t>*	Footnote</a:t>
            </a:r>
          </a:p>
          <a:p>
            <a:pPr marL="538163" indent="-538163">
              <a:spcBef>
                <a:spcPct val="20000"/>
              </a:spcBef>
              <a:buClr>
                <a:srgbClr val="000000"/>
              </a:buClr>
              <a:defRPr/>
            </a:pPr>
            <a:r>
              <a:rPr lang="en-US" sz="1000" dirty="0">
                <a:solidFill>
                  <a:srgbClr val="000000"/>
                </a:solidFill>
                <a:latin typeface="Arial"/>
                <a:cs typeface="+mn-cs"/>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4093" r:id="rId1"/>
  </p:sldLayoutIdLst>
  <p:transition/>
  <p:hf hdr="0" ftr="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5"/>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hangingPunct="0">
              <a:defRPr/>
            </a:pPr>
            <a:endParaRPr lang="en-US" sz="1600" dirty="0">
              <a:solidFill>
                <a:srgbClr val="000000"/>
              </a:solidFill>
              <a:latin typeface="Arial"/>
              <a:cs typeface="+mn-cs"/>
            </a:endParaRPr>
          </a:p>
        </p:txBody>
      </p:sp>
      <p:pic>
        <p:nvPicPr>
          <p:cNvPr id="1030" name="Picture 6" descr="best ver2b seal"/>
          <p:cNvPicPr>
            <a:picLocks noChangeAspect="1" noChangeArrowheads="1"/>
          </p:cNvPicPr>
          <p:nvPr/>
        </p:nvPicPr>
        <p:blipFill>
          <a:blip r:embed="rId6">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hangingPunct="0">
              <a:spcBef>
                <a:spcPct val="50000"/>
              </a:spcBef>
              <a:defRPr/>
            </a:pPr>
            <a:fld id="{74C11B1E-D27A-4545-9113-CFB59631C2EA}" type="slidenum">
              <a:rPr lang="en-US" sz="1000">
                <a:solidFill>
                  <a:srgbClr val="000000"/>
                </a:solidFill>
                <a:latin typeface="Arial"/>
                <a:cs typeface="+mn-cs"/>
              </a:rPr>
              <a:pPr algn="ctr" eaLnBrk="0" hangingPunct="0">
                <a:spcBef>
                  <a:spcPct val="50000"/>
                </a:spcBef>
                <a:defRPr/>
              </a:pPr>
              <a:t>‹#›</a:t>
            </a:fld>
            <a:endParaRPr lang="en-US" sz="1000" dirty="0">
              <a:solidFill>
                <a:srgbClr val="000000"/>
              </a:solidFill>
              <a:latin typeface="Arial"/>
              <a:cs typeface="+mn-cs"/>
            </a:endParaRPr>
          </a:p>
        </p:txBody>
      </p:sp>
      <p:sp>
        <p:nvSpPr>
          <p:cNvPr id="3198987" name="AcnSubjectTitle_ID_3198987" hidden="1"/>
          <p:cNvSpPr txBox="1">
            <a:spLocks noChangeArrowheads="1"/>
          </p:cNvSpPr>
          <p:nvPr>
            <p:custDataLst>
              <p:tags r:id="rId3"/>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a:buClr>
                <a:srgbClr val="000000"/>
              </a:buClr>
              <a:defRPr/>
            </a:pPr>
            <a:r>
              <a:rPr lang="en-US" sz="1600" b="1" dirty="0">
                <a:solidFill>
                  <a:srgbClr val="000000"/>
                </a:solidFill>
                <a:latin typeface="Arial"/>
                <a:cs typeface="+mn-cs"/>
              </a:rPr>
              <a:t>Subject Title</a:t>
            </a:r>
          </a:p>
        </p:txBody>
      </p:sp>
      <p:sp>
        <p:nvSpPr>
          <p:cNvPr id="3198988" name="AcnFootnote_ID_3198988" hidden="1"/>
          <p:cNvSpPr txBox="1">
            <a:spLocks noChangeArrowheads="1"/>
          </p:cNvSpPr>
          <p:nvPr>
            <p:custDataLst>
              <p:tags r:id="rId4"/>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a:buClr>
                <a:srgbClr val="000000"/>
              </a:buClr>
              <a:defRPr/>
            </a:pPr>
            <a:r>
              <a:rPr lang="en-US" sz="1000" dirty="0">
                <a:solidFill>
                  <a:srgbClr val="000000"/>
                </a:solidFill>
                <a:latin typeface="Arial"/>
                <a:cs typeface="+mn-cs"/>
              </a:rPr>
              <a:t>*	Footnote</a:t>
            </a:r>
          </a:p>
          <a:p>
            <a:pPr marL="538163" indent="-538163">
              <a:spcBef>
                <a:spcPct val="20000"/>
              </a:spcBef>
              <a:buClr>
                <a:srgbClr val="000000"/>
              </a:buClr>
              <a:defRPr/>
            </a:pPr>
            <a:r>
              <a:rPr lang="en-US" sz="1000" dirty="0">
                <a:solidFill>
                  <a:srgbClr val="000000"/>
                </a:solidFill>
                <a:latin typeface="Arial"/>
                <a:cs typeface="+mn-cs"/>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4095" r:id="rId1"/>
  </p:sldLayoutIdLst>
  <p:transition/>
  <p:hf hdr="0" ftr="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5"/>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hangingPunct="0">
              <a:defRPr/>
            </a:pPr>
            <a:endParaRPr lang="en-US" sz="1600" dirty="0">
              <a:solidFill>
                <a:srgbClr val="000000"/>
              </a:solidFill>
              <a:latin typeface="Arial"/>
              <a:cs typeface="+mn-cs"/>
            </a:endParaRPr>
          </a:p>
        </p:txBody>
      </p:sp>
      <p:pic>
        <p:nvPicPr>
          <p:cNvPr id="1030" name="Picture 6" descr="best ver2b seal"/>
          <p:cNvPicPr>
            <a:picLocks noChangeAspect="1" noChangeArrowheads="1"/>
          </p:cNvPicPr>
          <p:nvPr/>
        </p:nvPicPr>
        <p:blipFill>
          <a:blip r:embed="rId6">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hangingPunct="0">
              <a:spcBef>
                <a:spcPct val="50000"/>
              </a:spcBef>
              <a:defRPr/>
            </a:pPr>
            <a:fld id="{74C11B1E-D27A-4545-9113-CFB59631C2EA}" type="slidenum">
              <a:rPr lang="en-US" sz="1000">
                <a:solidFill>
                  <a:srgbClr val="000000"/>
                </a:solidFill>
                <a:latin typeface="Arial"/>
                <a:cs typeface="+mn-cs"/>
              </a:rPr>
              <a:pPr algn="ctr" eaLnBrk="0" hangingPunct="0">
                <a:spcBef>
                  <a:spcPct val="50000"/>
                </a:spcBef>
                <a:defRPr/>
              </a:pPr>
              <a:t>‹#›</a:t>
            </a:fld>
            <a:endParaRPr lang="en-US" sz="1000" dirty="0">
              <a:solidFill>
                <a:srgbClr val="000000"/>
              </a:solidFill>
              <a:latin typeface="Arial"/>
              <a:cs typeface="+mn-cs"/>
            </a:endParaRPr>
          </a:p>
        </p:txBody>
      </p:sp>
      <p:sp>
        <p:nvSpPr>
          <p:cNvPr id="3198987" name="AcnSubjectTitle_ID_3198987" hidden="1"/>
          <p:cNvSpPr txBox="1">
            <a:spLocks noChangeArrowheads="1"/>
          </p:cNvSpPr>
          <p:nvPr>
            <p:custDataLst>
              <p:tags r:id="rId3"/>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a:buClr>
                <a:srgbClr val="000000"/>
              </a:buClr>
              <a:defRPr/>
            </a:pPr>
            <a:r>
              <a:rPr lang="en-US" sz="1600" b="1" dirty="0">
                <a:solidFill>
                  <a:srgbClr val="000000"/>
                </a:solidFill>
                <a:latin typeface="Arial"/>
                <a:cs typeface="+mn-cs"/>
              </a:rPr>
              <a:t>Subject Title</a:t>
            </a:r>
          </a:p>
        </p:txBody>
      </p:sp>
      <p:sp>
        <p:nvSpPr>
          <p:cNvPr id="3198988" name="AcnFootnote_ID_3198988" hidden="1"/>
          <p:cNvSpPr txBox="1">
            <a:spLocks noChangeArrowheads="1"/>
          </p:cNvSpPr>
          <p:nvPr>
            <p:custDataLst>
              <p:tags r:id="rId4"/>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a:buClr>
                <a:srgbClr val="000000"/>
              </a:buClr>
              <a:defRPr/>
            </a:pPr>
            <a:r>
              <a:rPr lang="en-US" sz="1000" dirty="0">
                <a:solidFill>
                  <a:srgbClr val="000000"/>
                </a:solidFill>
                <a:latin typeface="Arial"/>
                <a:cs typeface="+mn-cs"/>
              </a:rPr>
              <a:t>*	Footnote</a:t>
            </a:r>
          </a:p>
          <a:p>
            <a:pPr marL="538163" indent="-538163">
              <a:spcBef>
                <a:spcPct val="20000"/>
              </a:spcBef>
              <a:buClr>
                <a:srgbClr val="000000"/>
              </a:buClr>
              <a:defRPr/>
            </a:pPr>
            <a:r>
              <a:rPr lang="en-US" sz="1000" dirty="0">
                <a:solidFill>
                  <a:srgbClr val="000000"/>
                </a:solidFill>
                <a:latin typeface="Arial"/>
                <a:cs typeface="+mn-cs"/>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4097" r:id="rId1"/>
  </p:sldLayoutIdLst>
  <p:transition/>
  <p:hf hdr="0" ftr="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088124"/>
      </p:ext>
    </p:extLst>
  </p:cSld>
  <p:clrMap bg1="lt1" tx1="dk1" bg2="lt2" tx2="dk2" accent1="accent1" accent2="accent2" accent3="accent3" accent4="accent4" accent5="accent5" accent6="accent6" hlink="hlink" folHlink="folHlink"/>
  <p:sldLayoutIdLst>
    <p:sldLayoutId id="2147484007" r:id="rId1"/>
  </p:sldLayoutIdLst>
  <p:transition spd="med">
    <p:wipe dir="r"/>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2" name="Rectangle 10"/>
          <p:cNvSpPr>
            <a:spLocks noChangeArrowheads="1"/>
          </p:cNvSpPr>
          <p:nvPr userDrawn="1"/>
        </p:nvSpPr>
        <p:spPr bwMode="auto">
          <a:xfrm>
            <a:off x="0" y="0"/>
            <a:ext cx="9144000" cy="130175"/>
          </a:xfrm>
          <a:prstGeom prst="rect">
            <a:avLst/>
          </a:prstGeom>
          <a:solidFill>
            <a:schemeClr val="tx2"/>
          </a:solidFill>
          <a:ln w="9525">
            <a:noFill/>
            <a:miter lim="800000"/>
            <a:headEnd/>
            <a:tailEnd/>
          </a:ln>
        </p:spPr>
        <p:txBody>
          <a:bodyPr wrap="none" anchor="ctr"/>
          <a:lstStyle/>
          <a:p>
            <a:pPr algn="ctr" eaLnBrk="0" fontAlgn="auto" hangingPunct="0">
              <a:spcBef>
                <a:spcPts val="0"/>
              </a:spcBef>
              <a:spcAft>
                <a:spcPts val="0"/>
              </a:spcAft>
              <a:defRPr/>
            </a:pPr>
            <a:endParaRPr lang="en-US" sz="2400" kern="0" dirty="0">
              <a:solidFill>
                <a:prstClr val="black"/>
              </a:solidFill>
              <a:latin typeface="Arial" charset="0"/>
              <a:ea typeface="ＭＳ Ｐゴシック" pitchFamily="1" charset="-128"/>
              <a:cs typeface="Arial"/>
            </a:endParaRPr>
          </a:p>
        </p:txBody>
      </p:sp>
      <p:sp>
        <p:nvSpPr>
          <p:cNvPr id="2" name="Title Placeholder 1"/>
          <p:cNvSpPr>
            <a:spLocks noGrp="1"/>
          </p:cNvSpPr>
          <p:nvPr>
            <p:ph type="title"/>
          </p:nvPr>
        </p:nvSpPr>
        <p:spPr bwMode="black">
          <a:xfrm>
            <a:off x="512764" y="338327"/>
            <a:ext cx="8108950" cy="821889"/>
          </a:xfrm>
          <a:prstGeom prst="rect">
            <a:avLst/>
          </a:prstGeom>
        </p:spPr>
        <p:txBody>
          <a:bodyPr vert="horz" lIns="0" tIns="45720" rIns="0" bIns="45720" rtlCol="0" anchor="b" anchorCtr="0">
            <a:noAutofit/>
          </a:bodyPr>
          <a:lstStyle/>
          <a:p>
            <a:r>
              <a:rPr lang="en-US" dirty="0" err="1" smtClean="0"/>
              <a:t>Cgglick</a:t>
            </a:r>
            <a:r>
              <a:rPr lang="en-US" dirty="0" smtClean="0"/>
              <a:t> to edit Master </a:t>
            </a:r>
            <a:br>
              <a:rPr lang="en-US" dirty="0" smtClean="0"/>
            </a:br>
            <a:r>
              <a:rPr lang="en-US" dirty="0" err="1" smtClean="0"/>
              <a:t>tTTitle</a:t>
            </a:r>
            <a:r>
              <a:rPr lang="en-US" dirty="0" smtClean="0"/>
              <a:t> style</a:t>
            </a:r>
            <a:endParaRPr lang="en-US" dirty="0"/>
          </a:p>
        </p:txBody>
      </p:sp>
      <p:sp>
        <p:nvSpPr>
          <p:cNvPr id="5128" name="Text Placeholder 2"/>
          <p:cNvSpPr>
            <a:spLocks noGrp="1"/>
          </p:cNvSpPr>
          <p:nvPr>
            <p:ph type="body" idx="1"/>
          </p:nvPr>
        </p:nvSpPr>
        <p:spPr bwMode="auto">
          <a:xfrm>
            <a:off x="503238" y="1467699"/>
            <a:ext cx="8118475" cy="427868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7" name="Rectangle 10"/>
          <p:cNvSpPr>
            <a:spLocks noChangeArrowheads="1"/>
          </p:cNvSpPr>
          <p:nvPr userDrawn="1"/>
        </p:nvSpPr>
        <p:spPr bwMode="auto">
          <a:xfrm>
            <a:off x="0" y="6391835"/>
            <a:ext cx="9144000" cy="466165"/>
          </a:xfrm>
          <a:prstGeom prst="rect">
            <a:avLst/>
          </a:prstGeom>
          <a:solidFill>
            <a:schemeClr val="bg2"/>
          </a:solidFill>
          <a:ln w="9525">
            <a:noFill/>
            <a:miter lim="800000"/>
            <a:headEnd/>
            <a:tailEnd/>
          </a:ln>
        </p:spPr>
        <p:txBody>
          <a:bodyPr wrap="none" anchor="ctr"/>
          <a:lstStyle/>
          <a:p>
            <a:pPr algn="ctr" eaLnBrk="0" fontAlgn="auto" hangingPunct="0">
              <a:spcBef>
                <a:spcPts val="0"/>
              </a:spcBef>
              <a:spcAft>
                <a:spcPts val="0"/>
              </a:spcAft>
              <a:defRPr/>
            </a:pPr>
            <a:endParaRPr lang="en-US" sz="2400" kern="0" dirty="0">
              <a:solidFill>
                <a:prstClr val="black"/>
              </a:solidFill>
              <a:latin typeface="Arial" charset="0"/>
              <a:ea typeface="ＭＳ Ｐゴシック" pitchFamily="1" charset="-128"/>
              <a:cs typeface="Arial"/>
            </a:endParaRPr>
          </a:p>
        </p:txBody>
      </p:sp>
      <p:grpSp>
        <p:nvGrpSpPr>
          <p:cNvPr id="6" name="Group 5"/>
          <p:cNvGrpSpPr/>
          <p:nvPr userDrawn="1"/>
        </p:nvGrpSpPr>
        <p:grpSpPr>
          <a:xfrm>
            <a:off x="5764306" y="404698"/>
            <a:ext cx="2857407" cy="563490"/>
            <a:chOff x="5764306" y="404698"/>
            <a:chExt cx="2857407" cy="563490"/>
          </a:xfrm>
        </p:grpSpPr>
        <p:sp>
          <p:nvSpPr>
            <p:cNvPr id="99" name="Rectangle 98"/>
            <p:cNvSpPr/>
            <p:nvPr userDrawn="1"/>
          </p:nvSpPr>
          <p:spPr>
            <a:xfrm>
              <a:off x="7451812" y="412843"/>
              <a:ext cx="14369" cy="5268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0" name="Picture 9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764306" y="404698"/>
              <a:ext cx="1559962" cy="563490"/>
            </a:xfrm>
            <a:prstGeom prst="rect">
              <a:avLst/>
            </a:prstGeom>
          </p:spPr>
        </p:pic>
        <p:grpSp>
          <p:nvGrpSpPr>
            <p:cNvPr id="3" name="Group 2"/>
            <p:cNvGrpSpPr/>
            <p:nvPr userDrawn="1"/>
          </p:nvGrpSpPr>
          <p:grpSpPr>
            <a:xfrm>
              <a:off x="7627873" y="495117"/>
              <a:ext cx="993840" cy="357770"/>
              <a:chOff x="7627873" y="495117"/>
              <a:chExt cx="993840" cy="357770"/>
            </a:xfrm>
          </p:grpSpPr>
          <p:sp>
            <p:nvSpPr>
              <p:cNvPr id="102" name="Freeform 101"/>
              <p:cNvSpPr>
                <a:spLocks/>
              </p:cNvSpPr>
              <p:nvPr/>
            </p:nvSpPr>
            <p:spPr bwMode="auto">
              <a:xfrm>
                <a:off x="7632717" y="513843"/>
                <a:ext cx="170483" cy="140940"/>
              </a:xfrm>
              <a:custGeom>
                <a:avLst/>
                <a:gdLst>
                  <a:gd name="T0" fmla="*/ 72 w 74"/>
                  <a:gd name="T1" fmla="*/ 57 h 60"/>
                  <a:gd name="T2" fmla="*/ 71 w 74"/>
                  <a:gd name="T3" fmla="*/ 57 h 60"/>
                  <a:gd name="T4" fmla="*/ 68 w 74"/>
                  <a:gd name="T5" fmla="*/ 56 h 60"/>
                  <a:gd name="T6" fmla="*/ 67 w 74"/>
                  <a:gd name="T7" fmla="*/ 50 h 60"/>
                  <a:gd name="T8" fmla="*/ 67 w 74"/>
                  <a:gd name="T9" fmla="*/ 50 h 60"/>
                  <a:gd name="T10" fmla="*/ 67 w 74"/>
                  <a:gd name="T11" fmla="*/ 10 h 60"/>
                  <a:gd name="T12" fmla="*/ 67 w 74"/>
                  <a:gd name="T13" fmla="*/ 8 h 60"/>
                  <a:gd name="T14" fmla="*/ 67 w 74"/>
                  <a:gd name="T15" fmla="*/ 4 h 60"/>
                  <a:gd name="T16" fmla="*/ 70 w 74"/>
                  <a:gd name="T17" fmla="*/ 3 h 60"/>
                  <a:gd name="T18" fmla="*/ 71 w 74"/>
                  <a:gd name="T19" fmla="*/ 3 h 60"/>
                  <a:gd name="T20" fmla="*/ 74 w 74"/>
                  <a:gd name="T21" fmla="*/ 1 h 60"/>
                  <a:gd name="T22" fmla="*/ 73 w 74"/>
                  <a:gd name="T23" fmla="*/ 0 h 60"/>
                  <a:gd name="T24" fmla="*/ 72 w 74"/>
                  <a:gd name="T25" fmla="*/ 0 h 60"/>
                  <a:gd name="T26" fmla="*/ 71 w 74"/>
                  <a:gd name="T27" fmla="*/ 0 h 60"/>
                  <a:gd name="T28" fmla="*/ 60 w 74"/>
                  <a:gd name="T29" fmla="*/ 0 h 60"/>
                  <a:gd name="T30" fmla="*/ 57 w 74"/>
                  <a:gd name="T31" fmla="*/ 1 h 60"/>
                  <a:gd name="T32" fmla="*/ 38 w 74"/>
                  <a:gd name="T33" fmla="*/ 45 h 60"/>
                  <a:gd name="T34" fmla="*/ 21 w 74"/>
                  <a:gd name="T35" fmla="*/ 3 h 60"/>
                  <a:gd name="T36" fmla="*/ 18 w 74"/>
                  <a:gd name="T37" fmla="*/ 0 h 60"/>
                  <a:gd name="T38" fmla="*/ 7 w 74"/>
                  <a:gd name="T39" fmla="*/ 0 h 60"/>
                  <a:gd name="T40" fmla="*/ 6 w 74"/>
                  <a:gd name="T41" fmla="*/ 0 h 60"/>
                  <a:gd name="T42" fmla="*/ 5 w 74"/>
                  <a:gd name="T43" fmla="*/ 0 h 60"/>
                  <a:gd name="T44" fmla="*/ 4 w 74"/>
                  <a:gd name="T45" fmla="*/ 1 h 60"/>
                  <a:gd name="T46" fmla="*/ 7 w 74"/>
                  <a:gd name="T47" fmla="*/ 3 h 60"/>
                  <a:gd name="T48" fmla="*/ 11 w 74"/>
                  <a:gd name="T49" fmla="*/ 4 h 60"/>
                  <a:gd name="T50" fmla="*/ 11 w 74"/>
                  <a:gd name="T51" fmla="*/ 6 h 60"/>
                  <a:gd name="T52" fmla="*/ 11 w 74"/>
                  <a:gd name="T53" fmla="*/ 8 h 60"/>
                  <a:gd name="T54" fmla="*/ 8 w 74"/>
                  <a:gd name="T55" fmla="*/ 50 h 60"/>
                  <a:gd name="T56" fmla="*/ 3 w 74"/>
                  <a:gd name="T57" fmla="*/ 57 h 60"/>
                  <a:gd name="T58" fmla="*/ 0 w 74"/>
                  <a:gd name="T59" fmla="*/ 59 h 60"/>
                  <a:gd name="T60" fmla="*/ 1 w 74"/>
                  <a:gd name="T61" fmla="*/ 60 h 60"/>
                  <a:gd name="T62" fmla="*/ 2 w 74"/>
                  <a:gd name="T63" fmla="*/ 60 h 60"/>
                  <a:gd name="T64" fmla="*/ 10 w 74"/>
                  <a:gd name="T65" fmla="*/ 60 h 60"/>
                  <a:gd name="T66" fmla="*/ 19 w 74"/>
                  <a:gd name="T67" fmla="*/ 60 h 60"/>
                  <a:gd name="T68" fmla="*/ 21 w 74"/>
                  <a:gd name="T69" fmla="*/ 60 h 60"/>
                  <a:gd name="T70" fmla="*/ 22 w 74"/>
                  <a:gd name="T71" fmla="*/ 59 h 60"/>
                  <a:gd name="T72" fmla="*/ 19 w 74"/>
                  <a:gd name="T73" fmla="*/ 57 h 60"/>
                  <a:gd name="T74" fmla="*/ 18 w 74"/>
                  <a:gd name="T75" fmla="*/ 57 h 60"/>
                  <a:gd name="T76" fmla="*/ 12 w 74"/>
                  <a:gd name="T77" fmla="*/ 50 h 60"/>
                  <a:gd name="T78" fmla="*/ 12 w 74"/>
                  <a:gd name="T79" fmla="*/ 47 h 60"/>
                  <a:gd name="T80" fmla="*/ 15 w 74"/>
                  <a:gd name="T81" fmla="*/ 8 h 60"/>
                  <a:gd name="T82" fmla="*/ 34 w 74"/>
                  <a:gd name="T83" fmla="*/ 56 h 60"/>
                  <a:gd name="T84" fmla="*/ 36 w 74"/>
                  <a:gd name="T85" fmla="*/ 58 h 60"/>
                  <a:gd name="T86" fmla="*/ 37 w 74"/>
                  <a:gd name="T87" fmla="*/ 56 h 60"/>
                  <a:gd name="T88" fmla="*/ 58 w 74"/>
                  <a:gd name="T89" fmla="*/ 7 h 60"/>
                  <a:gd name="T90" fmla="*/ 58 w 74"/>
                  <a:gd name="T91" fmla="*/ 50 h 60"/>
                  <a:gd name="T92" fmla="*/ 58 w 74"/>
                  <a:gd name="T93" fmla="*/ 51 h 60"/>
                  <a:gd name="T94" fmla="*/ 57 w 74"/>
                  <a:gd name="T95" fmla="*/ 56 h 60"/>
                  <a:gd name="T96" fmla="*/ 53 w 74"/>
                  <a:gd name="T97" fmla="*/ 57 h 60"/>
                  <a:gd name="T98" fmla="*/ 52 w 74"/>
                  <a:gd name="T99" fmla="*/ 57 h 60"/>
                  <a:gd name="T100" fmla="*/ 49 w 74"/>
                  <a:gd name="T101" fmla="*/ 59 h 60"/>
                  <a:gd name="T102" fmla="*/ 52 w 74"/>
                  <a:gd name="T103" fmla="*/ 60 h 60"/>
                  <a:gd name="T104" fmla="*/ 63 w 74"/>
                  <a:gd name="T105" fmla="*/ 60 h 60"/>
                  <a:gd name="T106" fmla="*/ 72 w 74"/>
                  <a:gd name="T107" fmla="*/ 60 h 60"/>
                  <a:gd name="T108" fmla="*/ 74 w 74"/>
                  <a:gd name="T109" fmla="*/ 59 h 60"/>
                  <a:gd name="T110" fmla="*/ 72 w 74"/>
                  <a:gd name="T111"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 h="60">
                    <a:moveTo>
                      <a:pt x="72" y="57"/>
                    </a:moveTo>
                    <a:cubicBezTo>
                      <a:pt x="71" y="57"/>
                      <a:pt x="71" y="57"/>
                      <a:pt x="71" y="57"/>
                    </a:cubicBezTo>
                    <a:cubicBezTo>
                      <a:pt x="70" y="57"/>
                      <a:pt x="68" y="57"/>
                      <a:pt x="68" y="56"/>
                    </a:cubicBezTo>
                    <a:cubicBezTo>
                      <a:pt x="67" y="55"/>
                      <a:pt x="67" y="52"/>
                      <a:pt x="67" y="50"/>
                    </a:cubicBezTo>
                    <a:cubicBezTo>
                      <a:pt x="67" y="50"/>
                      <a:pt x="67" y="50"/>
                      <a:pt x="67" y="50"/>
                    </a:cubicBezTo>
                    <a:cubicBezTo>
                      <a:pt x="67" y="10"/>
                      <a:pt x="67" y="10"/>
                      <a:pt x="67" y="10"/>
                    </a:cubicBezTo>
                    <a:cubicBezTo>
                      <a:pt x="67" y="10"/>
                      <a:pt x="67" y="9"/>
                      <a:pt x="67" y="8"/>
                    </a:cubicBezTo>
                    <a:cubicBezTo>
                      <a:pt x="67" y="6"/>
                      <a:pt x="67" y="4"/>
                      <a:pt x="67" y="4"/>
                    </a:cubicBezTo>
                    <a:cubicBezTo>
                      <a:pt x="68" y="3"/>
                      <a:pt x="69" y="3"/>
                      <a:pt x="70" y="3"/>
                    </a:cubicBezTo>
                    <a:cubicBezTo>
                      <a:pt x="70" y="3"/>
                      <a:pt x="71" y="3"/>
                      <a:pt x="71" y="3"/>
                    </a:cubicBezTo>
                    <a:cubicBezTo>
                      <a:pt x="72" y="3"/>
                      <a:pt x="74" y="3"/>
                      <a:pt x="74" y="1"/>
                    </a:cubicBezTo>
                    <a:cubicBezTo>
                      <a:pt x="74" y="1"/>
                      <a:pt x="74" y="0"/>
                      <a:pt x="73" y="0"/>
                    </a:cubicBezTo>
                    <a:cubicBezTo>
                      <a:pt x="73" y="0"/>
                      <a:pt x="73" y="0"/>
                      <a:pt x="72" y="0"/>
                    </a:cubicBezTo>
                    <a:cubicBezTo>
                      <a:pt x="72" y="0"/>
                      <a:pt x="71" y="0"/>
                      <a:pt x="71" y="0"/>
                    </a:cubicBezTo>
                    <a:cubicBezTo>
                      <a:pt x="60" y="0"/>
                      <a:pt x="60" y="0"/>
                      <a:pt x="60" y="0"/>
                    </a:cubicBezTo>
                    <a:cubicBezTo>
                      <a:pt x="59" y="0"/>
                      <a:pt x="58" y="0"/>
                      <a:pt x="57" y="1"/>
                    </a:cubicBezTo>
                    <a:cubicBezTo>
                      <a:pt x="38" y="45"/>
                      <a:pt x="38" y="45"/>
                      <a:pt x="38" y="45"/>
                    </a:cubicBezTo>
                    <a:cubicBezTo>
                      <a:pt x="21" y="3"/>
                      <a:pt x="21" y="3"/>
                      <a:pt x="21" y="3"/>
                    </a:cubicBezTo>
                    <a:cubicBezTo>
                      <a:pt x="21" y="1"/>
                      <a:pt x="20" y="0"/>
                      <a:pt x="18" y="0"/>
                    </a:cubicBezTo>
                    <a:cubicBezTo>
                      <a:pt x="7" y="0"/>
                      <a:pt x="7" y="0"/>
                      <a:pt x="7" y="0"/>
                    </a:cubicBezTo>
                    <a:cubicBezTo>
                      <a:pt x="7" y="0"/>
                      <a:pt x="6" y="0"/>
                      <a:pt x="6" y="0"/>
                    </a:cubicBezTo>
                    <a:cubicBezTo>
                      <a:pt x="5" y="0"/>
                      <a:pt x="5" y="0"/>
                      <a:pt x="5" y="0"/>
                    </a:cubicBezTo>
                    <a:cubicBezTo>
                      <a:pt x="4" y="0"/>
                      <a:pt x="4" y="1"/>
                      <a:pt x="4" y="1"/>
                    </a:cubicBezTo>
                    <a:cubicBezTo>
                      <a:pt x="4" y="3"/>
                      <a:pt x="6" y="3"/>
                      <a:pt x="7" y="3"/>
                    </a:cubicBezTo>
                    <a:cubicBezTo>
                      <a:pt x="9" y="3"/>
                      <a:pt x="10" y="3"/>
                      <a:pt x="11" y="4"/>
                    </a:cubicBezTo>
                    <a:cubicBezTo>
                      <a:pt x="11" y="4"/>
                      <a:pt x="11" y="5"/>
                      <a:pt x="11" y="6"/>
                    </a:cubicBezTo>
                    <a:cubicBezTo>
                      <a:pt x="11" y="7"/>
                      <a:pt x="11" y="7"/>
                      <a:pt x="11" y="8"/>
                    </a:cubicBezTo>
                    <a:cubicBezTo>
                      <a:pt x="8" y="50"/>
                      <a:pt x="8" y="50"/>
                      <a:pt x="8" y="50"/>
                    </a:cubicBezTo>
                    <a:cubicBezTo>
                      <a:pt x="8" y="55"/>
                      <a:pt x="8" y="57"/>
                      <a:pt x="3" y="57"/>
                    </a:cubicBezTo>
                    <a:cubicBezTo>
                      <a:pt x="2" y="57"/>
                      <a:pt x="0" y="57"/>
                      <a:pt x="0" y="59"/>
                    </a:cubicBezTo>
                    <a:cubicBezTo>
                      <a:pt x="0" y="59"/>
                      <a:pt x="0" y="60"/>
                      <a:pt x="1" y="60"/>
                    </a:cubicBezTo>
                    <a:cubicBezTo>
                      <a:pt x="1" y="60"/>
                      <a:pt x="2" y="60"/>
                      <a:pt x="2" y="60"/>
                    </a:cubicBezTo>
                    <a:cubicBezTo>
                      <a:pt x="5" y="60"/>
                      <a:pt x="8" y="60"/>
                      <a:pt x="10" y="60"/>
                    </a:cubicBezTo>
                    <a:cubicBezTo>
                      <a:pt x="13" y="60"/>
                      <a:pt x="16" y="60"/>
                      <a:pt x="19" y="60"/>
                    </a:cubicBezTo>
                    <a:cubicBezTo>
                      <a:pt x="19" y="60"/>
                      <a:pt x="20" y="60"/>
                      <a:pt x="21" y="60"/>
                    </a:cubicBezTo>
                    <a:cubicBezTo>
                      <a:pt x="21" y="60"/>
                      <a:pt x="22" y="60"/>
                      <a:pt x="22" y="59"/>
                    </a:cubicBezTo>
                    <a:cubicBezTo>
                      <a:pt x="21" y="57"/>
                      <a:pt x="20" y="57"/>
                      <a:pt x="19" y="57"/>
                    </a:cubicBezTo>
                    <a:cubicBezTo>
                      <a:pt x="18" y="57"/>
                      <a:pt x="18" y="57"/>
                      <a:pt x="18" y="57"/>
                    </a:cubicBezTo>
                    <a:cubicBezTo>
                      <a:pt x="13" y="57"/>
                      <a:pt x="12" y="54"/>
                      <a:pt x="12" y="50"/>
                    </a:cubicBezTo>
                    <a:cubicBezTo>
                      <a:pt x="12" y="49"/>
                      <a:pt x="12" y="48"/>
                      <a:pt x="12" y="47"/>
                    </a:cubicBezTo>
                    <a:cubicBezTo>
                      <a:pt x="15" y="8"/>
                      <a:pt x="15" y="8"/>
                      <a:pt x="15" y="8"/>
                    </a:cubicBezTo>
                    <a:cubicBezTo>
                      <a:pt x="34" y="56"/>
                      <a:pt x="34" y="56"/>
                      <a:pt x="34" y="56"/>
                    </a:cubicBezTo>
                    <a:cubicBezTo>
                      <a:pt x="34" y="57"/>
                      <a:pt x="34" y="58"/>
                      <a:pt x="36" y="58"/>
                    </a:cubicBezTo>
                    <a:cubicBezTo>
                      <a:pt x="37" y="58"/>
                      <a:pt x="37" y="57"/>
                      <a:pt x="37" y="56"/>
                    </a:cubicBezTo>
                    <a:cubicBezTo>
                      <a:pt x="58" y="7"/>
                      <a:pt x="58" y="7"/>
                      <a:pt x="58" y="7"/>
                    </a:cubicBezTo>
                    <a:cubicBezTo>
                      <a:pt x="58" y="50"/>
                      <a:pt x="58" y="50"/>
                      <a:pt x="58" y="50"/>
                    </a:cubicBezTo>
                    <a:cubicBezTo>
                      <a:pt x="58" y="50"/>
                      <a:pt x="58" y="50"/>
                      <a:pt x="58" y="51"/>
                    </a:cubicBezTo>
                    <a:cubicBezTo>
                      <a:pt x="58" y="53"/>
                      <a:pt x="58" y="55"/>
                      <a:pt x="57" y="56"/>
                    </a:cubicBezTo>
                    <a:cubicBezTo>
                      <a:pt x="56" y="57"/>
                      <a:pt x="54" y="57"/>
                      <a:pt x="53" y="57"/>
                    </a:cubicBezTo>
                    <a:cubicBezTo>
                      <a:pt x="53" y="57"/>
                      <a:pt x="52" y="57"/>
                      <a:pt x="52" y="57"/>
                    </a:cubicBezTo>
                    <a:cubicBezTo>
                      <a:pt x="51" y="57"/>
                      <a:pt x="50" y="57"/>
                      <a:pt x="49" y="59"/>
                    </a:cubicBezTo>
                    <a:cubicBezTo>
                      <a:pt x="49" y="60"/>
                      <a:pt x="51" y="60"/>
                      <a:pt x="52" y="60"/>
                    </a:cubicBezTo>
                    <a:cubicBezTo>
                      <a:pt x="55" y="60"/>
                      <a:pt x="59" y="60"/>
                      <a:pt x="63" y="60"/>
                    </a:cubicBezTo>
                    <a:cubicBezTo>
                      <a:pt x="66" y="60"/>
                      <a:pt x="69" y="60"/>
                      <a:pt x="72" y="60"/>
                    </a:cubicBezTo>
                    <a:cubicBezTo>
                      <a:pt x="73" y="60"/>
                      <a:pt x="74" y="60"/>
                      <a:pt x="74" y="59"/>
                    </a:cubicBezTo>
                    <a:cubicBezTo>
                      <a:pt x="74" y="57"/>
                      <a:pt x="73" y="57"/>
                      <a:pt x="72" y="57"/>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103" name="Freeform 102"/>
              <p:cNvSpPr>
                <a:spLocks noEditPoints="1"/>
              </p:cNvSpPr>
              <p:nvPr/>
            </p:nvSpPr>
            <p:spPr bwMode="auto">
              <a:xfrm>
                <a:off x="7816761" y="551296"/>
                <a:ext cx="92022" cy="106444"/>
              </a:xfrm>
              <a:custGeom>
                <a:avLst/>
                <a:gdLst>
                  <a:gd name="T0" fmla="*/ 39 w 40"/>
                  <a:gd name="T1" fmla="*/ 37 h 45"/>
                  <a:gd name="T2" fmla="*/ 37 w 40"/>
                  <a:gd name="T3" fmla="*/ 38 h 45"/>
                  <a:gd name="T4" fmla="*/ 35 w 40"/>
                  <a:gd name="T5" fmla="*/ 40 h 45"/>
                  <a:gd name="T6" fmla="*/ 33 w 40"/>
                  <a:gd name="T7" fmla="*/ 37 h 45"/>
                  <a:gd name="T8" fmla="*/ 32 w 40"/>
                  <a:gd name="T9" fmla="*/ 33 h 45"/>
                  <a:gd name="T10" fmla="*/ 32 w 40"/>
                  <a:gd name="T11" fmla="*/ 32 h 45"/>
                  <a:gd name="T12" fmla="*/ 32 w 40"/>
                  <a:gd name="T13" fmla="*/ 10 h 45"/>
                  <a:gd name="T14" fmla="*/ 32 w 40"/>
                  <a:gd name="T15" fmla="*/ 8 h 45"/>
                  <a:gd name="T16" fmla="*/ 30 w 40"/>
                  <a:gd name="T17" fmla="*/ 3 h 45"/>
                  <a:gd name="T18" fmla="*/ 21 w 40"/>
                  <a:gd name="T19" fmla="*/ 0 h 45"/>
                  <a:gd name="T20" fmla="*/ 4 w 40"/>
                  <a:gd name="T21" fmla="*/ 7 h 45"/>
                  <a:gd name="T22" fmla="*/ 0 w 40"/>
                  <a:gd name="T23" fmla="*/ 14 h 45"/>
                  <a:gd name="T24" fmla="*/ 0 w 40"/>
                  <a:gd name="T25" fmla="*/ 15 h 45"/>
                  <a:gd name="T26" fmla="*/ 1 w 40"/>
                  <a:gd name="T27" fmla="*/ 15 h 45"/>
                  <a:gd name="T28" fmla="*/ 6 w 40"/>
                  <a:gd name="T29" fmla="*/ 14 h 45"/>
                  <a:gd name="T30" fmla="*/ 9 w 40"/>
                  <a:gd name="T31" fmla="*/ 11 h 45"/>
                  <a:gd name="T32" fmla="*/ 19 w 40"/>
                  <a:gd name="T33" fmla="*/ 3 h 45"/>
                  <a:gd name="T34" fmla="*/ 25 w 40"/>
                  <a:gd name="T35" fmla="*/ 11 h 45"/>
                  <a:gd name="T36" fmla="*/ 25 w 40"/>
                  <a:gd name="T37" fmla="*/ 15 h 45"/>
                  <a:gd name="T38" fmla="*/ 21 w 40"/>
                  <a:gd name="T39" fmla="*/ 20 h 45"/>
                  <a:gd name="T40" fmla="*/ 21 w 40"/>
                  <a:gd name="T41" fmla="*/ 20 h 45"/>
                  <a:gd name="T42" fmla="*/ 14 w 40"/>
                  <a:gd name="T43" fmla="*/ 23 h 45"/>
                  <a:gd name="T44" fmla="*/ 0 w 40"/>
                  <a:gd name="T45" fmla="*/ 37 h 45"/>
                  <a:gd name="T46" fmla="*/ 9 w 40"/>
                  <a:gd name="T47" fmla="*/ 45 h 45"/>
                  <a:gd name="T48" fmla="*/ 20 w 40"/>
                  <a:gd name="T49" fmla="*/ 41 h 45"/>
                  <a:gd name="T50" fmla="*/ 23 w 40"/>
                  <a:gd name="T51" fmla="*/ 39 h 45"/>
                  <a:gd name="T52" fmla="*/ 24 w 40"/>
                  <a:gd name="T53" fmla="*/ 38 h 45"/>
                  <a:gd name="T54" fmla="*/ 25 w 40"/>
                  <a:gd name="T55" fmla="*/ 38 h 45"/>
                  <a:gd name="T56" fmla="*/ 25 w 40"/>
                  <a:gd name="T57" fmla="*/ 38 h 45"/>
                  <a:gd name="T58" fmla="*/ 25 w 40"/>
                  <a:gd name="T59" fmla="*/ 38 h 45"/>
                  <a:gd name="T60" fmla="*/ 31 w 40"/>
                  <a:gd name="T61" fmla="*/ 45 h 45"/>
                  <a:gd name="T62" fmla="*/ 38 w 40"/>
                  <a:gd name="T63" fmla="*/ 42 h 45"/>
                  <a:gd name="T64" fmla="*/ 40 w 40"/>
                  <a:gd name="T65" fmla="*/ 38 h 45"/>
                  <a:gd name="T66" fmla="*/ 39 w 40"/>
                  <a:gd name="T67" fmla="*/ 37 h 45"/>
                  <a:gd name="T68" fmla="*/ 15 w 40"/>
                  <a:gd name="T69" fmla="*/ 26 h 45"/>
                  <a:gd name="T70" fmla="*/ 24 w 40"/>
                  <a:gd name="T71" fmla="*/ 22 h 45"/>
                  <a:gd name="T72" fmla="*/ 25 w 40"/>
                  <a:gd name="T73" fmla="*/ 21 h 45"/>
                  <a:gd name="T74" fmla="*/ 25 w 40"/>
                  <a:gd name="T75" fmla="*/ 21 h 45"/>
                  <a:gd name="T76" fmla="*/ 25 w 40"/>
                  <a:gd name="T77" fmla="*/ 22 h 45"/>
                  <a:gd name="T78" fmla="*/ 25 w 40"/>
                  <a:gd name="T79" fmla="*/ 23 h 45"/>
                  <a:gd name="T80" fmla="*/ 25 w 40"/>
                  <a:gd name="T81" fmla="*/ 24 h 45"/>
                  <a:gd name="T82" fmla="*/ 25 w 40"/>
                  <a:gd name="T83" fmla="*/ 29 h 45"/>
                  <a:gd name="T84" fmla="*/ 22 w 40"/>
                  <a:gd name="T85" fmla="*/ 36 h 45"/>
                  <a:gd name="T86" fmla="*/ 14 w 40"/>
                  <a:gd name="T87" fmla="*/ 40 h 45"/>
                  <a:gd name="T88" fmla="*/ 8 w 40"/>
                  <a:gd name="T89" fmla="*/ 35 h 45"/>
                  <a:gd name="T90" fmla="*/ 15 w 40"/>
                  <a:gd name="T91" fmla="*/ 26 h 45"/>
                  <a:gd name="T92" fmla="*/ 22 w 40"/>
                  <a:gd name="T93" fmla="*/ 20 h 45"/>
                  <a:gd name="T94" fmla="*/ 22 w 40"/>
                  <a:gd name="T95" fmla="*/ 20 h 45"/>
                  <a:gd name="T96" fmla="*/ 22 w 40"/>
                  <a:gd name="T97"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5">
                    <a:moveTo>
                      <a:pt x="39" y="37"/>
                    </a:moveTo>
                    <a:cubicBezTo>
                      <a:pt x="39" y="37"/>
                      <a:pt x="38" y="38"/>
                      <a:pt x="37" y="38"/>
                    </a:cubicBezTo>
                    <a:cubicBezTo>
                      <a:pt x="37" y="39"/>
                      <a:pt x="36" y="40"/>
                      <a:pt x="35" y="40"/>
                    </a:cubicBezTo>
                    <a:cubicBezTo>
                      <a:pt x="34" y="40"/>
                      <a:pt x="33" y="39"/>
                      <a:pt x="33" y="37"/>
                    </a:cubicBezTo>
                    <a:cubicBezTo>
                      <a:pt x="32" y="36"/>
                      <a:pt x="32" y="34"/>
                      <a:pt x="32" y="33"/>
                    </a:cubicBezTo>
                    <a:cubicBezTo>
                      <a:pt x="32" y="33"/>
                      <a:pt x="32" y="33"/>
                      <a:pt x="32" y="32"/>
                    </a:cubicBezTo>
                    <a:cubicBezTo>
                      <a:pt x="32" y="10"/>
                      <a:pt x="32" y="10"/>
                      <a:pt x="32" y="10"/>
                    </a:cubicBezTo>
                    <a:cubicBezTo>
                      <a:pt x="32" y="9"/>
                      <a:pt x="32" y="9"/>
                      <a:pt x="32" y="8"/>
                    </a:cubicBezTo>
                    <a:cubicBezTo>
                      <a:pt x="32" y="6"/>
                      <a:pt x="32" y="4"/>
                      <a:pt x="30" y="3"/>
                    </a:cubicBezTo>
                    <a:cubicBezTo>
                      <a:pt x="28" y="1"/>
                      <a:pt x="24" y="0"/>
                      <a:pt x="21" y="0"/>
                    </a:cubicBezTo>
                    <a:cubicBezTo>
                      <a:pt x="15" y="0"/>
                      <a:pt x="8" y="3"/>
                      <a:pt x="4" y="7"/>
                    </a:cubicBezTo>
                    <a:cubicBezTo>
                      <a:pt x="2" y="8"/>
                      <a:pt x="0" y="11"/>
                      <a:pt x="0" y="14"/>
                    </a:cubicBezTo>
                    <a:cubicBezTo>
                      <a:pt x="0" y="14"/>
                      <a:pt x="0" y="15"/>
                      <a:pt x="0" y="15"/>
                    </a:cubicBezTo>
                    <a:cubicBezTo>
                      <a:pt x="1" y="15"/>
                      <a:pt x="1" y="15"/>
                      <a:pt x="1" y="15"/>
                    </a:cubicBezTo>
                    <a:cubicBezTo>
                      <a:pt x="3" y="15"/>
                      <a:pt x="5" y="15"/>
                      <a:pt x="6" y="14"/>
                    </a:cubicBezTo>
                    <a:cubicBezTo>
                      <a:pt x="7" y="13"/>
                      <a:pt x="8" y="12"/>
                      <a:pt x="9" y="11"/>
                    </a:cubicBezTo>
                    <a:cubicBezTo>
                      <a:pt x="11" y="6"/>
                      <a:pt x="13" y="3"/>
                      <a:pt x="19" y="3"/>
                    </a:cubicBezTo>
                    <a:cubicBezTo>
                      <a:pt x="25" y="3"/>
                      <a:pt x="25" y="6"/>
                      <a:pt x="25" y="11"/>
                    </a:cubicBezTo>
                    <a:cubicBezTo>
                      <a:pt x="25" y="15"/>
                      <a:pt x="25" y="15"/>
                      <a:pt x="25" y="15"/>
                    </a:cubicBezTo>
                    <a:cubicBezTo>
                      <a:pt x="25" y="19"/>
                      <a:pt x="25" y="18"/>
                      <a:pt x="21" y="20"/>
                    </a:cubicBezTo>
                    <a:cubicBezTo>
                      <a:pt x="21" y="20"/>
                      <a:pt x="21" y="20"/>
                      <a:pt x="21" y="20"/>
                    </a:cubicBezTo>
                    <a:cubicBezTo>
                      <a:pt x="14" y="23"/>
                      <a:pt x="14" y="23"/>
                      <a:pt x="14" y="23"/>
                    </a:cubicBezTo>
                    <a:cubicBezTo>
                      <a:pt x="9" y="26"/>
                      <a:pt x="0" y="30"/>
                      <a:pt x="0" y="37"/>
                    </a:cubicBezTo>
                    <a:cubicBezTo>
                      <a:pt x="0" y="42"/>
                      <a:pt x="5" y="45"/>
                      <a:pt x="9" y="45"/>
                    </a:cubicBezTo>
                    <a:cubicBezTo>
                      <a:pt x="13" y="45"/>
                      <a:pt x="17" y="43"/>
                      <a:pt x="20" y="41"/>
                    </a:cubicBezTo>
                    <a:cubicBezTo>
                      <a:pt x="21" y="41"/>
                      <a:pt x="22" y="40"/>
                      <a:pt x="23" y="39"/>
                    </a:cubicBezTo>
                    <a:cubicBezTo>
                      <a:pt x="24" y="39"/>
                      <a:pt x="24" y="38"/>
                      <a:pt x="24" y="38"/>
                    </a:cubicBezTo>
                    <a:cubicBezTo>
                      <a:pt x="24" y="38"/>
                      <a:pt x="24" y="38"/>
                      <a:pt x="25" y="38"/>
                    </a:cubicBezTo>
                    <a:cubicBezTo>
                      <a:pt x="25" y="38"/>
                      <a:pt x="25" y="38"/>
                      <a:pt x="25" y="38"/>
                    </a:cubicBezTo>
                    <a:cubicBezTo>
                      <a:pt x="25" y="38"/>
                      <a:pt x="25" y="38"/>
                      <a:pt x="25" y="38"/>
                    </a:cubicBezTo>
                    <a:cubicBezTo>
                      <a:pt x="26" y="39"/>
                      <a:pt x="26" y="45"/>
                      <a:pt x="31" y="45"/>
                    </a:cubicBezTo>
                    <a:cubicBezTo>
                      <a:pt x="34" y="45"/>
                      <a:pt x="36" y="43"/>
                      <a:pt x="38" y="42"/>
                    </a:cubicBezTo>
                    <a:cubicBezTo>
                      <a:pt x="39" y="41"/>
                      <a:pt x="40" y="40"/>
                      <a:pt x="40" y="38"/>
                    </a:cubicBezTo>
                    <a:cubicBezTo>
                      <a:pt x="40" y="38"/>
                      <a:pt x="40" y="37"/>
                      <a:pt x="39" y="37"/>
                    </a:cubicBezTo>
                    <a:close/>
                    <a:moveTo>
                      <a:pt x="15" y="26"/>
                    </a:moveTo>
                    <a:cubicBezTo>
                      <a:pt x="24" y="22"/>
                      <a:pt x="24" y="22"/>
                      <a:pt x="24" y="22"/>
                    </a:cubicBezTo>
                    <a:cubicBezTo>
                      <a:pt x="24" y="22"/>
                      <a:pt x="24" y="21"/>
                      <a:pt x="25" y="21"/>
                    </a:cubicBezTo>
                    <a:cubicBezTo>
                      <a:pt x="25" y="21"/>
                      <a:pt x="25" y="21"/>
                      <a:pt x="25" y="21"/>
                    </a:cubicBezTo>
                    <a:cubicBezTo>
                      <a:pt x="25" y="21"/>
                      <a:pt x="25" y="21"/>
                      <a:pt x="25" y="22"/>
                    </a:cubicBezTo>
                    <a:cubicBezTo>
                      <a:pt x="25" y="22"/>
                      <a:pt x="25" y="22"/>
                      <a:pt x="25" y="23"/>
                    </a:cubicBezTo>
                    <a:cubicBezTo>
                      <a:pt x="25" y="23"/>
                      <a:pt x="25" y="23"/>
                      <a:pt x="25" y="24"/>
                    </a:cubicBezTo>
                    <a:cubicBezTo>
                      <a:pt x="25" y="29"/>
                      <a:pt x="25" y="29"/>
                      <a:pt x="25" y="29"/>
                    </a:cubicBezTo>
                    <a:cubicBezTo>
                      <a:pt x="25" y="33"/>
                      <a:pt x="25" y="34"/>
                      <a:pt x="22" y="36"/>
                    </a:cubicBezTo>
                    <a:cubicBezTo>
                      <a:pt x="20" y="38"/>
                      <a:pt x="17" y="40"/>
                      <a:pt x="14" y="40"/>
                    </a:cubicBezTo>
                    <a:cubicBezTo>
                      <a:pt x="11" y="40"/>
                      <a:pt x="8" y="38"/>
                      <a:pt x="8" y="35"/>
                    </a:cubicBezTo>
                    <a:cubicBezTo>
                      <a:pt x="8" y="30"/>
                      <a:pt x="11" y="28"/>
                      <a:pt x="15" y="26"/>
                    </a:cubicBezTo>
                    <a:close/>
                    <a:moveTo>
                      <a:pt x="22" y="20"/>
                    </a:moveTo>
                    <a:cubicBezTo>
                      <a:pt x="22" y="20"/>
                      <a:pt x="22" y="20"/>
                      <a:pt x="22" y="20"/>
                    </a:cubicBezTo>
                    <a:cubicBezTo>
                      <a:pt x="22" y="20"/>
                      <a:pt x="22" y="20"/>
                      <a:pt x="22" y="20"/>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104" name="Freeform 103"/>
              <p:cNvSpPr>
                <a:spLocks/>
              </p:cNvSpPr>
              <p:nvPr/>
            </p:nvSpPr>
            <p:spPr bwMode="auto">
              <a:xfrm>
                <a:off x="7917501" y="551296"/>
                <a:ext cx="90085" cy="106444"/>
              </a:xfrm>
              <a:custGeom>
                <a:avLst/>
                <a:gdLst>
                  <a:gd name="T0" fmla="*/ 37 w 39"/>
                  <a:gd name="T1" fmla="*/ 35 h 45"/>
                  <a:gd name="T2" fmla="*/ 36 w 39"/>
                  <a:gd name="T3" fmla="*/ 37 h 45"/>
                  <a:gd name="T4" fmla="*/ 25 w 39"/>
                  <a:gd name="T5" fmla="*/ 41 h 45"/>
                  <a:gd name="T6" fmla="*/ 8 w 39"/>
                  <a:gd name="T7" fmla="*/ 22 h 45"/>
                  <a:gd name="T8" fmla="*/ 14 w 39"/>
                  <a:gd name="T9" fmla="*/ 6 h 45"/>
                  <a:gd name="T10" fmla="*/ 24 w 39"/>
                  <a:gd name="T11" fmla="*/ 3 h 45"/>
                  <a:gd name="T12" fmla="*/ 31 w 39"/>
                  <a:gd name="T13" fmla="*/ 8 h 45"/>
                  <a:gd name="T14" fmla="*/ 36 w 39"/>
                  <a:gd name="T15" fmla="*/ 13 h 45"/>
                  <a:gd name="T16" fmla="*/ 38 w 39"/>
                  <a:gd name="T17" fmla="*/ 10 h 45"/>
                  <a:gd name="T18" fmla="*/ 38 w 39"/>
                  <a:gd name="T19" fmla="*/ 8 h 45"/>
                  <a:gd name="T20" fmla="*/ 38 w 39"/>
                  <a:gd name="T21" fmla="*/ 6 h 45"/>
                  <a:gd name="T22" fmla="*/ 37 w 39"/>
                  <a:gd name="T23" fmla="*/ 3 h 45"/>
                  <a:gd name="T24" fmla="*/ 25 w 39"/>
                  <a:gd name="T25" fmla="*/ 0 h 45"/>
                  <a:gd name="T26" fmla="*/ 0 w 39"/>
                  <a:gd name="T27" fmla="*/ 23 h 45"/>
                  <a:gd name="T28" fmla="*/ 21 w 39"/>
                  <a:gd name="T29" fmla="*/ 45 h 45"/>
                  <a:gd name="T30" fmla="*/ 36 w 39"/>
                  <a:gd name="T31" fmla="*/ 40 h 45"/>
                  <a:gd name="T32" fmla="*/ 39 w 39"/>
                  <a:gd name="T33" fmla="*/ 37 h 45"/>
                  <a:gd name="T34" fmla="*/ 37 w 39"/>
                  <a:gd name="T35"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45">
                    <a:moveTo>
                      <a:pt x="37" y="35"/>
                    </a:moveTo>
                    <a:cubicBezTo>
                      <a:pt x="37" y="35"/>
                      <a:pt x="36" y="36"/>
                      <a:pt x="36" y="37"/>
                    </a:cubicBezTo>
                    <a:cubicBezTo>
                      <a:pt x="33" y="39"/>
                      <a:pt x="29" y="41"/>
                      <a:pt x="25" y="41"/>
                    </a:cubicBezTo>
                    <a:cubicBezTo>
                      <a:pt x="15" y="41"/>
                      <a:pt x="8" y="31"/>
                      <a:pt x="8" y="22"/>
                    </a:cubicBezTo>
                    <a:cubicBezTo>
                      <a:pt x="8" y="16"/>
                      <a:pt x="10" y="10"/>
                      <a:pt x="14" y="6"/>
                    </a:cubicBezTo>
                    <a:cubicBezTo>
                      <a:pt x="17" y="4"/>
                      <a:pt x="21" y="3"/>
                      <a:pt x="24" y="3"/>
                    </a:cubicBezTo>
                    <a:cubicBezTo>
                      <a:pt x="27" y="3"/>
                      <a:pt x="30" y="5"/>
                      <a:pt x="31" y="8"/>
                    </a:cubicBezTo>
                    <a:cubicBezTo>
                      <a:pt x="33" y="10"/>
                      <a:pt x="34" y="13"/>
                      <a:pt x="36" y="13"/>
                    </a:cubicBezTo>
                    <a:cubicBezTo>
                      <a:pt x="38" y="13"/>
                      <a:pt x="38" y="11"/>
                      <a:pt x="38" y="10"/>
                    </a:cubicBezTo>
                    <a:cubicBezTo>
                      <a:pt x="38" y="9"/>
                      <a:pt x="38" y="8"/>
                      <a:pt x="38" y="8"/>
                    </a:cubicBezTo>
                    <a:cubicBezTo>
                      <a:pt x="38" y="7"/>
                      <a:pt x="38" y="7"/>
                      <a:pt x="38" y="6"/>
                    </a:cubicBezTo>
                    <a:cubicBezTo>
                      <a:pt x="38" y="5"/>
                      <a:pt x="38" y="4"/>
                      <a:pt x="37" y="3"/>
                    </a:cubicBezTo>
                    <a:cubicBezTo>
                      <a:pt x="34" y="1"/>
                      <a:pt x="29" y="0"/>
                      <a:pt x="25" y="0"/>
                    </a:cubicBezTo>
                    <a:cubicBezTo>
                      <a:pt x="12" y="0"/>
                      <a:pt x="0" y="10"/>
                      <a:pt x="0" y="23"/>
                    </a:cubicBezTo>
                    <a:cubicBezTo>
                      <a:pt x="0" y="35"/>
                      <a:pt x="9" y="45"/>
                      <a:pt x="21" y="45"/>
                    </a:cubicBezTo>
                    <a:cubicBezTo>
                      <a:pt x="27" y="45"/>
                      <a:pt x="32" y="44"/>
                      <a:pt x="36" y="40"/>
                    </a:cubicBezTo>
                    <a:cubicBezTo>
                      <a:pt x="36" y="40"/>
                      <a:pt x="38" y="38"/>
                      <a:pt x="39" y="37"/>
                    </a:cubicBezTo>
                    <a:cubicBezTo>
                      <a:pt x="39" y="36"/>
                      <a:pt x="38" y="35"/>
                      <a:pt x="37" y="35"/>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105" name="Freeform 104"/>
              <p:cNvSpPr>
                <a:spLocks noEditPoints="1"/>
              </p:cNvSpPr>
              <p:nvPr/>
            </p:nvSpPr>
            <p:spPr bwMode="auto">
              <a:xfrm>
                <a:off x="8005649" y="508915"/>
                <a:ext cx="144330" cy="145868"/>
              </a:xfrm>
              <a:custGeom>
                <a:avLst/>
                <a:gdLst>
                  <a:gd name="T0" fmla="*/ 60 w 63"/>
                  <a:gd name="T1" fmla="*/ 59 h 62"/>
                  <a:gd name="T2" fmla="*/ 53 w 63"/>
                  <a:gd name="T3" fmla="*/ 50 h 62"/>
                  <a:gd name="T4" fmla="*/ 34 w 63"/>
                  <a:gd name="T5" fmla="*/ 2 h 62"/>
                  <a:gd name="T6" fmla="*/ 32 w 63"/>
                  <a:gd name="T7" fmla="*/ 0 h 62"/>
                  <a:gd name="T8" fmla="*/ 30 w 63"/>
                  <a:gd name="T9" fmla="*/ 3 h 62"/>
                  <a:gd name="T10" fmla="*/ 11 w 63"/>
                  <a:gd name="T11" fmla="*/ 50 h 62"/>
                  <a:gd name="T12" fmla="*/ 8 w 63"/>
                  <a:gd name="T13" fmla="*/ 58 h 62"/>
                  <a:gd name="T14" fmla="*/ 3 w 63"/>
                  <a:gd name="T15" fmla="*/ 59 h 62"/>
                  <a:gd name="T16" fmla="*/ 0 w 63"/>
                  <a:gd name="T17" fmla="*/ 61 h 62"/>
                  <a:gd name="T18" fmla="*/ 2 w 63"/>
                  <a:gd name="T19" fmla="*/ 62 h 62"/>
                  <a:gd name="T20" fmla="*/ 4 w 63"/>
                  <a:gd name="T21" fmla="*/ 62 h 62"/>
                  <a:gd name="T22" fmla="*/ 12 w 63"/>
                  <a:gd name="T23" fmla="*/ 62 h 62"/>
                  <a:gd name="T24" fmla="*/ 20 w 63"/>
                  <a:gd name="T25" fmla="*/ 62 h 62"/>
                  <a:gd name="T26" fmla="*/ 22 w 63"/>
                  <a:gd name="T27" fmla="*/ 62 h 62"/>
                  <a:gd name="T28" fmla="*/ 23 w 63"/>
                  <a:gd name="T29" fmla="*/ 61 h 62"/>
                  <a:gd name="T30" fmla="*/ 20 w 63"/>
                  <a:gd name="T31" fmla="*/ 59 h 62"/>
                  <a:gd name="T32" fmla="*/ 20 w 63"/>
                  <a:gd name="T33" fmla="*/ 59 h 62"/>
                  <a:gd name="T34" fmla="*/ 16 w 63"/>
                  <a:gd name="T35" fmla="*/ 59 h 62"/>
                  <a:gd name="T36" fmla="*/ 14 w 63"/>
                  <a:gd name="T37" fmla="*/ 56 h 62"/>
                  <a:gd name="T38" fmla="*/ 15 w 63"/>
                  <a:gd name="T39" fmla="*/ 51 h 62"/>
                  <a:gd name="T40" fmla="*/ 18 w 63"/>
                  <a:gd name="T41" fmla="*/ 44 h 62"/>
                  <a:gd name="T42" fmla="*/ 22 w 63"/>
                  <a:gd name="T43" fmla="*/ 40 h 62"/>
                  <a:gd name="T44" fmla="*/ 35 w 63"/>
                  <a:gd name="T45" fmla="*/ 40 h 62"/>
                  <a:gd name="T46" fmla="*/ 39 w 63"/>
                  <a:gd name="T47" fmla="*/ 41 h 62"/>
                  <a:gd name="T48" fmla="*/ 41 w 63"/>
                  <a:gd name="T49" fmla="*/ 45 h 62"/>
                  <a:gd name="T50" fmla="*/ 44 w 63"/>
                  <a:gd name="T51" fmla="*/ 52 h 62"/>
                  <a:gd name="T52" fmla="*/ 45 w 63"/>
                  <a:gd name="T53" fmla="*/ 57 h 62"/>
                  <a:gd name="T54" fmla="*/ 43 w 63"/>
                  <a:gd name="T55" fmla="*/ 59 h 62"/>
                  <a:gd name="T56" fmla="*/ 40 w 63"/>
                  <a:gd name="T57" fmla="*/ 59 h 62"/>
                  <a:gd name="T58" fmla="*/ 36 w 63"/>
                  <a:gd name="T59" fmla="*/ 61 h 62"/>
                  <a:gd name="T60" fmla="*/ 38 w 63"/>
                  <a:gd name="T61" fmla="*/ 62 h 62"/>
                  <a:gd name="T62" fmla="*/ 49 w 63"/>
                  <a:gd name="T63" fmla="*/ 62 h 62"/>
                  <a:gd name="T64" fmla="*/ 61 w 63"/>
                  <a:gd name="T65" fmla="*/ 62 h 62"/>
                  <a:gd name="T66" fmla="*/ 63 w 63"/>
                  <a:gd name="T67" fmla="*/ 61 h 62"/>
                  <a:gd name="T68" fmla="*/ 60 w 63"/>
                  <a:gd name="T69" fmla="*/ 59 h 62"/>
                  <a:gd name="T70" fmla="*/ 29 w 63"/>
                  <a:gd name="T71" fmla="*/ 16 h 62"/>
                  <a:gd name="T72" fmla="*/ 30 w 63"/>
                  <a:gd name="T73" fmla="*/ 18 h 62"/>
                  <a:gd name="T74" fmla="*/ 37 w 63"/>
                  <a:gd name="T75" fmla="*/ 34 h 62"/>
                  <a:gd name="T76" fmla="*/ 37 w 63"/>
                  <a:gd name="T77" fmla="*/ 36 h 62"/>
                  <a:gd name="T78" fmla="*/ 37 w 63"/>
                  <a:gd name="T79" fmla="*/ 37 h 62"/>
                  <a:gd name="T80" fmla="*/ 36 w 63"/>
                  <a:gd name="T81" fmla="*/ 37 h 62"/>
                  <a:gd name="T82" fmla="*/ 35 w 63"/>
                  <a:gd name="T83" fmla="*/ 37 h 62"/>
                  <a:gd name="T84" fmla="*/ 24 w 63"/>
                  <a:gd name="T85" fmla="*/ 37 h 62"/>
                  <a:gd name="T86" fmla="*/ 22 w 63"/>
                  <a:gd name="T87" fmla="*/ 37 h 62"/>
                  <a:gd name="T88" fmla="*/ 21 w 63"/>
                  <a:gd name="T89" fmla="*/ 37 h 62"/>
                  <a:gd name="T90" fmla="*/ 21 w 63"/>
                  <a:gd name="T91" fmla="*/ 36 h 62"/>
                  <a:gd name="T92" fmla="*/ 21 w 63"/>
                  <a:gd name="T93" fmla="*/ 36 h 62"/>
                  <a:gd name="T94" fmla="*/ 21 w 63"/>
                  <a:gd name="T95" fmla="*/ 36 h 62"/>
                  <a:gd name="T96" fmla="*/ 28 w 63"/>
                  <a:gd name="T97" fmla="*/ 18 h 62"/>
                  <a:gd name="T98" fmla="*/ 28 w 63"/>
                  <a:gd name="T99" fmla="*/ 17 h 62"/>
                  <a:gd name="T100" fmla="*/ 29 w 63"/>
                  <a:gd name="T101" fmla="*/ 16 h 62"/>
                  <a:gd name="T102" fmla="*/ 29 w 63"/>
                  <a:gd name="T103" fmla="*/ 1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 h="62">
                    <a:moveTo>
                      <a:pt x="60" y="59"/>
                    </a:moveTo>
                    <a:cubicBezTo>
                      <a:pt x="56" y="59"/>
                      <a:pt x="54" y="54"/>
                      <a:pt x="53" y="50"/>
                    </a:cubicBezTo>
                    <a:cubicBezTo>
                      <a:pt x="34" y="2"/>
                      <a:pt x="34" y="2"/>
                      <a:pt x="34" y="2"/>
                    </a:cubicBezTo>
                    <a:cubicBezTo>
                      <a:pt x="33" y="2"/>
                      <a:pt x="33" y="0"/>
                      <a:pt x="32" y="0"/>
                    </a:cubicBezTo>
                    <a:cubicBezTo>
                      <a:pt x="30" y="0"/>
                      <a:pt x="30" y="2"/>
                      <a:pt x="30" y="3"/>
                    </a:cubicBezTo>
                    <a:cubicBezTo>
                      <a:pt x="11" y="50"/>
                      <a:pt x="11" y="50"/>
                      <a:pt x="11" y="50"/>
                    </a:cubicBezTo>
                    <a:cubicBezTo>
                      <a:pt x="11" y="52"/>
                      <a:pt x="9" y="57"/>
                      <a:pt x="8" y="58"/>
                    </a:cubicBezTo>
                    <a:cubicBezTo>
                      <a:pt x="7" y="59"/>
                      <a:pt x="5" y="59"/>
                      <a:pt x="3" y="59"/>
                    </a:cubicBezTo>
                    <a:cubicBezTo>
                      <a:pt x="3" y="59"/>
                      <a:pt x="0" y="59"/>
                      <a:pt x="0" y="61"/>
                    </a:cubicBezTo>
                    <a:cubicBezTo>
                      <a:pt x="0" y="62"/>
                      <a:pt x="2" y="62"/>
                      <a:pt x="2" y="62"/>
                    </a:cubicBezTo>
                    <a:cubicBezTo>
                      <a:pt x="3" y="62"/>
                      <a:pt x="4" y="62"/>
                      <a:pt x="4" y="62"/>
                    </a:cubicBezTo>
                    <a:cubicBezTo>
                      <a:pt x="7" y="62"/>
                      <a:pt x="9" y="62"/>
                      <a:pt x="12" y="62"/>
                    </a:cubicBezTo>
                    <a:cubicBezTo>
                      <a:pt x="15" y="62"/>
                      <a:pt x="17" y="62"/>
                      <a:pt x="20" y="62"/>
                    </a:cubicBezTo>
                    <a:cubicBezTo>
                      <a:pt x="21" y="62"/>
                      <a:pt x="21" y="62"/>
                      <a:pt x="22" y="62"/>
                    </a:cubicBezTo>
                    <a:cubicBezTo>
                      <a:pt x="22" y="62"/>
                      <a:pt x="23" y="62"/>
                      <a:pt x="23" y="61"/>
                    </a:cubicBezTo>
                    <a:cubicBezTo>
                      <a:pt x="23" y="59"/>
                      <a:pt x="21" y="59"/>
                      <a:pt x="20" y="59"/>
                    </a:cubicBezTo>
                    <a:cubicBezTo>
                      <a:pt x="20" y="59"/>
                      <a:pt x="20" y="59"/>
                      <a:pt x="20" y="59"/>
                    </a:cubicBezTo>
                    <a:cubicBezTo>
                      <a:pt x="19" y="59"/>
                      <a:pt x="17" y="59"/>
                      <a:pt x="16" y="59"/>
                    </a:cubicBezTo>
                    <a:cubicBezTo>
                      <a:pt x="15" y="58"/>
                      <a:pt x="14" y="57"/>
                      <a:pt x="14" y="56"/>
                    </a:cubicBezTo>
                    <a:cubicBezTo>
                      <a:pt x="14" y="55"/>
                      <a:pt x="15" y="53"/>
                      <a:pt x="15" y="51"/>
                    </a:cubicBezTo>
                    <a:cubicBezTo>
                      <a:pt x="18" y="44"/>
                      <a:pt x="18" y="44"/>
                      <a:pt x="18" y="44"/>
                    </a:cubicBezTo>
                    <a:cubicBezTo>
                      <a:pt x="20" y="40"/>
                      <a:pt x="19" y="41"/>
                      <a:pt x="22" y="40"/>
                    </a:cubicBezTo>
                    <a:cubicBezTo>
                      <a:pt x="35" y="40"/>
                      <a:pt x="35" y="40"/>
                      <a:pt x="35" y="40"/>
                    </a:cubicBezTo>
                    <a:cubicBezTo>
                      <a:pt x="38" y="40"/>
                      <a:pt x="39" y="40"/>
                      <a:pt x="39" y="41"/>
                    </a:cubicBezTo>
                    <a:cubicBezTo>
                      <a:pt x="39" y="41"/>
                      <a:pt x="40" y="43"/>
                      <a:pt x="41" y="45"/>
                    </a:cubicBezTo>
                    <a:cubicBezTo>
                      <a:pt x="44" y="52"/>
                      <a:pt x="44" y="52"/>
                      <a:pt x="44" y="52"/>
                    </a:cubicBezTo>
                    <a:cubicBezTo>
                      <a:pt x="44" y="53"/>
                      <a:pt x="45" y="56"/>
                      <a:pt x="45" y="57"/>
                    </a:cubicBezTo>
                    <a:cubicBezTo>
                      <a:pt x="45" y="58"/>
                      <a:pt x="45" y="58"/>
                      <a:pt x="43" y="59"/>
                    </a:cubicBezTo>
                    <a:cubicBezTo>
                      <a:pt x="42" y="59"/>
                      <a:pt x="41" y="59"/>
                      <a:pt x="40" y="59"/>
                    </a:cubicBezTo>
                    <a:cubicBezTo>
                      <a:pt x="39" y="59"/>
                      <a:pt x="36" y="59"/>
                      <a:pt x="36" y="61"/>
                    </a:cubicBezTo>
                    <a:cubicBezTo>
                      <a:pt x="36" y="62"/>
                      <a:pt x="38" y="62"/>
                      <a:pt x="38" y="62"/>
                    </a:cubicBezTo>
                    <a:cubicBezTo>
                      <a:pt x="42" y="62"/>
                      <a:pt x="46" y="62"/>
                      <a:pt x="49" y="62"/>
                    </a:cubicBezTo>
                    <a:cubicBezTo>
                      <a:pt x="53" y="62"/>
                      <a:pt x="57" y="62"/>
                      <a:pt x="61" y="62"/>
                    </a:cubicBezTo>
                    <a:cubicBezTo>
                      <a:pt x="62" y="62"/>
                      <a:pt x="63" y="62"/>
                      <a:pt x="63" y="61"/>
                    </a:cubicBezTo>
                    <a:cubicBezTo>
                      <a:pt x="63" y="59"/>
                      <a:pt x="61" y="59"/>
                      <a:pt x="60" y="59"/>
                    </a:cubicBezTo>
                    <a:close/>
                    <a:moveTo>
                      <a:pt x="29" y="16"/>
                    </a:moveTo>
                    <a:cubicBezTo>
                      <a:pt x="29" y="16"/>
                      <a:pt x="30" y="18"/>
                      <a:pt x="30" y="18"/>
                    </a:cubicBezTo>
                    <a:cubicBezTo>
                      <a:pt x="37" y="34"/>
                      <a:pt x="37" y="34"/>
                      <a:pt x="37" y="34"/>
                    </a:cubicBezTo>
                    <a:cubicBezTo>
                      <a:pt x="37" y="35"/>
                      <a:pt x="37" y="36"/>
                      <a:pt x="37" y="36"/>
                    </a:cubicBezTo>
                    <a:cubicBezTo>
                      <a:pt x="37" y="36"/>
                      <a:pt x="37" y="36"/>
                      <a:pt x="37" y="37"/>
                    </a:cubicBezTo>
                    <a:cubicBezTo>
                      <a:pt x="37" y="37"/>
                      <a:pt x="36" y="37"/>
                      <a:pt x="36" y="37"/>
                    </a:cubicBezTo>
                    <a:cubicBezTo>
                      <a:pt x="36" y="37"/>
                      <a:pt x="35" y="37"/>
                      <a:pt x="35" y="37"/>
                    </a:cubicBezTo>
                    <a:cubicBezTo>
                      <a:pt x="24" y="37"/>
                      <a:pt x="24" y="37"/>
                      <a:pt x="24" y="37"/>
                    </a:cubicBezTo>
                    <a:cubicBezTo>
                      <a:pt x="24" y="37"/>
                      <a:pt x="23" y="37"/>
                      <a:pt x="22" y="37"/>
                    </a:cubicBezTo>
                    <a:cubicBezTo>
                      <a:pt x="22" y="37"/>
                      <a:pt x="22" y="37"/>
                      <a:pt x="21" y="37"/>
                    </a:cubicBezTo>
                    <a:cubicBezTo>
                      <a:pt x="21" y="37"/>
                      <a:pt x="21" y="37"/>
                      <a:pt x="21" y="36"/>
                    </a:cubicBezTo>
                    <a:cubicBezTo>
                      <a:pt x="21" y="36"/>
                      <a:pt x="21" y="36"/>
                      <a:pt x="21" y="36"/>
                    </a:cubicBezTo>
                    <a:cubicBezTo>
                      <a:pt x="21" y="36"/>
                      <a:pt x="21" y="36"/>
                      <a:pt x="21" y="36"/>
                    </a:cubicBezTo>
                    <a:cubicBezTo>
                      <a:pt x="28" y="18"/>
                      <a:pt x="28" y="18"/>
                      <a:pt x="28" y="18"/>
                    </a:cubicBezTo>
                    <a:cubicBezTo>
                      <a:pt x="28" y="18"/>
                      <a:pt x="28" y="17"/>
                      <a:pt x="28" y="17"/>
                    </a:cubicBezTo>
                    <a:cubicBezTo>
                      <a:pt x="29" y="16"/>
                      <a:pt x="29" y="16"/>
                      <a:pt x="29" y="16"/>
                    </a:cubicBezTo>
                    <a:cubicBezTo>
                      <a:pt x="29" y="16"/>
                      <a:pt x="29" y="16"/>
                      <a:pt x="29" y="16"/>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106" name="Freeform 105"/>
              <p:cNvSpPr>
                <a:spLocks/>
              </p:cNvSpPr>
              <p:nvPr/>
            </p:nvSpPr>
            <p:spPr bwMode="auto">
              <a:xfrm>
                <a:off x="8159665" y="551296"/>
                <a:ext cx="73618" cy="103487"/>
              </a:xfrm>
              <a:custGeom>
                <a:avLst/>
                <a:gdLst>
                  <a:gd name="T0" fmla="*/ 26 w 32"/>
                  <a:gd name="T1" fmla="*/ 1 h 44"/>
                  <a:gd name="T2" fmla="*/ 18 w 32"/>
                  <a:gd name="T3" fmla="*/ 5 h 44"/>
                  <a:gd name="T4" fmla="*/ 16 w 32"/>
                  <a:gd name="T5" fmla="*/ 7 h 44"/>
                  <a:gd name="T6" fmla="*/ 15 w 32"/>
                  <a:gd name="T7" fmla="*/ 8 h 44"/>
                  <a:gd name="T8" fmla="*/ 15 w 32"/>
                  <a:gd name="T9" fmla="*/ 8 h 44"/>
                  <a:gd name="T10" fmla="*/ 15 w 32"/>
                  <a:gd name="T11" fmla="*/ 7 h 44"/>
                  <a:gd name="T12" fmla="*/ 15 w 32"/>
                  <a:gd name="T13" fmla="*/ 7 h 44"/>
                  <a:gd name="T14" fmla="*/ 15 w 32"/>
                  <a:gd name="T15" fmla="*/ 2 h 44"/>
                  <a:gd name="T16" fmla="*/ 15 w 32"/>
                  <a:gd name="T17" fmla="*/ 2 h 44"/>
                  <a:gd name="T18" fmla="*/ 15 w 32"/>
                  <a:gd name="T19" fmla="*/ 1 h 44"/>
                  <a:gd name="T20" fmla="*/ 14 w 32"/>
                  <a:gd name="T21" fmla="*/ 0 h 44"/>
                  <a:gd name="T22" fmla="*/ 11 w 32"/>
                  <a:gd name="T23" fmla="*/ 1 h 44"/>
                  <a:gd name="T24" fmla="*/ 4 w 32"/>
                  <a:gd name="T25" fmla="*/ 6 h 44"/>
                  <a:gd name="T26" fmla="*/ 1 w 32"/>
                  <a:gd name="T27" fmla="*/ 8 h 44"/>
                  <a:gd name="T28" fmla="*/ 3 w 32"/>
                  <a:gd name="T29" fmla="*/ 10 h 44"/>
                  <a:gd name="T30" fmla="*/ 4 w 32"/>
                  <a:gd name="T31" fmla="*/ 10 h 44"/>
                  <a:gd name="T32" fmla="*/ 7 w 32"/>
                  <a:gd name="T33" fmla="*/ 10 h 44"/>
                  <a:gd name="T34" fmla="*/ 7 w 32"/>
                  <a:gd name="T35" fmla="*/ 15 h 44"/>
                  <a:gd name="T36" fmla="*/ 7 w 32"/>
                  <a:gd name="T37" fmla="*/ 16 h 44"/>
                  <a:gd name="T38" fmla="*/ 7 w 32"/>
                  <a:gd name="T39" fmla="*/ 34 h 44"/>
                  <a:gd name="T40" fmla="*/ 7 w 32"/>
                  <a:gd name="T41" fmla="*/ 37 h 44"/>
                  <a:gd name="T42" fmla="*/ 3 w 32"/>
                  <a:gd name="T43" fmla="*/ 41 h 44"/>
                  <a:gd name="T44" fmla="*/ 2 w 32"/>
                  <a:gd name="T45" fmla="*/ 41 h 44"/>
                  <a:gd name="T46" fmla="*/ 0 w 32"/>
                  <a:gd name="T47" fmla="*/ 43 h 44"/>
                  <a:gd name="T48" fmla="*/ 2 w 32"/>
                  <a:gd name="T49" fmla="*/ 44 h 44"/>
                  <a:gd name="T50" fmla="*/ 11 w 32"/>
                  <a:gd name="T51" fmla="*/ 44 h 44"/>
                  <a:gd name="T52" fmla="*/ 20 w 32"/>
                  <a:gd name="T53" fmla="*/ 44 h 44"/>
                  <a:gd name="T54" fmla="*/ 21 w 32"/>
                  <a:gd name="T55" fmla="*/ 44 h 44"/>
                  <a:gd name="T56" fmla="*/ 22 w 32"/>
                  <a:gd name="T57" fmla="*/ 43 h 44"/>
                  <a:gd name="T58" fmla="*/ 19 w 32"/>
                  <a:gd name="T59" fmla="*/ 41 h 44"/>
                  <a:gd name="T60" fmla="*/ 15 w 32"/>
                  <a:gd name="T61" fmla="*/ 37 h 44"/>
                  <a:gd name="T62" fmla="*/ 15 w 32"/>
                  <a:gd name="T63" fmla="*/ 34 h 44"/>
                  <a:gd name="T64" fmla="*/ 15 w 32"/>
                  <a:gd name="T65" fmla="*/ 19 h 44"/>
                  <a:gd name="T66" fmla="*/ 15 w 32"/>
                  <a:gd name="T67" fmla="*/ 18 h 44"/>
                  <a:gd name="T68" fmla="*/ 17 w 32"/>
                  <a:gd name="T69" fmla="*/ 10 h 44"/>
                  <a:gd name="T70" fmla="*/ 21 w 32"/>
                  <a:gd name="T71" fmla="*/ 6 h 44"/>
                  <a:gd name="T72" fmla="*/ 28 w 32"/>
                  <a:gd name="T73" fmla="*/ 10 h 44"/>
                  <a:gd name="T74" fmla="*/ 32 w 32"/>
                  <a:gd name="T75" fmla="*/ 6 h 44"/>
                  <a:gd name="T76" fmla="*/ 26 w 32"/>
                  <a:gd name="T77"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 h="44">
                    <a:moveTo>
                      <a:pt x="26" y="1"/>
                    </a:moveTo>
                    <a:cubicBezTo>
                      <a:pt x="23" y="1"/>
                      <a:pt x="20" y="3"/>
                      <a:pt x="18" y="5"/>
                    </a:cubicBezTo>
                    <a:cubicBezTo>
                      <a:pt x="17" y="6"/>
                      <a:pt x="16" y="6"/>
                      <a:pt x="16" y="7"/>
                    </a:cubicBezTo>
                    <a:cubicBezTo>
                      <a:pt x="15" y="8"/>
                      <a:pt x="15" y="8"/>
                      <a:pt x="15" y="8"/>
                    </a:cubicBezTo>
                    <a:cubicBezTo>
                      <a:pt x="15" y="8"/>
                      <a:pt x="15" y="8"/>
                      <a:pt x="15" y="8"/>
                    </a:cubicBezTo>
                    <a:cubicBezTo>
                      <a:pt x="15" y="8"/>
                      <a:pt x="15" y="8"/>
                      <a:pt x="15" y="7"/>
                    </a:cubicBezTo>
                    <a:cubicBezTo>
                      <a:pt x="15" y="7"/>
                      <a:pt x="15" y="7"/>
                      <a:pt x="15" y="7"/>
                    </a:cubicBezTo>
                    <a:cubicBezTo>
                      <a:pt x="15" y="2"/>
                      <a:pt x="15" y="2"/>
                      <a:pt x="15" y="2"/>
                    </a:cubicBezTo>
                    <a:cubicBezTo>
                      <a:pt x="15" y="2"/>
                      <a:pt x="15" y="2"/>
                      <a:pt x="15" y="2"/>
                    </a:cubicBezTo>
                    <a:cubicBezTo>
                      <a:pt x="15" y="1"/>
                      <a:pt x="15" y="1"/>
                      <a:pt x="15" y="1"/>
                    </a:cubicBezTo>
                    <a:cubicBezTo>
                      <a:pt x="14" y="0"/>
                      <a:pt x="14" y="0"/>
                      <a:pt x="14" y="0"/>
                    </a:cubicBezTo>
                    <a:cubicBezTo>
                      <a:pt x="12" y="0"/>
                      <a:pt x="12" y="1"/>
                      <a:pt x="11" y="1"/>
                    </a:cubicBezTo>
                    <a:cubicBezTo>
                      <a:pt x="10" y="3"/>
                      <a:pt x="6" y="6"/>
                      <a:pt x="4" y="6"/>
                    </a:cubicBezTo>
                    <a:cubicBezTo>
                      <a:pt x="3" y="7"/>
                      <a:pt x="1" y="7"/>
                      <a:pt x="1" y="8"/>
                    </a:cubicBezTo>
                    <a:cubicBezTo>
                      <a:pt x="1" y="9"/>
                      <a:pt x="2" y="10"/>
                      <a:pt x="3" y="10"/>
                    </a:cubicBezTo>
                    <a:cubicBezTo>
                      <a:pt x="4" y="10"/>
                      <a:pt x="4" y="10"/>
                      <a:pt x="4" y="10"/>
                    </a:cubicBezTo>
                    <a:cubicBezTo>
                      <a:pt x="5" y="9"/>
                      <a:pt x="6" y="10"/>
                      <a:pt x="7" y="10"/>
                    </a:cubicBezTo>
                    <a:cubicBezTo>
                      <a:pt x="7" y="11"/>
                      <a:pt x="7" y="14"/>
                      <a:pt x="7" y="15"/>
                    </a:cubicBezTo>
                    <a:cubicBezTo>
                      <a:pt x="7" y="15"/>
                      <a:pt x="7" y="16"/>
                      <a:pt x="7" y="16"/>
                    </a:cubicBezTo>
                    <a:cubicBezTo>
                      <a:pt x="7" y="34"/>
                      <a:pt x="7" y="34"/>
                      <a:pt x="7" y="34"/>
                    </a:cubicBezTo>
                    <a:cubicBezTo>
                      <a:pt x="7" y="35"/>
                      <a:pt x="7" y="36"/>
                      <a:pt x="7" y="37"/>
                    </a:cubicBezTo>
                    <a:cubicBezTo>
                      <a:pt x="7" y="39"/>
                      <a:pt x="7" y="41"/>
                      <a:pt x="3" y="41"/>
                    </a:cubicBezTo>
                    <a:cubicBezTo>
                      <a:pt x="3" y="41"/>
                      <a:pt x="2" y="41"/>
                      <a:pt x="2" y="41"/>
                    </a:cubicBezTo>
                    <a:cubicBezTo>
                      <a:pt x="1" y="42"/>
                      <a:pt x="0" y="42"/>
                      <a:pt x="0" y="43"/>
                    </a:cubicBezTo>
                    <a:cubicBezTo>
                      <a:pt x="0" y="44"/>
                      <a:pt x="2" y="44"/>
                      <a:pt x="2" y="44"/>
                    </a:cubicBezTo>
                    <a:cubicBezTo>
                      <a:pt x="5" y="44"/>
                      <a:pt x="8" y="44"/>
                      <a:pt x="11" y="44"/>
                    </a:cubicBezTo>
                    <a:cubicBezTo>
                      <a:pt x="14" y="44"/>
                      <a:pt x="17" y="44"/>
                      <a:pt x="20" y="44"/>
                    </a:cubicBezTo>
                    <a:cubicBezTo>
                      <a:pt x="21" y="44"/>
                      <a:pt x="21" y="44"/>
                      <a:pt x="21" y="44"/>
                    </a:cubicBezTo>
                    <a:cubicBezTo>
                      <a:pt x="22" y="44"/>
                      <a:pt x="22" y="43"/>
                      <a:pt x="22" y="43"/>
                    </a:cubicBezTo>
                    <a:cubicBezTo>
                      <a:pt x="22" y="41"/>
                      <a:pt x="20" y="41"/>
                      <a:pt x="19" y="41"/>
                    </a:cubicBezTo>
                    <a:cubicBezTo>
                      <a:pt x="15" y="41"/>
                      <a:pt x="15" y="39"/>
                      <a:pt x="15" y="37"/>
                    </a:cubicBezTo>
                    <a:cubicBezTo>
                      <a:pt x="15" y="36"/>
                      <a:pt x="15" y="35"/>
                      <a:pt x="15" y="34"/>
                    </a:cubicBezTo>
                    <a:cubicBezTo>
                      <a:pt x="15" y="19"/>
                      <a:pt x="15" y="19"/>
                      <a:pt x="15" y="19"/>
                    </a:cubicBezTo>
                    <a:cubicBezTo>
                      <a:pt x="15" y="18"/>
                      <a:pt x="15" y="18"/>
                      <a:pt x="15" y="18"/>
                    </a:cubicBezTo>
                    <a:cubicBezTo>
                      <a:pt x="15" y="15"/>
                      <a:pt x="15" y="12"/>
                      <a:pt x="17" y="10"/>
                    </a:cubicBezTo>
                    <a:cubicBezTo>
                      <a:pt x="18" y="8"/>
                      <a:pt x="20" y="6"/>
                      <a:pt x="21" y="6"/>
                    </a:cubicBezTo>
                    <a:cubicBezTo>
                      <a:pt x="24" y="6"/>
                      <a:pt x="24" y="10"/>
                      <a:pt x="28" y="10"/>
                    </a:cubicBezTo>
                    <a:cubicBezTo>
                      <a:pt x="30" y="10"/>
                      <a:pt x="32" y="8"/>
                      <a:pt x="32" y="6"/>
                    </a:cubicBezTo>
                    <a:cubicBezTo>
                      <a:pt x="32" y="2"/>
                      <a:pt x="29" y="1"/>
                      <a:pt x="26" y="1"/>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107" name="Freeform 106"/>
              <p:cNvSpPr>
                <a:spLocks/>
              </p:cNvSpPr>
              <p:nvPr/>
            </p:nvSpPr>
            <p:spPr bwMode="auto">
              <a:xfrm>
                <a:off x="8240063" y="530598"/>
                <a:ext cx="60057" cy="127142"/>
              </a:xfrm>
              <a:custGeom>
                <a:avLst/>
                <a:gdLst>
                  <a:gd name="T0" fmla="*/ 25 w 26"/>
                  <a:gd name="T1" fmla="*/ 46 h 54"/>
                  <a:gd name="T2" fmla="*/ 22 w 26"/>
                  <a:gd name="T3" fmla="*/ 48 h 54"/>
                  <a:gd name="T4" fmla="*/ 18 w 26"/>
                  <a:gd name="T5" fmla="*/ 50 h 54"/>
                  <a:gd name="T6" fmla="*/ 14 w 26"/>
                  <a:gd name="T7" fmla="*/ 46 h 54"/>
                  <a:gd name="T8" fmla="*/ 13 w 26"/>
                  <a:gd name="T9" fmla="*/ 39 h 54"/>
                  <a:gd name="T10" fmla="*/ 13 w 26"/>
                  <a:gd name="T11" fmla="*/ 39 h 54"/>
                  <a:gd name="T12" fmla="*/ 13 w 26"/>
                  <a:gd name="T13" fmla="*/ 39 h 54"/>
                  <a:gd name="T14" fmla="*/ 13 w 26"/>
                  <a:gd name="T15" fmla="*/ 15 h 54"/>
                  <a:gd name="T16" fmla="*/ 14 w 26"/>
                  <a:gd name="T17" fmla="*/ 13 h 54"/>
                  <a:gd name="T18" fmla="*/ 16 w 26"/>
                  <a:gd name="T19" fmla="*/ 13 h 54"/>
                  <a:gd name="T20" fmla="*/ 21 w 26"/>
                  <a:gd name="T21" fmla="*/ 13 h 54"/>
                  <a:gd name="T22" fmla="*/ 23 w 26"/>
                  <a:gd name="T23" fmla="*/ 13 h 54"/>
                  <a:gd name="T24" fmla="*/ 24 w 26"/>
                  <a:gd name="T25" fmla="*/ 13 h 54"/>
                  <a:gd name="T26" fmla="*/ 25 w 26"/>
                  <a:gd name="T27" fmla="*/ 11 h 54"/>
                  <a:gd name="T28" fmla="*/ 25 w 26"/>
                  <a:gd name="T29" fmla="*/ 10 h 54"/>
                  <a:gd name="T30" fmla="*/ 23 w 26"/>
                  <a:gd name="T31" fmla="*/ 9 h 54"/>
                  <a:gd name="T32" fmla="*/ 14 w 26"/>
                  <a:gd name="T33" fmla="*/ 9 h 54"/>
                  <a:gd name="T34" fmla="*/ 13 w 26"/>
                  <a:gd name="T35" fmla="*/ 8 h 54"/>
                  <a:gd name="T36" fmla="*/ 13 w 26"/>
                  <a:gd name="T37" fmla="*/ 1 h 54"/>
                  <a:gd name="T38" fmla="*/ 12 w 26"/>
                  <a:gd name="T39" fmla="*/ 0 h 54"/>
                  <a:gd name="T40" fmla="*/ 10 w 26"/>
                  <a:gd name="T41" fmla="*/ 1 h 54"/>
                  <a:gd name="T42" fmla="*/ 1 w 26"/>
                  <a:gd name="T43" fmla="*/ 10 h 54"/>
                  <a:gd name="T44" fmla="*/ 0 w 26"/>
                  <a:gd name="T45" fmla="*/ 12 h 54"/>
                  <a:gd name="T46" fmla="*/ 2 w 26"/>
                  <a:gd name="T47" fmla="*/ 13 h 54"/>
                  <a:gd name="T48" fmla="*/ 3 w 26"/>
                  <a:gd name="T49" fmla="*/ 13 h 54"/>
                  <a:gd name="T50" fmla="*/ 5 w 26"/>
                  <a:gd name="T51" fmla="*/ 13 h 54"/>
                  <a:gd name="T52" fmla="*/ 5 w 26"/>
                  <a:gd name="T53" fmla="*/ 14 h 54"/>
                  <a:gd name="T54" fmla="*/ 5 w 26"/>
                  <a:gd name="T55" fmla="*/ 39 h 54"/>
                  <a:gd name="T56" fmla="*/ 5 w 26"/>
                  <a:gd name="T57" fmla="*/ 42 h 54"/>
                  <a:gd name="T58" fmla="*/ 8 w 26"/>
                  <a:gd name="T59" fmla="*/ 51 h 54"/>
                  <a:gd name="T60" fmla="*/ 15 w 26"/>
                  <a:gd name="T61" fmla="*/ 54 h 54"/>
                  <a:gd name="T62" fmla="*/ 24 w 26"/>
                  <a:gd name="T63" fmla="*/ 50 h 54"/>
                  <a:gd name="T64" fmla="*/ 26 w 26"/>
                  <a:gd name="T65" fmla="*/ 47 h 54"/>
                  <a:gd name="T66" fmla="*/ 25 w 26"/>
                  <a:gd name="T67" fmla="*/ 4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54">
                    <a:moveTo>
                      <a:pt x="25" y="46"/>
                    </a:moveTo>
                    <a:cubicBezTo>
                      <a:pt x="24" y="46"/>
                      <a:pt x="23" y="47"/>
                      <a:pt x="22" y="48"/>
                    </a:cubicBezTo>
                    <a:cubicBezTo>
                      <a:pt x="21" y="49"/>
                      <a:pt x="20" y="50"/>
                      <a:pt x="18" y="50"/>
                    </a:cubicBezTo>
                    <a:cubicBezTo>
                      <a:pt x="16" y="50"/>
                      <a:pt x="14" y="48"/>
                      <a:pt x="14" y="46"/>
                    </a:cubicBezTo>
                    <a:cubicBezTo>
                      <a:pt x="13" y="44"/>
                      <a:pt x="13" y="41"/>
                      <a:pt x="13" y="39"/>
                    </a:cubicBezTo>
                    <a:cubicBezTo>
                      <a:pt x="13" y="39"/>
                      <a:pt x="13" y="39"/>
                      <a:pt x="13" y="39"/>
                    </a:cubicBezTo>
                    <a:cubicBezTo>
                      <a:pt x="13" y="39"/>
                      <a:pt x="13" y="39"/>
                      <a:pt x="13" y="39"/>
                    </a:cubicBezTo>
                    <a:cubicBezTo>
                      <a:pt x="13" y="15"/>
                      <a:pt x="13" y="15"/>
                      <a:pt x="13" y="15"/>
                    </a:cubicBezTo>
                    <a:cubicBezTo>
                      <a:pt x="13" y="13"/>
                      <a:pt x="13" y="13"/>
                      <a:pt x="14" y="13"/>
                    </a:cubicBezTo>
                    <a:cubicBezTo>
                      <a:pt x="15" y="13"/>
                      <a:pt x="15" y="13"/>
                      <a:pt x="16" y="13"/>
                    </a:cubicBezTo>
                    <a:cubicBezTo>
                      <a:pt x="21" y="13"/>
                      <a:pt x="21" y="13"/>
                      <a:pt x="21" y="13"/>
                    </a:cubicBezTo>
                    <a:cubicBezTo>
                      <a:pt x="22" y="13"/>
                      <a:pt x="23" y="13"/>
                      <a:pt x="23" y="13"/>
                    </a:cubicBezTo>
                    <a:cubicBezTo>
                      <a:pt x="23" y="13"/>
                      <a:pt x="24" y="13"/>
                      <a:pt x="24" y="13"/>
                    </a:cubicBezTo>
                    <a:cubicBezTo>
                      <a:pt x="25" y="12"/>
                      <a:pt x="25" y="12"/>
                      <a:pt x="25" y="11"/>
                    </a:cubicBezTo>
                    <a:cubicBezTo>
                      <a:pt x="25" y="11"/>
                      <a:pt x="25" y="10"/>
                      <a:pt x="25" y="10"/>
                    </a:cubicBezTo>
                    <a:cubicBezTo>
                      <a:pt x="24" y="10"/>
                      <a:pt x="24" y="9"/>
                      <a:pt x="23" y="9"/>
                    </a:cubicBezTo>
                    <a:cubicBezTo>
                      <a:pt x="14" y="9"/>
                      <a:pt x="14" y="9"/>
                      <a:pt x="14" y="9"/>
                    </a:cubicBezTo>
                    <a:cubicBezTo>
                      <a:pt x="13" y="9"/>
                      <a:pt x="13" y="9"/>
                      <a:pt x="13" y="8"/>
                    </a:cubicBezTo>
                    <a:cubicBezTo>
                      <a:pt x="13" y="1"/>
                      <a:pt x="13" y="1"/>
                      <a:pt x="13" y="1"/>
                    </a:cubicBezTo>
                    <a:cubicBezTo>
                      <a:pt x="13" y="1"/>
                      <a:pt x="13" y="0"/>
                      <a:pt x="12" y="0"/>
                    </a:cubicBezTo>
                    <a:cubicBezTo>
                      <a:pt x="11" y="0"/>
                      <a:pt x="11" y="0"/>
                      <a:pt x="10" y="1"/>
                    </a:cubicBezTo>
                    <a:cubicBezTo>
                      <a:pt x="8" y="5"/>
                      <a:pt x="6" y="8"/>
                      <a:pt x="1" y="10"/>
                    </a:cubicBezTo>
                    <a:cubicBezTo>
                      <a:pt x="1" y="11"/>
                      <a:pt x="0" y="11"/>
                      <a:pt x="0" y="12"/>
                    </a:cubicBezTo>
                    <a:cubicBezTo>
                      <a:pt x="0" y="13"/>
                      <a:pt x="1" y="13"/>
                      <a:pt x="2" y="13"/>
                    </a:cubicBezTo>
                    <a:cubicBezTo>
                      <a:pt x="3" y="13"/>
                      <a:pt x="3" y="13"/>
                      <a:pt x="3" y="13"/>
                    </a:cubicBezTo>
                    <a:cubicBezTo>
                      <a:pt x="4" y="13"/>
                      <a:pt x="4" y="13"/>
                      <a:pt x="5" y="13"/>
                    </a:cubicBezTo>
                    <a:cubicBezTo>
                      <a:pt x="5" y="13"/>
                      <a:pt x="5" y="13"/>
                      <a:pt x="5" y="14"/>
                    </a:cubicBezTo>
                    <a:cubicBezTo>
                      <a:pt x="5" y="39"/>
                      <a:pt x="5" y="39"/>
                      <a:pt x="5" y="39"/>
                    </a:cubicBezTo>
                    <a:cubicBezTo>
                      <a:pt x="5" y="40"/>
                      <a:pt x="5" y="41"/>
                      <a:pt x="5" y="42"/>
                    </a:cubicBezTo>
                    <a:cubicBezTo>
                      <a:pt x="5" y="45"/>
                      <a:pt x="6" y="48"/>
                      <a:pt x="8" y="51"/>
                    </a:cubicBezTo>
                    <a:cubicBezTo>
                      <a:pt x="9" y="53"/>
                      <a:pt x="12" y="54"/>
                      <a:pt x="15" y="54"/>
                    </a:cubicBezTo>
                    <a:cubicBezTo>
                      <a:pt x="18" y="54"/>
                      <a:pt x="22" y="53"/>
                      <a:pt x="24" y="50"/>
                    </a:cubicBezTo>
                    <a:cubicBezTo>
                      <a:pt x="25" y="50"/>
                      <a:pt x="26" y="49"/>
                      <a:pt x="26" y="47"/>
                    </a:cubicBezTo>
                    <a:cubicBezTo>
                      <a:pt x="26" y="47"/>
                      <a:pt x="26" y="46"/>
                      <a:pt x="25" y="46"/>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108" name="Freeform 107"/>
              <p:cNvSpPr>
                <a:spLocks/>
              </p:cNvSpPr>
              <p:nvPr/>
            </p:nvSpPr>
            <p:spPr bwMode="auto">
              <a:xfrm>
                <a:off x="8306901" y="495117"/>
                <a:ext cx="117208" cy="159666"/>
              </a:xfrm>
              <a:custGeom>
                <a:avLst/>
                <a:gdLst>
                  <a:gd name="T0" fmla="*/ 48 w 51"/>
                  <a:gd name="T1" fmla="*/ 65 h 68"/>
                  <a:gd name="T2" fmla="*/ 44 w 51"/>
                  <a:gd name="T3" fmla="*/ 61 h 68"/>
                  <a:gd name="T4" fmla="*/ 44 w 51"/>
                  <a:gd name="T5" fmla="*/ 58 h 68"/>
                  <a:gd name="T6" fmla="*/ 44 w 51"/>
                  <a:gd name="T7" fmla="*/ 43 h 68"/>
                  <a:gd name="T8" fmla="*/ 44 w 51"/>
                  <a:gd name="T9" fmla="*/ 42 h 68"/>
                  <a:gd name="T10" fmla="*/ 41 w 51"/>
                  <a:gd name="T11" fmla="*/ 29 h 68"/>
                  <a:gd name="T12" fmla="*/ 30 w 51"/>
                  <a:gd name="T13" fmla="*/ 24 h 68"/>
                  <a:gd name="T14" fmla="*/ 16 w 51"/>
                  <a:gd name="T15" fmla="*/ 30 h 68"/>
                  <a:gd name="T16" fmla="*/ 15 w 51"/>
                  <a:gd name="T17" fmla="*/ 31 h 68"/>
                  <a:gd name="T18" fmla="*/ 15 w 51"/>
                  <a:gd name="T19" fmla="*/ 30 h 68"/>
                  <a:gd name="T20" fmla="*/ 15 w 51"/>
                  <a:gd name="T21" fmla="*/ 2 h 68"/>
                  <a:gd name="T22" fmla="*/ 15 w 51"/>
                  <a:gd name="T23" fmla="*/ 2 h 68"/>
                  <a:gd name="T24" fmla="*/ 14 w 51"/>
                  <a:gd name="T25" fmla="*/ 1 h 68"/>
                  <a:gd name="T26" fmla="*/ 13 w 51"/>
                  <a:gd name="T27" fmla="*/ 0 h 68"/>
                  <a:gd name="T28" fmla="*/ 11 w 51"/>
                  <a:gd name="T29" fmla="*/ 1 h 68"/>
                  <a:gd name="T30" fmla="*/ 3 w 51"/>
                  <a:gd name="T31" fmla="*/ 4 h 68"/>
                  <a:gd name="T32" fmla="*/ 1 w 51"/>
                  <a:gd name="T33" fmla="*/ 6 h 68"/>
                  <a:gd name="T34" fmla="*/ 3 w 51"/>
                  <a:gd name="T35" fmla="*/ 7 h 68"/>
                  <a:gd name="T36" fmla="*/ 4 w 51"/>
                  <a:gd name="T37" fmla="*/ 7 h 68"/>
                  <a:gd name="T38" fmla="*/ 7 w 51"/>
                  <a:gd name="T39" fmla="*/ 12 h 68"/>
                  <a:gd name="T40" fmla="*/ 7 w 51"/>
                  <a:gd name="T41" fmla="*/ 14 h 68"/>
                  <a:gd name="T42" fmla="*/ 7 w 51"/>
                  <a:gd name="T43" fmla="*/ 58 h 68"/>
                  <a:gd name="T44" fmla="*/ 7 w 51"/>
                  <a:gd name="T45" fmla="*/ 61 h 68"/>
                  <a:gd name="T46" fmla="*/ 3 w 51"/>
                  <a:gd name="T47" fmla="*/ 65 h 68"/>
                  <a:gd name="T48" fmla="*/ 1 w 51"/>
                  <a:gd name="T49" fmla="*/ 65 h 68"/>
                  <a:gd name="T50" fmla="*/ 0 w 51"/>
                  <a:gd name="T51" fmla="*/ 67 h 68"/>
                  <a:gd name="T52" fmla="*/ 2 w 51"/>
                  <a:gd name="T53" fmla="*/ 68 h 68"/>
                  <a:gd name="T54" fmla="*/ 11 w 51"/>
                  <a:gd name="T55" fmla="*/ 68 h 68"/>
                  <a:gd name="T56" fmla="*/ 20 w 51"/>
                  <a:gd name="T57" fmla="*/ 68 h 68"/>
                  <a:gd name="T58" fmla="*/ 21 w 51"/>
                  <a:gd name="T59" fmla="*/ 68 h 68"/>
                  <a:gd name="T60" fmla="*/ 22 w 51"/>
                  <a:gd name="T61" fmla="*/ 67 h 68"/>
                  <a:gd name="T62" fmla="*/ 18 w 51"/>
                  <a:gd name="T63" fmla="*/ 65 h 68"/>
                  <a:gd name="T64" fmla="*/ 15 w 51"/>
                  <a:gd name="T65" fmla="*/ 61 h 68"/>
                  <a:gd name="T66" fmla="*/ 15 w 51"/>
                  <a:gd name="T67" fmla="*/ 58 h 68"/>
                  <a:gd name="T68" fmla="*/ 15 w 51"/>
                  <a:gd name="T69" fmla="*/ 40 h 68"/>
                  <a:gd name="T70" fmla="*/ 17 w 51"/>
                  <a:gd name="T71" fmla="*/ 32 h 68"/>
                  <a:gd name="T72" fmla="*/ 26 w 51"/>
                  <a:gd name="T73" fmla="*/ 28 h 68"/>
                  <a:gd name="T74" fmla="*/ 35 w 51"/>
                  <a:gd name="T75" fmla="*/ 32 h 68"/>
                  <a:gd name="T76" fmla="*/ 37 w 51"/>
                  <a:gd name="T77" fmla="*/ 41 h 68"/>
                  <a:gd name="T78" fmla="*/ 37 w 51"/>
                  <a:gd name="T79" fmla="*/ 58 h 68"/>
                  <a:gd name="T80" fmla="*/ 37 w 51"/>
                  <a:gd name="T81" fmla="*/ 61 h 68"/>
                  <a:gd name="T82" fmla="*/ 33 w 51"/>
                  <a:gd name="T83" fmla="*/ 65 h 68"/>
                  <a:gd name="T84" fmla="*/ 31 w 51"/>
                  <a:gd name="T85" fmla="*/ 65 h 68"/>
                  <a:gd name="T86" fmla="*/ 30 w 51"/>
                  <a:gd name="T87" fmla="*/ 67 h 68"/>
                  <a:gd name="T88" fmla="*/ 31 w 51"/>
                  <a:gd name="T89" fmla="*/ 68 h 68"/>
                  <a:gd name="T90" fmla="*/ 41 w 51"/>
                  <a:gd name="T91" fmla="*/ 68 h 68"/>
                  <a:gd name="T92" fmla="*/ 49 w 51"/>
                  <a:gd name="T93" fmla="*/ 68 h 68"/>
                  <a:gd name="T94" fmla="*/ 51 w 51"/>
                  <a:gd name="T95" fmla="*/ 68 h 68"/>
                  <a:gd name="T96" fmla="*/ 51 w 51"/>
                  <a:gd name="T97" fmla="*/ 67 h 68"/>
                  <a:gd name="T98" fmla="*/ 48 w 51"/>
                  <a:gd name="T99"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 h="68">
                    <a:moveTo>
                      <a:pt x="48" y="65"/>
                    </a:moveTo>
                    <a:cubicBezTo>
                      <a:pt x="44" y="65"/>
                      <a:pt x="44" y="63"/>
                      <a:pt x="44" y="61"/>
                    </a:cubicBezTo>
                    <a:cubicBezTo>
                      <a:pt x="44" y="60"/>
                      <a:pt x="44" y="59"/>
                      <a:pt x="44" y="58"/>
                    </a:cubicBezTo>
                    <a:cubicBezTo>
                      <a:pt x="44" y="43"/>
                      <a:pt x="44" y="43"/>
                      <a:pt x="44" y="43"/>
                    </a:cubicBezTo>
                    <a:cubicBezTo>
                      <a:pt x="44" y="42"/>
                      <a:pt x="44" y="42"/>
                      <a:pt x="44" y="42"/>
                    </a:cubicBezTo>
                    <a:cubicBezTo>
                      <a:pt x="44" y="37"/>
                      <a:pt x="44" y="33"/>
                      <a:pt x="41" y="29"/>
                    </a:cubicBezTo>
                    <a:cubicBezTo>
                      <a:pt x="39" y="25"/>
                      <a:pt x="34" y="24"/>
                      <a:pt x="30" y="24"/>
                    </a:cubicBezTo>
                    <a:cubicBezTo>
                      <a:pt x="24" y="24"/>
                      <a:pt x="20" y="26"/>
                      <a:pt x="16" y="30"/>
                    </a:cubicBezTo>
                    <a:cubicBezTo>
                      <a:pt x="16" y="30"/>
                      <a:pt x="15" y="31"/>
                      <a:pt x="15" y="31"/>
                    </a:cubicBezTo>
                    <a:cubicBezTo>
                      <a:pt x="15" y="31"/>
                      <a:pt x="15" y="31"/>
                      <a:pt x="15" y="30"/>
                    </a:cubicBezTo>
                    <a:cubicBezTo>
                      <a:pt x="15" y="2"/>
                      <a:pt x="15" y="2"/>
                      <a:pt x="15" y="2"/>
                    </a:cubicBezTo>
                    <a:cubicBezTo>
                      <a:pt x="15" y="2"/>
                      <a:pt x="15" y="2"/>
                      <a:pt x="15" y="2"/>
                    </a:cubicBezTo>
                    <a:cubicBezTo>
                      <a:pt x="15" y="2"/>
                      <a:pt x="15" y="1"/>
                      <a:pt x="14" y="1"/>
                    </a:cubicBezTo>
                    <a:cubicBezTo>
                      <a:pt x="14" y="1"/>
                      <a:pt x="14" y="0"/>
                      <a:pt x="13" y="0"/>
                    </a:cubicBezTo>
                    <a:cubicBezTo>
                      <a:pt x="12" y="0"/>
                      <a:pt x="11" y="1"/>
                      <a:pt x="11" y="1"/>
                    </a:cubicBezTo>
                    <a:cubicBezTo>
                      <a:pt x="9" y="3"/>
                      <a:pt x="5" y="4"/>
                      <a:pt x="3" y="4"/>
                    </a:cubicBezTo>
                    <a:cubicBezTo>
                      <a:pt x="2" y="4"/>
                      <a:pt x="1" y="5"/>
                      <a:pt x="1" y="6"/>
                    </a:cubicBezTo>
                    <a:cubicBezTo>
                      <a:pt x="1" y="7"/>
                      <a:pt x="2" y="7"/>
                      <a:pt x="3" y="7"/>
                    </a:cubicBezTo>
                    <a:cubicBezTo>
                      <a:pt x="3" y="7"/>
                      <a:pt x="4" y="7"/>
                      <a:pt x="4" y="7"/>
                    </a:cubicBezTo>
                    <a:cubicBezTo>
                      <a:pt x="7" y="7"/>
                      <a:pt x="7" y="9"/>
                      <a:pt x="7" y="12"/>
                    </a:cubicBezTo>
                    <a:cubicBezTo>
                      <a:pt x="7" y="13"/>
                      <a:pt x="7" y="14"/>
                      <a:pt x="7" y="14"/>
                    </a:cubicBezTo>
                    <a:cubicBezTo>
                      <a:pt x="7" y="58"/>
                      <a:pt x="7" y="58"/>
                      <a:pt x="7" y="58"/>
                    </a:cubicBezTo>
                    <a:cubicBezTo>
                      <a:pt x="7" y="59"/>
                      <a:pt x="7" y="60"/>
                      <a:pt x="7" y="61"/>
                    </a:cubicBezTo>
                    <a:cubicBezTo>
                      <a:pt x="7" y="63"/>
                      <a:pt x="7" y="65"/>
                      <a:pt x="3" y="65"/>
                    </a:cubicBezTo>
                    <a:cubicBezTo>
                      <a:pt x="3" y="65"/>
                      <a:pt x="2" y="65"/>
                      <a:pt x="1" y="65"/>
                    </a:cubicBezTo>
                    <a:cubicBezTo>
                      <a:pt x="1" y="66"/>
                      <a:pt x="0" y="66"/>
                      <a:pt x="0" y="67"/>
                    </a:cubicBezTo>
                    <a:cubicBezTo>
                      <a:pt x="0" y="68"/>
                      <a:pt x="1" y="68"/>
                      <a:pt x="2" y="68"/>
                    </a:cubicBezTo>
                    <a:cubicBezTo>
                      <a:pt x="5" y="68"/>
                      <a:pt x="8" y="68"/>
                      <a:pt x="11" y="68"/>
                    </a:cubicBezTo>
                    <a:cubicBezTo>
                      <a:pt x="14" y="68"/>
                      <a:pt x="17" y="68"/>
                      <a:pt x="20" y="68"/>
                    </a:cubicBezTo>
                    <a:cubicBezTo>
                      <a:pt x="20" y="68"/>
                      <a:pt x="21" y="68"/>
                      <a:pt x="21" y="68"/>
                    </a:cubicBezTo>
                    <a:cubicBezTo>
                      <a:pt x="21" y="68"/>
                      <a:pt x="22" y="67"/>
                      <a:pt x="22" y="67"/>
                    </a:cubicBezTo>
                    <a:cubicBezTo>
                      <a:pt x="21" y="65"/>
                      <a:pt x="19" y="65"/>
                      <a:pt x="18" y="65"/>
                    </a:cubicBezTo>
                    <a:cubicBezTo>
                      <a:pt x="15" y="65"/>
                      <a:pt x="15" y="63"/>
                      <a:pt x="15" y="61"/>
                    </a:cubicBezTo>
                    <a:cubicBezTo>
                      <a:pt x="15" y="60"/>
                      <a:pt x="15" y="59"/>
                      <a:pt x="15" y="58"/>
                    </a:cubicBezTo>
                    <a:cubicBezTo>
                      <a:pt x="15" y="40"/>
                      <a:pt x="15" y="40"/>
                      <a:pt x="15" y="40"/>
                    </a:cubicBezTo>
                    <a:cubicBezTo>
                      <a:pt x="15" y="37"/>
                      <a:pt x="15" y="35"/>
                      <a:pt x="17" y="32"/>
                    </a:cubicBezTo>
                    <a:cubicBezTo>
                      <a:pt x="20" y="30"/>
                      <a:pt x="23" y="28"/>
                      <a:pt x="26" y="28"/>
                    </a:cubicBezTo>
                    <a:cubicBezTo>
                      <a:pt x="30" y="28"/>
                      <a:pt x="33" y="30"/>
                      <a:pt x="35" y="32"/>
                    </a:cubicBezTo>
                    <a:cubicBezTo>
                      <a:pt x="37" y="35"/>
                      <a:pt x="37" y="38"/>
                      <a:pt x="37" y="41"/>
                    </a:cubicBezTo>
                    <a:cubicBezTo>
                      <a:pt x="37" y="58"/>
                      <a:pt x="37" y="58"/>
                      <a:pt x="37" y="58"/>
                    </a:cubicBezTo>
                    <a:cubicBezTo>
                      <a:pt x="37" y="59"/>
                      <a:pt x="37" y="60"/>
                      <a:pt x="37" y="61"/>
                    </a:cubicBezTo>
                    <a:cubicBezTo>
                      <a:pt x="37" y="63"/>
                      <a:pt x="36" y="65"/>
                      <a:pt x="33" y="65"/>
                    </a:cubicBezTo>
                    <a:cubicBezTo>
                      <a:pt x="32" y="65"/>
                      <a:pt x="32" y="65"/>
                      <a:pt x="31" y="65"/>
                    </a:cubicBezTo>
                    <a:cubicBezTo>
                      <a:pt x="30" y="66"/>
                      <a:pt x="30" y="66"/>
                      <a:pt x="30" y="67"/>
                    </a:cubicBezTo>
                    <a:cubicBezTo>
                      <a:pt x="30" y="68"/>
                      <a:pt x="31" y="68"/>
                      <a:pt x="31" y="68"/>
                    </a:cubicBezTo>
                    <a:cubicBezTo>
                      <a:pt x="34" y="68"/>
                      <a:pt x="38" y="68"/>
                      <a:pt x="41" y="68"/>
                    </a:cubicBezTo>
                    <a:cubicBezTo>
                      <a:pt x="43" y="68"/>
                      <a:pt x="46" y="68"/>
                      <a:pt x="49" y="68"/>
                    </a:cubicBezTo>
                    <a:cubicBezTo>
                      <a:pt x="50" y="68"/>
                      <a:pt x="50" y="68"/>
                      <a:pt x="51" y="68"/>
                    </a:cubicBezTo>
                    <a:cubicBezTo>
                      <a:pt x="51" y="68"/>
                      <a:pt x="51" y="67"/>
                      <a:pt x="51" y="67"/>
                    </a:cubicBezTo>
                    <a:cubicBezTo>
                      <a:pt x="51" y="65"/>
                      <a:pt x="49" y="65"/>
                      <a:pt x="48" y="65"/>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109" name="Freeform 108"/>
              <p:cNvSpPr>
                <a:spLocks/>
              </p:cNvSpPr>
              <p:nvPr/>
            </p:nvSpPr>
            <p:spPr bwMode="auto">
              <a:xfrm>
                <a:off x="8421202" y="554252"/>
                <a:ext cx="117208" cy="103487"/>
              </a:xfrm>
              <a:custGeom>
                <a:avLst/>
                <a:gdLst>
                  <a:gd name="T0" fmla="*/ 49 w 51"/>
                  <a:gd name="T1" fmla="*/ 37 h 44"/>
                  <a:gd name="T2" fmla="*/ 48 w 51"/>
                  <a:gd name="T3" fmla="*/ 37 h 44"/>
                  <a:gd name="T4" fmla="*/ 47 w 51"/>
                  <a:gd name="T5" fmla="*/ 37 h 44"/>
                  <a:gd name="T6" fmla="*/ 44 w 51"/>
                  <a:gd name="T7" fmla="*/ 34 h 44"/>
                  <a:gd name="T8" fmla="*/ 44 w 51"/>
                  <a:gd name="T9" fmla="*/ 31 h 44"/>
                  <a:gd name="T10" fmla="*/ 44 w 51"/>
                  <a:gd name="T11" fmla="*/ 3 h 44"/>
                  <a:gd name="T12" fmla="*/ 44 w 51"/>
                  <a:gd name="T13" fmla="*/ 2 h 44"/>
                  <a:gd name="T14" fmla="*/ 44 w 51"/>
                  <a:gd name="T15" fmla="*/ 1 h 44"/>
                  <a:gd name="T16" fmla="*/ 43 w 51"/>
                  <a:gd name="T17" fmla="*/ 0 h 44"/>
                  <a:gd name="T18" fmla="*/ 32 w 51"/>
                  <a:gd name="T19" fmla="*/ 0 h 44"/>
                  <a:gd name="T20" fmla="*/ 31 w 51"/>
                  <a:gd name="T21" fmla="*/ 0 h 44"/>
                  <a:gd name="T22" fmla="*/ 30 w 51"/>
                  <a:gd name="T23" fmla="*/ 0 h 44"/>
                  <a:gd name="T24" fmla="*/ 30 w 51"/>
                  <a:gd name="T25" fmla="*/ 1 h 44"/>
                  <a:gd name="T26" fmla="*/ 33 w 51"/>
                  <a:gd name="T27" fmla="*/ 3 h 44"/>
                  <a:gd name="T28" fmla="*/ 37 w 51"/>
                  <a:gd name="T29" fmla="*/ 7 h 44"/>
                  <a:gd name="T30" fmla="*/ 37 w 51"/>
                  <a:gd name="T31" fmla="*/ 10 h 44"/>
                  <a:gd name="T32" fmla="*/ 37 w 51"/>
                  <a:gd name="T33" fmla="*/ 28 h 44"/>
                  <a:gd name="T34" fmla="*/ 37 w 51"/>
                  <a:gd name="T35" fmla="*/ 31 h 44"/>
                  <a:gd name="T36" fmla="*/ 35 w 51"/>
                  <a:gd name="T37" fmla="*/ 35 h 44"/>
                  <a:gd name="T38" fmla="*/ 25 w 51"/>
                  <a:gd name="T39" fmla="*/ 39 h 44"/>
                  <a:gd name="T40" fmla="*/ 16 w 51"/>
                  <a:gd name="T41" fmla="*/ 35 h 44"/>
                  <a:gd name="T42" fmla="*/ 15 w 51"/>
                  <a:gd name="T43" fmla="*/ 25 h 44"/>
                  <a:gd name="T44" fmla="*/ 15 w 51"/>
                  <a:gd name="T45" fmla="*/ 4 h 44"/>
                  <a:gd name="T46" fmla="*/ 15 w 51"/>
                  <a:gd name="T47" fmla="*/ 3 h 44"/>
                  <a:gd name="T48" fmla="*/ 14 w 51"/>
                  <a:gd name="T49" fmla="*/ 1 h 44"/>
                  <a:gd name="T50" fmla="*/ 13 w 51"/>
                  <a:gd name="T51" fmla="*/ 0 h 44"/>
                  <a:gd name="T52" fmla="*/ 2 w 51"/>
                  <a:gd name="T53" fmla="*/ 0 h 44"/>
                  <a:gd name="T54" fmla="*/ 1 w 51"/>
                  <a:gd name="T55" fmla="*/ 0 h 44"/>
                  <a:gd name="T56" fmla="*/ 1 w 51"/>
                  <a:gd name="T57" fmla="*/ 0 h 44"/>
                  <a:gd name="T58" fmla="*/ 0 w 51"/>
                  <a:gd name="T59" fmla="*/ 1 h 44"/>
                  <a:gd name="T60" fmla="*/ 3 w 51"/>
                  <a:gd name="T61" fmla="*/ 3 h 44"/>
                  <a:gd name="T62" fmla="*/ 7 w 51"/>
                  <a:gd name="T63" fmla="*/ 7 h 44"/>
                  <a:gd name="T64" fmla="*/ 7 w 51"/>
                  <a:gd name="T65" fmla="*/ 10 h 44"/>
                  <a:gd name="T66" fmla="*/ 7 w 51"/>
                  <a:gd name="T67" fmla="*/ 25 h 44"/>
                  <a:gd name="T68" fmla="*/ 7 w 51"/>
                  <a:gd name="T69" fmla="*/ 26 h 44"/>
                  <a:gd name="T70" fmla="*/ 10 w 51"/>
                  <a:gd name="T71" fmla="*/ 38 h 44"/>
                  <a:gd name="T72" fmla="*/ 22 w 51"/>
                  <a:gd name="T73" fmla="*/ 44 h 44"/>
                  <a:gd name="T74" fmla="*/ 32 w 51"/>
                  <a:gd name="T75" fmla="*/ 41 h 44"/>
                  <a:gd name="T76" fmla="*/ 36 w 51"/>
                  <a:gd name="T77" fmla="*/ 37 h 44"/>
                  <a:gd name="T78" fmla="*/ 37 w 51"/>
                  <a:gd name="T79" fmla="*/ 38 h 44"/>
                  <a:gd name="T80" fmla="*/ 37 w 51"/>
                  <a:gd name="T81" fmla="*/ 39 h 44"/>
                  <a:gd name="T82" fmla="*/ 37 w 51"/>
                  <a:gd name="T83" fmla="*/ 41 h 44"/>
                  <a:gd name="T84" fmla="*/ 37 w 51"/>
                  <a:gd name="T85" fmla="*/ 43 h 44"/>
                  <a:gd name="T86" fmla="*/ 37 w 51"/>
                  <a:gd name="T87" fmla="*/ 44 h 44"/>
                  <a:gd name="T88" fmla="*/ 37 w 51"/>
                  <a:gd name="T89" fmla="*/ 44 h 44"/>
                  <a:gd name="T90" fmla="*/ 37 w 51"/>
                  <a:gd name="T91" fmla="*/ 44 h 44"/>
                  <a:gd name="T92" fmla="*/ 39 w 51"/>
                  <a:gd name="T93" fmla="*/ 44 h 44"/>
                  <a:gd name="T94" fmla="*/ 48 w 51"/>
                  <a:gd name="T95" fmla="*/ 40 h 44"/>
                  <a:gd name="T96" fmla="*/ 51 w 51"/>
                  <a:gd name="T97" fmla="*/ 38 h 44"/>
                  <a:gd name="T98" fmla="*/ 49 w 51"/>
                  <a:gd name="T99"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 h="44">
                    <a:moveTo>
                      <a:pt x="49" y="37"/>
                    </a:moveTo>
                    <a:cubicBezTo>
                      <a:pt x="48" y="37"/>
                      <a:pt x="48" y="37"/>
                      <a:pt x="48" y="37"/>
                    </a:cubicBezTo>
                    <a:cubicBezTo>
                      <a:pt x="47" y="37"/>
                      <a:pt x="47" y="37"/>
                      <a:pt x="47" y="37"/>
                    </a:cubicBezTo>
                    <a:cubicBezTo>
                      <a:pt x="44" y="37"/>
                      <a:pt x="44" y="36"/>
                      <a:pt x="44" y="34"/>
                    </a:cubicBezTo>
                    <a:cubicBezTo>
                      <a:pt x="44" y="33"/>
                      <a:pt x="44" y="32"/>
                      <a:pt x="44" y="31"/>
                    </a:cubicBezTo>
                    <a:cubicBezTo>
                      <a:pt x="44" y="3"/>
                      <a:pt x="44" y="3"/>
                      <a:pt x="44" y="3"/>
                    </a:cubicBezTo>
                    <a:cubicBezTo>
                      <a:pt x="44" y="3"/>
                      <a:pt x="44" y="2"/>
                      <a:pt x="44" y="2"/>
                    </a:cubicBezTo>
                    <a:cubicBezTo>
                      <a:pt x="44" y="2"/>
                      <a:pt x="44" y="1"/>
                      <a:pt x="44" y="1"/>
                    </a:cubicBezTo>
                    <a:cubicBezTo>
                      <a:pt x="44" y="0"/>
                      <a:pt x="43" y="0"/>
                      <a:pt x="43" y="0"/>
                    </a:cubicBezTo>
                    <a:cubicBezTo>
                      <a:pt x="32" y="0"/>
                      <a:pt x="32" y="0"/>
                      <a:pt x="32" y="0"/>
                    </a:cubicBezTo>
                    <a:cubicBezTo>
                      <a:pt x="31" y="0"/>
                      <a:pt x="31" y="0"/>
                      <a:pt x="31" y="0"/>
                    </a:cubicBezTo>
                    <a:cubicBezTo>
                      <a:pt x="31" y="0"/>
                      <a:pt x="31" y="0"/>
                      <a:pt x="30" y="0"/>
                    </a:cubicBezTo>
                    <a:cubicBezTo>
                      <a:pt x="30" y="1"/>
                      <a:pt x="30" y="1"/>
                      <a:pt x="30" y="1"/>
                    </a:cubicBezTo>
                    <a:cubicBezTo>
                      <a:pt x="30" y="3"/>
                      <a:pt x="32" y="3"/>
                      <a:pt x="33" y="3"/>
                    </a:cubicBezTo>
                    <a:cubicBezTo>
                      <a:pt x="37" y="3"/>
                      <a:pt x="37" y="5"/>
                      <a:pt x="37" y="7"/>
                    </a:cubicBezTo>
                    <a:cubicBezTo>
                      <a:pt x="37" y="8"/>
                      <a:pt x="37" y="9"/>
                      <a:pt x="37" y="10"/>
                    </a:cubicBezTo>
                    <a:cubicBezTo>
                      <a:pt x="37" y="28"/>
                      <a:pt x="37" y="28"/>
                      <a:pt x="37" y="28"/>
                    </a:cubicBezTo>
                    <a:cubicBezTo>
                      <a:pt x="37" y="29"/>
                      <a:pt x="37" y="30"/>
                      <a:pt x="37" y="31"/>
                    </a:cubicBezTo>
                    <a:cubicBezTo>
                      <a:pt x="37" y="32"/>
                      <a:pt x="37" y="34"/>
                      <a:pt x="35" y="35"/>
                    </a:cubicBezTo>
                    <a:cubicBezTo>
                      <a:pt x="33" y="38"/>
                      <a:pt x="29" y="39"/>
                      <a:pt x="25" y="39"/>
                    </a:cubicBezTo>
                    <a:cubicBezTo>
                      <a:pt x="22" y="39"/>
                      <a:pt x="18" y="38"/>
                      <a:pt x="16" y="35"/>
                    </a:cubicBezTo>
                    <a:cubicBezTo>
                      <a:pt x="15" y="33"/>
                      <a:pt x="15" y="28"/>
                      <a:pt x="15" y="25"/>
                    </a:cubicBezTo>
                    <a:cubicBezTo>
                      <a:pt x="15" y="4"/>
                      <a:pt x="15" y="4"/>
                      <a:pt x="15" y="4"/>
                    </a:cubicBezTo>
                    <a:cubicBezTo>
                      <a:pt x="15" y="4"/>
                      <a:pt x="15" y="3"/>
                      <a:pt x="15" y="3"/>
                    </a:cubicBezTo>
                    <a:cubicBezTo>
                      <a:pt x="15" y="2"/>
                      <a:pt x="15" y="2"/>
                      <a:pt x="14" y="1"/>
                    </a:cubicBezTo>
                    <a:cubicBezTo>
                      <a:pt x="14" y="1"/>
                      <a:pt x="13" y="0"/>
                      <a:pt x="13" y="0"/>
                    </a:cubicBezTo>
                    <a:cubicBezTo>
                      <a:pt x="2" y="0"/>
                      <a:pt x="2" y="0"/>
                      <a:pt x="2" y="0"/>
                    </a:cubicBezTo>
                    <a:cubicBezTo>
                      <a:pt x="2" y="0"/>
                      <a:pt x="2" y="0"/>
                      <a:pt x="1" y="0"/>
                    </a:cubicBezTo>
                    <a:cubicBezTo>
                      <a:pt x="1" y="0"/>
                      <a:pt x="1" y="0"/>
                      <a:pt x="1" y="0"/>
                    </a:cubicBezTo>
                    <a:cubicBezTo>
                      <a:pt x="0" y="1"/>
                      <a:pt x="0" y="1"/>
                      <a:pt x="0" y="1"/>
                    </a:cubicBezTo>
                    <a:cubicBezTo>
                      <a:pt x="0" y="3"/>
                      <a:pt x="3" y="3"/>
                      <a:pt x="3" y="3"/>
                    </a:cubicBezTo>
                    <a:cubicBezTo>
                      <a:pt x="7" y="3"/>
                      <a:pt x="7" y="5"/>
                      <a:pt x="7" y="7"/>
                    </a:cubicBezTo>
                    <a:cubicBezTo>
                      <a:pt x="7" y="8"/>
                      <a:pt x="7" y="9"/>
                      <a:pt x="7" y="10"/>
                    </a:cubicBezTo>
                    <a:cubicBezTo>
                      <a:pt x="7" y="25"/>
                      <a:pt x="7" y="25"/>
                      <a:pt x="7" y="25"/>
                    </a:cubicBezTo>
                    <a:cubicBezTo>
                      <a:pt x="7" y="25"/>
                      <a:pt x="7" y="26"/>
                      <a:pt x="7" y="26"/>
                    </a:cubicBezTo>
                    <a:cubicBezTo>
                      <a:pt x="7" y="30"/>
                      <a:pt x="7" y="35"/>
                      <a:pt x="10" y="38"/>
                    </a:cubicBezTo>
                    <a:cubicBezTo>
                      <a:pt x="13" y="42"/>
                      <a:pt x="17" y="44"/>
                      <a:pt x="22" y="44"/>
                    </a:cubicBezTo>
                    <a:cubicBezTo>
                      <a:pt x="26" y="44"/>
                      <a:pt x="30" y="42"/>
                      <a:pt x="32" y="41"/>
                    </a:cubicBezTo>
                    <a:cubicBezTo>
                      <a:pt x="34" y="39"/>
                      <a:pt x="36" y="37"/>
                      <a:pt x="36" y="37"/>
                    </a:cubicBezTo>
                    <a:cubicBezTo>
                      <a:pt x="36" y="37"/>
                      <a:pt x="36" y="37"/>
                      <a:pt x="37" y="38"/>
                    </a:cubicBezTo>
                    <a:cubicBezTo>
                      <a:pt x="37" y="38"/>
                      <a:pt x="37" y="39"/>
                      <a:pt x="37" y="39"/>
                    </a:cubicBezTo>
                    <a:cubicBezTo>
                      <a:pt x="37" y="40"/>
                      <a:pt x="37" y="41"/>
                      <a:pt x="37" y="41"/>
                    </a:cubicBezTo>
                    <a:cubicBezTo>
                      <a:pt x="37" y="43"/>
                      <a:pt x="37" y="43"/>
                      <a:pt x="37" y="43"/>
                    </a:cubicBezTo>
                    <a:cubicBezTo>
                      <a:pt x="37" y="43"/>
                      <a:pt x="37" y="44"/>
                      <a:pt x="37" y="44"/>
                    </a:cubicBezTo>
                    <a:cubicBezTo>
                      <a:pt x="37" y="44"/>
                      <a:pt x="37" y="44"/>
                      <a:pt x="37" y="44"/>
                    </a:cubicBezTo>
                    <a:cubicBezTo>
                      <a:pt x="37" y="44"/>
                      <a:pt x="37" y="44"/>
                      <a:pt x="37" y="44"/>
                    </a:cubicBezTo>
                    <a:cubicBezTo>
                      <a:pt x="38" y="44"/>
                      <a:pt x="39" y="44"/>
                      <a:pt x="39" y="44"/>
                    </a:cubicBezTo>
                    <a:cubicBezTo>
                      <a:pt x="41" y="42"/>
                      <a:pt x="45" y="41"/>
                      <a:pt x="48" y="40"/>
                    </a:cubicBezTo>
                    <a:cubicBezTo>
                      <a:pt x="49" y="40"/>
                      <a:pt x="50" y="40"/>
                      <a:pt x="51" y="38"/>
                    </a:cubicBezTo>
                    <a:cubicBezTo>
                      <a:pt x="50" y="37"/>
                      <a:pt x="49" y="37"/>
                      <a:pt x="49" y="37"/>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110" name="Freeform 109"/>
              <p:cNvSpPr>
                <a:spLocks/>
              </p:cNvSpPr>
              <p:nvPr/>
            </p:nvSpPr>
            <p:spPr bwMode="auto">
              <a:xfrm>
                <a:off x="8548095" y="551296"/>
                <a:ext cx="73618" cy="103487"/>
              </a:xfrm>
              <a:custGeom>
                <a:avLst/>
                <a:gdLst>
                  <a:gd name="T0" fmla="*/ 26 w 32"/>
                  <a:gd name="T1" fmla="*/ 1 h 44"/>
                  <a:gd name="T2" fmla="*/ 18 w 32"/>
                  <a:gd name="T3" fmla="*/ 5 h 44"/>
                  <a:gd name="T4" fmla="*/ 15 w 32"/>
                  <a:gd name="T5" fmla="*/ 7 h 44"/>
                  <a:gd name="T6" fmla="*/ 15 w 32"/>
                  <a:gd name="T7" fmla="*/ 8 h 44"/>
                  <a:gd name="T8" fmla="*/ 14 w 32"/>
                  <a:gd name="T9" fmla="*/ 8 h 44"/>
                  <a:gd name="T10" fmla="*/ 14 w 32"/>
                  <a:gd name="T11" fmla="*/ 7 h 44"/>
                  <a:gd name="T12" fmla="*/ 14 w 32"/>
                  <a:gd name="T13" fmla="*/ 7 h 44"/>
                  <a:gd name="T14" fmla="*/ 14 w 32"/>
                  <a:gd name="T15" fmla="*/ 2 h 44"/>
                  <a:gd name="T16" fmla="*/ 14 w 32"/>
                  <a:gd name="T17" fmla="*/ 2 h 44"/>
                  <a:gd name="T18" fmla="*/ 14 w 32"/>
                  <a:gd name="T19" fmla="*/ 1 h 44"/>
                  <a:gd name="T20" fmla="*/ 13 w 32"/>
                  <a:gd name="T21" fmla="*/ 0 h 44"/>
                  <a:gd name="T22" fmla="*/ 11 w 32"/>
                  <a:gd name="T23" fmla="*/ 1 h 44"/>
                  <a:gd name="T24" fmla="*/ 3 w 32"/>
                  <a:gd name="T25" fmla="*/ 6 h 44"/>
                  <a:gd name="T26" fmla="*/ 1 w 32"/>
                  <a:gd name="T27" fmla="*/ 8 h 44"/>
                  <a:gd name="T28" fmla="*/ 2 w 32"/>
                  <a:gd name="T29" fmla="*/ 10 h 44"/>
                  <a:gd name="T30" fmla="*/ 4 w 32"/>
                  <a:gd name="T31" fmla="*/ 10 h 44"/>
                  <a:gd name="T32" fmla="*/ 6 w 32"/>
                  <a:gd name="T33" fmla="*/ 10 h 44"/>
                  <a:gd name="T34" fmla="*/ 7 w 32"/>
                  <a:gd name="T35" fmla="*/ 15 h 44"/>
                  <a:gd name="T36" fmla="*/ 7 w 32"/>
                  <a:gd name="T37" fmla="*/ 16 h 44"/>
                  <a:gd name="T38" fmla="*/ 7 w 32"/>
                  <a:gd name="T39" fmla="*/ 34 h 44"/>
                  <a:gd name="T40" fmla="*/ 7 w 32"/>
                  <a:gd name="T41" fmla="*/ 37 h 44"/>
                  <a:gd name="T42" fmla="*/ 3 w 32"/>
                  <a:gd name="T43" fmla="*/ 41 h 44"/>
                  <a:gd name="T44" fmla="*/ 1 w 32"/>
                  <a:gd name="T45" fmla="*/ 41 h 44"/>
                  <a:gd name="T46" fmla="*/ 0 w 32"/>
                  <a:gd name="T47" fmla="*/ 43 h 44"/>
                  <a:gd name="T48" fmla="*/ 2 w 32"/>
                  <a:gd name="T49" fmla="*/ 44 h 44"/>
                  <a:gd name="T50" fmla="*/ 11 w 32"/>
                  <a:gd name="T51" fmla="*/ 44 h 44"/>
                  <a:gd name="T52" fmla="*/ 20 w 32"/>
                  <a:gd name="T53" fmla="*/ 44 h 44"/>
                  <a:gd name="T54" fmla="*/ 21 w 32"/>
                  <a:gd name="T55" fmla="*/ 44 h 44"/>
                  <a:gd name="T56" fmla="*/ 21 w 32"/>
                  <a:gd name="T57" fmla="*/ 43 h 44"/>
                  <a:gd name="T58" fmla="*/ 18 w 32"/>
                  <a:gd name="T59" fmla="*/ 41 h 44"/>
                  <a:gd name="T60" fmla="*/ 14 w 32"/>
                  <a:gd name="T61" fmla="*/ 37 h 44"/>
                  <a:gd name="T62" fmla="*/ 14 w 32"/>
                  <a:gd name="T63" fmla="*/ 34 h 44"/>
                  <a:gd name="T64" fmla="*/ 14 w 32"/>
                  <a:gd name="T65" fmla="*/ 19 h 44"/>
                  <a:gd name="T66" fmla="*/ 14 w 32"/>
                  <a:gd name="T67" fmla="*/ 18 h 44"/>
                  <a:gd name="T68" fmla="*/ 17 w 32"/>
                  <a:gd name="T69" fmla="*/ 10 h 44"/>
                  <a:gd name="T70" fmla="*/ 21 w 32"/>
                  <a:gd name="T71" fmla="*/ 6 h 44"/>
                  <a:gd name="T72" fmla="*/ 27 w 32"/>
                  <a:gd name="T73" fmla="*/ 10 h 44"/>
                  <a:gd name="T74" fmla="*/ 32 w 32"/>
                  <a:gd name="T75" fmla="*/ 6 h 44"/>
                  <a:gd name="T76" fmla="*/ 26 w 32"/>
                  <a:gd name="T77"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 h="44">
                    <a:moveTo>
                      <a:pt x="26" y="1"/>
                    </a:moveTo>
                    <a:cubicBezTo>
                      <a:pt x="22" y="1"/>
                      <a:pt x="20" y="3"/>
                      <a:pt x="18" y="5"/>
                    </a:cubicBezTo>
                    <a:cubicBezTo>
                      <a:pt x="17" y="6"/>
                      <a:pt x="16" y="6"/>
                      <a:pt x="15" y="7"/>
                    </a:cubicBezTo>
                    <a:cubicBezTo>
                      <a:pt x="15" y="8"/>
                      <a:pt x="15" y="8"/>
                      <a:pt x="15" y="8"/>
                    </a:cubicBezTo>
                    <a:cubicBezTo>
                      <a:pt x="15" y="8"/>
                      <a:pt x="15" y="8"/>
                      <a:pt x="14" y="8"/>
                    </a:cubicBezTo>
                    <a:cubicBezTo>
                      <a:pt x="14" y="8"/>
                      <a:pt x="14" y="8"/>
                      <a:pt x="14" y="7"/>
                    </a:cubicBezTo>
                    <a:cubicBezTo>
                      <a:pt x="14" y="7"/>
                      <a:pt x="14" y="7"/>
                      <a:pt x="14" y="7"/>
                    </a:cubicBezTo>
                    <a:cubicBezTo>
                      <a:pt x="14" y="2"/>
                      <a:pt x="14" y="2"/>
                      <a:pt x="14" y="2"/>
                    </a:cubicBezTo>
                    <a:cubicBezTo>
                      <a:pt x="14" y="2"/>
                      <a:pt x="14" y="2"/>
                      <a:pt x="14" y="2"/>
                    </a:cubicBezTo>
                    <a:cubicBezTo>
                      <a:pt x="14" y="1"/>
                      <a:pt x="14" y="1"/>
                      <a:pt x="14" y="1"/>
                    </a:cubicBezTo>
                    <a:cubicBezTo>
                      <a:pt x="14" y="0"/>
                      <a:pt x="14" y="0"/>
                      <a:pt x="13" y="0"/>
                    </a:cubicBezTo>
                    <a:cubicBezTo>
                      <a:pt x="12" y="0"/>
                      <a:pt x="12" y="1"/>
                      <a:pt x="11" y="1"/>
                    </a:cubicBezTo>
                    <a:cubicBezTo>
                      <a:pt x="10" y="3"/>
                      <a:pt x="6" y="6"/>
                      <a:pt x="3" y="6"/>
                    </a:cubicBezTo>
                    <a:cubicBezTo>
                      <a:pt x="3" y="7"/>
                      <a:pt x="1" y="7"/>
                      <a:pt x="1" y="8"/>
                    </a:cubicBezTo>
                    <a:cubicBezTo>
                      <a:pt x="1" y="9"/>
                      <a:pt x="2" y="10"/>
                      <a:pt x="2" y="10"/>
                    </a:cubicBezTo>
                    <a:cubicBezTo>
                      <a:pt x="4" y="10"/>
                      <a:pt x="4" y="10"/>
                      <a:pt x="4" y="10"/>
                    </a:cubicBezTo>
                    <a:cubicBezTo>
                      <a:pt x="4" y="9"/>
                      <a:pt x="6" y="10"/>
                      <a:pt x="6" y="10"/>
                    </a:cubicBezTo>
                    <a:cubicBezTo>
                      <a:pt x="7" y="11"/>
                      <a:pt x="7" y="14"/>
                      <a:pt x="7" y="15"/>
                    </a:cubicBezTo>
                    <a:cubicBezTo>
                      <a:pt x="7" y="15"/>
                      <a:pt x="7" y="16"/>
                      <a:pt x="7" y="16"/>
                    </a:cubicBezTo>
                    <a:cubicBezTo>
                      <a:pt x="7" y="34"/>
                      <a:pt x="7" y="34"/>
                      <a:pt x="7" y="34"/>
                    </a:cubicBezTo>
                    <a:cubicBezTo>
                      <a:pt x="7" y="35"/>
                      <a:pt x="7" y="36"/>
                      <a:pt x="7" y="37"/>
                    </a:cubicBezTo>
                    <a:cubicBezTo>
                      <a:pt x="7" y="39"/>
                      <a:pt x="7" y="41"/>
                      <a:pt x="3" y="41"/>
                    </a:cubicBezTo>
                    <a:cubicBezTo>
                      <a:pt x="3" y="41"/>
                      <a:pt x="2" y="41"/>
                      <a:pt x="1" y="41"/>
                    </a:cubicBezTo>
                    <a:cubicBezTo>
                      <a:pt x="1" y="42"/>
                      <a:pt x="0" y="42"/>
                      <a:pt x="0" y="43"/>
                    </a:cubicBezTo>
                    <a:cubicBezTo>
                      <a:pt x="0" y="44"/>
                      <a:pt x="1" y="44"/>
                      <a:pt x="2" y="44"/>
                    </a:cubicBezTo>
                    <a:cubicBezTo>
                      <a:pt x="5" y="44"/>
                      <a:pt x="8" y="44"/>
                      <a:pt x="11" y="44"/>
                    </a:cubicBezTo>
                    <a:cubicBezTo>
                      <a:pt x="14" y="44"/>
                      <a:pt x="17" y="44"/>
                      <a:pt x="20" y="44"/>
                    </a:cubicBezTo>
                    <a:cubicBezTo>
                      <a:pt x="20" y="44"/>
                      <a:pt x="21" y="44"/>
                      <a:pt x="21" y="44"/>
                    </a:cubicBezTo>
                    <a:cubicBezTo>
                      <a:pt x="21" y="44"/>
                      <a:pt x="21" y="43"/>
                      <a:pt x="21" y="43"/>
                    </a:cubicBezTo>
                    <a:cubicBezTo>
                      <a:pt x="21" y="41"/>
                      <a:pt x="19" y="41"/>
                      <a:pt x="18" y="41"/>
                    </a:cubicBezTo>
                    <a:cubicBezTo>
                      <a:pt x="15" y="41"/>
                      <a:pt x="14" y="39"/>
                      <a:pt x="14" y="37"/>
                    </a:cubicBezTo>
                    <a:cubicBezTo>
                      <a:pt x="14" y="36"/>
                      <a:pt x="14" y="35"/>
                      <a:pt x="14" y="34"/>
                    </a:cubicBezTo>
                    <a:cubicBezTo>
                      <a:pt x="14" y="19"/>
                      <a:pt x="14" y="19"/>
                      <a:pt x="14" y="19"/>
                    </a:cubicBezTo>
                    <a:cubicBezTo>
                      <a:pt x="14" y="18"/>
                      <a:pt x="14" y="18"/>
                      <a:pt x="14" y="18"/>
                    </a:cubicBezTo>
                    <a:cubicBezTo>
                      <a:pt x="14" y="15"/>
                      <a:pt x="15" y="12"/>
                      <a:pt x="17" y="10"/>
                    </a:cubicBezTo>
                    <a:cubicBezTo>
                      <a:pt x="18" y="8"/>
                      <a:pt x="19" y="6"/>
                      <a:pt x="21" y="6"/>
                    </a:cubicBezTo>
                    <a:cubicBezTo>
                      <a:pt x="23" y="6"/>
                      <a:pt x="23" y="10"/>
                      <a:pt x="27" y="10"/>
                    </a:cubicBezTo>
                    <a:cubicBezTo>
                      <a:pt x="30" y="10"/>
                      <a:pt x="32" y="8"/>
                      <a:pt x="32" y="6"/>
                    </a:cubicBezTo>
                    <a:cubicBezTo>
                      <a:pt x="32" y="2"/>
                      <a:pt x="29" y="1"/>
                      <a:pt x="26" y="1"/>
                    </a:cubicBezTo>
                    <a:close/>
                  </a:path>
                </a:pathLst>
              </a:custGeom>
              <a:solidFill>
                <a:srgbClr val="0085BF"/>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111" name="Freeform 110"/>
              <p:cNvSpPr>
                <a:spLocks/>
              </p:cNvSpPr>
              <p:nvPr/>
            </p:nvSpPr>
            <p:spPr bwMode="auto">
              <a:xfrm>
                <a:off x="7627873" y="708991"/>
                <a:ext cx="101709" cy="140940"/>
              </a:xfrm>
              <a:custGeom>
                <a:avLst/>
                <a:gdLst>
                  <a:gd name="T0" fmla="*/ 42 w 44"/>
                  <a:gd name="T1" fmla="*/ 14 h 60"/>
                  <a:gd name="T2" fmla="*/ 44 w 44"/>
                  <a:gd name="T3" fmla="*/ 12 h 60"/>
                  <a:gd name="T4" fmla="*/ 43 w 44"/>
                  <a:gd name="T5" fmla="*/ 10 h 60"/>
                  <a:gd name="T6" fmla="*/ 43 w 44"/>
                  <a:gd name="T7" fmla="*/ 3 h 60"/>
                  <a:gd name="T8" fmla="*/ 44 w 44"/>
                  <a:gd name="T9" fmla="*/ 2 h 60"/>
                  <a:gd name="T10" fmla="*/ 43 w 44"/>
                  <a:gd name="T11" fmla="*/ 0 h 60"/>
                  <a:gd name="T12" fmla="*/ 42 w 44"/>
                  <a:gd name="T13" fmla="*/ 0 h 60"/>
                  <a:gd name="T14" fmla="*/ 10 w 44"/>
                  <a:gd name="T15" fmla="*/ 0 h 60"/>
                  <a:gd name="T16" fmla="*/ 2 w 44"/>
                  <a:gd name="T17" fmla="*/ 0 h 60"/>
                  <a:gd name="T18" fmla="*/ 0 w 44"/>
                  <a:gd name="T19" fmla="*/ 1 h 60"/>
                  <a:gd name="T20" fmla="*/ 2 w 44"/>
                  <a:gd name="T21" fmla="*/ 3 h 60"/>
                  <a:gd name="T22" fmla="*/ 8 w 44"/>
                  <a:gd name="T23" fmla="*/ 8 h 60"/>
                  <a:gd name="T24" fmla="*/ 8 w 44"/>
                  <a:gd name="T25" fmla="*/ 10 h 60"/>
                  <a:gd name="T26" fmla="*/ 8 w 44"/>
                  <a:gd name="T27" fmla="*/ 49 h 60"/>
                  <a:gd name="T28" fmla="*/ 8 w 44"/>
                  <a:gd name="T29" fmla="*/ 51 h 60"/>
                  <a:gd name="T30" fmla="*/ 2 w 44"/>
                  <a:gd name="T31" fmla="*/ 57 h 60"/>
                  <a:gd name="T32" fmla="*/ 2 w 44"/>
                  <a:gd name="T33" fmla="*/ 57 h 60"/>
                  <a:gd name="T34" fmla="*/ 0 w 44"/>
                  <a:gd name="T35" fmla="*/ 58 h 60"/>
                  <a:gd name="T36" fmla="*/ 0 w 44"/>
                  <a:gd name="T37" fmla="*/ 60 h 60"/>
                  <a:gd name="T38" fmla="*/ 2 w 44"/>
                  <a:gd name="T39" fmla="*/ 60 h 60"/>
                  <a:gd name="T40" fmla="*/ 12 w 44"/>
                  <a:gd name="T41" fmla="*/ 60 h 60"/>
                  <a:gd name="T42" fmla="*/ 22 w 44"/>
                  <a:gd name="T43" fmla="*/ 60 h 60"/>
                  <a:gd name="T44" fmla="*/ 24 w 44"/>
                  <a:gd name="T45" fmla="*/ 60 h 60"/>
                  <a:gd name="T46" fmla="*/ 24 w 44"/>
                  <a:gd name="T47" fmla="*/ 58 h 60"/>
                  <a:gd name="T48" fmla="*/ 22 w 44"/>
                  <a:gd name="T49" fmla="*/ 57 h 60"/>
                  <a:gd name="T50" fmla="*/ 22 w 44"/>
                  <a:gd name="T51" fmla="*/ 57 h 60"/>
                  <a:gd name="T52" fmla="*/ 16 w 44"/>
                  <a:gd name="T53" fmla="*/ 51 h 60"/>
                  <a:gd name="T54" fmla="*/ 16 w 44"/>
                  <a:gd name="T55" fmla="*/ 49 h 60"/>
                  <a:gd name="T56" fmla="*/ 16 w 44"/>
                  <a:gd name="T57" fmla="*/ 32 h 60"/>
                  <a:gd name="T58" fmla="*/ 17 w 44"/>
                  <a:gd name="T59" fmla="*/ 29 h 60"/>
                  <a:gd name="T60" fmla="*/ 20 w 44"/>
                  <a:gd name="T61" fmla="*/ 29 h 60"/>
                  <a:gd name="T62" fmla="*/ 31 w 44"/>
                  <a:gd name="T63" fmla="*/ 30 h 60"/>
                  <a:gd name="T64" fmla="*/ 34 w 44"/>
                  <a:gd name="T65" fmla="*/ 35 h 60"/>
                  <a:gd name="T66" fmla="*/ 36 w 44"/>
                  <a:gd name="T67" fmla="*/ 38 h 60"/>
                  <a:gd name="T68" fmla="*/ 37 w 44"/>
                  <a:gd name="T69" fmla="*/ 37 h 60"/>
                  <a:gd name="T70" fmla="*/ 37 w 44"/>
                  <a:gd name="T71" fmla="*/ 35 h 60"/>
                  <a:gd name="T72" fmla="*/ 37 w 44"/>
                  <a:gd name="T73" fmla="*/ 26 h 60"/>
                  <a:gd name="T74" fmla="*/ 37 w 44"/>
                  <a:gd name="T75" fmla="*/ 18 h 60"/>
                  <a:gd name="T76" fmla="*/ 36 w 44"/>
                  <a:gd name="T77" fmla="*/ 17 h 60"/>
                  <a:gd name="T78" fmla="*/ 34 w 44"/>
                  <a:gd name="T79" fmla="*/ 19 h 60"/>
                  <a:gd name="T80" fmla="*/ 31 w 44"/>
                  <a:gd name="T81" fmla="*/ 25 h 60"/>
                  <a:gd name="T82" fmla="*/ 23 w 44"/>
                  <a:gd name="T83" fmla="*/ 25 h 60"/>
                  <a:gd name="T84" fmla="*/ 20 w 44"/>
                  <a:gd name="T85" fmla="*/ 25 h 60"/>
                  <a:gd name="T86" fmla="*/ 16 w 44"/>
                  <a:gd name="T87" fmla="*/ 21 h 60"/>
                  <a:gd name="T88" fmla="*/ 16 w 44"/>
                  <a:gd name="T89" fmla="*/ 8 h 60"/>
                  <a:gd name="T90" fmla="*/ 16 w 44"/>
                  <a:gd name="T91" fmla="*/ 7 h 60"/>
                  <a:gd name="T92" fmla="*/ 17 w 44"/>
                  <a:gd name="T93" fmla="*/ 4 h 60"/>
                  <a:gd name="T94" fmla="*/ 25 w 44"/>
                  <a:gd name="T95" fmla="*/ 3 h 60"/>
                  <a:gd name="T96" fmla="*/ 40 w 44"/>
                  <a:gd name="T97" fmla="*/ 12 h 60"/>
                  <a:gd name="T98" fmla="*/ 42 w 44"/>
                  <a:gd name="T9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 h="60">
                    <a:moveTo>
                      <a:pt x="42" y="14"/>
                    </a:moveTo>
                    <a:cubicBezTo>
                      <a:pt x="43" y="14"/>
                      <a:pt x="44" y="13"/>
                      <a:pt x="44" y="12"/>
                    </a:cubicBezTo>
                    <a:cubicBezTo>
                      <a:pt x="44" y="11"/>
                      <a:pt x="43" y="10"/>
                      <a:pt x="43" y="10"/>
                    </a:cubicBezTo>
                    <a:cubicBezTo>
                      <a:pt x="43" y="3"/>
                      <a:pt x="43" y="3"/>
                      <a:pt x="43" y="3"/>
                    </a:cubicBezTo>
                    <a:cubicBezTo>
                      <a:pt x="43" y="3"/>
                      <a:pt x="44" y="2"/>
                      <a:pt x="44" y="2"/>
                    </a:cubicBezTo>
                    <a:cubicBezTo>
                      <a:pt x="44" y="1"/>
                      <a:pt x="43" y="1"/>
                      <a:pt x="43" y="0"/>
                    </a:cubicBezTo>
                    <a:cubicBezTo>
                      <a:pt x="43" y="0"/>
                      <a:pt x="42" y="0"/>
                      <a:pt x="42" y="0"/>
                    </a:cubicBezTo>
                    <a:cubicBezTo>
                      <a:pt x="31" y="0"/>
                      <a:pt x="21" y="0"/>
                      <a:pt x="10" y="0"/>
                    </a:cubicBezTo>
                    <a:cubicBezTo>
                      <a:pt x="7" y="0"/>
                      <a:pt x="5" y="0"/>
                      <a:pt x="2" y="0"/>
                    </a:cubicBezTo>
                    <a:cubicBezTo>
                      <a:pt x="1" y="0"/>
                      <a:pt x="0" y="0"/>
                      <a:pt x="0" y="1"/>
                    </a:cubicBezTo>
                    <a:cubicBezTo>
                      <a:pt x="0" y="3"/>
                      <a:pt x="2" y="3"/>
                      <a:pt x="2" y="3"/>
                    </a:cubicBezTo>
                    <a:cubicBezTo>
                      <a:pt x="8" y="3"/>
                      <a:pt x="8" y="4"/>
                      <a:pt x="8" y="8"/>
                    </a:cubicBezTo>
                    <a:cubicBezTo>
                      <a:pt x="8" y="9"/>
                      <a:pt x="8" y="10"/>
                      <a:pt x="8" y="10"/>
                    </a:cubicBezTo>
                    <a:cubicBezTo>
                      <a:pt x="8" y="49"/>
                      <a:pt x="8" y="49"/>
                      <a:pt x="8" y="49"/>
                    </a:cubicBezTo>
                    <a:cubicBezTo>
                      <a:pt x="8" y="50"/>
                      <a:pt x="8" y="51"/>
                      <a:pt x="8" y="51"/>
                    </a:cubicBezTo>
                    <a:cubicBezTo>
                      <a:pt x="8" y="56"/>
                      <a:pt x="8" y="57"/>
                      <a:pt x="2" y="57"/>
                    </a:cubicBezTo>
                    <a:cubicBezTo>
                      <a:pt x="2" y="57"/>
                      <a:pt x="2" y="57"/>
                      <a:pt x="2" y="57"/>
                    </a:cubicBezTo>
                    <a:cubicBezTo>
                      <a:pt x="1" y="57"/>
                      <a:pt x="0" y="57"/>
                      <a:pt x="0" y="58"/>
                    </a:cubicBezTo>
                    <a:cubicBezTo>
                      <a:pt x="0" y="59"/>
                      <a:pt x="0" y="60"/>
                      <a:pt x="0" y="60"/>
                    </a:cubicBezTo>
                    <a:cubicBezTo>
                      <a:pt x="1" y="60"/>
                      <a:pt x="1" y="60"/>
                      <a:pt x="2" y="60"/>
                    </a:cubicBezTo>
                    <a:cubicBezTo>
                      <a:pt x="5" y="60"/>
                      <a:pt x="9" y="60"/>
                      <a:pt x="12" y="60"/>
                    </a:cubicBezTo>
                    <a:cubicBezTo>
                      <a:pt x="16" y="60"/>
                      <a:pt x="19" y="60"/>
                      <a:pt x="22" y="60"/>
                    </a:cubicBezTo>
                    <a:cubicBezTo>
                      <a:pt x="23" y="60"/>
                      <a:pt x="23" y="60"/>
                      <a:pt x="24" y="60"/>
                    </a:cubicBezTo>
                    <a:cubicBezTo>
                      <a:pt x="24" y="60"/>
                      <a:pt x="24" y="59"/>
                      <a:pt x="24" y="58"/>
                    </a:cubicBezTo>
                    <a:cubicBezTo>
                      <a:pt x="24" y="57"/>
                      <a:pt x="23" y="57"/>
                      <a:pt x="22" y="57"/>
                    </a:cubicBezTo>
                    <a:cubicBezTo>
                      <a:pt x="22" y="57"/>
                      <a:pt x="22" y="57"/>
                      <a:pt x="22" y="57"/>
                    </a:cubicBezTo>
                    <a:cubicBezTo>
                      <a:pt x="16" y="57"/>
                      <a:pt x="16" y="56"/>
                      <a:pt x="16" y="51"/>
                    </a:cubicBezTo>
                    <a:cubicBezTo>
                      <a:pt x="16" y="51"/>
                      <a:pt x="16" y="50"/>
                      <a:pt x="16" y="49"/>
                    </a:cubicBezTo>
                    <a:cubicBezTo>
                      <a:pt x="16" y="32"/>
                      <a:pt x="16" y="32"/>
                      <a:pt x="16" y="32"/>
                    </a:cubicBezTo>
                    <a:cubicBezTo>
                      <a:pt x="16" y="30"/>
                      <a:pt x="16" y="30"/>
                      <a:pt x="17" y="29"/>
                    </a:cubicBezTo>
                    <a:cubicBezTo>
                      <a:pt x="17" y="29"/>
                      <a:pt x="18" y="29"/>
                      <a:pt x="20" y="29"/>
                    </a:cubicBezTo>
                    <a:cubicBezTo>
                      <a:pt x="23" y="29"/>
                      <a:pt x="28" y="29"/>
                      <a:pt x="31" y="30"/>
                    </a:cubicBezTo>
                    <a:cubicBezTo>
                      <a:pt x="33" y="30"/>
                      <a:pt x="34" y="33"/>
                      <a:pt x="34" y="35"/>
                    </a:cubicBezTo>
                    <a:cubicBezTo>
                      <a:pt x="34" y="36"/>
                      <a:pt x="34" y="37"/>
                      <a:pt x="36" y="38"/>
                    </a:cubicBezTo>
                    <a:cubicBezTo>
                      <a:pt x="36" y="38"/>
                      <a:pt x="36" y="37"/>
                      <a:pt x="37" y="37"/>
                    </a:cubicBezTo>
                    <a:cubicBezTo>
                      <a:pt x="37" y="37"/>
                      <a:pt x="37" y="36"/>
                      <a:pt x="37" y="35"/>
                    </a:cubicBezTo>
                    <a:cubicBezTo>
                      <a:pt x="37" y="32"/>
                      <a:pt x="37" y="29"/>
                      <a:pt x="37" y="26"/>
                    </a:cubicBezTo>
                    <a:cubicBezTo>
                      <a:pt x="37" y="24"/>
                      <a:pt x="37" y="21"/>
                      <a:pt x="37" y="18"/>
                    </a:cubicBezTo>
                    <a:cubicBezTo>
                      <a:pt x="37" y="17"/>
                      <a:pt x="36" y="17"/>
                      <a:pt x="36" y="17"/>
                    </a:cubicBezTo>
                    <a:cubicBezTo>
                      <a:pt x="34" y="17"/>
                      <a:pt x="34" y="18"/>
                      <a:pt x="34" y="19"/>
                    </a:cubicBezTo>
                    <a:cubicBezTo>
                      <a:pt x="34" y="22"/>
                      <a:pt x="33" y="25"/>
                      <a:pt x="31" y="25"/>
                    </a:cubicBezTo>
                    <a:cubicBezTo>
                      <a:pt x="29" y="25"/>
                      <a:pt x="26" y="25"/>
                      <a:pt x="23" y="25"/>
                    </a:cubicBezTo>
                    <a:cubicBezTo>
                      <a:pt x="22" y="25"/>
                      <a:pt x="21" y="25"/>
                      <a:pt x="20" y="25"/>
                    </a:cubicBezTo>
                    <a:cubicBezTo>
                      <a:pt x="16" y="25"/>
                      <a:pt x="16" y="26"/>
                      <a:pt x="16" y="21"/>
                    </a:cubicBezTo>
                    <a:cubicBezTo>
                      <a:pt x="16" y="8"/>
                      <a:pt x="16" y="8"/>
                      <a:pt x="16" y="8"/>
                    </a:cubicBezTo>
                    <a:cubicBezTo>
                      <a:pt x="16" y="8"/>
                      <a:pt x="16" y="7"/>
                      <a:pt x="16" y="7"/>
                    </a:cubicBezTo>
                    <a:cubicBezTo>
                      <a:pt x="16" y="6"/>
                      <a:pt x="16" y="4"/>
                      <a:pt x="17" y="4"/>
                    </a:cubicBezTo>
                    <a:cubicBezTo>
                      <a:pt x="18" y="3"/>
                      <a:pt x="23" y="3"/>
                      <a:pt x="25" y="3"/>
                    </a:cubicBezTo>
                    <a:cubicBezTo>
                      <a:pt x="33" y="3"/>
                      <a:pt x="38" y="3"/>
                      <a:pt x="40" y="12"/>
                    </a:cubicBezTo>
                    <a:cubicBezTo>
                      <a:pt x="40" y="12"/>
                      <a:pt x="41" y="14"/>
                      <a:pt x="42" y="14"/>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112" name="Freeform 111"/>
              <p:cNvSpPr>
                <a:spLocks noEditPoints="1"/>
              </p:cNvSpPr>
              <p:nvPr/>
            </p:nvSpPr>
            <p:spPr bwMode="auto">
              <a:xfrm>
                <a:off x="7719895" y="746443"/>
                <a:ext cx="101709" cy="106444"/>
              </a:xfrm>
              <a:custGeom>
                <a:avLst/>
                <a:gdLst>
                  <a:gd name="T0" fmla="*/ 22 w 44"/>
                  <a:gd name="T1" fmla="*/ 0 h 45"/>
                  <a:gd name="T2" fmla="*/ 6 w 44"/>
                  <a:gd name="T3" fmla="*/ 6 h 45"/>
                  <a:gd name="T4" fmla="*/ 0 w 44"/>
                  <a:gd name="T5" fmla="*/ 22 h 45"/>
                  <a:gd name="T6" fmla="*/ 22 w 44"/>
                  <a:gd name="T7" fmla="*/ 45 h 45"/>
                  <a:gd name="T8" fmla="*/ 44 w 44"/>
                  <a:gd name="T9" fmla="*/ 22 h 45"/>
                  <a:gd name="T10" fmla="*/ 37 w 44"/>
                  <a:gd name="T11" fmla="*/ 5 h 45"/>
                  <a:gd name="T12" fmla="*/ 22 w 44"/>
                  <a:gd name="T13" fmla="*/ 0 h 45"/>
                  <a:gd name="T14" fmla="*/ 22 w 44"/>
                  <a:gd name="T15" fmla="*/ 3 h 45"/>
                  <a:gd name="T16" fmla="*/ 37 w 44"/>
                  <a:gd name="T17" fmla="*/ 23 h 45"/>
                  <a:gd name="T18" fmla="*/ 37 w 44"/>
                  <a:gd name="T19" fmla="*/ 23 h 45"/>
                  <a:gd name="T20" fmla="*/ 23 w 44"/>
                  <a:gd name="T21" fmla="*/ 42 h 45"/>
                  <a:gd name="T22" fmla="*/ 12 w 44"/>
                  <a:gd name="T23" fmla="*/ 35 h 45"/>
                  <a:gd name="T24" fmla="*/ 8 w 44"/>
                  <a:gd name="T25" fmla="*/ 22 h 45"/>
                  <a:gd name="T26" fmla="*/ 22 w 44"/>
                  <a:gd name="T2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5">
                    <a:moveTo>
                      <a:pt x="22" y="0"/>
                    </a:moveTo>
                    <a:cubicBezTo>
                      <a:pt x="16" y="0"/>
                      <a:pt x="11" y="2"/>
                      <a:pt x="6" y="6"/>
                    </a:cubicBezTo>
                    <a:cubicBezTo>
                      <a:pt x="3" y="10"/>
                      <a:pt x="0" y="16"/>
                      <a:pt x="0" y="22"/>
                    </a:cubicBezTo>
                    <a:cubicBezTo>
                      <a:pt x="0" y="35"/>
                      <a:pt x="10" y="45"/>
                      <a:pt x="22" y="45"/>
                    </a:cubicBezTo>
                    <a:cubicBezTo>
                      <a:pt x="34" y="45"/>
                      <a:pt x="44" y="35"/>
                      <a:pt x="44" y="22"/>
                    </a:cubicBezTo>
                    <a:cubicBezTo>
                      <a:pt x="44" y="16"/>
                      <a:pt x="42" y="9"/>
                      <a:pt x="37" y="5"/>
                    </a:cubicBezTo>
                    <a:cubicBezTo>
                      <a:pt x="33" y="1"/>
                      <a:pt x="28" y="0"/>
                      <a:pt x="22" y="0"/>
                    </a:cubicBezTo>
                    <a:close/>
                    <a:moveTo>
                      <a:pt x="22" y="3"/>
                    </a:moveTo>
                    <a:cubicBezTo>
                      <a:pt x="32" y="3"/>
                      <a:pt x="37" y="13"/>
                      <a:pt x="37" y="23"/>
                    </a:cubicBezTo>
                    <a:cubicBezTo>
                      <a:pt x="37" y="23"/>
                      <a:pt x="37" y="23"/>
                      <a:pt x="37" y="23"/>
                    </a:cubicBezTo>
                    <a:cubicBezTo>
                      <a:pt x="37" y="32"/>
                      <a:pt x="32" y="42"/>
                      <a:pt x="23" y="42"/>
                    </a:cubicBezTo>
                    <a:cubicBezTo>
                      <a:pt x="18" y="42"/>
                      <a:pt x="14" y="39"/>
                      <a:pt x="12" y="35"/>
                    </a:cubicBezTo>
                    <a:cubicBezTo>
                      <a:pt x="9" y="31"/>
                      <a:pt x="8" y="26"/>
                      <a:pt x="8" y="22"/>
                    </a:cubicBezTo>
                    <a:cubicBezTo>
                      <a:pt x="8" y="12"/>
                      <a:pt x="13" y="3"/>
                      <a:pt x="22" y="3"/>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113" name="Freeform 112"/>
              <p:cNvSpPr>
                <a:spLocks/>
              </p:cNvSpPr>
              <p:nvPr/>
            </p:nvSpPr>
            <p:spPr bwMode="auto">
              <a:xfrm>
                <a:off x="7825478" y="749400"/>
                <a:ext cx="110427" cy="103487"/>
              </a:xfrm>
              <a:custGeom>
                <a:avLst/>
                <a:gdLst>
                  <a:gd name="T0" fmla="*/ 46 w 48"/>
                  <a:gd name="T1" fmla="*/ 37 h 44"/>
                  <a:gd name="T2" fmla="*/ 45 w 48"/>
                  <a:gd name="T3" fmla="*/ 37 h 44"/>
                  <a:gd name="T4" fmla="*/ 44 w 48"/>
                  <a:gd name="T5" fmla="*/ 37 h 44"/>
                  <a:gd name="T6" fmla="*/ 42 w 48"/>
                  <a:gd name="T7" fmla="*/ 34 h 44"/>
                  <a:gd name="T8" fmla="*/ 42 w 48"/>
                  <a:gd name="T9" fmla="*/ 31 h 44"/>
                  <a:gd name="T10" fmla="*/ 42 w 48"/>
                  <a:gd name="T11" fmla="*/ 3 h 44"/>
                  <a:gd name="T12" fmla="*/ 42 w 48"/>
                  <a:gd name="T13" fmla="*/ 2 h 44"/>
                  <a:gd name="T14" fmla="*/ 42 w 48"/>
                  <a:gd name="T15" fmla="*/ 1 h 44"/>
                  <a:gd name="T16" fmla="*/ 40 w 48"/>
                  <a:gd name="T17" fmla="*/ 0 h 44"/>
                  <a:gd name="T18" fmla="*/ 30 w 48"/>
                  <a:gd name="T19" fmla="*/ 0 h 44"/>
                  <a:gd name="T20" fmla="*/ 29 w 48"/>
                  <a:gd name="T21" fmla="*/ 0 h 44"/>
                  <a:gd name="T22" fmla="*/ 28 w 48"/>
                  <a:gd name="T23" fmla="*/ 0 h 44"/>
                  <a:gd name="T24" fmla="*/ 28 w 48"/>
                  <a:gd name="T25" fmla="*/ 1 h 44"/>
                  <a:gd name="T26" fmla="*/ 31 w 48"/>
                  <a:gd name="T27" fmla="*/ 3 h 44"/>
                  <a:gd name="T28" fmla="*/ 35 w 48"/>
                  <a:gd name="T29" fmla="*/ 7 h 44"/>
                  <a:gd name="T30" fmla="*/ 35 w 48"/>
                  <a:gd name="T31" fmla="*/ 10 h 44"/>
                  <a:gd name="T32" fmla="*/ 35 w 48"/>
                  <a:gd name="T33" fmla="*/ 28 h 44"/>
                  <a:gd name="T34" fmla="*/ 35 w 48"/>
                  <a:gd name="T35" fmla="*/ 30 h 44"/>
                  <a:gd name="T36" fmla="*/ 33 w 48"/>
                  <a:gd name="T37" fmla="*/ 35 h 44"/>
                  <a:gd name="T38" fmla="*/ 24 w 48"/>
                  <a:gd name="T39" fmla="*/ 39 h 44"/>
                  <a:gd name="T40" fmla="*/ 15 w 48"/>
                  <a:gd name="T41" fmla="*/ 35 h 44"/>
                  <a:gd name="T42" fmla="*/ 13 w 48"/>
                  <a:gd name="T43" fmla="*/ 25 h 44"/>
                  <a:gd name="T44" fmla="*/ 13 w 48"/>
                  <a:gd name="T45" fmla="*/ 4 h 44"/>
                  <a:gd name="T46" fmla="*/ 14 w 48"/>
                  <a:gd name="T47" fmla="*/ 2 h 44"/>
                  <a:gd name="T48" fmla="*/ 13 w 48"/>
                  <a:gd name="T49" fmla="*/ 1 h 44"/>
                  <a:gd name="T50" fmla="*/ 12 w 48"/>
                  <a:gd name="T51" fmla="*/ 0 h 44"/>
                  <a:gd name="T52" fmla="*/ 1 w 48"/>
                  <a:gd name="T53" fmla="*/ 0 h 44"/>
                  <a:gd name="T54" fmla="*/ 1 w 48"/>
                  <a:gd name="T55" fmla="*/ 0 h 44"/>
                  <a:gd name="T56" fmla="*/ 0 w 48"/>
                  <a:gd name="T57" fmla="*/ 0 h 44"/>
                  <a:gd name="T58" fmla="*/ 0 w 48"/>
                  <a:gd name="T59" fmla="*/ 1 h 44"/>
                  <a:gd name="T60" fmla="*/ 3 w 48"/>
                  <a:gd name="T61" fmla="*/ 3 h 44"/>
                  <a:gd name="T62" fmla="*/ 6 w 48"/>
                  <a:gd name="T63" fmla="*/ 7 h 44"/>
                  <a:gd name="T64" fmla="*/ 6 w 48"/>
                  <a:gd name="T65" fmla="*/ 10 h 44"/>
                  <a:gd name="T66" fmla="*/ 6 w 48"/>
                  <a:gd name="T67" fmla="*/ 25 h 44"/>
                  <a:gd name="T68" fmla="*/ 6 w 48"/>
                  <a:gd name="T69" fmla="*/ 26 h 44"/>
                  <a:gd name="T70" fmla="*/ 9 w 48"/>
                  <a:gd name="T71" fmla="*/ 38 h 44"/>
                  <a:gd name="T72" fmla="*/ 20 w 48"/>
                  <a:gd name="T73" fmla="*/ 44 h 44"/>
                  <a:gd name="T74" fmla="*/ 30 w 48"/>
                  <a:gd name="T75" fmla="*/ 41 h 44"/>
                  <a:gd name="T76" fmla="*/ 34 w 48"/>
                  <a:gd name="T77" fmla="*/ 37 h 44"/>
                  <a:gd name="T78" fmla="*/ 34 w 48"/>
                  <a:gd name="T79" fmla="*/ 38 h 44"/>
                  <a:gd name="T80" fmla="*/ 35 w 48"/>
                  <a:gd name="T81" fmla="*/ 39 h 44"/>
                  <a:gd name="T82" fmla="*/ 35 w 48"/>
                  <a:gd name="T83" fmla="*/ 41 h 44"/>
                  <a:gd name="T84" fmla="*/ 35 w 48"/>
                  <a:gd name="T85" fmla="*/ 43 h 44"/>
                  <a:gd name="T86" fmla="*/ 35 w 48"/>
                  <a:gd name="T87" fmla="*/ 44 h 44"/>
                  <a:gd name="T88" fmla="*/ 35 w 48"/>
                  <a:gd name="T89" fmla="*/ 44 h 44"/>
                  <a:gd name="T90" fmla="*/ 35 w 48"/>
                  <a:gd name="T91" fmla="*/ 44 h 44"/>
                  <a:gd name="T92" fmla="*/ 37 w 48"/>
                  <a:gd name="T93" fmla="*/ 44 h 44"/>
                  <a:gd name="T94" fmla="*/ 46 w 48"/>
                  <a:gd name="T95" fmla="*/ 40 h 44"/>
                  <a:gd name="T96" fmla="*/ 48 w 48"/>
                  <a:gd name="T97" fmla="*/ 38 h 44"/>
                  <a:gd name="T98" fmla="*/ 46 w 48"/>
                  <a:gd name="T99"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 h="44">
                    <a:moveTo>
                      <a:pt x="46" y="37"/>
                    </a:moveTo>
                    <a:cubicBezTo>
                      <a:pt x="45" y="37"/>
                      <a:pt x="45" y="37"/>
                      <a:pt x="45" y="37"/>
                    </a:cubicBezTo>
                    <a:cubicBezTo>
                      <a:pt x="45" y="37"/>
                      <a:pt x="45" y="37"/>
                      <a:pt x="44" y="37"/>
                    </a:cubicBezTo>
                    <a:cubicBezTo>
                      <a:pt x="42" y="37"/>
                      <a:pt x="42" y="36"/>
                      <a:pt x="42" y="34"/>
                    </a:cubicBezTo>
                    <a:cubicBezTo>
                      <a:pt x="42" y="33"/>
                      <a:pt x="42" y="32"/>
                      <a:pt x="42" y="31"/>
                    </a:cubicBezTo>
                    <a:cubicBezTo>
                      <a:pt x="42" y="3"/>
                      <a:pt x="42" y="3"/>
                      <a:pt x="42" y="3"/>
                    </a:cubicBezTo>
                    <a:cubicBezTo>
                      <a:pt x="42" y="3"/>
                      <a:pt x="42" y="2"/>
                      <a:pt x="42" y="2"/>
                    </a:cubicBezTo>
                    <a:cubicBezTo>
                      <a:pt x="42" y="1"/>
                      <a:pt x="42" y="1"/>
                      <a:pt x="42" y="1"/>
                    </a:cubicBezTo>
                    <a:cubicBezTo>
                      <a:pt x="41" y="0"/>
                      <a:pt x="41" y="0"/>
                      <a:pt x="40" y="0"/>
                    </a:cubicBezTo>
                    <a:cubicBezTo>
                      <a:pt x="30" y="0"/>
                      <a:pt x="30" y="0"/>
                      <a:pt x="30" y="0"/>
                    </a:cubicBezTo>
                    <a:cubicBezTo>
                      <a:pt x="30" y="0"/>
                      <a:pt x="29" y="0"/>
                      <a:pt x="29" y="0"/>
                    </a:cubicBezTo>
                    <a:cubicBezTo>
                      <a:pt x="29" y="0"/>
                      <a:pt x="29" y="0"/>
                      <a:pt x="28" y="0"/>
                    </a:cubicBezTo>
                    <a:cubicBezTo>
                      <a:pt x="28" y="1"/>
                      <a:pt x="28" y="1"/>
                      <a:pt x="28" y="1"/>
                    </a:cubicBezTo>
                    <a:cubicBezTo>
                      <a:pt x="28" y="3"/>
                      <a:pt x="30" y="3"/>
                      <a:pt x="31" y="3"/>
                    </a:cubicBezTo>
                    <a:cubicBezTo>
                      <a:pt x="35" y="3"/>
                      <a:pt x="35" y="4"/>
                      <a:pt x="35" y="7"/>
                    </a:cubicBezTo>
                    <a:cubicBezTo>
                      <a:pt x="35" y="8"/>
                      <a:pt x="35" y="9"/>
                      <a:pt x="35" y="10"/>
                    </a:cubicBezTo>
                    <a:cubicBezTo>
                      <a:pt x="35" y="28"/>
                      <a:pt x="35" y="28"/>
                      <a:pt x="35" y="28"/>
                    </a:cubicBezTo>
                    <a:cubicBezTo>
                      <a:pt x="35" y="29"/>
                      <a:pt x="35" y="30"/>
                      <a:pt x="35" y="30"/>
                    </a:cubicBezTo>
                    <a:cubicBezTo>
                      <a:pt x="35" y="32"/>
                      <a:pt x="35" y="34"/>
                      <a:pt x="33" y="35"/>
                    </a:cubicBezTo>
                    <a:cubicBezTo>
                      <a:pt x="31" y="38"/>
                      <a:pt x="28" y="39"/>
                      <a:pt x="24" y="39"/>
                    </a:cubicBezTo>
                    <a:cubicBezTo>
                      <a:pt x="21" y="39"/>
                      <a:pt x="17" y="38"/>
                      <a:pt x="15" y="35"/>
                    </a:cubicBezTo>
                    <a:cubicBezTo>
                      <a:pt x="14" y="32"/>
                      <a:pt x="13" y="28"/>
                      <a:pt x="13" y="25"/>
                    </a:cubicBezTo>
                    <a:cubicBezTo>
                      <a:pt x="13" y="4"/>
                      <a:pt x="13" y="4"/>
                      <a:pt x="13" y="4"/>
                    </a:cubicBezTo>
                    <a:cubicBezTo>
                      <a:pt x="13" y="4"/>
                      <a:pt x="14" y="3"/>
                      <a:pt x="14" y="2"/>
                    </a:cubicBezTo>
                    <a:cubicBezTo>
                      <a:pt x="14" y="2"/>
                      <a:pt x="13" y="1"/>
                      <a:pt x="13" y="1"/>
                    </a:cubicBezTo>
                    <a:cubicBezTo>
                      <a:pt x="13" y="0"/>
                      <a:pt x="12" y="0"/>
                      <a:pt x="12" y="0"/>
                    </a:cubicBezTo>
                    <a:cubicBezTo>
                      <a:pt x="1" y="0"/>
                      <a:pt x="1" y="0"/>
                      <a:pt x="1" y="0"/>
                    </a:cubicBezTo>
                    <a:cubicBezTo>
                      <a:pt x="1" y="0"/>
                      <a:pt x="1" y="0"/>
                      <a:pt x="1" y="0"/>
                    </a:cubicBezTo>
                    <a:cubicBezTo>
                      <a:pt x="0" y="0"/>
                      <a:pt x="0" y="0"/>
                      <a:pt x="0" y="0"/>
                    </a:cubicBezTo>
                    <a:cubicBezTo>
                      <a:pt x="0" y="0"/>
                      <a:pt x="0" y="1"/>
                      <a:pt x="0" y="1"/>
                    </a:cubicBezTo>
                    <a:cubicBezTo>
                      <a:pt x="0" y="3"/>
                      <a:pt x="2" y="3"/>
                      <a:pt x="3" y="3"/>
                    </a:cubicBezTo>
                    <a:cubicBezTo>
                      <a:pt x="6" y="3"/>
                      <a:pt x="6" y="4"/>
                      <a:pt x="6" y="7"/>
                    </a:cubicBezTo>
                    <a:cubicBezTo>
                      <a:pt x="6" y="8"/>
                      <a:pt x="6" y="9"/>
                      <a:pt x="6" y="10"/>
                    </a:cubicBezTo>
                    <a:cubicBezTo>
                      <a:pt x="6" y="25"/>
                      <a:pt x="6" y="25"/>
                      <a:pt x="6" y="25"/>
                    </a:cubicBezTo>
                    <a:cubicBezTo>
                      <a:pt x="6" y="25"/>
                      <a:pt x="6" y="26"/>
                      <a:pt x="6" y="26"/>
                    </a:cubicBezTo>
                    <a:cubicBezTo>
                      <a:pt x="6" y="30"/>
                      <a:pt x="6" y="35"/>
                      <a:pt x="9" y="38"/>
                    </a:cubicBezTo>
                    <a:cubicBezTo>
                      <a:pt x="12" y="42"/>
                      <a:pt x="16" y="44"/>
                      <a:pt x="20" y="44"/>
                    </a:cubicBezTo>
                    <a:cubicBezTo>
                      <a:pt x="25" y="44"/>
                      <a:pt x="28" y="42"/>
                      <a:pt x="30" y="41"/>
                    </a:cubicBezTo>
                    <a:cubicBezTo>
                      <a:pt x="32" y="39"/>
                      <a:pt x="34" y="37"/>
                      <a:pt x="34" y="37"/>
                    </a:cubicBezTo>
                    <a:cubicBezTo>
                      <a:pt x="34" y="37"/>
                      <a:pt x="34" y="37"/>
                      <a:pt x="34" y="38"/>
                    </a:cubicBezTo>
                    <a:cubicBezTo>
                      <a:pt x="35" y="38"/>
                      <a:pt x="35" y="38"/>
                      <a:pt x="35" y="39"/>
                    </a:cubicBezTo>
                    <a:cubicBezTo>
                      <a:pt x="35" y="40"/>
                      <a:pt x="35" y="40"/>
                      <a:pt x="35" y="41"/>
                    </a:cubicBezTo>
                    <a:cubicBezTo>
                      <a:pt x="35" y="43"/>
                      <a:pt x="35" y="43"/>
                      <a:pt x="35" y="43"/>
                    </a:cubicBezTo>
                    <a:cubicBezTo>
                      <a:pt x="35" y="43"/>
                      <a:pt x="35" y="43"/>
                      <a:pt x="35" y="44"/>
                    </a:cubicBezTo>
                    <a:cubicBezTo>
                      <a:pt x="35" y="44"/>
                      <a:pt x="35" y="44"/>
                      <a:pt x="35" y="44"/>
                    </a:cubicBezTo>
                    <a:cubicBezTo>
                      <a:pt x="35" y="44"/>
                      <a:pt x="35" y="44"/>
                      <a:pt x="35" y="44"/>
                    </a:cubicBezTo>
                    <a:cubicBezTo>
                      <a:pt x="36" y="44"/>
                      <a:pt x="37" y="44"/>
                      <a:pt x="37" y="44"/>
                    </a:cubicBezTo>
                    <a:cubicBezTo>
                      <a:pt x="39" y="42"/>
                      <a:pt x="43" y="40"/>
                      <a:pt x="46" y="40"/>
                    </a:cubicBezTo>
                    <a:cubicBezTo>
                      <a:pt x="46" y="39"/>
                      <a:pt x="48" y="39"/>
                      <a:pt x="48" y="38"/>
                    </a:cubicBezTo>
                    <a:cubicBezTo>
                      <a:pt x="48" y="37"/>
                      <a:pt x="47" y="37"/>
                      <a:pt x="46" y="37"/>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114" name="Freeform 113"/>
              <p:cNvSpPr>
                <a:spLocks/>
              </p:cNvSpPr>
              <p:nvPr/>
            </p:nvSpPr>
            <p:spPr bwMode="auto">
              <a:xfrm>
                <a:off x="7945592" y="746443"/>
                <a:ext cx="112364" cy="103487"/>
              </a:xfrm>
              <a:custGeom>
                <a:avLst/>
                <a:gdLst>
                  <a:gd name="T0" fmla="*/ 48 w 49"/>
                  <a:gd name="T1" fmla="*/ 41 h 44"/>
                  <a:gd name="T2" fmla="*/ 46 w 49"/>
                  <a:gd name="T3" fmla="*/ 41 h 44"/>
                  <a:gd name="T4" fmla="*/ 43 w 49"/>
                  <a:gd name="T5" fmla="*/ 37 h 44"/>
                  <a:gd name="T6" fmla="*/ 43 w 49"/>
                  <a:gd name="T7" fmla="*/ 34 h 44"/>
                  <a:gd name="T8" fmla="*/ 43 w 49"/>
                  <a:gd name="T9" fmla="*/ 19 h 44"/>
                  <a:gd name="T10" fmla="*/ 43 w 49"/>
                  <a:gd name="T11" fmla="*/ 17 h 44"/>
                  <a:gd name="T12" fmla="*/ 40 w 49"/>
                  <a:gd name="T13" fmla="*/ 5 h 44"/>
                  <a:gd name="T14" fmla="*/ 29 w 49"/>
                  <a:gd name="T15" fmla="*/ 0 h 44"/>
                  <a:gd name="T16" fmla="*/ 18 w 49"/>
                  <a:gd name="T17" fmla="*/ 4 h 44"/>
                  <a:gd name="T18" fmla="*/ 14 w 49"/>
                  <a:gd name="T19" fmla="*/ 7 h 44"/>
                  <a:gd name="T20" fmla="*/ 14 w 49"/>
                  <a:gd name="T21" fmla="*/ 2 h 44"/>
                  <a:gd name="T22" fmla="*/ 14 w 49"/>
                  <a:gd name="T23" fmla="*/ 1 h 44"/>
                  <a:gd name="T24" fmla="*/ 13 w 49"/>
                  <a:gd name="T25" fmla="*/ 0 h 44"/>
                  <a:gd name="T26" fmla="*/ 11 w 49"/>
                  <a:gd name="T27" fmla="*/ 1 h 44"/>
                  <a:gd name="T28" fmla="*/ 4 w 49"/>
                  <a:gd name="T29" fmla="*/ 6 h 44"/>
                  <a:gd name="T30" fmla="*/ 1 w 49"/>
                  <a:gd name="T31" fmla="*/ 8 h 44"/>
                  <a:gd name="T32" fmla="*/ 3 w 49"/>
                  <a:gd name="T33" fmla="*/ 9 h 44"/>
                  <a:gd name="T34" fmla="*/ 4 w 49"/>
                  <a:gd name="T35" fmla="*/ 9 h 44"/>
                  <a:gd name="T36" fmla="*/ 6 w 49"/>
                  <a:gd name="T37" fmla="*/ 10 h 44"/>
                  <a:gd name="T38" fmla="*/ 7 w 49"/>
                  <a:gd name="T39" fmla="*/ 15 h 44"/>
                  <a:gd name="T40" fmla="*/ 7 w 49"/>
                  <a:gd name="T41" fmla="*/ 16 h 44"/>
                  <a:gd name="T42" fmla="*/ 7 w 49"/>
                  <a:gd name="T43" fmla="*/ 34 h 44"/>
                  <a:gd name="T44" fmla="*/ 7 w 49"/>
                  <a:gd name="T45" fmla="*/ 37 h 44"/>
                  <a:gd name="T46" fmla="*/ 3 w 49"/>
                  <a:gd name="T47" fmla="*/ 41 h 44"/>
                  <a:gd name="T48" fmla="*/ 2 w 49"/>
                  <a:gd name="T49" fmla="*/ 41 h 44"/>
                  <a:gd name="T50" fmla="*/ 0 w 49"/>
                  <a:gd name="T51" fmla="*/ 43 h 44"/>
                  <a:gd name="T52" fmla="*/ 2 w 49"/>
                  <a:gd name="T53" fmla="*/ 44 h 44"/>
                  <a:gd name="T54" fmla="*/ 11 w 49"/>
                  <a:gd name="T55" fmla="*/ 44 h 44"/>
                  <a:gd name="T56" fmla="*/ 19 w 49"/>
                  <a:gd name="T57" fmla="*/ 44 h 44"/>
                  <a:gd name="T58" fmla="*/ 20 w 49"/>
                  <a:gd name="T59" fmla="*/ 44 h 44"/>
                  <a:gd name="T60" fmla="*/ 21 w 49"/>
                  <a:gd name="T61" fmla="*/ 43 h 44"/>
                  <a:gd name="T62" fmla="*/ 20 w 49"/>
                  <a:gd name="T63" fmla="*/ 41 h 44"/>
                  <a:gd name="T64" fmla="*/ 18 w 49"/>
                  <a:gd name="T65" fmla="*/ 41 h 44"/>
                  <a:gd name="T66" fmla="*/ 14 w 49"/>
                  <a:gd name="T67" fmla="*/ 36 h 44"/>
                  <a:gd name="T68" fmla="*/ 14 w 49"/>
                  <a:gd name="T69" fmla="*/ 34 h 44"/>
                  <a:gd name="T70" fmla="*/ 14 w 49"/>
                  <a:gd name="T71" fmla="*/ 18 h 44"/>
                  <a:gd name="T72" fmla="*/ 17 w 49"/>
                  <a:gd name="T73" fmla="*/ 9 h 44"/>
                  <a:gd name="T74" fmla="*/ 26 w 49"/>
                  <a:gd name="T75" fmla="*/ 5 h 44"/>
                  <a:gd name="T76" fmla="*/ 34 w 49"/>
                  <a:gd name="T77" fmla="*/ 9 h 44"/>
                  <a:gd name="T78" fmla="*/ 35 w 49"/>
                  <a:gd name="T79" fmla="*/ 18 h 44"/>
                  <a:gd name="T80" fmla="*/ 35 w 49"/>
                  <a:gd name="T81" fmla="*/ 34 h 44"/>
                  <a:gd name="T82" fmla="*/ 36 w 49"/>
                  <a:gd name="T83" fmla="*/ 37 h 44"/>
                  <a:gd name="T84" fmla="*/ 32 w 49"/>
                  <a:gd name="T85" fmla="*/ 41 h 44"/>
                  <a:gd name="T86" fmla="*/ 30 w 49"/>
                  <a:gd name="T87" fmla="*/ 41 h 44"/>
                  <a:gd name="T88" fmla="*/ 29 w 49"/>
                  <a:gd name="T89" fmla="*/ 43 h 44"/>
                  <a:gd name="T90" fmla="*/ 31 w 49"/>
                  <a:gd name="T91" fmla="*/ 44 h 44"/>
                  <a:gd name="T92" fmla="*/ 39 w 49"/>
                  <a:gd name="T93" fmla="*/ 44 h 44"/>
                  <a:gd name="T94" fmla="*/ 48 w 49"/>
                  <a:gd name="T95" fmla="*/ 44 h 44"/>
                  <a:gd name="T96" fmla="*/ 49 w 49"/>
                  <a:gd name="T97" fmla="*/ 44 h 44"/>
                  <a:gd name="T98" fmla="*/ 49 w 49"/>
                  <a:gd name="T99" fmla="*/ 43 h 44"/>
                  <a:gd name="T100" fmla="*/ 48 w 49"/>
                  <a:gd name="T101"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 h="44">
                    <a:moveTo>
                      <a:pt x="48" y="41"/>
                    </a:moveTo>
                    <a:cubicBezTo>
                      <a:pt x="48" y="41"/>
                      <a:pt x="47" y="41"/>
                      <a:pt x="46" y="41"/>
                    </a:cubicBezTo>
                    <a:cubicBezTo>
                      <a:pt x="43" y="41"/>
                      <a:pt x="43" y="39"/>
                      <a:pt x="43" y="37"/>
                    </a:cubicBezTo>
                    <a:cubicBezTo>
                      <a:pt x="43" y="36"/>
                      <a:pt x="43" y="35"/>
                      <a:pt x="43" y="34"/>
                    </a:cubicBezTo>
                    <a:cubicBezTo>
                      <a:pt x="43" y="19"/>
                      <a:pt x="43" y="19"/>
                      <a:pt x="43" y="19"/>
                    </a:cubicBezTo>
                    <a:cubicBezTo>
                      <a:pt x="43" y="18"/>
                      <a:pt x="43" y="18"/>
                      <a:pt x="43" y="17"/>
                    </a:cubicBezTo>
                    <a:cubicBezTo>
                      <a:pt x="43" y="13"/>
                      <a:pt x="43" y="9"/>
                      <a:pt x="40" y="5"/>
                    </a:cubicBezTo>
                    <a:cubicBezTo>
                      <a:pt x="37" y="2"/>
                      <a:pt x="33" y="0"/>
                      <a:pt x="29" y="0"/>
                    </a:cubicBezTo>
                    <a:cubicBezTo>
                      <a:pt x="24" y="0"/>
                      <a:pt x="21" y="2"/>
                      <a:pt x="18" y="4"/>
                    </a:cubicBezTo>
                    <a:cubicBezTo>
                      <a:pt x="17" y="5"/>
                      <a:pt x="15" y="7"/>
                      <a:pt x="14" y="7"/>
                    </a:cubicBezTo>
                    <a:cubicBezTo>
                      <a:pt x="14" y="2"/>
                      <a:pt x="14" y="2"/>
                      <a:pt x="14" y="2"/>
                    </a:cubicBezTo>
                    <a:cubicBezTo>
                      <a:pt x="14" y="2"/>
                      <a:pt x="14" y="2"/>
                      <a:pt x="14" y="1"/>
                    </a:cubicBezTo>
                    <a:cubicBezTo>
                      <a:pt x="14" y="1"/>
                      <a:pt x="14" y="0"/>
                      <a:pt x="13" y="0"/>
                    </a:cubicBezTo>
                    <a:cubicBezTo>
                      <a:pt x="12" y="0"/>
                      <a:pt x="11" y="1"/>
                      <a:pt x="11" y="1"/>
                    </a:cubicBezTo>
                    <a:cubicBezTo>
                      <a:pt x="10" y="3"/>
                      <a:pt x="6" y="5"/>
                      <a:pt x="4" y="6"/>
                    </a:cubicBezTo>
                    <a:cubicBezTo>
                      <a:pt x="3" y="6"/>
                      <a:pt x="1" y="6"/>
                      <a:pt x="1" y="8"/>
                    </a:cubicBezTo>
                    <a:cubicBezTo>
                      <a:pt x="1" y="9"/>
                      <a:pt x="2" y="9"/>
                      <a:pt x="3" y="9"/>
                    </a:cubicBezTo>
                    <a:cubicBezTo>
                      <a:pt x="4" y="9"/>
                      <a:pt x="4" y="9"/>
                      <a:pt x="4" y="9"/>
                    </a:cubicBezTo>
                    <a:cubicBezTo>
                      <a:pt x="5" y="9"/>
                      <a:pt x="6" y="9"/>
                      <a:pt x="6" y="10"/>
                    </a:cubicBezTo>
                    <a:cubicBezTo>
                      <a:pt x="7" y="11"/>
                      <a:pt x="7" y="13"/>
                      <a:pt x="7" y="15"/>
                    </a:cubicBezTo>
                    <a:cubicBezTo>
                      <a:pt x="7" y="15"/>
                      <a:pt x="7" y="16"/>
                      <a:pt x="7" y="16"/>
                    </a:cubicBezTo>
                    <a:cubicBezTo>
                      <a:pt x="7" y="34"/>
                      <a:pt x="7" y="34"/>
                      <a:pt x="7" y="34"/>
                    </a:cubicBezTo>
                    <a:cubicBezTo>
                      <a:pt x="7" y="35"/>
                      <a:pt x="7" y="36"/>
                      <a:pt x="7" y="37"/>
                    </a:cubicBezTo>
                    <a:cubicBezTo>
                      <a:pt x="7" y="39"/>
                      <a:pt x="7" y="41"/>
                      <a:pt x="3" y="41"/>
                    </a:cubicBezTo>
                    <a:cubicBezTo>
                      <a:pt x="3" y="41"/>
                      <a:pt x="2" y="41"/>
                      <a:pt x="2" y="41"/>
                    </a:cubicBezTo>
                    <a:cubicBezTo>
                      <a:pt x="1" y="41"/>
                      <a:pt x="0" y="42"/>
                      <a:pt x="0" y="43"/>
                    </a:cubicBezTo>
                    <a:cubicBezTo>
                      <a:pt x="0" y="44"/>
                      <a:pt x="1" y="44"/>
                      <a:pt x="2" y="44"/>
                    </a:cubicBezTo>
                    <a:cubicBezTo>
                      <a:pt x="5" y="44"/>
                      <a:pt x="8" y="44"/>
                      <a:pt x="11" y="44"/>
                    </a:cubicBezTo>
                    <a:cubicBezTo>
                      <a:pt x="13" y="44"/>
                      <a:pt x="16" y="44"/>
                      <a:pt x="19" y="44"/>
                    </a:cubicBezTo>
                    <a:cubicBezTo>
                      <a:pt x="20" y="44"/>
                      <a:pt x="20" y="44"/>
                      <a:pt x="20" y="44"/>
                    </a:cubicBezTo>
                    <a:cubicBezTo>
                      <a:pt x="21" y="44"/>
                      <a:pt x="21" y="43"/>
                      <a:pt x="21" y="43"/>
                    </a:cubicBezTo>
                    <a:cubicBezTo>
                      <a:pt x="21" y="42"/>
                      <a:pt x="20" y="41"/>
                      <a:pt x="20" y="41"/>
                    </a:cubicBezTo>
                    <a:cubicBezTo>
                      <a:pt x="19" y="41"/>
                      <a:pt x="18" y="41"/>
                      <a:pt x="18" y="41"/>
                    </a:cubicBezTo>
                    <a:cubicBezTo>
                      <a:pt x="14" y="41"/>
                      <a:pt x="14" y="39"/>
                      <a:pt x="14" y="36"/>
                    </a:cubicBezTo>
                    <a:cubicBezTo>
                      <a:pt x="14" y="36"/>
                      <a:pt x="14" y="35"/>
                      <a:pt x="14" y="34"/>
                    </a:cubicBezTo>
                    <a:cubicBezTo>
                      <a:pt x="14" y="18"/>
                      <a:pt x="14" y="18"/>
                      <a:pt x="14" y="18"/>
                    </a:cubicBezTo>
                    <a:cubicBezTo>
                      <a:pt x="14" y="14"/>
                      <a:pt x="14" y="12"/>
                      <a:pt x="17" y="9"/>
                    </a:cubicBezTo>
                    <a:cubicBezTo>
                      <a:pt x="19" y="7"/>
                      <a:pt x="22" y="5"/>
                      <a:pt x="26" y="5"/>
                    </a:cubicBezTo>
                    <a:cubicBezTo>
                      <a:pt x="29" y="5"/>
                      <a:pt x="32" y="7"/>
                      <a:pt x="34" y="9"/>
                    </a:cubicBezTo>
                    <a:cubicBezTo>
                      <a:pt x="35" y="12"/>
                      <a:pt x="35" y="15"/>
                      <a:pt x="35" y="18"/>
                    </a:cubicBezTo>
                    <a:cubicBezTo>
                      <a:pt x="35" y="34"/>
                      <a:pt x="35" y="34"/>
                      <a:pt x="35" y="34"/>
                    </a:cubicBezTo>
                    <a:cubicBezTo>
                      <a:pt x="35" y="35"/>
                      <a:pt x="36" y="36"/>
                      <a:pt x="36" y="37"/>
                    </a:cubicBezTo>
                    <a:cubicBezTo>
                      <a:pt x="35" y="39"/>
                      <a:pt x="35" y="41"/>
                      <a:pt x="32" y="41"/>
                    </a:cubicBezTo>
                    <a:cubicBezTo>
                      <a:pt x="31" y="41"/>
                      <a:pt x="31" y="41"/>
                      <a:pt x="30" y="41"/>
                    </a:cubicBezTo>
                    <a:cubicBezTo>
                      <a:pt x="29" y="41"/>
                      <a:pt x="29" y="42"/>
                      <a:pt x="29" y="43"/>
                    </a:cubicBezTo>
                    <a:cubicBezTo>
                      <a:pt x="29" y="44"/>
                      <a:pt x="30" y="44"/>
                      <a:pt x="31" y="44"/>
                    </a:cubicBezTo>
                    <a:cubicBezTo>
                      <a:pt x="33" y="44"/>
                      <a:pt x="36" y="44"/>
                      <a:pt x="39" y="44"/>
                    </a:cubicBezTo>
                    <a:cubicBezTo>
                      <a:pt x="42" y="44"/>
                      <a:pt x="45" y="44"/>
                      <a:pt x="48" y="44"/>
                    </a:cubicBezTo>
                    <a:cubicBezTo>
                      <a:pt x="48" y="44"/>
                      <a:pt x="49" y="44"/>
                      <a:pt x="49" y="44"/>
                    </a:cubicBezTo>
                    <a:cubicBezTo>
                      <a:pt x="49" y="44"/>
                      <a:pt x="49" y="43"/>
                      <a:pt x="49" y="43"/>
                    </a:cubicBezTo>
                    <a:cubicBezTo>
                      <a:pt x="49" y="42"/>
                      <a:pt x="49" y="41"/>
                      <a:pt x="48" y="41"/>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115" name="Freeform 114"/>
              <p:cNvSpPr>
                <a:spLocks noEditPoints="1"/>
              </p:cNvSpPr>
              <p:nvPr/>
            </p:nvSpPr>
            <p:spPr bwMode="auto">
              <a:xfrm>
                <a:off x="8064737" y="690264"/>
                <a:ext cx="108490" cy="162623"/>
              </a:xfrm>
              <a:custGeom>
                <a:avLst/>
                <a:gdLst>
                  <a:gd name="T0" fmla="*/ 46 w 47"/>
                  <a:gd name="T1" fmla="*/ 60 h 69"/>
                  <a:gd name="T2" fmla="*/ 44 w 47"/>
                  <a:gd name="T3" fmla="*/ 61 h 69"/>
                  <a:gd name="T4" fmla="*/ 42 w 47"/>
                  <a:gd name="T5" fmla="*/ 63 h 69"/>
                  <a:gd name="T6" fmla="*/ 41 w 47"/>
                  <a:gd name="T7" fmla="*/ 62 h 69"/>
                  <a:gd name="T8" fmla="*/ 41 w 47"/>
                  <a:gd name="T9" fmla="*/ 60 h 69"/>
                  <a:gd name="T10" fmla="*/ 41 w 47"/>
                  <a:gd name="T11" fmla="*/ 58 h 69"/>
                  <a:gd name="T12" fmla="*/ 41 w 47"/>
                  <a:gd name="T13" fmla="*/ 2 h 69"/>
                  <a:gd name="T14" fmla="*/ 41 w 47"/>
                  <a:gd name="T15" fmla="*/ 2 h 69"/>
                  <a:gd name="T16" fmla="*/ 41 w 47"/>
                  <a:gd name="T17" fmla="*/ 1 h 69"/>
                  <a:gd name="T18" fmla="*/ 40 w 47"/>
                  <a:gd name="T19" fmla="*/ 0 h 69"/>
                  <a:gd name="T20" fmla="*/ 38 w 47"/>
                  <a:gd name="T21" fmla="*/ 1 h 69"/>
                  <a:gd name="T22" fmla="*/ 30 w 47"/>
                  <a:gd name="T23" fmla="*/ 4 h 69"/>
                  <a:gd name="T24" fmla="*/ 28 w 47"/>
                  <a:gd name="T25" fmla="*/ 6 h 69"/>
                  <a:gd name="T26" fmla="*/ 30 w 47"/>
                  <a:gd name="T27" fmla="*/ 7 h 69"/>
                  <a:gd name="T28" fmla="*/ 31 w 47"/>
                  <a:gd name="T29" fmla="*/ 7 h 69"/>
                  <a:gd name="T30" fmla="*/ 34 w 47"/>
                  <a:gd name="T31" fmla="*/ 11 h 69"/>
                  <a:gd name="T32" fmla="*/ 34 w 47"/>
                  <a:gd name="T33" fmla="*/ 14 h 69"/>
                  <a:gd name="T34" fmla="*/ 34 w 47"/>
                  <a:gd name="T35" fmla="*/ 23 h 69"/>
                  <a:gd name="T36" fmla="*/ 34 w 47"/>
                  <a:gd name="T37" fmla="*/ 25 h 69"/>
                  <a:gd name="T38" fmla="*/ 34 w 47"/>
                  <a:gd name="T39" fmla="*/ 26 h 69"/>
                  <a:gd name="T40" fmla="*/ 34 w 47"/>
                  <a:gd name="T41" fmla="*/ 26 h 69"/>
                  <a:gd name="T42" fmla="*/ 32 w 47"/>
                  <a:gd name="T43" fmla="*/ 26 h 69"/>
                  <a:gd name="T44" fmla="*/ 22 w 47"/>
                  <a:gd name="T45" fmla="*/ 24 h 69"/>
                  <a:gd name="T46" fmla="*/ 21 w 47"/>
                  <a:gd name="T47" fmla="*/ 24 h 69"/>
                  <a:gd name="T48" fmla="*/ 6 w 47"/>
                  <a:gd name="T49" fmla="*/ 31 h 69"/>
                  <a:gd name="T50" fmla="*/ 0 w 47"/>
                  <a:gd name="T51" fmla="*/ 46 h 69"/>
                  <a:gd name="T52" fmla="*/ 20 w 47"/>
                  <a:gd name="T53" fmla="*/ 69 h 69"/>
                  <a:gd name="T54" fmla="*/ 29 w 47"/>
                  <a:gd name="T55" fmla="*/ 66 h 69"/>
                  <a:gd name="T56" fmla="*/ 34 w 47"/>
                  <a:gd name="T57" fmla="*/ 63 h 69"/>
                  <a:gd name="T58" fmla="*/ 34 w 47"/>
                  <a:gd name="T59" fmla="*/ 63 h 69"/>
                  <a:gd name="T60" fmla="*/ 34 w 47"/>
                  <a:gd name="T61" fmla="*/ 65 h 69"/>
                  <a:gd name="T62" fmla="*/ 35 w 47"/>
                  <a:gd name="T63" fmla="*/ 67 h 69"/>
                  <a:gd name="T64" fmla="*/ 36 w 47"/>
                  <a:gd name="T65" fmla="*/ 68 h 69"/>
                  <a:gd name="T66" fmla="*/ 38 w 47"/>
                  <a:gd name="T67" fmla="*/ 67 h 69"/>
                  <a:gd name="T68" fmla="*/ 45 w 47"/>
                  <a:gd name="T69" fmla="*/ 64 h 69"/>
                  <a:gd name="T70" fmla="*/ 47 w 47"/>
                  <a:gd name="T71" fmla="*/ 62 h 69"/>
                  <a:gd name="T72" fmla="*/ 47 w 47"/>
                  <a:gd name="T73" fmla="*/ 61 h 69"/>
                  <a:gd name="T74" fmla="*/ 47 w 47"/>
                  <a:gd name="T75" fmla="*/ 61 h 69"/>
                  <a:gd name="T76" fmla="*/ 46 w 47"/>
                  <a:gd name="T77" fmla="*/ 60 h 69"/>
                  <a:gd name="T78" fmla="*/ 23 w 47"/>
                  <a:gd name="T79" fmla="*/ 64 h 69"/>
                  <a:gd name="T80" fmla="*/ 7 w 47"/>
                  <a:gd name="T81" fmla="*/ 45 h 69"/>
                  <a:gd name="T82" fmla="*/ 23 w 47"/>
                  <a:gd name="T83" fmla="*/ 26 h 69"/>
                  <a:gd name="T84" fmla="*/ 24 w 47"/>
                  <a:gd name="T85" fmla="*/ 26 h 69"/>
                  <a:gd name="T86" fmla="*/ 24 w 47"/>
                  <a:gd name="T87" fmla="*/ 26 h 69"/>
                  <a:gd name="T88" fmla="*/ 32 w 47"/>
                  <a:gd name="T89" fmla="*/ 29 h 69"/>
                  <a:gd name="T90" fmla="*/ 34 w 47"/>
                  <a:gd name="T91" fmla="*/ 37 h 69"/>
                  <a:gd name="T92" fmla="*/ 34 w 47"/>
                  <a:gd name="T93" fmla="*/ 38 h 69"/>
                  <a:gd name="T94" fmla="*/ 34 w 47"/>
                  <a:gd name="T95" fmla="*/ 38 h 69"/>
                  <a:gd name="T96" fmla="*/ 34 w 47"/>
                  <a:gd name="T97" fmla="*/ 55 h 69"/>
                  <a:gd name="T98" fmla="*/ 34 w 47"/>
                  <a:gd name="T99" fmla="*/ 57 h 69"/>
                  <a:gd name="T100" fmla="*/ 33 w 47"/>
                  <a:gd name="T101" fmla="*/ 60 h 69"/>
                  <a:gd name="T102" fmla="*/ 23 w 47"/>
                  <a:gd name="T103"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 h="69">
                    <a:moveTo>
                      <a:pt x="46" y="60"/>
                    </a:moveTo>
                    <a:cubicBezTo>
                      <a:pt x="45" y="60"/>
                      <a:pt x="45" y="61"/>
                      <a:pt x="44" y="61"/>
                    </a:cubicBezTo>
                    <a:cubicBezTo>
                      <a:pt x="44" y="62"/>
                      <a:pt x="43" y="63"/>
                      <a:pt x="42" y="63"/>
                    </a:cubicBezTo>
                    <a:cubicBezTo>
                      <a:pt x="42" y="63"/>
                      <a:pt x="42" y="63"/>
                      <a:pt x="41" y="62"/>
                    </a:cubicBezTo>
                    <a:cubicBezTo>
                      <a:pt x="41" y="61"/>
                      <a:pt x="41" y="61"/>
                      <a:pt x="41" y="60"/>
                    </a:cubicBezTo>
                    <a:cubicBezTo>
                      <a:pt x="41" y="59"/>
                      <a:pt x="41" y="59"/>
                      <a:pt x="41" y="58"/>
                    </a:cubicBezTo>
                    <a:cubicBezTo>
                      <a:pt x="41" y="2"/>
                      <a:pt x="41" y="2"/>
                      <a:pt x="41" y="2"/>
                    </a:cubicBezTo>
                    <a:cubicBezTo>
                      <a:pt x="41" y="2"/>
                      <a:pt x="41" y="2"/>
                      <a:pt x="41" y="2"/>
                    </a:cubicBezTo>
                    <a:cubicBezTo>
                      <a:pt x="41" y="1"/>
                      <a:pt x="41" y="1"/>
                      <a:pt x="41" y="1"/>
                    </a:cubicBezTo>
                    <a:cubicBezTo>
                      <a:pt x="41" y="0"/>
                      <a:pt x="40" y="0"/>
                      <a:pt x="40" y="0"/>
                    </a:cubicBezTo>
                    <a:cubicBezTo>
                      <a:pt x="39" y="0"/>
                      <a:pt x="38" y="1"/>
                      <a:pt x="38" y="1"/>
                    </a:cubicBezTo>
                    <a:cubicBezTo>
                      <a:pt x="36" y="3"/>
                      <a:pt x="32" y="4"/>
                      <a:pt x="30" y="4"/>
                    </a:cubicBezTo>
                    <a:cubicBezTo>
                      <a:pt x="29" y="4"/>
                      <a:pt x="28" y="5"/>
                      <a:pt x="28" y="6"/>
                    </a:cubicBezTo>
                    <a:cubicBezTo>
                      <a:pt x="28" y="7"/>
                      <a:pt x="29" y="7"/>
                      <a:pt x="30" y="7"/>
                    </a:cubicBezTo>
                    <a:cubicBezTo>
                      <a:pt x="30" y="7"/>
                      <a:pt x="31" y="7"/>
                      <a:pt x="31" y="7"/>
                    </a:cubicBezTo>
                    <a:cubicBezTo>
                      <a:pt x="34" y="7"/>
                      <a:pt x="34" y="9"/>
                      <a:pt x="34" y="11"/>
                    </a:cubicBezTo>
                    <a:cubicBezTo>
                      <a:pt x="34" y="12"/>
                      <a:pt x="34" y="13"/>
                      <a:pt x="34" y="14"/>
                    </a:cubicBezTo>
                    <a:cubicBezTo>
                      <a:pt x="34" y="23"/>
                      <a:pt x="34" y="23"/>
                      <a:pt x="34" y="23"/>
                    </a:cubicBezTo>
                    <a:cubicBezTo>
                      <a:pt x="34" y="24"/>
                      <a:pt x="34" y="24"/>
                      <a:pt x="34" y="25"/>
                    </a:cubicBezTo>
                    <a:cubicBezTo>
                      <a:pt x="34" y="25"/>
                      <a:pt x="34" y="26"/>
                      <a:pt x="34" y="26"/>
                    </a:cubicBezTo>
                    <a:cubicBezTo>
                      <a:pt x="34" y="26"/>
                      <a:pt x="34" y="26"/>
                      <a:pt x="34" y="26"/>
                    </a:cubicBezTo>
                    <a:cubicBezTo>
                      <a:pt x="33" y="26"/>
                      <a:pt x="33" y="26"/>
                      <a:pt x="32" y="26"/>
                    </a:cubicBezTo>
                    <a:cubicBezTo>
                      <a:pt x="29" y="25"/>
                      <a:pt x="26" y="24"/>
                      <a:pt x="22" y="24"/>
                    </a:cubicBezTo>
                    <a:cubicBezTo>
                      <a:pt x="22" y="24"/>
                      <a:pt x="22" y="24"/>
                      <a:pt x="21" y="24"/>
                    </a:cubicBezTo>
                    <a:cubicBezTo>
                      <a:pt x="16" y="24"/>
                      <a:pt x="10" y="27"/>
                      <a:pt x="6" y="31"/>
                    </a:cubicBezTo>
                    <a:cubicBezTo>
                      <a:pt x="2" y="35"/>
                      <a:pt x="0" y="40"/>
                      <a:pt x="0" y="46"/>
                    </a:cubicBezTo>
                    <a:cubicBezTo>
                      <a:pt x="0" y="58"/>
                      <a:pt x="8" y="69"/>
                      <a:pt x="20" y="69"/>
                    </a:cubicBezTo>
                    <a:cubicBezTo>
                      <a:pt x="24" y="69"/>
                      <a:pt x="27" y="67"/>
                      <a:pt x="29" y="66"/>
                    </a:cubicBezTo>
                    <a:cubicBezTo>
                      <a:pt x="32" y="64"/>
                      <a:pt x="34" y="62"/>
                      <a:pt x="34" y="63"/>
                    </a:cubicBezTo>
                    <a:cubicBezTo>
                      <a:pt x="34" y="63"/>
                      <a:pt x="34" y="63"/>
                      <a:pt x="34" y="63"/>
                    </a:cubicBezTo>
                    <a:cubicBezTo>
                      <a:pt x="34" y="63"/>
                      <a:pt x="34" y="65"/>
                      <a:pt x="34" y="65"/>
                    </a:cubicBezTo>
                    <a:cubicBezTo>
                      <a:pt x="34" y="65"/>
                      <a:pt x="34" y="66"/>
                      <a:pt x="35" y="67"/>
                    </a:cubicBezTo>
                    <a:cubicBezTo>
                      <a:pt x="35" y="67"/>
                      <a:pt x="35" y="68"/>
                      <a:pt x="36" y="68"/>
                    </a:cubicBezTo>
                    <a:cubicBezTo>
                      <a:pt x="37" y="68"/>
                      <a:pt x="37" y="68"/>
                      <a:pt x="38" y="67"/>
                    </a:cubicBezTo>
                    <a:cubicBezTo>
                      <a:pt x="45" y="64"/>
                      <a:pt x="45" y="64"/>
                      <a:pt x="45" y="64"/>
                    </a:cubicBezTo>
                    <a:cubicBezTo>
                      <a:pt x="46" y="64"/>
                      <a:pt x="47" y="64"/>
                      <a:pt x="47" y="62"/>
                    </a:cubicBezTo>
                    <a:cubicBezTo>
                      <a:pt x="47" y="61"/>
                      <a:pt x="47" y="61"/>
                      <a:pt x="47" y="61"/>
                    </a:cubicBezTo>
                    <a:cubicBezTo>
                      <a:pt x="47" y="61"/>
                      <a:pt x="47" y="61"/>
                      <a:pt x="47" y="61"/>
                    </a:cubicBezTo>
                    <a:cubicBezTo>
                      <a:pt x="47" y="60"/>
                      <a:pt x="47" y="60"/>
                      <a:pt x="46" y="60"/>
                    </a:cubicBezTo>
                    <a:close/>
                    <a:moveTo>
                      <a:pt x="23" y="64"/>
                    </a:moveTo>
                    <a:cubicBezTo>
                      <a:pt x="13" y="64"/>
                      <a:pt x="7" y="54"/>
                      <a:pt x="7" y="45"/>
                    </a:cubicBezTo>
                    <a:cubicBezTo>
                      <a:pt x="7" y="36"/>
                      <a:pt x="13" y="27"/>
                      <a:pt x="23" y="26"/>
                    </a:cubicBezTo>
                    <a:cubicBezTo>
                      <a:pt x="23" y="26"/>
                      <a:pt x="23" y="26"/>
                      <a:pt x="24" y="26"/>
                    </a:cubicBezTo>
                    <a:cubicBezTo>
                      <a:pt x="24" y="26"/>
                      <a:pt x="24" y="26"/>
                      <a:pt x="24" y="26"/>
                    </a:cubicBezTo>
                    <a:cubicBezTo>
                      <a:pt x="27" y="26"/>
                      <a:pt x="30" y="28"/>
                      <a:pt x="32" y="29"/>
                    </a:cubicBezTo>
                    <a:cubicBezTo>
                      <a:pt x="34" y="31"/>
                      <a:pt x="34" y="34"/>
                      <a:pt x="34" y="37"/>
                    </a:cubicBezTo>
                    <a:cubicBezTo>
                      <a:pt x="34" y="37"/>
                      <a:pt x="34" y="38"/>
                      <a:pt x="34" y="38"/>
                    </a:cubicBezTo>
                    <a:cubicBezTo>
                      <a:pt x="34" y="38"/>
                      <a:pt x="34" y="38"/>
                      <a:pt x="34" y="38"/>
                    </a:cubicBezTo>
                    <a:cubicBezTo>
                      <a:pt x="34" y="55"/>
                      <a:pt x="34" y="55"/>
                      <a:pt x="34" y="55"/>
                    </a:cubicBezTo>
                    <a:cubicBezTo>
                      <a:pt x="34" y="56"/>
                      <a:pt x="34" y="56"/>
                      <a:pt x="34" y="57"/>
                    </a:cubicBezTo>
                    <a:cubicBezTo>
                      <a:pt x="34" y="58"/>
                      <a:pt x="34" y="59"/>
                      <a:pt x="33" y="60"/>
                    </a:cubicBezTo>
                    <a:cubicBezTo>
                      <a:pt x="31" y="63"/>
                      <a:pt x="26" y="64"/>
                      <a:pt x="23" y="64"/>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116" name="Freeform 115"/>
              <p:cNvSpPr>
                <a:spLocks noEditPoints="1"/>
              </p:cNvSpPr>
              <p:nvPr/>
            </p:nvSpPr>
            <p:spPr bwMode="auto">
              <a:xfrm>
                <a:off x="8184850" y="746443"/>
                <a:ext cx="89116" cy="106444"/>
              </a:xfrm>
              <a:custGeom>
                <a:avLst/>
                <a:gdLst>
                  <a:gd name="T0" fmla="*/ 38 w 39"/>
                  <a:gd name="T1" fmla="*/ 37 h 45"/>
                  <a:gd name="T2" fmla="*/ 36 w 39"/>
                  <a:gd name="T3" fmla="*/ 38 h 45"/>
                  <a:gd name="T4" fmla="*/ 34 w 39"/>
                  <a:gd name="T5" fmla="*/ 39 h 45"/>
                  <a:gd name="T6" fmla="*/ 32 w 39"/>
                  <a:gd name="T7" fmla="*/ 37 h 45"/>
                  <a:gd name="T8" fmla="*/ 31 w 39"/>
                  <a:gd name="T9" fmla="*/ 33 h 45"/>
                  <a:gd name="T10" fmla="*/ 31 w 39"/>
                  <a:gd name="T11" fmla="*/ 32 h 45"/>
                  <a:gd name="T12" fmla="*/ 31 w 39"/>
                  <a:gd name="T13" fmla="*/ 10 h 45"/>
                  <a:gd name="T14" fmla="*/ 31 w 39"/>
                  <a:gd name="T15" fmla="*/ 8 h 45"/>
                  <a:gd name="T16" fmla="*/ 29 w 39"/>
                  <a:gd name="T17" fmla="*/ 2 h 45"/>
                  <a:gd name="T18" fmla="*/ 21 w 39"/>
                  <a:gd name="T19" fmla="*/ 0 h 45"/>
                  <a:gd name="T20" fmla="*/ 4 w 39"/>
                  <a:gd name="T21" fmla="*/ 7 h 45"/>
                  <a:gd name="T22" fmla="*/ 0 w 39"/>
                  <a:gd name="T23" fmla="*/ 14 h 45"/>
                  <a:gd name="T24" fmla="*/ 1 w 39"/>
                  <a:gd name="T25" fmla="*/ 15 h 45"/>
                  <a:gd name="T26" fmla="*/ 2 w 39"/>
                  <a:gd name="T27" fmla="*/ 15 h 45"/>
                  <a:gd name="T28" fmla="*/ 6 w 39"/>
                  <a:gd name="T29" fmla="*/ 14 h 45"/>
                  <a:gd name="T30" fmla="*/ 9 w 39"/>
                  <a:gd name="T31" fmla="*/ 10 h 45"/>
                  <a:gd name="T32" fmla="*/ 19 w 39"/>
                  <a:gd name="T33" fmla="*/ 3 h 45"/>
                  <a:gd name="T34" fmla="*/ 24 w 39"/>
                  <a:gd name="T35" fmla="*/ 11 h 45"/>
                  <a:gd name="T36" fmla="*/ 24 w 39"/>
                  <a:gd name="T37" fmla="*/ 15 h 45"/>
                  <a:gd name="T38" fmla="*/ 21 w 39"/>
                  <a:gd name="T39" fmla="*/ 20 h 45"/>
                  <a:gd name="T40" fmla="*/ 21 w 39"/>
                  <a:gd name="T41" fmla="*/ 20 h 45"/>
                  <a:gd name="T42" fmla="*/ 14 w 39"/>
                  <a:gd name="T43" fmla="*/ 23 h 45"/>
                  <a:gd name="T44" fmla="*/ 0 w 39"/>
                  <a:gd name="T45" fmla="*/ 37 h 45"/>
                  <a:gd name="T46" fmla="*/ 9 w 39"/>
                  <a:gd name="T47" fmla="*/ 45 h 45"/>
                  <a:gd name="T48" fmla="*/ 19 w 39"/>
                  <a:gd name="T49" fmla="*/ 41 h 45"/>
                  <a:gd name="T50" fmla="*/ 23 w 39"/>
                  <a:gd name="T51" fmla="*/ 39 h 45"/>
                  <a:gd name="T52" fmla="*/ 24 w 39"/>
                  <a:gd name="T53" fmla="*/ 38 h 45"/>
                  <a:gd name="T54" fmla="*/ 24 w 39"/>
                  <a:gd name="T55" fmla="*/ 38 h 45"/>
                  <a:gd name="T56" fmla="*/ 24 w 39"/>
                  <a:gd name="T57" fmla="*/ 38 h 45"/>
                  <a:gd name="T58" fmla="*/ 24 w 39"/>
                  <a:gd name="T59" fmla="*/ 38 h 45"/>
                  <a:gd name="T60" fmla="*/ 30 w 39"/>
                  <a:gd name="T61" fmla="*/ 44 h 45"/>
                  <a:gd name="T62" fmla="*/ 37 w 39"/>
                  <a:gd name="T63" fmla="*/ 42 h 45"/>
                  <a:gd name="T64" fmla="*/ 39 w 39"/>
                  <a:gd name="T65" fmla="*/ 38 h 45"/>
                  <a:gd name="T66" fmla="*/ 38 w 39"/>
                  <a:gd name="T67" fmla="*/ 37 h 45"/>
                  <a:gd name="T68" fmla="*/ 24 w 39"/>
                  <a:gd name="T69" fmla="*/ 22 h 45"/>
                  <a:gd name="T70" fmla="*/ 24 w 39"/>
                  <a:gd name="T71" fmla="*/ 23 h 45"/>
                  <a:gd name="T72" fmla="*/ 24 w 39"/>
                  <a:gd name="T73" fmla="*/ 29 h 45"/>
                  <a:gd name="T74" fmla="*/ 22 w 39"/>
                  <a:gd name="T75" fmla="*/ 36 h 45"/>
                  <a:gd name="T76" fmla="*/ 14 w 39"/>
                  <a:gd name="T77" fmla="*/ 40 h 45"/>
                  <a:gd name="T78" fmla="*/ 8 w 39"/>
                  <a:gd name="T79" fmla="*/ 34 h 45"/>
                  <a:gd name="T80" fmla="*/ 15 w 39"/>
                  <a:gd name="T81" fmla="*/ 26 h 45"/>
                  <a:gd name="T82" fmla="*/ 23 w 39"/>
                  <a:gd name="T83" fmla="*/ 22 h 45"/>
                  <a:gd name="T84" fmla="*/ 24 w 39"/>
                  <a:gd name="T85" fmla="*/ 21 h 45"/>
                  <a:gd name="T86" fmla="*/ 24 w 39"/>
                  <a:gd name="T87" fmla="*/ 21 h 45"/>
                  <a:gd name="T88" fmla="*/ 24 w 39"/>
                  <a:gd name="T89" fmla="*/ 22 h 45"/>
                  <a:gd name="T90" fmla="*/ 21 w 39"/>
                  <a:gd name="T91" fmla="*/ 20 h 45"/>
                  <a:gd name="T92" fmla="*/ 21 w 39"/>
                  <a:gd name="T93" fmla="*/ 20 h 45"/>
                  <a:gd name="T94" fmla="*/ 21 w 39"/>
                  <a:gd name="T95"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 h="45">
                    <a:moveTo>
                      <a:pt x="38" y="37"/>
                    </a:moveTo>
                    <a:cubicBezTo>
                      <a:pt x="37" y="37"/>
                      <a:pt x="37" y="38"/>
                      <a:pt x="36" y="38"/>
                    </a:cubicBezTo>
                    <a:cubicBezTo>
                      <a:pt x="36" y="39"/>
                      <a:pt x="35" y="39"/>
                      <a:pt x="34" y="39"/>
                    </a:cubicBezTo>
                    <a:cubicBezTo>
                      <a:pt x="33" y="39"/>
                      <a:pt x="32" y="38"/>
                      <a:pt x="32" y="37"/>
                    </a:cubicBezTo>
                    <a:cubicBezTo>
                      <a:pt x="31" y="35"/>
                      <a:pt x="31" y="34"/>
                      <a:pt x="31" y="33"/>
                    </a:cubicBezTo>
                    <a:cubicBezTo>
                      <a:pt x="31" y="32"/>
                      <a:pt x="31" y="32"/>
                      <a:pt x="31" y="32"/>
                    </a:cubicBezTo>
                    <a:cubicBezTo>
                      <a:pt x="31" y="10"/>
                      <a:pt x="31" y="10"/>
                      <a:pt x="31" y="10"/>
                    </a:cubicBezTo>
                    <a:cubicBezTo>
                      <a:pt x="31" y="9"/>
                      <a:pt x="31" y="8"/>
                      <a:pt x="31" y="8"/>
                    </a:cubicBezTo>
                    <a:cubicBezTo>
                      <a:pt x="31" y="6"/>
                      <a:pt x="31" y="4"/>
                      <a:pt x="29" y="2"/>
                    </a:cubicBezTo>
                    <a:cubicBezTo>
                      <a:pt x="27" y="0"/>
                      <a:pt x="24" y="0"/>
                      <a:pt x="21" y="0"/>
                    </a:cubicBezTo>
                    <a:cubicBezTo>
                      <a:pt x="15" y="0"/>
                      <a:pt x="8" y="2"/>
                      <a:pt x="4" y="7"/>
                    </a:cubicBezTo>
                    <a:cubicBezTo>
                      <a:pt x="2" y="8"/>
                      <a:pt x="0" y="11"/>
                      <a:pt x="0" y="14"/>
                    </a:cubicBezTo>
                    <a:cubicBezTo>
                      <a:pt x="0" y="14"/>
                      <a:pt x="0" y="15"/>
                      <a:pt x="1" y="15"/>
                    </a:cubicBezTo>
                    <a:cubicBezTo>
                      <a:pt x="1" y="15"/>
                      <a:pt x="1" y="15"/>
                      <a:pt x="2" y="15"/>
                    </a:cubicBezTo>
                    <a:cubicBezTo>
                      <a:pt x="3" y="15"/>
                      <a:pt x="5" y="14"/>
                      <a:pt x="6" y="14"/>
                    </a:cubicBezTo>
                    <a:cubicBezTo>
                      <a:pt x="7" y="13"/>
                      <a:pt x="8" y="12"/>
                      <a:pt x="9" y="10"/>
                    </a:cubicBezTo>
                    <a:cubicBezTo>
                      <a:pt x="11" y="5"/>
                      <a:pt x="13" y="3"/>
                      <a:pt x="19" y="3"/>
                    </a:cubicBezTo>
                    <a:cubicBezTo>
                      <a:pt x="24" y="3"/>
                      <a:pt x="24" y="6"/>
                      <a:pt x="24" y="11"/>
                    </a:cubicBezTo>
                    <a:cubicBezTo>
                      <a:pt x="24" y="15"/>
                      <a:pt x="24" y="15"/>
                      <a:pt x="24" y="15"/>
                    </a:cubicBezTo>
                    <a:cubicBezTo>
                      <a:pt x="24" y="19"/>
                      <a:pt x="24" y="18"/>
                      <a:pt x="21" y="20"/>
                    </a:cubicBezTo>
                    <a:cubicBezTo>
                      <a:pt x="21" y="20"/>
                      <a:pt x="21" y="20"/>
                      <a:pt x="21" y="20"/>
                    </a:cubicBezTo>
                    <a:cubicBezTo>
                      <a:pt x="14" y="23"/>
                      <a:pt x="14" y="23"/>
                      <a:pt x="14" y="23"/>
                    </a:cubicBezTo>
                    <a:cubicBezTo>
                      <a:pt x="9" y="26"/>
                      <a:pt x="0" y="30"/>
                      <a:pt x="0" y="37"/>
                    </a:cubicBezTo>
                    <a:cubicBezTo>
                      <a:pt x="0" y="42"/>
                      <a:pt x="5" y="45"/>
                      <a:pt x="9" y="45"/>
                    </a:cubicBezTo>
                    <a:cubicBezTo>
                      <a:pt x="13" y="45"/>
                      <a:pt x="17" y="43"/>
                      <a:pt x="19" y="41"/>
                    </a:cubicBezTo>
                    <a:cubicBezTo>
                      <a:pt x="21" y="40"/>
                      <a:pt x="22" y="39"/>
                      <a:pt x="23" y="39"/>
                    </a:cubicBezTo>
                    <a:cubicBezTo>
                      <a:pt x="23" y="38"/>
                      <a:pt x="23" y="38"/>
                      <a:pt x="24" y="38"/>
                    </a:cubicBezTo>
                    <a:cubicBezTo>
                      <a:pt x="24" y="38"/>
                      <a:pt x="24" y="38"/>
                      <a:pt x="24" y="38"/>
                    </a:cubicBezTo>
                    <a:cubicBezTo>
                      <a:pt x="24" y="38"/>
                      <a:pt x="24" y="38"/>
                      <a:pt x="24" y="38"/>
                    </a:cubicBezTo>
                    <a:cubicBezTo>
                      <a:pt x="24" y="38"/>
                      <a:pt x="24" y="38"/>
                      <a:pt x="24" y="38"/>
                    </a:cubicBezTo>
                    <a:cubicBezTo>
                      <a:pt x="25" y="39"/>
                      <a:pt x="26" y="44"/>
                      <a:pt x="30" y="44"/>
                    </a:cubicBezTo>
                    <a:cubicBezTo>
                      <a:pt x="33" y="44"/>
                      <a:pt x="35" y="43"/>
                      <a:pt x="37" y="42"/>
                    </a:cubicBezTo>
                    <a:cubicBezTo>
                      <a:pt x="38" y="41"/>
                      <a:pt x="39" y="40"/>
                      <a:pt x="39" y="38"/>
                    </a:cubicBezTo>
                    <a:cubicBezTo>
                      <a:pt x="39" y="38"/>
                      <a:pt x="39" y="37"/>
                      <a:pt x="38" y="37"/>
                    </a:cubicBezTo>
                    <a:close/>
                    <a:moveTo>
                      <a:pt x="24" y="22"/>
                    </a:moveTo>
                    <a:cubicBezTo>
                      <a:pt x="24" y="23"/>
                      <a:pt x="24" y="23"/>
                      <a:pt x="24" y="23"/>
                    </a:cubicBezTo>
                    <a:cubicBezTo>
                      <a:pt x="24" y="29"/>
                      <a:pt x="24" y="29"/>
                      <a:pt x="24" y="29"/>
                    </a:cubicBezTo>
                    <a:cubicBezTo>
                      <a:pt x="24" y="32"/>
                      <a:pt x="24" y="34"/>
                      <a:pt x="22" y="36"/>
                    </a:cubicBezTo>
                    <a:cubicBezTo>
                      <a:pt x="20" y="38"/>
                      <a:pt x="17" y="40"/>
                      <a:pt x="14" y="40"/>
                    </a:cubicBezTo>
                    <a:cubicBezTo>
                      <a:pt x="11" y="40"/>
                      <a:pt x="8" y="38"/>
                      <a:pt x="8" y="34"/>
                    </a:cubicBezTo>
                    <a:cubicBezTo>
                      <a:pt x="8" y="30"/>
                      <a:pt x="11" y="28"/>
                      <a:pt x="15" y="26"/>
                    </a:cubicBezTo>
                    <a:cubicBezTo>
                      <a:pt x="23" y="22"/>
                      <a:pt x="23" y="22"/>
                      <a:pt x="23" y="22"/>
                    </a:cubicBezTo>
                    <a:cubicBezTo>
                      <a:pt x="23" y="21"/>
                      <a:pt x="24" y="21"/>
                      <a:pt x="24" y="21"/>
                    </a:cubicBezTo>
                    <a:cubicBezTo>
                      <a:pt x="24" y="21"/>
                      <a:pt x="24" y="21"/>
                      <a:pt x="24" y="21"/>
                    </a:cubicBezTo>
                    <a:cubicBezTo>
                      <a:pt x="24" y="22"/>
                      <a:pt x="24" y="22"/>
                      <a:pt x="24" y="22"/>
                    </a:cubicBezTo>
                    <a:close/>
                    <a:moveTo>
                      <a:pt x="21" y="20"/>
                    </a:moveTo>
                    <a:cubicBezTo>
                      <a:pt x="21" y="20"/>
                      <a:pt x="21" y="20"/>
                      <a:pt x="21" y="20"/>
                    </a:cubicBezTo>
                    <a:cubicBezTo>
                      <a:pt x="21" y="20"/>
                      <a:pt x="21" y="20"/>
                      <a:pt x="21" y="20"/>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117" name="Freeform 116"/>
              <p:cNvSpPr>
                <a:spLocks/>
              </p:cNvSpPr>
              <p:nvPr/>
            </p:nvSpPr>
            <p:spPr bwMode="auto">
              <a:xfrm>
                <a:off x="8278809" y="723774"/>
                <a:ext cx="58119" cy="129113"/>
              </a:xfrm>
              <a:custGeom>
                <a:avLst/>
                <a:gdLst>
                  <a:gd name="T0" fmla="*/ 24 w 25"/>
                  <a:gd name="T1" fmla="*/ 47 h 55"/>
                  <a:gd name="T2" fmla="*/ 21 w 25"/>
                  <a:gd name="T3" fmla="*/ 49 h 55"/>
                  <a:gd name="T4" fmla="*/ 17 w 25"/>
                  <a:gd name="T5" fmla="*/ 50 h 55"/>
                  <a:gd name="T6" fmla="*/ 13 w 25"/>
                  <a:gd name="T7" fmla="*/ 47 h 55"/>
                  <a:gd name="T8" fmla="*/ 12 w 25"/>
                  <a:gd name="T9" fmla="*/ 40 h 55"/>
                  <a:gd name="T10" fmla="*/ 12 w 25"/>
                  <a:gd name="T11" fmla="*/ 40 h 55"/>
                  <a:gd name="T12" fmla="*/ 12 w 25"/>
                  <a:gd name="T13" fmla="*/ 40 h 55"/>
                  <a:gd name="T14" fmla="*/ 12 w 25"/>
                  <a:gd name="T15" fmla="*/ 16 h 55"/>
                  <a:gd name="T16" fmla="*/ 13 w 25"/>
                  <a:gd name="T17" fmla="*/ 14 h 55"/>
                  <a:gd name="T18" fmla="*/ 15 w 25"/>
                  <a:gd name="T19" fmla="*/ 14 h 55"/>
                  <a:gd name="T20" fmla="*/ 20 w 25"/>
                  <a:gd name="T21" fmla="*/ 14 h 55"/>
                  <a:gd name="T22" fmla="*/ 22 w 25"/>
                  <a:gd name="T23" fmla="*/ 14 h 55"/>
                  <a:gd name="T24" fmla="*/ 23 w 25"/>
                  <a:gd name="T25" fmla="*/ 14 h 55"/>
                  <a:gd name="T26" fmla="*/ 23 w 25"/>
                  <a:gd name="T27" fmla="*/ 12 h 55"/>
                  <a:gd name="T28" fmla="*/ 23 w 25"/>
                  <a:gd name="T29" fmla="*/ 11 h 55"/>
                  <a:gd name="T30" fmla="*/ 22 w 25"/>
                  <a:gd name="T31" fmla="*/ 10 h 55"/>
                  <a:gd name="T32" fmla="*/ 13 w 25"/>
                  <a:gd name="T33" fmla="*/ 10 h 55"/>
                  <a:gd name="T34" fmla="*/ 12 w 25"/>
                  <a:gd name="T35" fmla="*/ 9 h 55"/>
                  <a:gd name="T36" fmla="*/ 12 w 25"/>
                  <a:gd name="T37" fmla="*/ 2 h 55"/>
                  <a:gd name="T38" fmla="*/ 11 w 25"/>
                  <a:gd name="T39" fmla="*/ 0 h 55"/>
                  <a:gd name="T40" fmla="*/ 10 w 25"/>
                  <a:gd name="T41" fmla="*/ 2 h 55"/>
                  <a:gd name="T42" fmla="*/ 1 w 25"/>
                  <a:gd name="T43" fmla="*/ 11 h 55"/>
                  <a:gd name="T44" fmla="*/ 0 w 25"/>
                  <a:gd name="T45" fmla="*/ 13 h 55"/>
                  <a:gd name="T46" fmla="*/ 2 w 25"/>
                  <a:gd name="T47" fmla="*/ 14 h 55"/>
                  <a:gd name="T48" fmla="*/ 3 w 25"/>
                  <a:gd name="T49" fmla="*/ 14 h 55"/>
                  <a:gd name="T50" fmla="*/ 4 w 25"/>
                  <a:gd name="T51" fmla="*/ 14 h 55"/>
                  <a:gd name="T52" fmla="*/ 5 w 25"/>
                  <a:gd name="T53" fmla="*/ 15 h 55"/>
                  <a:gd name="T54" fmla="*/ 5 w 25"/>
                  <a:gd name="T55" fmla="*/ 40 h 55"/>
                  <a:gd name="T56" fmla="*/ 5 w 25"/>
                  <a:gd name="T57" fmla="*/ 43 h 55"/>
                  <a:gd name="T58" fmla="*/ 7 w 25"/>
                  <a:gd name="T59" fmla="*/ 52 h 55"/>
                  <a:gd name="T60" fmla="*/ 14 w 25"/>
                  <a:gd name="T61" fmla="*/ 55 h 55"/>
                  <a:gd name="T62" fmla="*/ 23 w 25"/>
                  <a:gd name="T63" fmla="*/ 51 h 55"/>
                  <a:gd name="T64" fmla="*/ 25 w 25"/>
                  <a:gd name="T65" fmla="*/ 48 h 55"/>
                  <a:gd name="T66" fmla="*/ 24 w 25"/>
                  <a:gd name="T67"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55">
                    <a:moveTo>
                      <a:pt x="24" y="47"/>
                    </a:moveTo>
                    <a:cubicBezTo>
                      <a:pt x="23" y="47"/>
                      <a:pt x="22" y="48"/>
                      <a:pt x="21" y="49"/>
                    </a:cubicBezTo>
                    <a:cubicBezTo>
                      <a:pt x="20" y="50"/>
                      <a:pt x="19" y="50"/>
                      <a:pt x="17" y="50"/>
                    </a:cubicBezTo>
                    <a:cubicBezTo>
                      <a:pt x="15" y="50"/>
                      <a:pt x="14" y="49"/>
                      <a:pt x="13" y="47"/>
                    </a:cubicBezTo>
                    <a:cubicBezTo>
                      <a:pt x="12" y="45"/>
                      <a:pt x="12" y="42"/>
                      <a:pt x="12" y="40"/>
                    </a:cubicBezTo>
                    <a:cubicBezTo>
                      <a:pt x="12" y="40"/>
                      <a:pt x="12" y="40"/>
                      <a:pt x="12" y="40"/>
                    </a:cubicBezTo>
                    <a:cubicBezTo>
                      <a:pt x="12" y="40"/>
                      <a:pt x="12" y="40"/>
                      <a:pt x="12" y="40"/>
                    </a:cubicBezTo>
                    <a:cubicBezTo>
                      <a:pt x="12" y="16"/>
                      <a:pt x="12" y="16"/>
                      <a:pt x="12" y="16"/>
                    </a:cubicBezTo>
                    <a:cubicBezTo>
                      <a:pt x="12" y="14"/>
                      <a:pt x="12" y="14"/>
                      <a:pt x="13" y="14"/>
                    </a:cubicBezTo>
                    <a:cubicBezTo>
                      <a:pt x="14" y="14"/>
                      <a:pt x="14" y="14"/>
                      <a:pt x="15" y="14"/>
                    </a:cubicBezTo>
                    <a:cubicBezTo>
                      <a:pt x="20" y="14"/>
                      <a:pt x="20" y="14"/>
                      <a:pt x="20" y="14"/>
                    </a:cubicBezTo>
                    <a:cubicBezTo>
                      <a:pt x="21" y="14"/>
                      <a:pt x="21" y="14"/>
                      <a:pt x="22" y="14"/>
                    </a:cubicBezTo>
                    <a:cubicBezTo>
                      <a:pt x="22" y="14"/>
                      <a:pt x="23" y="14"/>
                      <a:pt x="23" y="14"/>
                    </a:cubicBezTo>
                    <a:cubicBezTo>
                      <a:pt x="23" y="13"/>
                      <a:pt x="23" y="13"/>
                      <a:pt x="23" y="12"/>
                    </a:cubicBezTo>
                    <a:cubicBezTo>
                      <a:pt x="23" y="12"/>
                      <a:pt x="23" y="11"/>
                      <a:pt x="23" y="11"/>
                    </a:cubicBezTo>
                    <a:cubicBezTo>
                      <a:pt x="23" y="10"/>
                      <a:pt x="23" y="10"/>
                      <a:pt x="22" y="10"/>
                    </a:cubicBezTo>
                    <a:cubicBezTo>
                      <a:pt x="13" y="10"/>
                      <a:pt x="13" y="10"/>
                      <a:pt x="13" y="10"/>
                    </a:cubicBezTo>
                    <a:cubicBezTo>
                      <a:pt x="12" y="10"/>
                      <a:pt x="12" y="10"/>
                      <a:pt x="12" y="9"/>
                    </a:cubicBezTo>
                    <a:cubicBezTo>
                      <a:pt x="12" y="2"/>
                      <a:pt x="12" y="2"/>
                      <a:pt x="12" y="2"/>
                    </a:cubicBezTo>
                    <a:cubicBezTo>
                      <a:pt x="12" y="1"/>
                      <a:pt x="12" y="0"/>
                      <a:pt x="11" y="0"/>
                    </a:cubicBezTo>
                    <a:cubicBezTo>
                      <a:pt x="10" y="0"/>
                      <a:pt x="10" y="1"/>
                      <a:pt x="10" y="2"/>
                    </a:cubicBezTo>
                    <a:cubicBezTo>
                      <a:pt x="8" y="6"/>
                      <a:pt x="5" y="8"/>
                      <a:pt x="1" y="11"/>
                    </a:cubicBezTo>
                    <a:cubicBezTo>
                      <a:pt x="1" y="11"/>
                      <a:pt x="0" y="12"/>
                      <a:pt x="0" y="13"/>
                    </a:cubicBezTo>
                    <a:cubicBezTo>
                      <a:pt x="0" y="14"/>
                      <a:pt x="1" y="14"/>
                      <a:pt x="2" y="14"/>
                    </a:cubicBezTo>
                    <a:cubicBezTo>
                      <a:pt x="2" y="14"/>
                      <a:pt x="3" y="14"/>
                      <a:pt x="3" y="14"/>
                    </a:cubicBezTo>
                    <a:cubicBezTo>
                      <a:pt x="3" y="14"/>
                      <a:pt x="4" y="14"/>
                      <a:pt x="4" y="14"/>
                    </a:cubicBezTo>
                    <a:cubicBezTo>
                      <a:pt x="5" y="14"/>
                      <a:pt x="5" y="14"/>
                      <a:pt x="5" y="15"/>
                    </a:cubicBezTo>
                    <a:cubicBezTo>
                      <a:pt x="5" y="40"/>
                      <a:pt x="5" y="40"/>
                      <a:pt x="5" y="40"/>
                    </a:cubicBezTo>
                    <a:cubicBezTo>
                      <a:pt x="5" y="41"/>
                      <a:pt x="5" y="42"/>
                      <a:pt x="5" y="43"/>
                    </a:cubicBezTo>
                    <a:cubicBezTo>
                      <a:pt x="5" y="46"/>
                      <a:pt x="5" y="49"/>
                      <a:pt x="7" y="52"/>
                    </a:cubicBezTo>
                    <a:cubicBezTo>
                      <a:pt x="9" y="54"/>
                      <a:pt x="11" y="55"/>
                      <a:pt x="14" y="55"/>
                    </a:cubicBezTo>
                    <a:cubicBezTo>
                      <a:pt x="17" y="55"/>
                      <a:pt x="20" y="53"/>
                      <a:pt x="23" y="51"/>
                    </a:cubicBezTo>
                    <a:cubicBezTo>
                      <a:pt x="23" y="51"/>
                      <a:pt x="25" y="49"/>
                      <a:pt x="25" y="48"/>
                    </a:cubicBezTo>
                    <a:cubicBezTo>
                      <a:pt x="25" y="48"/>
                      <a:pt x="24" y="47"/>
                      <a:pt x="24" y="47"/>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118" name="Oval 117"/>
              <p:cNvSpPr>
                <a:spLocks noChangeArrowheads="1"/>
              </p:cNvSpPr>
              <p:nvPr/>
            </p:nvSpPr>
            <p:spPr bwMode="auto">
              <a:xfrm>
                <a:off x="8357270" y="704063"/>
                <a:ext cx="20342" cy="23654"/>
              </a:xfrm>
              <a:prstGeom prst="ellipse">
                <a:avLst/>
              </a:prstGeom>
              <a:solidFill>
                <a:srgbClr val="009E58"/>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119" name="Freeform 118"/>
              <p:cNvSpPr>
                <a:spLocks/>
              </p:cNvSpPr>
              <p:nvPr/>
            </p:nvSpPr>
            <p:spPr bwMode="auto">
              <a:xfrm>
                <a:off x="8343709" y="746443"/>
                <a:ext cx="48433" cy="103487"/>
              </a:xfrm>
              <a:custGeom>
                <a:avLst/>
                <a:gdLst>
                  <a:gd name="T0" fmla="*/ 19 w 21"/>
                  <a:gd name="T1" fmla="*/ 41 h 44"/>
                  <a:gd name="T2" fmla="*/ 18 w 21"/>
                  <a:gd name="T3" fmla="*/ 41 h 44"/>
                  <a:gd name="T4" fmla="*/ 14 w 21"/>
                  <a:gd name="T5" fmla="*/ 36 h 44"/>
                  <a:gd name="T6" fmla="*/ 14 w 21"/>
                  <a:gd name="T7" fmla="*/ 34 h 44"/>
                  <a:gd name="T8" fmla="*/ 14 w 21"/>
                  <a:gd name="T9" fmla="*/ 34 h 44"/>
                  <a:gd name="T10" fmla="*/ 14 w 21"/>
                  <a:gd name="T11" fmla="*/ 2 h 44"/>
                  <a:gd name="T12" fmla="*/ 14 w 21"/>
                  <a:gd name="T13" fmla="*/ 1 h 44"/>
                  <a:gd name="T14" fmla="*/ 13 w 21"/>
                  <a:gd name="T15" fmla="*/ 0 h 44"/>
                  <a:gd name="T16" fmla="*/ 11 w 21"/>
                  <a:gd name="T17" fmla="*/ 1 h 44"/>
                  <a:gd name="T18" fmla="*/ 3 w 21"/>
                  <a:gd name="T19" fmla="*/ 6 h 44"/>
                  <a:gd name="T20" fmla="*/ 1 w 21"/>
                  <a:gd name="T21" fmla="*/ 8 h 44"/>
                  <a:gd name="T22" fmla="*/ 2 w 21"/>
                  <a:gd name="T23" fmla="*/ 9 h 44"/>
                  <a:gd name="T24" fmla="*/ 4 w 21"/>
                  <a:gd name="T25" fmla="*/ 9 h 44"/>
                  <a:gd name="T26" fmla="*/ 6 w 21"/>
                  <a:gd name="T27" fmla="*/ 10 h 44"/>
                  <a:gd name="T28" fmla="*/ 7 w 21"/>
                  <a:gd name="T29" fmla="*/ 15 h 44"/>
                  <a:gd name="T30" fmla="*/ 7 w 21"/>
                  <a:gd name="T31" fmla="*/ 16 h 44"/>
                  <a:gd name="T32" fmla="*/ 7 w 21"/>
                  <a:gd name="T33" fmla="*/ 34 h 44"/>
                  <a:gd name="T34" fmla="*/ 7 w 21"/>
                  <a:gd name="T35" fmla="*/ 36 h 44"/>
                  <a:gd name="T36" fmla="*/ 3 w 21"/>
                  <a:gd name="T37" fmla="*/ 41 h 44"/>
                  <a:gd name="T38" fmla="*/ 1 w 21"/>
                  <a:gd name="T39" fmla="*/ 41 h 44"/>
                  <a:gd name="T40" fmla="*/ 0 w 21"/>
                  <a:gd name="T41" fmla="*/ 43 h 44"/>
                  <a:gd name="T42" fmla="*/ 2 w 21"/>
                  <a:gd name="T43" fmla="*/ 44 h 44"/>
                  <a:gd name="T44" fmla="*/ 10 w 21"/>
                  <a:gd name="T45" fmla="*/ 44 h 44"/>
                  <a:gd name="T46" fmla="*/ 19 w 21"/>
                  <a:gd name="T47" fmla="*/ 44 h 44"/>
                  <a:gd name="T48" fmla="*/ 20 w 21"/>
                  <a:gd name="T49" fmla="*/ 44 h 44"/>
                  <a:gd name="T50" fmla="*/ 21 w 21"/>
                  <a:gd name="T51" fmla="*/ 43 h 44"/>
                  <a:gd name="T52" fmla="*/ 19 w 21"/>
                  <a:gd name="T53"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44">
                    <a:moveTo>
                      <a:pt x="19" y="41"/>
                    </a:moveTo>
                    <a:cubicBezTo>
                      <a:pt x="19" y="41"/>
                      <a:pt x="18" y="41"/>
                      <a:pt x="18" y="41"/>
                    </a:cubicBezTo>
                    <a:cubicBezTo>
                      <a:pt x="14" y="41"/>
                      <a:pt x="14" y="39"/>
                      <a:pt x="14" y="36"/>
                    </a:cubicBezTo>
                    <a:cubicBezTo>
                      <a:pt x="14" y="36"/>
                      <a:pt x="14" y="35"/>
                      <a:pt x="14" y="34"/>
                    </a:cubicBezTo>
                    <a:cubicBezTo>
                      <a:pt x="14" y="34"/>
                      <a:pt x="14" y="34"/>
                      <a:pt x="14" y="34"/>
                    </a:cubicBezTo>
                    <a:cubicBezTo>
                      <a:pt x="14" y="2"/>
                      <a:pt x="14" y="2"/>
                      <a:pt x="14" y="2"/>
                    </a:cubicBezTo>
                    <a:cubicBezTo>
                      <a:pt x="14" y="2"/>
                      <a:pt x="14" y="2"/>
                      <a:pt x="14" y="1"/>
                    </a:cubicBezTo>
                    <a:cubicBezTo>
                      <a:pt x="14" y="1"/>
                      <a:pt x="14" y="0"/>
                      <a:pt x="13" y="0"/>
                    </a:cubicBezTo>
                    <a:cubicBezTo>
                      <a:pt x="12" y="0"/>
                      <a:pt x="11" y="1"/>
                      <a:pt x="11" y="1"/>
                    </a:cubicBezTo>
                    <a:cubicBezTo>
                      <a:pt x="9" y="3"/>
                      <a:pt x="5" y="5"/>
                      <a:pt x="3" y="6"/>
                    </a:cubicBezTo>
                    <a:cubicBezTo>
                      <a:pt x="3" y="6"/>
                      <a:pt x="1" y="6"/>
                      <a:pt x="1" y="8"/>
                    </a:cubicBezTo>
                    <a:cubicBezTo>
                      <a:pt x="1" y="9"/>
                      <a:pt x="2" y="9"/>
                      <a:pt x="2" y="9"/>
                    </a:cubicBezTo>
                    <a:cubicBezTo>
                      <a:pt x="4" y="9"/>
                      <a:pt x="4" y="9"/>
                      <a:pt x="4" y="9"/>
                    </a:cubicBezTo>
                    <a:cubicBezTo>
                      <a:pt x="4" y="9"/>
                      <a:pt x="6" y="9"/>
                      <a:pt x="6" y="10"/>
                    </a:cubicBezTo>
                    <a:cubicBezTo>
                      <a:pt x="7" y="11"/>
                      <a:pt x="7" y="13"/>
                      <a:pt x="7" y="15"/>
                    </a:cubicBezTo>
                    <a:cubicBezTo>
                      <a:pt x="7" y="15"/>
                      <a:pt x="7" y="16"/>
                      <a:pt x="7" y="16"/>
                    </a:cubicBezTo>
                    <a:cubicBezTo>
                      <a:pt x="7" y="34"/>
                      <a:pt x="7" y="34"/>
                      <a:pt x="7" y="34"/>
                    </a:cubicBezTo>
                    <a:cubicBezTo>
                      <a:pt x="7" y="35"/>
                      <a:pt x="7" y="36"/>
                      <a:pt x="7" y="36"/>
                    </a:cubicBezTo>
                    <a:cubicBezTo>
                      <a:pt x="7" y="39"/>
                      <a:pt x="7" y="41"/>
                      <a:pt x="3" y="41"/>
                    </a:cubicBezTo>
                    <a:cubicBezTo>
                      <a:pt x="3" y="41"/>
                      <a:pt x="2" y="41"/>
                      <a:pt x="1" y="41"/>
                    </a:cubicBezTo>
                    <a:cubicBezTo>
                      <a:pt x="1" y="41"/>
                      <a:pt x="0" y="42"/>
                      <a:pt x="0" y="43"/>
                    </a:cubicBezTo>
                    <a:cubicBezTo>
                      <a:pt x="0" y="44"/>
                      <a:pt x="1" y="44"/>
                      <a:pt x="2" y="44"/>
                    </a:cubicBezTo>
                    <a:cubicBezTo>
                      <a:pt x="5" y="44"/>
                      <a:pt x="8" y="44"/>
                      <a:pt x="10" y="44"/>
                    </a:cubicBezTo>
                    <a:cubicBezTo>
                      <a:pt x="13" y="44"/>
                      <a:pt x="16" y="44"/>
                      <a:pt x="19" y="44"/>
                    </a:cubicBezTo>
                    <a:cubicBezTo>
                      <a:pt x="19" y="44"/>
                      <a:pt x="20" y="44"/>
                      <a:pt x="20" y="44"/>
                    </a:cubicBezTo>
                    <a:cubicBezTo>
                      <a:pt x="20" y="44"/>
                      <a:pt x="21" y="43"/>
                      <a:pt x="21" y="43"/>
                    </a:cubicBezTo>
                    <a:cubicBezTo>
                      <a:pt x="21" y="42"/>
                      <a:pt x="20" y="41"/>
                      <a:pt x="19" y="41"/>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120" name="Freeform 119"/>
              <p:cNvSpPr>
                <a:spLocks noEditPoints="1"/>
              </p:cNvSpPr>
              <p:nvPr/>
            </p:nvSpPr>
            <p:spPr bwMode="auto">
              <a:xfrm>
                <a:off x="8396017" y="746443"/>
                <a:ext cx="101709" cy="106444"/>
              </a:xfrm>
              <a:custGeom>
                <a:avLst/>
                <a:gdLst>
                  <a:gd name="T0" fmla="*/ 22 w 44"/>
                  <a:gd name="T1" fmla="*/ 0 h 45"/>
                  <a:gd name="T2" fmla="*/ 6 w 44"/>
                  <a:gd name="T3" fmla="*/ 6 h 45"/>
                  <a:gd name="T4" fmla="*/ 0 w 44"/>
                  <a:gd name="T5" fmla="*/ 22 h 45"/>
                  <a:gd name="T6" fmla="*/ 22 w 44"/>
                  <a:gd name="T7" fmla="*/ 45 h 45"/>
                  <a:gd name="T8" fmla="*/ 44 w 44"/>
                  <a:gd name="T9" fmla="*/ 22 h 45"/>
                  <a:gd name="T10" fmla="*/ 37 w 44"/>
                  <a:gd name="T11" fmla="*/ 5 h 45"/>
                  <a:gd name="T12" fmla="*/ 22 w 44"/>
                  <a:gd name="T13" fmla="*/ 0 h 45"/>
                  <a:gd name="T14" fmla="*/ 36 w 44"/>
                  <a:gd name="T15" fmla="*/ 23 h 45"/>
                  <a:gd name="T16" fmla="*/ 36 w 44"/>
                  <a:gd name="T17" fmla="*/ 23 h 45"/>
                  <a:gd name="T18" fmla="*/ 22 w 44"/>
                  <a:gd name="T19" fmla="*/ 42 h 45"/>
                  <a:gd name="T20" fmla="*/ 11 w 44"/>
                  <a:gd name="T21" fmla="*/ 35 h 45"/>
                  <a:gd name="T22" fmla="*/ 7 w 44"/>
                  <a:gd name="T23" fmla="*/ 22 h 45"/>
                  <a:gd name="T24" fmla="*/ 22 w 44"/>
                  <a:gd name="T25" fmla="*/ 3 h 45"/>
                  <a:gd name="T26" fmla="*/ 36 w 44"/>
                  <a:gd name="T27"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5">
                    <a:moveTo>
                      <a:pt x="22" y="0"/>
                    </a:moveTo>
                    <a:cubicBezTo>
                      <a:pt x="16" y="0"/>
                      <a:pt x="10" y="2"/>
                      <a:pt x="6" y="6"/>
                    </a:cubicBezTo>
                    <a:cubicBezTo>
                      <a:pt x="2" y="10"/>
                      <a:pt x="0" y="16"/>
                      <a:pt x="0" y="22"/>
                    </a:cubicBezTo>
                    <a:cubicBezTo>
                      <a:pt x="0" y="35"/>
                      <a:pt x="10" y="45"/>
                      <a:pt x="22" y="45"/>
                    </a:cubicBezTo>
                    <a:cubicBezTo>
                      <a:pt x="34" y="45"/>
                      <a:pt x="44" y="35"/>
                      <a:pt x="44" y="22"/>
                    </a:cubicBezTo>
                    <a:cubicBezTo>
                      <a:pt x="44" y="16"/>
                      <a:pt x="41" y="9"/>
                      <a:pt x="37" y="5"/>
                    </a:cubicBezTo>
                    <a:cubicBezTo>
                      <a:pt x="33" y="1"/>
                      <a:pt x="27" y="0"/>
                      <a:pt x="22" y="0"/>
                    </a:cubicBezTo>
                    <a:close/>
                    <a:moveTo>
                      <a:pt x="36" y="23"/>
                    </a:moveTo>
                    <a:cubicBezTo>
                      <a:pt x="36" y="23"/>
                      <a:pt x="36" y="23"/>
                      <a:pt x="36" y="23"/>
                    </a:cubicBezTo>
                    <a:cubicBezTo>
                      <a:pt x="36" y="32"/>
                      <a:pt x="31" y="42"/>
                      <a:pt x="22" y="42"/>
                    </a:cubicBezTo>
                    <a:cubicBezTo>
                      <a:pt x="17" y="42"/>
                      <a:pt x="14" y="39"/>
                      <a:pt x="11" y="35"/>
                    </a:cubicBezTo>
                    <a:cubicBezTo>
                      <a:pt x="9" y="31"/>
                      <a:pt x="7" y="26"/>
                      <a:pt x="7" y="22"/>
                    </a:cubicBezTo>
                    <a:cubicBezTo>
                      <a:pt x="7" y="12"/>
                      <a:pt x="13" y="3"/>
                      <a:pt x="22" y="3"/>
                    </a:cubicBezTo>
                    <a:cubicBezTo>
                      <a:pt x="31" y="3"/>
                      <a:pt x="36" y="13"/>
                      <a:pt x="36" y="23"/>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sp>
            <p:nvSpPr>
              <p:cNvPr id="121" name="Freeform 120"/>
              <p:cNvSpPr>
                <a:spLocks/>
              </p:cNvSpPr>
              <p:nvPr/>
            </p:nvSpPr>
            <p:spPr bwMode="auto">
              <a:xfrm>
                <a:off x="8504506" y="746443"/>
                <a:ext cx="112364" cy="103487"/>
              </a:xfrm>
              <a:custGeom>
                <a:avLst/>
                <a:gdLst>
                  <a:gd name="T0" fmla="*/ 47 w 49"/>
                  <a:gd name="T1" fmla="*/ 41 h 44"/>
                  <a:gd name="T2" fmla="*/ 46 w 49"/>
                  <a:gd name="T3" fmla="*/ 41 h 44"/>
                  <a:gd name="T4" fmla="*/ 42 w 49"/>
                  <a:gd name="T5" fmla="*/ 36 h 44"/>
                  <a:gd name="T6" fmla="*/ 42 w 49"/>
                  <a:gd name="T7" fmla="*/ 34 h 44"/>
                  <a:gd name="T8" fmla="*/ 42 w 49"/>
                  <a:gd name="T9" fmla="*/ 19 h 44"/>
                  <a:gd name="T10" fmla="*/ 42 w 49"/>
                  <a:gd name="T11" fmla="*/ 17 h 44"/>
                  <a:gd name="T12" fmla="*/ 39 w 49"/>
                  <a:gd name="T13" fmla="*/ 5 h 44"/>
                  <a:gd name="T14" fmla="*/ 28 w 49"/>
                  <a:gd name="T15" fmla="*/ 0 h 44"/>
                  <a:gd name="T16" fmla="*/ 18 w 49"/>
                  <a:gd name="T17" fmla="*/ 4 h 44"/>
                  <a:gd name="T18" fmla="*/ 13 w 49"/>
                  <a:gd name="T19" fmla="*/ 7 h 44"/>
                  <a:gd name="T20" fmla="*/ 13 w 49"/>
                  <a:gd name="T21" fmla="*/ 2 h 44"/>
                  <a:gd name="T22" fmla="*/ 13 w 49"/>
                  <a:gd name="T23" fmla="*/ 1 h 44"/>
                  <a:gd name="T24" fmla="*/ 12 w 49"/>
                  <a:gd name="T25" fmla="*/ 0 h 44"/>
                  <a:gd name="T26" fmla="*/ 10 w 49"/>
                  <a:gd name="T27" fmla="*/ 1 h 44"/>
                  <a:gd name="T28" fmla="*/ 3 w 49"/>
                  <a:gd name="T29" fmla="*/ 6 h 44"/>
                  <a:gd name="T30" fmla="*/ 0 w 49"/>
                  <a:gd name="T31" fmla="*/ 8 h 44"/>
                  <a:gd name="T32" fmla="*/ 2 w 49"/>
                  <a:gd name="T33" fmla="*/ 9 h 44"/>
                  <a:gd name="T34" fmla="*/ 3 w 49"/>
                  <a:gd name="T35" fmla="*/ 9 h 44"/>
                  <a:gd name="T36" fmla="*/ 5 w 49"/>
                  <a:gd name="T37" fmla="*/ 10 h 44"/>
                  <a:gd name="T38" fmla="*/ 6 w 49"/>
                  <a:gd name="T39" fmla="*/ 15 h 44"/>
                  <a:gd name="T40" fmla="*/ 6 w 49"/>
                  <a:gd name="T41" fmla="*/ 16 h 44"/>
                  <a:gd name="T42" fmla="*/ 6 w 49"/>
                  <a:gd name="T43" fmla="*/ 16 h 44"/>
                  <a:gd name="T44" fmla="*/ 6 w 49"/>
                  <a:gd name="T45" fmla="*/ 34 h 44"/>
                  <a:gd name="T46" fmla="*/ 6 w 49"/>
                  <a:gd name="T47" fmla="*/ 36 h 44"/>
                  <a:gd name="T48" fmla="*/ 3 w 49"/>
                  <a:gd name="T49" fmla="*/ 41 h 44"/>
                  <a:gd name="T50" fmla="*/ 1 w 49"/>
                  <a:gd name="T51" fmla="*/ 41 h 44"/>
                  <a:gd name="T52" fmla="*/ 0 w 49"/>
                  <a:gd name="T53" fmla="*/ 43 h 44"/>
                  <a:gd name="T54" fmla="*/ 1 w 49"/>
                  <a:gd name="T55" fmla="*/ 44 h 44"/>
                  <a:gd name="T56" fmla="*/ 10 w 49"/>
                  <a:gd name="T57" fmla="*/ 44 h 44"/>
                  <a:gd name="T58" fmla="*/ 19 w 49"/>
                  <a:gd name="T59" fmla="*/ 44 h 44"/>
                  <a:gd name="T60" fmla="*/ 20 w 49"/>
                  <a:gd name="T61" fmla="*/ 44 h 44"/>
                  <a:gd name="T62" fmla="*/ 20 w 49"/>
                  <a:gd name="T63" fmla="*/ 43 h 44"/>
                  <a:gd name="T64" fmla="*/ 19 w 49"/>
                  <a:gd name="T65" fmla="*/ 41 h 44"/>
                  <a:gd name="T66" fmla="*/ 17 w 49"/>
                  <a:gd name="T67" fmla="*/ 41 h 44"/>
                  <a:gd name="T68" fmla="*/ 13 w 49"/>
                  <a:gd name="T69" fmla="*/ 36 h 44"/>
                  <a:gd name="T70" fmla="*/ 13 w 49"/>
                  <a:gd name="T71" fmla="*/ 34 h 44"/>
                  <a:gd name="T72" fmla="*/ 13 w 49"/>
                  <a:gd name="T73" fmla="*/ 18 h 44"/>
                  <a:gd name="T74" fmla="*/ 16 w 49"/>
                  <a:gd name="T75" fmla="*/ 9 h 44"/>
                  <a:gd name="T76" fmla="*/ 25 w 49"/>
                  <a:gd name="T77" fmla="*/ 5 h 44"/>
                  <a:gd name="T78" fmla="*/ 33 w 49"/>
                  <a:gd name="T79" fmla="*/ 9 h 44"/>
                  <a:gd name="T80" fmla="*/ 35 w 49"/>
                  <a:gd name="T81" fmla="*/ 18 h 44"/>
                  <a:gd name="T82" fmla="*/ 35 w 49"/>
                  <a:gd name="T83" fmla="*/ 34 h 44"/>
                  <a:gd name="T84" fmla="*/ 35 w 49"/>
                  <a:gd name="T85" fmla="*/ 36 h 44"/>
                  <a:gd name="T86" fmla="*/ 31 w 49"/>
                  <a:gd name="T87" fmla="*/ 41 h 44"/>
                  <a:gd name="T88" fmla="*/ 29 w 49"/>
                  <a:gd name="T89" fmla="*/ 41 h 44"/>
                  <a:gd name="T90" fmla="*/ 28 w 49"/>
                  <a:gd name="T91" fmla="*/ 43 h 44"/>
                  <a:gd name="T92" fmla="*/ 30 w 49"/>
                  <a:gd name="T93" fmla="*/ 44 h 44"/>
                  <a:gd name="T94" fmla="*/ 39 w 49"/>
                  <a:gd name="T95" fmla="*/ 44 h 44"/>
                  <a:gd name="T96" fmla="*/ 47 w 49"/>
                  <a:gd name="T97" fmla="*/ 44 h 44"/>
                  <a:gd name="T98" fmla="*/ 48 w 49"/>
                  <a:gd name="T99" fmla="*/ 44 h 44"/>
                  <a:gd name="T100" fmla="*/ 49 w 49"/>
                  <a:gd name="T101" fmla="*/ 43 h 44"/>
                  <a:gd name="T102" fmla="*/ 47 w 49"/>
                  <a:gd name="T103"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 h="44">
                    <a:moveTo>
                      <a:pt x="47" y="41"/>
                    </a:moveTo>
                    <a:cubicBezTo>
                      <a:pt x="47" y="41"/>
                      <a:pt x="46" y="41"/>
                      <a:pt x="46" y="41"/>
                    </a:cubicBezTo>
                    <a:cubicBezTo>
                      <a:pt x="42" y="41"/>
                      <a:pt x="42" y="39"/>
                      <a:pt x="42" y="36"/>
                    </a:cubicBezTo>
                    <a:cubicBezTo>
                      <a:pt x="42" y="36"/>
                      <a:pt x="42" y="35"/>
                      <a:pt x="42" y="34"/>
                    </a:cubicBezTo>
                    <a:cubicBezTo>
                      <a:pt x="42" y="19"/>
                      <a:pt x="42" y="19"/>
                      <a:pt x="42" y="19"/>
                    </a:cubicBezTo>
                    <a:cubicBezTo>
                      <a:pt x="42" y="18"/>
                      <a:pt x="42" y="18"/>
                      <a:pt x="42" y="17"/>
                    </a:cubicBezTo>
                    <a:cubicBezTo>
                      <a:pt x="42" y="13"/>
                      <a:pt x="42" y="9"/>
                      <a:pt x="39" y="5"/>
                    </a:cubicBezTo>
                    <a:cubicBezTo>
                      <a:pt x="37" y="2"/>
                      <a:pt x="33" y="0"/>
                      <a:pt x="28" y="0"/>
                    </a:cubicBezTo>
                    <a:cubicBezTo>
                      <a:pt x="24" y="0"/>
                      <a:pt x="20" y="2"/>
                      <a:pt x="18" y="4"/>
                    </a:cubicBezTo>
                    <a:cubicBezTo>
                      <a:pt x="16" y="5"/>
                      <a:pt x="14" y="7"/>
                      <a:pt x="13" y="7"/>
                    </a:cubicBezTo>
                    <a:cubicBezTo>
                      <a:pt x="13" y="2"/>
                      <a:pt x="13" y="2"/>
                      <a:pt x="13" y="2"/>
                    </a:cubicBezTo>
                    <a:cubicBezTo>
                      <a:pt x="13" y="2"/>
                      <a:pt x="13" y="2"/>
                      <a:pt x="13" y="1"/>
                    </a:cubicBezTo>
                    <a:cubicBezTo>
                      <a:pt x="13" y="1"/>
                      <a:pt x="13" y="0"/>
                      <a:pt x="12" y="0"/>
                    </a:cubicBezTo>
                    <a:cubicBezTo>
                      <a:pt x="11" y="0"/>
                      <a:pt x="11" y="1"/>
                      <a:pt x="10" y="1"/>
                    </a:cubicBezTo>
                    <a:cubicBezTo>
                      <a:pt x="9" y="3"/>
                      <a:pt x="5" y="5"/>
                      <a:pt x="3" y="6"/>
                    </a:cubicBezTo>
                    <a:cubicBezTo>
                      <a:pt x="2" y="6"/>
                      <a:pt x="0" y="6"/>
                      <a:pt x="0" y="8"/>
                    </a:cubicBezTo>
                    <a:cubicBezTo>
                      <a:pt x="0" y="9"/>
                      <a:pt x="1" y="9"/>
                      <a:pt x="2" y="9"/>
                    </a:cubicBezTo>
                    <a:cubicBezTo>
                      <a:pt x="3" y="9"/>
                      <a:pt x="3" y="9"/>
                      <a:pt x="3" y="9"/>
                    </a:cubicBezTo>
                    <a:cubicBezTo>
                      <a:pt x="4" y="9"/>
                      <a:pt x="5" y="9"/>
                      <a:pt x="5" y="10"/>
                    </a:cubicBezTo>
                    <a:cubicBezTo>
                      <a:pt x="6" y="11"/>
                      <a:pt x="6" y="13"/>
                      <a:pt x="6" y="15"/>
                    </a:cubicBezTo>
                    <a:cubicBezTo>
                      <a:pt x="6" y="15"/>
                      <a:pt x="6" y="16"/>
                      <a:pt x="6" y="16"/>
                    </a:cubicBezTo>
                    <a:cubicBezTo>
                      <a:pt x="6" y="16"/>
                      <a:pt x="6" y="16"/>
                      <a:pt x="6" y="16"/>
                    </a:cubicBezTo>
                    <a:cubicBezTo>
                      <a:pt x="6" y="34"/>
                      <a:pt x="6" y="34"/>
                      <a:pt x="6" y="34"/>
                    </a:cubicBezTo>
                    <a:cubicBezTo>
                      <a:pt x="6" y="35"/>
                      <a:pt x="6" y="36"/>
                      <a:pt x="6" y="36"/>
                    </a:cubicBezTo>
                    <a:cubicBezTo>
                      <a:pt x="6" y="39"/>
                      <a:pt x="6" y="41"/>
                      <a:pt x="3" y="41"/>
                    </a:cubicBezTo>
                    <a:cubicBezTo>
                      <a:pt x="2" y="41"/>
                      <a:pt x="1" y="41"/>
                      <a:pt x="1" y="41"/>
                    </a:cubicBezTo>
                    <a:cubicBezTo>
                      <a:pt x="0" y="41"/>
                      <a:pt x="0" y="42"/>
                      <a:pt x="0" y="43"/>
                    </a:cubicBezTo>
                    <a:cubicBezTo>
                      <a:pt x="0" y="44"/>
                      <a:pt x="1" y="44"/>
                      <a:pt x="1" y="44"/>
                    </a:cubicBezTo>
                    <a:cubicBezTo>
                      <a:pt x="4" y="44"/>
                      <a:pt x="7" y="44"/>
                      <a:pt x="10" y="44"/>
                    </a:cubicBezTo>
                    <a:cubicBezTo>
                      <a:pt x="13" y="44"/>
                      <a:pt x="16" y="44"/>
                      <a:pt x="19" y="44"/>
                    </a:cubicBezTo>
                    <a:cubicBezTo>
                      <a:pt x="19" y="44"/>
                      <a:pt x="19" y="44"/>
                      <a:pt x="20" y="44"/>
                    </a:cubicBezTo>
                    <a:cubicBezTo>
                      <a:pt x="20" y="44"/>
                      <a:pt x="20" y="43"/>
                      <a:pt x="20" y="43"/>
                    </a:cubicBezTo>
                    <a:cubicBezTo>
                      <a:pt x="20" y="42"/>
                      <a:pt x="19" y="41"/>
                      <a:pt x="19" y="41"/>
                    </a:cubicBezTo>
                    <a:cubicBezTo>
                      <a:pt x="18" y="41"/>
                      <a:pt x="18" y="41"/>
                      <a:pt x="17" y="41"/>
                    </a:cubicBezTo>
                    <a:cubicBezTo>
                      <a:pt x="14" y="41"/>
                      <a:pt x="13" y="39"/>
                      <a:pt x="13" y="36"/>
                    </a:cubicBezTo>
                    <a:cubicBezTo>
                      <a:pt x="13" y="36"/>
                      <a:pt x="13" y="35"/>
                      <a:pt x="13" y="34"/>
                    </a:cubicBezTo>
                    <a:cubicBezTo>
                      <a:pt x="13" y="18"/>
                      <a:pt x="13" y="18"/>
                      <a:pt x="13" y="18"/>
                    </a:cubicBezTo>
                    <a:cubicBezTo>
                      <a:pt x="13" y="14"/>
                      <a:pt x="14" y="12"/>
                      <a:pt x="16" y="9"/>
                    </a:cubicBezTo>
                    <a:cubicBezTo>
                      <a:pt x="19" y="7"/>
                      <a:pt x="22" y="5"/>
                      <a:pt x="25" y="5"/>
                    </a:cubicBezTo>
                    <a:cubicBezTo>
                      <a:pt x="28" y="5"/>
                      <a:pt x="32" y="7"/>
                      <a:pt x="33" y="9"/>
                    </a:cubicBezTo>
                    <a:cubicBezTo>
                      <a:pt x="35" y="12"/>
                      <a:pt x="35" y="15"/>
                      <a:pt x="35" y="18"/>
                    </a:cubicBezTo>
                    <a:cubicBezTo>
                      <a:pt x="35" y="34"/>
                      <a:pt x="35" y="34"/>
                      <a:pt x="35" y="34"/>
                    </a:cubicBezTo>
                    <a:cubicBezTo>
                      <a:pt x="35" y="35"/>
                      <a:pt x="35" y="36"/>
                      <a:pt x="35" y="36"/>
                    </a:cubicBezTo>
                    <a:cubicBezTo>
                      <a:pt x="35" y="39"/>
                      <a:pt x="35" y="41"/>
                      <a:pt x="31" y="41"/>
                    </a:cubicBezTo>
                    <a:cubicBezTo>
                      <a:pt x="31" y="41"/>
                      <a:pt x="30" y="41"/>
                      <a:pt x="29" y="41"/>
                    </a:cubicBezTo>
                    <a:cubicBezTo>
                      <a:pt x="29" y="41"/>
                      <a:pt x="28" y="42"/>
                      <a:pt x="28" y="43"/>
                    </a:cubicBezTo>
                    <a:cubicBezTo>
                      <a:pt x="28" y="44"/>
                      <a:pt x="29" y="44"/>
                      <a:pt x="30" y="44"/>
                    </a:cubicBezTo>
                    <a:cubicBezTo>
                      <a:pt x="33" y="44"/>
                      <a:pt x="36" y="44"/>
                      <a:pt x="39" y="44"/>
                    </a:cubicBezTo>
                    <a:cubicBezTo>
                      <a:pt x="41" y="44"/>
                      <a:pt x="44" y="44"/>
                      <a:pt x="47" y="44"/>
                    </a:cubicBezTo>
                    <a:cubicBezTo>
                      <a:pt x="47" y="44"/>
                      <a:pt x="48" y="44"/>
                      <a:pt x="48" y="44"/>
                    </a:cubicBezTo>
                    <a:cubicBezTo>
                      <a:pt x="49" y="44"/>
                      <a:pt x="49" y="43"/>
                      <a:pt x="49" y="43"/>
                    </a:cubicBezTo>
                    <a:cubicBezTo>
                      <a:pt x="49" y="42"/>
                      <a:pt x="48" y="41"/>
                      <a:pt x="47" y="41"/>
                    </a:cubicBezTo>
                    <a:close/>
                  </a:path>
                </a:pathLst>
              </a:custGeom>
              <a:solidFill>
                <a:srgbClr val="009E58"/>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endParaRPr lang="en-US" kern="0" dirty="0">
                  <a:solidFill>
                    <a:sysClr val="windowText" lastClr="000000"/>
                  </a:solidFill>
                </a:endParaRPr>
              </a:p>
            </p:txBody>
          </p:sp>
        </p:grpSp>
      </p:grpSp>
      <p:sp>
        <p:nvSpPr>
          <p:cNvPr id="31" name="Rectangle 30"/>
          <p:cNvSpPr/>
          <p:nvPr userDrawn="1"/>
        </p:nvSpPr>
        <p:spPr>
          <a:xfrm>
            <a:off x="0" y="6488668"/>
            <a:ext cx="2687980" cy="369332"/>
          </a:xfrm>
          <a:prstGeom prst="rect">
            <a:avLst/>
          </a:prstGeom>
        </p:spPr>
        <p:txBody>
          <a:bodyPr wrap="none">
            <a:spAutoFit/>
          </a:bodyPr>
          <a:lstStyle/>
          <a:p>
            <a:r>
              <a:rPr lang="en-US" dirty="0">
                <a:latin typeface="Calibri Light" panose="020F0302020204030204" pitchFamily="34" charset="0"/>
              </a:rPr>
              <a:t>pewtrusts.org/fiscal-health</a:t>
            </a:r>
            <a:endParaRPr lang="en-US" dirty="0"/>
          </a:p>
        </p:txBody>
      </p:sp>
    </p:spTree>
    <p:extLst>
      <p:ext uri="{BB962C8B-B14F-4D97-AF65-F5344CB8AC3E}">
        <p14:creationId xmlns:p14="http://schemas.microsoft.com/office/powerpoint/2010/main" val="1829798674"/>
      </p:ext>
    </p:extLst>
  </p:cSld>
  <p:clrMap bg1="dk1" tx1="lt1" bg2="dk2" tx2="lt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Lst>
  <p:transition spd="med">
    <p:wipe dir="r"/>
  </p:transition>
  <p:timing>
    <p:tnLst>
      <p:par>
        <p:cTn id="1" dur="indefinite" restart="never" nodeType="tmRoot"/>
      </p:par>
    </p:tnLst>
  </p:timing>
  <p:txStyles>
    <p:titleStyle>
      <a:lvl1pPr algn="l" rtl="0" eaLnBrk="0" fontAlgn="base" hangingPunct="0">
        <a:lnSpc>
          <a:spcPct val="95000"/>
        </a:lnSpc>
        <a:spcBef>
          <a:spcPct val="0"/>
        </a:spcBef>
        <a:spcAft>
          <a:spcPct val="0"/>
        </a:spcAft>
        <a:defRPr lang="en-US" sz="2600" b="1" kern="1200" dirty="0">
          <a:solidFill>
            <a:schemeClr val="bg2"/>
          </a:solidFill>
          <a:effectLst/>
          <a:latin typeface="+mj-lt"/>
          <a:ea typeface="+mj-ea"/>
          <a:cs typeface="+mj-cs"/>
        </a:defRPr>
      </a:lvl1pPr>
      <a:lvl2pPr algn="l" rtl="0" eaLnBrk="0" fontAlgn="base" hangingPunct="0">
        <a:lnSpc>
          <a:spcPct val="82000"/>
        </a:lnSpc>
        <a:spcBef>
          <a:spcPct val="0"/>
        </a:spcBef>
        <a:spcAft>
          <a:spcPct val="0"/>
        </a:spcAft>
        <a:defRPr sz="3000" b="1">
          <a:solidFill>
            <a:schemeClr val="tx1"/>
          </a:solidFill>
          <a:latin typeface="Calibri" pitchFamily="34" charset="0"/>
        </a:defRPr>
      </a:lvl2pPr>
      <a:lvl3pPr algn="l" rtl="0" eaLnBrk="0" fontAlgn="base" hangingPunct="0">
        <a:lnSpc>
          <a:spcPct val="82000"/>
        </a:lnSpc>
        <a:spcBef>
          <a:spcPct val="0"/>
        </a:spcBef>
        <a:spcAft>
          <a:spcPct val="0"/>
        </a:spcAft>
        <a:defRPr sz="3000" b="1">
          <a:solidFill>
            <a:schemeClr val="tx1"/>
          </a:solidFill>
          <a:latin typeface="Calibri" pitchFamily="34" charset="0"/>
        </a:defRPr>
      </a:lvl3pPr>
      <a:lvl4pPr algn="l" rtl="0" eaLnBrk="0" fontAlgn="base" hangingPunct="0">
        <a:lnSpc>
          <a:spcPct val="82000"/>
        </a:lnSpc>
        <a:spcBef>
          <a:spcPct val="0"/>
        </a:spcBef>
        <a:spcAft>
          <a:spcPct val="0"/>
        </a:spcAft>
        <a:defRPr sz="3000" b="1">
          <a:solidFill>
            <a:schemeClr val="tx1"/>
          </a:solidFill>
          <a:latin typeface="Calibri" pitchFamily="34" charset="0"/>
        </a:defRPr>
      </a:lvl4pPr>
      <a:lvl5pPr algn="l" rtl="0" eaLnBrk="0" fontAlgn="base" hangingPunct="0">
        <a:lnSpc>
          <a:spcPct val="82000"/>
        </a:lnSpc>
        <a:spcBef>
          <a:spcPct val="0"/>
        </a:spcBef>
        <a:spcAft>
          <a:spcPct val="0"/>
        </a:spcAft>
        <a:defRPr sz="3000" b="1">
          <a:solidFill>
            <a:schemeClr val="tx1"/>
          </a:solidFill>
          <a:latin typeface="Calibri" pitchFamily="34" charset="0"/>
        </a:defRPr>
      </a:lvl5pPr>
      <a:lvl6pPr marL="457200" algn="l" rtl="0" fontAlgn="base">
        <a:lnSpc>
          <a:spcPct val="82000"/>
        </a:lnSpc>
        <a:spcBef>
          <a:spcPct val="0"/>
        </a:spcBef>
        <a:spcAft>
          <a:spcPct val="0"/>
        </a:spcAft>
        <a:defRPr sz="3000" b="1">
          <a:solidFill>
            <a:schemeClr val="tx1"/>
          </a:solidFill>
          <a:latin typeface="Calibri" pitchFamily="34" charset="0"/>
        </a:defRPr>
      </a:lvl6pPr>
      <a:lvl7pPr marL="914400" algn="l" rtl="0" fontAlgn="base">
        <a:lnSpc>
          <a:spcPct val="82000"/>
        </a:lnSpc>
        <a:spcBef>
          <a:spcPct val="0"/>
        </a:spcBef>
        <a:spcAft>
          <a:spcPct val="0"/>
        </a:spcAft>
        <a:defRPr sz="3000" b="1">
          <a:solidFill>
            <a:schemeClr val="tx1"/>
          </a:solidFill>
          <a:latin typeface="Calibri" pitchFamily="34" charset="0"/>
        </a:defRPr>
      </a:lvl7pPr>
      <a:lvl8pPr marL="1371600" algn="l" rtl="0" fontAlgn="base">
        <a:lnSpc>
          <a:spcPct val="82000"/>
        </a:lnSpc>
        <a:spcBef>
          <a:spcPct val="0"/>
        </a:spcBef>
        <a:spcAft>
          <a:spcPct val="0"/>
        </a:spcAft>
        <a:defRPr sz="3000" b="1">
          <a:solidFill>
            <a:schemeClr val="tx1"/>
          </a:solidFill>
          <a:latin typeface="Calibri" pitchFamily="34" charset="0"/>
        </a:defRPr>
      </a:lvl8pPr>
      <a:lvl9pPr marL="1828800" algn="l" rtl="0" fontAlgn="base">
        <a:lnSpc>
          <a:spcPct val="82000"/>
        </a:lnSpc>
        <a:spcBef>
          <a:spcPct val="0"/>
        </a:spcBef>
        <a:spcAft>
          <a:spcPct val="0"/>
        </a:spcAft>
        <a:defRPr sz="3000" b="1">
          <a:solidFill>
            <a:schemeClr val="tx1"/>
          </a:solidFill>
          <a:latin typeface="Calibri" pitchFamily="34" charset="0"/>
        </a:defRPr>
      </a:lvl9pPr>
    </p:titleStyle>
    <p:bodyStyle>
      <a:lvl1pPr marL="230188" indent="-230188" algn="l" rtl="0" eaLnBrk="0" fontAlgn="base" hangingPunct="0">
        <a:lnSpc>
          <a:spcPct val="95000"/>
        </a:lnSpc>
        <a:spcBef>
          <a:spcPct val="0"/>
        </a:spcBef>
        <a:spcAft>
          <a:spcPts val="1500"/>
        </a:spcAft>
        <a:buClr>
          <a:srgbClr val="4CAFE6"/>
        </a:buClr>
        <a:buSzPct val="130000"/>
        <a:buFont typeface="Arial" pitchFamily="34" charset="0"/>
        <a:buChar char="•"/>
        <a:defRPr sz="2200" kern="1200">
          <a:solidFill>
            <a:schemeClr val="bg1"/>
          </a:solidFill>
          <a:latin typeface="+mn-lt"/>
          <a:ea typeface="+mn-ea"/>
          <a:cs typeface="+mn-cs"/>
        </a:defRPr>
      </a:lvl1pPr>
      <a:lvl2pPr marL="457200" indent="-227013"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2pPr>
      <a:lvl3pPr marL="746125" indent="-231775"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3pPr>
      <a:lvl4pPr marL="1030288" indent="-284163"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4pPr>
      <a:lvl5pPr marL="1260475" indent="-230188"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2" name="Rectangle 10"/>
          <p:cNvSpPr>
            <a:spLocks noChangeArrowheads="1"/>
          </p:cNvSpPr>
          <p:nvPr userDrawn="1"/>
        </p:nvSpPr>
        <p:spPr bwMode="auto">
          <a:xfrm>
            <a:off x="0" y="0"/>
            <a:ext cx="9144000" cy="130175"/>
          </a:xfrm>
          <a:prstGeom prst="rect">
            <a:avLst/>
          </a:prstGeom>
          <a:solidFill>
            <a:schemeClr val="accent5"/>
          </a:solidFill>
          <a:ln w="9525">
            <a:noFill/>
            <a:miter lim="800000"/>
            <a:headEnd/>
            <a:tailEnd/>
          </a:ln>
        </p:spPr>
        <p:txBody>
          <a:bodyPr wrap="none" anchor="ctr"/>
          <a:lstStyle/>
          <a:p>
            <a:pPr algn="ctr" eaLnBrk="0" fontAlgn="auto" hangingPunct="0">
              <a:spcBef>
                <a:spcPts val="0"/>
              </a:spcBef>
              <a:spcAft>
                <a:spcPts val="0"/>
              </a:spcAft>
              <a:defRPr/>
            </a:pPr>
            <a:endParaRPr lang="en-US" sz="2400" kern="0" dirty="0">
              <a:solidFill>
                <a:prstClr val="black"/>
              </a:solidFill>
              <a:latin typeface="Arial" charset="0"/>
              <a:ea typeface="ＭＳ Ｐゴシック" pitchFamily="1" charset="-128"/>
              <a:cs typeface="Arial"/>
            </a:endParaRPr>
          </a:p>
        </p:txBody>
      </p:sp>
      <p:sp>
        <p:nvSpPr>
          <p:cNvPr id="2" name="Title Placeholder 1"/>
          <p:cNvSpPr>
            <a:spLocks noGrp="1"/>
          </p:cNvSpPr>
          <p:nvPr>
            <p:ph type="title"/>
          </p:nvPr>
        </p:nvSpPr>
        <p:spPr bwMode="black">
          <a:xfrm>
            <a:off x="512764" y="248677"/>
            <a:ext cx="8108950" cy="821889"/>
          </a:xfrm>
          <a:prstGeom prst="rect">
            <a:avLst/>
          </a:prstGeom>
        </p:spPr>
        <p:txBody>
          <a:bodyPr vert="horz" lIns="0" tIns="45720" rIns="0" bIns="45720" rtlCol="0" anchor="b" anchorCtr="0">
            <a:noAutofit/>
          </a:bodyPr>
          <a:lstStyle/>
          <a:p>
            <a:r>
              <a:rPr lang="en-US" dirty="0" err="1" smtClean="0"/>
              <a:t>Cgglick</a:t>
            </a:r>
            <a:r>
              <a:rPr lang="en-US" dirty="0" smtClean="0"/>
              <a:t> to edit Master </a:t>
            </a:r>
            <a:br>
              <a:rPr lang="en-US" dirty="0" smtClean="0"/>
            </a:br>
            <a:r>
              <a:rPr lang="en-US" dirty="0" err="1" smtClean="0"/>
              <a:t>tTTitle</a:t>
            </a:r>
            <a:r>
              <a:rPr lang="en-US" dirty="0" smtClean="0"/>
              <a:t> style</a:t>
            </a:r>
            <a:endParaRPr lang="en-US" dirty="0"/>
          </a:p>
        </p:txBody>
      </p:sp>
      <p:sp>
        <p:nvSpPr>
          <p:cNvPr id="5128" name="Text Placeholder 2"/>
          <p:cNvSpPr>
            <a:spLocks noGrp="1"/>
          </p:cNvSpPr>
          <p:nvPr>
            <p:ph type="body" idx="1"/>
          </p:nvPr>
        </p:nvSpPr>
        <p:spPr bwMode="auto">
          <a:xfrm>
            <a:off x="503238" y="1378049"/>
            <a:ext cx="8118475" cy="4589364"/>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0" name="Picture 9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082161" y="404698"/>
            <a:ext cx="1559962" cy="563490"/>
          </a:xfrm>
          <a:prstGeom prst="rect">
            <a:avLst/>
          </a:prstGeom>
        </p:spPr>
      </p:pic>
    </p:spTree>
    <p:extLst>
      <p:ext uri="{BB962C8B-B14F-4D97-AF65-F5344CB8AC3E}">
        <p14:creationId xmlns:p14="http://schemas.microsoft.com/office/powerpoint/2010/main" val="3093361282"/>
      </p:ext>
    </p:extLst>
  </p:cSld>
  <p:clrMap bg1="dk1" tx1="lt1" bg2="dk2" tx2="lt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60" r:id="rId6"/>
  </p:sldLayoutIdLst>
  <p:transition spd="med">
    <p:wipe dir="r"/>
  </p:transition>
  <p:timing>
    <p:tnLst>
      <p:par>
        <p:cTn id="1" dur="indefinite" restart="never" nodeType="tmRoot"/>
      </p:par>
    </p:tnLst>
  </p:timing>
  <p:txStyles>
    <p:titleStyle>
      <a:lvl1pPr algn="l" rtl="0" eaLnBrk="0" fontAlgn="base" hangingPunct="0">
        <a:lnSpc>
          <a:spcPct val="95000"/>
        </a:lnSpc>
        <a:spcBef>
          <a:spcPct val="0"/>
        </a:spcBef>
        <a:spcAft>
          <a:spcPct val="0"/>
        </a:spcAft>
        <a:defRPr lang="en-US" sz="2500" b="1" kern="1200" dirty="0">
          <a:solidFill>
            <a:schemeClr val="bg2"/>
          </a:solidFill>
          <a:effectLst/>
          <a:latin typeface="+mj-lt"/>
          <a:ea typeface="+mj-ea"/>
          <a:cs typeface="+mj-cs"/>
        </a:defRPr>
      </a:lvl1pPr>
      <a:lvl2pPr algn="l" rtl="0" eaLnBrk="0" fontAlgn="base" hangingPunct="0">
        <a:lnSpc>
          <a:spcPct val="82000"/>
        </a:lnSpc>
        <a:spcBef>
          <a:spcPct val="0"/>
        </a:spcBef>
        <a:spcAft>
          <a:spcPct val="0"/>
        </a:spcAft>
        <a:defRPr sz="3000" b="1">
          <a:solidFill>
            <a:schemeClr val="tx1"/>
          </a:solidFill>
          <a:latin typeface="Calibri" pitchFamily="34" charset="0"/>
        </a:defRPr>
      </a:lvl2pPr>
      <a:lvl3pPr algn="l" rtl="0" eaLnBrk="0" fontAlgn="base" hangingPunct="0">
        <a:lnSpc>
          <a:spcPct val="82000"/>
        </a:lnSpc>
        <a:spcBef>
          <a:spcPct val="0"/>
        </a:spcBef>
        <a:spcAft>
          <a:spcPct val="0"/>
        </a:spcAft>
        <a:defRPr sz="3000" b="1">
          <a:solidFill>
            <a:schemeClr val="tx1"/>
          </a:solidFill>
          <a:latin typeface="Calibri" pitchFamily="34" charset="0"/>
        </a:defRPr>
      </a:lvl3pPr>
      <a:lvl4pPr algn="l" rtl="0" eaLnBrk="0" fontAlgn="base" hangingPunct="0">
        <a:lnSpc>
          <a:spcPct val="82000"/>
        </a:lnSpc>
        <a:spcBef>
          <a:spcPct val="0"/>
        </a:spcBef>
        <a:spcAft>
          <a:spcPct val="0"/>
        </a:spcAft>
        <a:defRPr sz="3000" b="1">
          <a:solidFill>
            <a:schemeClr val="tx1"/>
          </a:solidFill>
          <a:latin typeface="Calibri" pitchFamily="34" charset="0"/>
        </a:defRPr>
      </a:lvl4pPr>
      <a:lvl5pPr algn="l" rtl="0" eaLnBrk="0" fontAlgn="base" hangingPunct="0">
        <a:lnSpc>
          <a:spcPct val="82000"/>
        </a:lnSpc>
        <a:spcBef>
          <a:spcPct val="0"/>
        </a:spcBef>
        <a:spcAft>
          <a:spcPct val="0"/>
        </a:spcAft>
        <a:defRPr sz="3000" b="1">
          <a:solidFill>
            <a:schemeClr val="tx1"/>
          </a:solidFill>
          <a:latin typeface="Calibri" pitchFamily="34" charset="0"/>
        </a:defRPr>
      </a:lvl5pPr>
      <a:lvl6pPr marL="457200" algn="l" rtl="0" fontAlgn="base">
        <a:lnSpc>
          <a:spcPct val="82000"/>
        </a:lnSpc>
        <a:spcBef>
          <a:spcPct val="0"/>
        </a:spcBef>
        <a:spcAft>
          <a:spcPct val="0"/>
        </a:spcAft>
        <a:defRPr sz="3000" b="1">
          <a:solidFill>
            <a:schemeClr val="tx1"/>
          </a:solidFill>
          <a:latin typeface="Calibri" pitchFamily="34" charset="0"/>
        </a:defRPr>
      </a:lvl6pPr>
      <a:lvl7pPr marL="914400" algn="l" rtl="0" fontAlgn="base">
        <a:lnSpc>
          <a:spcPct val="82000"/>
        </a:lnSpc>
        <a:spcBef>
          <a:spcPct val="0"/>
        </a:spcBef>
        <a:spcAft>
          <a:spcPct val="0"/>
        </a:spcAft>
        <a:defRPr sz="3000" b="1">
          <a:solidFill>
            <a:schemeClr val="tx1"/>
          </a:solidFill>
          <a:latin typeface="Calibri" pitchFamily="34" charset="0"/>
        </a:defRPr>
      </a:lvl7pPr>
      <a:lvl8pPr marL="1371600" algn="l" rtl="0" fontAlgn="base">
        <a:lnSpc>
          <a:spcPct val="82000"/>
        </a:lnSpc>
        <a:spcBef>
          <a:spcPct val="0"/>
        </a:spcBef>
        <a:spcAft>
          <a:spcPct val="0"/>
        </a:spcAft>
        <a:defRPr sz="3000" b="1">
          <a:solidFill>
            <a:schemeClr val="tx1"/>
          </a:solidFill>
          <a:latin typeface="Calibri" pitchFamily="34" charset="0"/>
        </a:defRPr>
      </a:lvl8pPr>
      <a:lvl9pPr marL="1828800" algn="l" rtl="0" fontAlgn="base">
        <a:lnSpc>
          <a:spcPct val="82000"/>
        </a:lnSpc>
        <a:spcBef>
          <a:spcPct val="0"/>
        </a:spcBef>
        <a:spcAft>
          <a:spcPct val="0"/>
        </a:spcAft>
        <a:defRPr sz="3000" b="1">
          <a:solidFill>
            <a:schemeClr val="tx1"/>
          </a:solidFill>
          <a:latin typeface="Calibri" pitchFamily="34" charset="0"/>
        </a:defRPr>
      </a:lvl9pPr>
    </p:titleStyle>
    <p:bodyStyle>
      <a:lvl1pPr marL="230188" indent="-230188" algn="l" rtl="0" eaLnBrk="0" fontAlgn="base" hangingPunct="0">
        <a:lnSpc>
          <a:spcPct val="95000"/>
        </a:lnSpc>
        <a:spcBef>
          <a:spcPct val="0"/>
        </a:spcBef>
        <a:spcAft>
          <a:spcPts val="1500"/>
        </a:spcAft>
        <a:buClr>
          <a:srgbClr val="4CAFE6"/>
        </a:buClr>
        <a:buSzPct val="130000"/>
        <a:buFont typeface="Arial" pitchFamily="34" charset="0"/>
        <a:buChar char="•"/>
        <a:defRPr sz="2200" kern="1200">
          <a:solidFill>
            <a:schemeClr val="bg1"/>
          </a:solidFill>
          <a:latin typeface="+mn-lt"/>
          <a:ea typeface="+mn-ea"/>
          <a:cs typeface="+mn-cs"/>
        </a:defRPr>
      </a:lvl1pPr>
      <a:lvl2pPr marL="457200" indent="-227013"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2pPr>
      <a:lvl3pPr marL="746125" indent="-231775"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3pPr>
      <a:lvl4pPr marL="1030288" indent="-284163"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4pPr>
      <a:lvl5pPr marL="1260475" indent="-230188"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83126"/>
            <a:ext cx="9144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457200" y="609599"/>
            <a:ext cx="8229600" cy="80803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25907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p:nvSpPr>
        <p:spPr>
          <a:xfrm>
            <a:off x="0" y="-25400"/>
            <a:ext cx="9144000" cy="108525"/>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 name="Date Placeholder 1"/>
          <p:cNvSpPr>
            <a:spLocks noGrp="1"/>
          </p:cNvSpPr>
          <p:nvPr>
            <p:ph type="dt" sz="half" idx="2"/>
          </p:nvPr>
        </p:nvSpPr>
        <p:spPr>
          <a:xfrm>
            <a:off x="152400" y="117474"/>
            <a:ext cx="2133600" cy="365125"/>
          </a:xfrm>
          <a:prstGeom prst="rect">
            <a:avLst/>
          </a:prstGeom>
        </p:spPr>
        <p:txBody>
          <a:bodyPr/>
          <a:lstStyle>
            <a:lvl1pPr>
              <a:defRPr sz="1200" b="1" baseline="0">
                <a:solidFill>
                  <a:schemeClr val="bg1"/>
                </a:solidFill>
                <a:latin typeface="Arial" panose="020B0604020202020204" pitchFamily="34" charset="0"/>
                <a:cs typeface="Arial" panose="020B0604020202020204" pitchFamily="34" charset="0"/>
              </a:defRPr>
            </a:lvl1pPr>
          </a:lstStyle>
          <a:p>
            <a:pPr fontAlgn="auto">
              <a:spcBef>
                <a:spcPts val="0"/>
              </a:spcBef>
              <a:spcAft>
                <a:spcPts val="0"/>
              </a:spcAft>
            </a:pPr>
            <a:fld id="{61F7B38C-0268-4802-B1B9-0F82E293BF3B}" type="datetime4">
              <a:rPr lang="en-US" smtClean="0">
                <a:solidFill>
                  <a:prstClr val="white"/>
                </a:solidFill>
              </a:rPr>
              <a:pPr fontAlgn="auto">
                <a:spcBef>
                  <a:spcPts val="0"/>
                </a:spcBef>
                <a:spcAft>
                  <a:spcPts val="0"/>
                </a:spcAft>
              </a:pPr>
              <a:t>October 9, 2015</a:t>
            </a:fld>
            <a:endParaRPr lang="en-US" dirty="0">
              <a:solidFill>
                <a:prstClr val="white"/>
              </a:solidFill>
            </a:endParaRPr>
          </a:p>
        </p:txBody>
      </p:sp>
      <p:sp>
        <p:nvSpPr>
          <p:cNvPr id="14" name="Slide Number Placeholder 3"/>
          <p:cNvSpPr>
            <a:spLocks noGrp="1"/>
          </p:cNvSpPr>
          <p:nvPr>
            <p:ph type="sldNum" sz="quarter" idx="4"/>
          </p:nvPr>
        </p:nvSpPr>
        <p:spPr>
          <a:xfrm>
            <a:off x="6858000" y="117474"/>
            <a:ext cx="2133600" cy="365125"/>
          </a:xfrm>
          <a:prstGeom prst="rect">
            <a:avLst/>
          </a:prstGeom>
        </p:spPr>
        <p:txBody>
          <a:bodyPr/>
          <a:lstStyle>
            <a:lvl1pPr algn="r">
              <a:defRPr sz="1200" b="1">
                <a:solidFill>
                  <a:schemeClr val="bg1"/>
                </a:solidFill>
                <a:latin typeface="Arial" panose="020B0604020202020204" pitchFamily="34" charset="0"/>
                <a:cs typeface="Arial" panose="020B0604020202020204" pitchFamily="34" charset="0"/>
              </a:defRPr>
            </a:lvl1pPr>
          </a:lstStyle>
          <a:p>
            <a:pPr fontAlgn="auto">
              <a:spcBef>
                <a:spcPts val="0"/>
              </a:spcBef>
              <a:spcAft>
                <a:spcPts val="0"/>
              </a:spcAft>
            </a:pPr>
            <a:fld id="{DDF52EC2-2C0B-4C03-9888-0B25156ED88D}" type="slidenum">
              <a:rPr lang="en-US" smtClean="0">
                <a:solidFill>
                  <a:prstClr val="white"/>
                </a:solidFill>
              </a:rPr>
              <a:pPr fontAlgn="auto">
                <a:spcBef>
                  <a:spcPts val="0"/>
                </a:spcBef>
                <a:spcAft>
                  <a:spcPts val="0"/>
                </a:spcAft>
              </a:pPr>
              <a:t>‹#›</a:t>
            </a:fld>
            <a:endParaRPr lang="en-US" dirty="0">
              <a:solidFill>
                <a:prstClr val="white"/>
              </a:solidFill>
            </a:endParaRPr>
          </a:p>
        </p:txBody>
      </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89752" y="6019800"/>
            <a:ext cx="1911618" cy="430522"/>
          </a:xfrm>
          <a:prstGeom prst="rect">
            <a:avLst/>
          </a:prstGeom>
        </p:spPr>
      </p:pic>
      <p:sp>
        <p:nvSpPr>
          <p:cNvPr id="9" name="Rectangle 8"/>
          <p:cNvSpPr/>
          <p:nvPr/>
        </p:nvSpPr>
        <p:spPr>
          <a:xfrm>
            <a:off x="0" y="83126"/>
            <a:ext cx="9144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Arial" panose="020B0604020202020204" pitchFamily="34" charset="0"/>
              <a:cs typeface="Arial" panose="020B0604020202020204" pitchFamily="34" charset="0"/>
            </a:endParaRPr>
          </a:p>
        </p:txBody>
      </p:sp>
      <p:sp>
        <p:nvSpPr>
          <p:cNvPr id="12" name="Rectangle 11"/>
          <p:cNvSpPr/>
          <p:nvPr/>
        </p:nvSpPr>
        <p:spPr>
          <a:xfrm>
            <a:off x="0" y="-25400"/>
            <a:ext cx="9144000" cy="108525"/>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89752" y="6019800"/>
            <a:ext cx="1911618" cy="430522"/>
          </a:xfrm>
          <a:prstGeom prst="rect">
            <a:avLst/>
          </a:prstGeom>
        </p:spPr>
      </p:pic>
      <p:sp>
        <p:nvSpPr>
          <p:cNvPr id="16" name="Rectangle 15"/>
          <p:cNvSpPr/>
          <p:nvPr/>
        </p:nvSpPr>
        <p:spPr>
          <a:xfrm>
            <a:off x="0" y="83126"/>
            <a:ext cx="9144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Arial" panose="020B0604020202020204" pitchFamily="34" charset="0"/>
              <a:cs typeface="Arial" panose="020B0604020202020204" pitchFamily="34" charset="0"/>
            </a:endParaRPr>
          </a:p>
        </p:txBody>
      </p:sp>
      <p:sp>
        <p:nvSpPr>
          <p:cNvPr id="18" name="Rectangle 17"/>
          <p:cNvSpPr/>
          <p:nvPr/>
        </p:nvSpPr>
        <p:spPr>
          <a:xfrm>
            <a:off x="0" y="-25400"/>
            <a:ext cx="9144000" cy="108525"/>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89752" y="6019800"/>
            <a:ext cx="1911618" cy="430522"/>
          </a:xfrm>
          <a:prstGeom prst="rect">
            <a:avLst/>
          </a:prstGeom>
        </p:spPr>
      </p:pic>
      <p:sp>
        <p:nvSpPr>
          <p:cNvPr id="20" name="Rectangle 19"/>
          <p:cNvSpPr/>
          <p:nvPr userDrawn="1"/>
        </p:nvSpPr>
        <p:spPr>
          <a:xfrm>
            <a:off x="0" y="83126"/>
            <a:ext cx="9144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latin typeface="Arial" panose="020B0604020202020204" pitchFamily="34" charset="0"/>
              <a:cs typeface="Arial" panose="020B0604020202020204" pitchFamily="34" charset="0"/>
            </a:endParaRPr>
          </a:p>
        </p:txBody>
      </p:sp>
      <p:sp>
        <p:nvSpPr>
          <p:cNvPr id="21" name="Rectangle 20"/>
          <p:cNvSpPr/>
          <p:nvPr userDrawn="1"/>
        </p:nvSpPr>
        <p:spPr>
          <a:xfrm>
            <a:off x="0" y="-25400"/>
            <a:ext cx="9144000" cy="108525"/>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22" name="Picture 2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989752" y="6019800"/>
            <a:ext cx="1911618" cy="430522"/>
          </a:xfrm>
          <a:prstGeom prst="rect">
            <a:avLst/>
          </a:prstGeom>
        </p:spPr>
      </p:pic>
    </p:spTree>
    <p:extLst>
      <p:ext uri="{BB962C8B-B14F-4D97-AF65-F5344CB8AC3E}">
        <p14:creationId xmlns:p14="http://schemas.microsoft.com/office/powerpoint/2010/main" val="2107507062"/>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Lst>
  <p:timing>
    <p:tnLst>
      <p:par>
        <p:cTn id="1" dur="indefinite" restart="never" nodeType="tmRoot"/>
      </p:par>
    </p:tnLst>
  </p:timing>
  <p:hf hdr="0" ftr="0"/>
  <p:txStyles>
    <p:titleStyle>
      <a:lvl1pPr algn="l" defTabSz="914400" rtl="0" eaLnBrk="1" latinLnBrk="0" hangingPunct="1">
        <a:spcBef>
          <a:spcPct val="0"/>
        </a:spcBef>
        <a:buNone/>
        <a:defRPr sz="3600" b="1" kern="1200">
          <a:solidFill>
            <a:srgbClr val="002D73"/>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5"/>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hangingPunct="0">
              <a:defRPr/>
            </a:pPr>
            <a:endParaRPr lang="en-US" sz="1600" dirty="0">
              <a:solidFill>
                <a:srgbClr val="000000"/>
              </a:solidFill>
              <a:latin typeface="Arial"/>
              <a:cs typeface="+mn-cs"/>
            </a:endParaRPr>
          </a:p>
        </p:txBody>
      </p:sp>
      <p:pic>
        <p:nvPicPr>
          <p:cNvPr id="1030" name="Picture 6" descr="best ver2b seal"/>
          <p:cNvPicPr>
            <a:picLocks noChangeAspect="1" noChangeArrowheads="1"/>
          </p:cNvPicPr>
          <p:nvPr/>
        </p:nvPicPr>
        <p:blipFill>
          <a:blip r:embed="rId6">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hangingPunct="0">
              <a:spcBef>
                <a:spcPct val="50000"/>
              </a:spcBef>
              <a:defRPr/>
            </a:pPr>
            <a:fld id="{74C11B1E-D27A-4545-9113-CFB59631C2EA}" type="slidenum">
              <a:rPr lang="en-US" sz="1000">
                <a:solidFill>
                  <a:srgbClr val="000000"/>
                </a:solidFill>
                <a:latin typeface="Arial"/>
                <a:cs typeface="+mn-cs"/>
              </a:rPr>
              <a:pPr algn="ctr" eaLnBrk="0" hangingPunct="0">
                <a:spcBef>
                  <a:spcPct val="50000"/>
                </a:spcBef>
                <a:defRPr/>
              </a:pPr>
              <a:t>‹#›</a:t>
            </a:fld>
            <a:endParaRPr lang="en-US" sz="1000" dirty="0">
              <a:solidFill>
                <a:srgbClr val="000000"/>
              </a:solidFill>
              <a:latin typeface="Arial"/>
              <a:cs typeface="+mn-cs"/>
            </a:endParaRPr>
          </a:p>
        </p:txBody>
      </p:sp>
      <p:sp>
        <p:nvSpPr>
          <p:cNvPr id="3198987" name="AcnSubjectTitle_ID_3198987" hidden="1"/>
          <p:cNvSpPr txBox="1">
            <a:spLocks noChangeArrowheads="1"/>
          </p:cNvSpPr>
          <p:nvPr>
            <p:custDataLst>
              <p:tags r:id="rId3"/>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a:buClr>
                <a:srgbClr val="000000"/>
              </a:buClr>
              <a:defRPr/>
            </a:pPr>
            <a:r>
              <a:rPr lang="en-US" sz="1600" b="1" dirty="0">
                <a:solidFill>
                  <a:srgbClr val="000000"/>
                </a:solidFill>
                <a:latin typeface="Arial"/>
                <a:cs typeface="+mn-cs"/>
              </a:rPr>
              <a:t>Subject Title</a:t>
            </a:r>
          </a:p>
        </p:txBody>
      </p:sp>
      <p:sp>
        <p:nvSpPr>
          <p:cNvPr id="3198988" name="AcnFootnote_ID_3198988" hidden="1"/>
          <p:cNvSpPr txBox="1">
            <a:spLocks noChangeArrowheads="1"/>
          </p:cNvSpPr>
          <p:nvPr>
            <p:custDataLst>
              <p:tags r:id="rId4"/>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a:buClr>
                <a:srgbClr val="000000"/>
              </a:buClr>
              <a:defRPr/>
            </a:pPr>
            <a:r>
              <a:rPr lang="en-US" sz="1000" dirty="0">
                <a:solidFill>
                  <a:srgbClr val="000000"/>
                </a:solidFill>
                <a:latin typeface="Arial"/>
                <a:cs typeface="+mn-cs"/>
              </a:rPr>
              <a:t>*	Footnote</a:t>
            </a:r>
          </a:p>
          <a:p>
            <a:pPr marL="538163" indent="-538163">
              <a:spcBef>
                <a:spcPct val="20000"/>
              </a:spcBef>
              <a:buClr>
                <a:srgbClr val="000000"/>
              </a:buClr>
              <a:defRPr/>
            </a:pPr>
            <a:r>
              <a:rPr lang="en-US" sz="1000" dirty="0">
                <a:solidFill>
                  <a:srgbClr val="000000"/>
                </a:solidFill>
                <a:latin typeface="Arial"/>
                <a:cs typeface="+mn-cs"/>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4073" r:id="rId1"/>
  </p:sldLayoutIdLst>
  <p:transition/>
  <p:hf hdr="0" ftr="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5"/>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hangingPunct="0">
              <a:defRPr/>
            </a:pPr>
            <a:endParaRPr lang="en-US" sz="1600" dirty="0">
              <a:solidFill>
                <a:srgbClr val="000000"/>
              </a:solidFill>
              <a:latin typeface="Arial"/>
              <a:cs typeface="+mn-cs"/>
            </a:endParaRPr>
          </a:p>
        </p:txBody>
      </p:sp>
      <p:pic>
        <p:nvPicPr>
          <p:cNvPr id="1030" name="Picture 6" descr="best ver2b seal"/>
          <p:cNvPicPr>
            <a:picLocks noChangeAspect="1" noChangeArrowheads="1"/>
          </p:cNvPicPr>
          <p:nvPr/>
        </p:nvPicPr>
        <p:blipFill>
          <a:blip r:embed="rId6">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hangingPunct="0">
              <a:spcBef>
                <a:spcPct val="50000"/>
              </a:spcBef>
              <a:defRPr/>
            </a:pPr>
            <a:fld id="{74C11B1E-D27A-4545-9113-CFB59631C2EA}" type="slidenum">
              <a:rPr lang="en-US" sz="1000">
                <a:solidFill>
                  <a:srgbClr val="000000"/>
                </a:solidFill>
                <a:latin typeface="Arial"/>
                <a:cs typeface="+mn-cs"/>
              </a:rPr>
              <a:pPr algn="ctr" eaLnBrk="0" hangingPunct="0">
                <a:spcBef>
                  <a:spcPct val="50000"/>
                </a:spcBef>
                <a:defRPr/>
              </a:pPr>
              <a:t>‹#›</a:t>
            </a:fld>
            <a:endParaRPr lang="en-US" sz="1000" dirty="0">
              <a:solidFill>
                <a:srgbClr val="000000"/>
              </a:solidFill>
              <a:latin typeface="Arial"/>
              <a:cs typeface="+mn-cs"/>
            </a:endParaRPr>
          </a:p>
        </p:txBody>
      </p:sp>
      <p:sp>
        <p:nvSpPr>
          <p:cNvPr id="3198987" name="AcnSubjectTitle_ID_3198987" hidden="1"/>
          <p:cNvSpPr txBox="1">
            <a:spLocks noChangeArrowheads="1"/>
          </p:cNvSpPr>
          <p:nvPr>
            <p:custDataLst>
              <p:tags r:id="rId3"/>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a:buClr>
                <a:srgbClr val="000000"/>
              </a:buClr>
              <a:defRPr/>
            </a:pPr>
            <a:r>
              <a:rPr lang="en-US" sz="1600" b="1" dirty="0">
                <a:solidFill>
                  <a:srgbClr val="000000"/>
                </a:solidFill>
                <a:latin typeface="Arial"/>
                <a:cs typeface="+mn-cs"/>
              </a:rPr>
              <a:t>Subject Title</a:t>
            </a:r>
          </a:p>
        </p:txBody>
      </p:sp>
      <p:sp>
        <p:nvSpPr>
          <p:cNvPr id="3198988" name="AcnFootnote_ID_3198988" hidden="1"/>
          <p:cNvSpPr txBox="1">
            <a:spLocks noChangeArrowheads="1"/>
          </p:cNvSpPr>
          <p:nvPr>
            <p:custDataLst>
              <p:tags r:id="rId4"/>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a:buClr>
                <a:srgbClr val="000000"/>
              </a:buClr>
              <a:defRPr/>
            </a:pPr>
            <a:r>
              <a:rPr lang="en-US" sz="1000" dirty="0">
                <a:solidFill>
                  <a:srgbClr val="000000"/>
                </a:solidFill>
                <a:latin typeface="Arial"/>
                <a:cs typeface="+mn-cs"/>
              </a:rPr>
              <a:t>*	Footnote</a:t>
            </a:r>
          </a:p>
          <a:p>
            <a:pPr marL="538163" indent="-538163">
              <a:spcBef>
                <a:spcPct val="20000"/>
              </a:spcBef>
              <a:buClr>
                <a:srgbClr val="000000"/>
              </a:buClr>
              <a:defRPr/>
            </a:pPr>
            <a:r>
              <a:rPr lang="en-US" sz="1000" dirty="0">
                <a:solidFill>
                  <a:srgbClr val="000000"/>
                </a:solidFill>
                <a:latin typeface="Arial"/>
                <a:cs typeface="+mn-cs"/>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4075" r:id="rId1"/>
  </p:sldLayoutIdLst>
  <p:transition/>
  <p:hf hdr="0" ftr="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5"/>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hangingPunct="0">
              <a:defRPr/>
            </a:pPr>
            <a:endParaRPr lang="en-US" sz="1600" dirty="0">
              <a:solidFill>
                <a:srgbClr val="000000"/>
              </a:solidFill>
              <a:latin typeface="Arial"/>
              <a:cs typeface="+mn-cs"/>
            </a:endParaRPr>
          </a:p>
        </p:txBody>
      </p:sp>
      <p:pic>
        <p:nvPicPr>
          <p:cNvPr id="1030" name="Picture 6" descr="best ver2b seal"/>
          <p:cNvPicPr>
            <a:picLocks noChangeAspect="1" noChangeArrowheads="1"/>
          </p:cNvPicPr>
          <p:nvPr/>
        </p:nvPicPr>
        <p:blipFill>
          <a:blip r:embed="rId6">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hangingPunct="0">
              <a:spcBef>
                <a:spcPct val="50000"/>
              </a:spcBef>
              <a:defRPr/>
            </a:pPr>
            <a:fld id="{74C11B1E-D27A-4545-9113-CFB59631C2EA}" type="slidenum">
              <a:rPr lang="en-US" sz="1000">
                <a:solidFill>
                  <a:srgbClr val="000000"/>
                </a:solidFill>
                <a:latin typeface="Arial"/>
                <a:cs typeface="+mn-cs"/>
              </a:rPr>
              <a:pPr algn="ctr" eaLnBrk="0" hangingPunct="0">
                <a:spcBef>
                  <a:spcPct val="50000"/>
                </a:spcBef>
                <a:defRPr/>
              </a:pPr>
              <a:t>‹#›</a:t>
            </a:fld>
            <a:endParaRPr lang="en-US" sz="1000" dirty="0">
              <a:solidFill>
                <a:srgbClr val="000000"/>
              </a:solidFill>
              <a:latin typeface="Arial"/>
              <a:cs typeface="+mn-cs"/>
            </a:endParaRPr>
          </a:p>
        </p:txBody>
      </p:sp>
      <p:sp>
        <p:nvSpPr>
          <p:cNvPr id="3198987" name="AcnSubjectTitle_ID_3198987" hidden="1"/>
          <p:cNvSpPr txBox="1">
            <a:spLocks noChangeArrowheads="1"/>
          </p:cNvSpPr>
          <p:nvPr>
            <p:custDataLst>
              <p:tags r:id="rId3"/>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a:buClr>
                <a:srgbClr val="000000"/>
              </a:buClr>
              <a:defRPr/>
            </a:pPr>
            <a:r>
              <a:rPr lang="en-US" sz="1600" b="1" dirty="0">
                <a:solidFill>
                  <a:srgbClr val="000000"/>
                </a:solidFill>
                <a:latin typeface="Arial"/>
                <a:cs typeface="+mn-cs"/>
              </a:rPr>
              <a:t>Subject Title</a:t>
            </a:r>
          </a:p>
        </p:txBody>
      </p:sp>
      <p:sp>
        <p:nvSpPr>
          <p:cNvPr id="3198988" name="AcnFootnote_ID_3198988" hidden="1"/>
          <p:cNvSpPr txBox="1">
            <a:spLocks noChangeArrowheads="1"/>
          </p:cNvSpPr>
          <p:nvPr>
            <p:custDataLst>
              <p:tags r:id="rId4"/>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a:buClr>
                <a:srgbClr val="000000"/>
              </a:buClr>
              <a:defRPr/>
            </a:pPr>
            <a:r>
              <a:rPr lang="en-US" sz="1000" dirty="0">
                <a:solidFill>
                  <a:srgbClr val="000000"/>
                </a:solidFill>
                <a:latin typeface="Arial"/>
                <a:cs typeface="+mn-cs"/>
              </a:rPr>
              <a:t>*	Footnote</a:t>
            </a:r>
          </a:p>
          <a:p>
            <a:pPr marL="538163" indent="-538163">
              <a:spcBef>
                <a:spcPct val="20000"/>
              </a:spcBef>
              <a:buClr>
                <a:srgbClr val="000000"/>
              </a:buClr>
              <a:defRPr/>
            </a:pPr>
            <a:r>
              <a:rPr lang="en-US" sz="1000" dirty="0">
                <a:solidFill>
                  <a:srgbClr val="000000"/>
                </a:solidFill>
                <a:latin typeface="Arial"/>
                <a:cs typeface="+mn-cs"/>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4077" r:id="rId1"/>
  </p:sldLayoutIdLst>
  <p:transition/>
  <p:hf hdr="0" ftr="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5"/>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hangingPunct="0">
              <a:defRPr/>
            </a:pPr>
            <a:endParaRPr lang="en-US" sz="1600" dirty="0">
              <a:solidFill>
                <a:srgbClr val="000000"/>
              </a:solidFill>
              <a:latin typeface="Arial"/>
              <a:cs typeface="+mn-cs"/>
            </a:endParaRPr>
          </a:p>
        </p:txBody>
      </p:sp>
      <p:pic>
        <p:nvPicPr>
          <p:cNvPr id="1030" name="Picture 6" descr="best ver2b seal"/>
          <p:cNvPicPr>
            <a:picLocks noChangeAspect="1" noChangeArrowheads="1"/>
          </p:cNvPicPr>
          <p:nvPr/>
        </p:nvPicPr>
        <p:blipFill>
          <a:blip r:embed="rId6">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hangingPunct="0">
              <a:spcBef>
                <a:spcPct val="50000"/>
              </a:spcBef>
              <a:defRPr/>
            </a:pPr>
            <a:fld id="{74C11B1E-D27A-4545-9113-CFB59631C2EA}" type="slidenum">
              <a:rPr lang="en-US" sz="1000">
                <a:solidFill>
                  <a:srgbClr val="000000"/>
                </a:solidFill>
                <a:latin typeface="Arial"/>
                <a:cs typeface="+mn-cs"/>
              </a:rPr>
              <a:pPr algn="ctr" eaLnBrk="0" hangingPunct="0">
                <a:spcBef>
                  <a:spcPct val="50000"/>
                </a:spcBef>
                <a:defRPr/>
              </a:pPr>
              <a:t>‹#›</a:t>
            </a:fld>
            <a:endParaRPr lang="en-US" sz="1000" dirty="0">
              <a:solidFill>
                <a:srgbClr val="000000"/>
              </a:solidFill>
              <a:latin typeface="Arial"/>
              <a:cs typeface="+mn-cs"/>
            </a:endParaRPr>
          </a:p>
        </p:txBody>
      </p:sp>
      <p:sp>
        <p:nvSpPr>
          <p:cNvPr id="3198987" name="AcnSubjectTitle_ID_3198987" hidden="1"/>
          <p:cNvSpPr txBox="1">
            <a:spLocks noChangeArrowheads="1"/>
          </p:cNvSpPr>
          <p:nvPr>
            <p:custDataLst>
              <p:tags r:id="rId3"/>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a:buClr>
                <a:srgbClr val="000000"/>
              </a:buClr>
              <a:defRPr/>
            </a:pPr>
            <a:r>
              <a:rPr lang="en-US" sz="1600" b="1" dirty="0">
                <a:solidFill>
                  <a:srgbClr val="000000"/>
                </a:solidFill>
                <a:latin typeface="Arial"/>
                <a:cs typeface="+mn-cs"/>
              </a:rPr>
              <a:t>Subject Title</a:t>
            </a:r>
          </a:p>
        </p:txBody>
      </p:sp>
      <p:sp>
        <p:nvSpPr>
          <p:cNvPr id="3198988" name="AcnFootnote_ID_3198988" hidden="1"/>
          <p:cNvSpPr txBox="1">
            <a:spLocks noChangeArrowheads="1"/>
          </p:cNvSpPr>
          <p:nvPr>
            <p:custDataLst>
              <p:tags r:id="rId4"/>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a:buClr>
                <a:srgbClr val="000000"/>
              </a:buClr>
              <a:defRPr/>
            </a:pPr>
            <a:r>
              <a:rPr lang="en-US" sz="1000" dirty="0">
                <a:solidFill>
                  <a:srgbClr val="000000"/>
                </a:solidFill>
                <a:latin typeface="Arial"/>
                <a:cs typeface="+mn-cs"/>
              </a:rPr>
              <a:t>*	Footnote</a:t>
            </a:r>
          </a:p>
          <a:p>
            <a:pPr marL="538163" indent="-538163">
              <a:spcBef>
                <a:spcPct val="20000"/>
              </a:spcBef>
              <a:buClr>
                <a:srgbClr val="000000"/>
              </a:buClr>
              <a:defRPr/>
            </a:pPr>
            <a:r>
              <a:rPr lang="en-US" sz="1000" dirty="0">
                <a:solidFill>
                  <a:srgbClr val="000000"/>
                </a:solidFill>
                <a:latin typeface="Arial"/>
                <a:cs typeface="+mn-cs"/>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4079" r:id="rId1"/>
  </p:sldLayoutIdLst>
  <p:transition/>
  <p:hf hdr="0" ftr="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5.xml"/><Relationship Id="rId1" Type="http://schemas.openxmlformats.org/officeDocument/2006/relationships/slideLayout" Target="../slideLayouts/slideLayout29.xml"/><Relationship Id="rId4" Type="http://schemas.openxmlformats.org/officeDocument/2006/relationships/chart" Target="../charts/char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6.xml"/><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7.xml"/><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8.xml"/><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1.xml"/><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2.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package" Target="../embeddings/Microsoft_Excel_Worksheet26.xlsx"/><Relationship Id="rId4" Type="http://schemas.openxmlformats.org/officeDocument/2006/relationships/oleObject" Target="../embeddings/oleObject1.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5.xml"/><Relationship Id="rId1" Type="http://schemas.openxmlformats.org/officeDocument/2006/relationships/tags" Target="../tags/tag2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6.xml"/><Relationship Id="rId1" Type="http://schemas.openxmlformats.org/officeDocument/2006/relationships/tags" Target="../tags/tag2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7.xml"/><Relationship Id="rId1" Type="http://schemas.openxmlformats.org/officeDocument/2006/relationships/tags" Target="../tags/tag29.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8.xml"/><Relationship Id="rId1" Type="http://schemas.openxmlformats.org/officeDocument/2006/relationships/tags" Target="../tags/tag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9.xml"/><Relationship Id="rId1" Type="http://schemas.openxmlformats.org/officeDocument/2006/relationships/tags" Target="../tags/tag31.xml"/></Relationships>
</file>

<file path=ppt/slides/_rels/slide6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41.xml"/></Relationships>
</file>

<file path=ppt/slides/_rels/slide6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50.xml"/><Relationship Id="rId1" Type="http://schemas.openxmlformats.org/officeDocument/2006/relationships/slideLayout" Target="../slideLayouts/slideLayout42.xml"/></Relationships>
</file>

<file path=ppt/slides/_rels/slide6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51.xml"/><Relationship Id="rId1" Type="http://schemas.openxmlformats.org/officeDocument/2006/relationships/slideLayout" Target="../slideLayouts/slideLayout43.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4.xml"/><Relationship Id="rId1" Type="http://schemas.openxmlformats.org/officeDocument/2006/relationships/tags" Target="../tags/tag3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5.xml"/><Relationship Id="rId1" Type="http://schemas.openxmlformats.org/officeDocument/2006/relationships/tags" Target="../tags/tag3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r>
              <a:rPr lang="en-US" sz="2000" dirty="0" smtClean="0"/>
              <a:t>October 2015</a:t>
            </a:r>
            <a:endParaRPr lang="en-US" sz="2000" dirty="0"/>
          </a:p>
        </p:txBody>
      </p:sp>
      <p:sp>
        <p:nvSpPr>
          <p:cNvPr id="5" name="Title 22"/>
          <p:cNvSpPr txBox="1">
            <a:spLocks/>
          </p:cNvSpPr>
          <p:nvPr/>
        </p:nvSpPr>
        <p:spPr bwMode="black">
          <a:xfrm>
            <a:off x="503238" y="3908484"/>
            <a:ext cx="8118475" cy="1349841"/>
          </a:xfrm>
          <a:prstGeom prst="rect">
            <a:avLst/>
          </a:prstGeom>
        </p:spPr>
        <p:txBody>
          <a:bodyPr vert="horz" lIns="0" tIns="45720" rIns="0" bIns="45720" rtlCol="0" anchor="ctr" anchorCtr="0">
            <a:noAutofit/>
          </a:bodyPr>
          <a:lstStyle>
            <a:lvl1pPr algn="ctr" rtl="0" eaLnBrk="0" fontAlgn="base" hangingPunct="0">
              <a:lnSpc>
                <a:spcPct val="110000"/>
              </a:lnSpc>
              <a:spcBef>
                <a:spcPct val="0"/>
              </a:spcBef>
              <a:spcAft>
                <a:spcPct val="0"/>
              </a:spcAft>
              <a:defRPr lang="en-US" sz="3000" b="1" kern="1200" dirty="0">
                <a:ln w="12700">
                  <a:noFill/>
                </a:ln>
                <a:solidFill>
                  <a:schemeClr val="tx1"/>
                </a:solidFill>
                <a:effectLst>
                  <a:outerShdw blurRad="63500" dist="50800" dir="2700000" algn="tl">
                    <a:srgbClr val="000000">
                      <a:alpha val="49000"/>
                    </a:srgbClr>
                  </a:outerShdw>
                </a:effectLst>
                <a:latin typeface="+mj-lt"/>
                <a:ea typeface="+mj-ea"/>
                <a:cs typeface="+mj-cs"/>
              </a:defRPr>
            </a:lvl1pPr>
            <a:lvl2pPr algn="l" rtl="0" eaLnBrk="0" fontAlgn="base" hangingPunct="0">
              <a:lnSpc>
                <a:spcPct val="82000"/>
              </a:lnSpc>
              <a:spcBef>
                <a:spcPct val="0"/>
              </a:spcBef>
              <a:spcAft>
                <a:spcPct val="0"/>
              </a:spcAft>
              <a:defRPr sz="3000" b="1">
                <a:solidFill>
                  <a:schemeClr val="tx1"/>
                </a:solidFill>
                <a:latin typeface="Calibri" pitchFamily="34" charset="0"/>
              </a:defRPr>
            </a:lvl2pPr>
            <a:lvl3pPr algn="l" rtl="0" eaLnBrk="0" fontAlgn="base" hangingPunct="0">
              <a:lnSpc>
                <a:spcPct val="82000"/>
              </a:lnSpc>
              <a:spcBef>
                <a:spcPct val="0"/>
              </a:spcBef>
              <a:spcAft>
                <a:spcPct val="0"/>
              </a:spcAft>
              <a:defRPr sz="3000" b="1">
                <a:solidFill>
                  <a:schemeClr val="tx1"/>
                </a:solidFill>
                <a:latin typeface="Calibri" pitchFamily="34" charset="0"/>
              </a:defRPr>
            </a:lvl3pPr>
            <a:lvl4pPr algn="l" rtl="0" eaLnBrk="0" fontAlgn="base" hangingPunct="0">
              <a:lnSpc>
                <a:spcPct val="82000"/>
              </a:lnSpc>
              <a:spcBef>
                <a:spcPct val="0"/>
              </a:spcBef>
              <a:spcAft>
                <a:spcPct val="0"/>
              </a:spcAft>
              <a:defRPr sz="3000" b="1">
                <a:solidFill>
                  <a:schemeClr val="tx1"/>
                </a:solidFill>
                <a:latin typeface="Calibri" pitchFamily="34" charset="0"/>
              </a:defRPr>
            </a:lvl4pPr>
            <a:lvl5pPr algn="l" rtl="0" eaLnBrk="0" fontAlgn="base" hangingPunct="0">
              <a:lnSpc>
                <a:spcPct val="82000"/>
              </a:lnSpc>
              <a:spcBef>
                <a:spcPct val="0"/>
              </a:spcBef>
              <a:spcAft>
                <a:spcPct val="0"/>
              </a:spcAft>
              <a:defRPr sz="3000" b="1">
                <a:solidFill>
                  <a:schemeClr val="tx1"/>
                </a:solidFill>
                <a:latin typeface="Calibri" pitchFamily="34" charset="0"/>
              </a:defRPr>
            </a:lvl5pPr>
            <a:lvl6pPr marL="457200" algn="l" rtl="0" fontAlgn="base">
              <a:lnSpc>
                <a:spcPct val="82000"/>
              </a:lnSpc>
              <a:spcBef>
                <a:spcPct val="0"/>
              </a:spcBef>
              <a:spcAft>
                <a:spcPct val="0"/>
              </a:spcAft>
              <a:defRPr sz="3000" b="1">
                <a:solidFill>
                  <a:schemeClr val="tx1"/>
                </a:solidFill>
                <a:latin typeface="Calibri" pitchFamily="34" charset="0"/>
              </a:defRPr>
            </a:lvl6pPr>
            <a:lvl7pPr marL="914400" algn="l" rtl="0" fontAlgn="base">
              <a:lnSpc>
                <a:spcPct val="82000"/>
              </a:lnSpc>
              <a:spcBef>
                <a:spcPct val="0"/>
              </a:spcBef>
              <a:spcAft>
                <a:spcPct val="0"/>
              </a:spcAft>
              <a:defRPr sz="3000" b="1">
                <a:solidFill>
                  <a:schemeClr val="tx1"/>
                </a:solidFill>
                <a:latin typeface="Calibri" pitchFamily="34" charset="0"/>
              </a:defRPr>
            </a:lvl7pPr>
            <a:lvl8pPr marL="1371600" algn="l" rtl="0" fontAlgn="base">
              <a:lnSpc>
                <a:spcPct val="82000"/>
              </a:lnSpc>
              <a:spcBef>
                <a:spcPct val="0"/>
              </a:spcBef>
              <a:spcAft>
                <a:spcPct val="0"/>
              </a:spcAft>
              <a:defRPr sz="3000" b="1">
                <a:solidFill>
                  <a:schemeClr val="tx1"/>
                </a:solidFill>
                <a:latin typeface="Calibri" pitchFamily="34" charset="0"/>
              </a:defRPr>
            </a:lvl8pPr>
            <a:lvl9pPr marL="1828800" algn="l" rtl="0" fontAlgn="base">
              <a:lnSpc>
                <a:spcPct val="82000"/>
              </a:lnSpc>
              <a:spcBef>
                <a:spcPct val="0"/>
              </a:spcBef>
              <a:spcAft>
                <a:spcPct val="0"/>
              </a:spcAft>
              <a:defRPr sz="3000" b="1">
                <a:solidFill>
                  <a:schemeClr val="tx1"/>
                </a:solidFill>
                <a:latin typeface="Calibri" pitchFamily="34" charset="0"/>
              </a:defRPr>
            </a:lvl9pPr>
          </a:lstStyle>
          <a:p>
            <a:r>
              <a:rPr lang="en-US" sz="4600" dirty="0" smtClean="0">
                <a:effectLst/>
              </a:rPr>
              <a:t>MANAGING UNCERTAINTY</a:t>
            </a:r>
          </a:p>
        </p:txBody>
      </p:sp>
    </p:spTree>
    <p:extLst>
      <p:ext uri="{BB962C8B-B14F-4D97-AF65-F5344CB8AC3E}">
        <p14:creationId xmlns:p14="http://schemas.microsoft.com/office/powerpoint/2010/main" val="1742697486"/>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Severance tax most volatile in 6 out of 9 states where it is a major source</a:t>
            </a:r>
            <a:endParaRPr lang="en-US" dirty="0"/>
          </a:p>
        </p:txBody>
      </p:sp>
      <p:grpSp>
        <p:nvGrpSpPr>
          <p:cNvPr id="3" name="Group 2"/>
          <p:cNvGrpSpPr/>
          <p:nvPr/>
        </p:nvGrpSpPr>
        <p:grpSpPr>
          <a:xfrm>
            <a:off x="1427940" y="1560610"/>
            <a:ext cx="7088315" cy="4614109"/>
            <a:chOff x="1654560" y="1510296"/>
            <a:chExt cx="7088315" cy="4614109"/>
          </a:xfrm>
          <a:solidFill>
            <a:schemeClr val="bg1"/>
          </a:solidFill>
          <a:effectLst>
            <a:outerShdw blurRad="88900" dist="50800" dir="2700000" algn="tl" rotWithShape="0">
              <a:prstClr val="black">
                <a:alpha val="62000"/>
              </a:prstClr>
            </a:outerShdw>
          </a:effectLst>
        </p:grpSpPr>
        <p:sp>
          <p:nvSpPr>
            <p:cNvPr id="74" name="Freeform 73"/>
            <p:cNvSpPr>
              <a:spLocks/>
            </p:cNvSpPr>
            <p:nvPr/>
          </p:nvSpPr>
          <p:spPr bwMode="auto">
            <a:xfrm>
              <a:off x="7440533" y="3201067"/>
              <a:ext cx="674037" cy="299503"/>
            </a:xfrm>
            <a:custGeom>
              <a:avLst/>
              <a:gdLst>
                <a:gd name="T0" fmla="*/ 0 w 339"/>
                <a:gd name="T1" fmla="*/ 46 h 138"/>
                <a:gd name="T2" fmla="*/ 254 w 339"/>
                <a:gd name="T3" fmla="*/ 0 h 138"/>
                <a:gd name="T4" fmla="*/ 294 w 339"/>
                <a:gd name="T5" fmla="*/ 94 h 138"/>
                <a:gd name="T6" fmla="*/ 338 w 339"/>
                <a:gd name="T7" fmla="*/ 84 h 138"/>
                <a:gd name="T8" fmla="*/ 339 w 339"/>
                <a:gd name="T9" fmla="*/ 132 h 138"/>
                <a:gd name="T10" fmla="*/ 303 w 339"/>
                <a:gd name="T11" fmla="*/ 138 h 138"/>
                <a:gd name="T12" fmla="*/ 273 w 339"/>
                <a:gd name="T13" fmla="*/ 107 h 138"/>
                <a:gd name="T14" fmla="*/ 254 w 339"/>
                <a:gd name="T15" fmla="*/ 70 h 138"/>
                <a:gd name="T16" fmla="*/ 249 w 339"/>
                <a:gd name="T17" fmla="*/ 17 h 138"/>
                <a:gd name="T18" fmla="*/ 235 w 339"/>
                <a:gd name="T19" fmla="*/ 43 h 138"/>
                <a:gd name="T20" fmla="*/ 253 w 339"/>
                <a:gd name="T21" fmla="*/ 121 h 138"/>
                <a:gd name="T22" fmla="*/ 178 w 339"/>
                <a:gd name="T23" fmla="*/ 133 h 138"/>
                <a:gd name="T24" fmla="*/ 175 w 339"/>
                <a:gd name="T25" fmla="*/ 76 h 138"/>
                <a:gd name="T26" fmla="*/ 130 w 339"/>
                <a:gd name="T27" fmla="*/ 51 h 138"/>
                <a:gd name="T28" fmla="*/ 91 w 339"/>
                <a:gd name="T29" fmla="*/ 44 h 138"/>
                <a:gd name="T30" fmla="*/ 11 w 339"/>
                <a:gd name="T31" fmla="*/ 84 h 138"/>
                <a:gd name="T32" fmla="*/ 0 w 339"/>
                <a:gd name="T33" fmla="*/ 46 h 138"/>
                <a:gd name="connsiteX0" fmla="*/ 0 w 10000"/>
                <a:gd name="connsiteY0" fmla="*/ 3333 h 10000"/>
                <a:gd name="connsiteX1" fmla="*/ 7634 w 10000"/>
                <a:gd name="connsiteY1" fmla="*/ 0 h 10000"/>
                <a:gd name="connsiteX2" fmla="*/ 8673 w 10000"/>
                <a:gd name="connsiteY2" fmla="*/ 6812 h 10000"/>
                <a:gd name="connsiteX3" fmla="*/ 9971 w 10000"/>
                <a:gd name="connsiteY3" fmla="*/ 6087 h 10000"/>
                <a:gd name="connsiteX4" fmla="*/ 10000 w 10000"/>
                <a:gd name="connsiteY4" fmla="*/ 9565 h 10000"/>
                <a:gd name="connsiteX5" fmla="*/ 8938 w 10000"/>
                <a:gd name="connsiteY5" fmla="*/ 10000 h 10000"/>
                <a:gd name="connsiteX6" fmla="*/ 8053 w 10000"/>
                <a:gd name="connsiteY6" fmla="*/ 7754 h 10000"/>
                <a:gd name="connsiteX7" fmla="*/ 7493 w 10000"/>
                <a:gd name="connsiteY7" fmla="*/ 5072 h 10000"/>
                <a:gd name="connsiteX8" fmla="*/ 7345 w 10000"/>
                <a:gd name="connsiteY8" fmla="*/ 1232 h 10000"/>
                <a:gd name="connsiteX9" fmla="*/ 6932 w 10000"/>
                <a:gd name="connsiteY9" fmla="*/ 3116 h 10000"/>
                <a:gd name="connsiteX10" fmla="*/ 7463 w 10000"/>
                <a:gd name="connsiteY10" fmla="*/ 8768 h 10000"/>
                <a:gd name="connsiteX11" fmla="*/ 5251 w 10000"/>
                <a:gd name="connsiteY11" fmla="*/ 9638 h 10000"/>
                <a:gd name="connsiteX12" fmla="*/ 5162 w 10000"/>
                <a:gd name="connsiteY12" fmla="*/ 5507 h 10000"/>
                <a:gd name="connsiteX13" fmla="*/ 3835 w 10000"/>
                <a:gd name="connsiteY13" fmla="*/ 3696 h 10000"/>
                <a:gd name="connsiteX14" fmla="*/ 2684 w 10000"/>
                <a:gd name="connsiteY14" fmla="*/ 3188 h 10000"/>
                <a:gd name="connsiteX15" fmla="*/ 324 w 10000"/>
                <a:gd name="connsiteY15" fmla="*/ 6087 h 10000"/>
                <a:gd name="connsiteX16" fmla="*/ 0 w 10000"/>
                <a:gd name="connsiteY16" fmla="*/ 3333 h 10000"/>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812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986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986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986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00" h="10174">
                  <a:moveTo>
                    <a:pt x="0" y="3507"/>
                  </a:moveTo>
                  <a:lnTo>
                    <a:pt x="7705" y="0"/>
                  </a:lnTo>
                  <a:lnTo>
                    <a:pt x="8673" y="6986"/>
                  </a:lnTo>
                  <a:lnTo>
                    <a:pt x="9971" y="6261"/>
                  </a:lnTo>
                  <a:cubicBezTo>
                    <a:pt x="9981" y="7420"/>
                    <a:pt x="9990" y="8580"/>
                    <a:pt x="10000" y="9739"/>
                  </a:cubicBezTo>
                  <a:lnTo>
                    <a:pt x="8938" y="10174"/>
                  </a:lnTo>
                  <a:lnTo>
                    <a:pt x="8053" y="7928"/>
                  </a:lnTo>
                  <a:lnTo>
                    <a:pt x="7493" y="5246"/>
                  </a:lnTo>
                  <a:cubicBezTo>
                    <a:pt x="7444" y="3966"/>
                    <a:pt x="7394" y="2686"/>
                    <a:pt x="7345" y="1406"/>
                  </a:cubicBezTo>
                  <a:cubicBezTo>
                    <a:pt x="7207" y="2034"/>
                    <a:pt x="7070" y="2662"/>
                    <a:pt x="6932" y="3290"/>
                  </a:cubicBezTo>
                  <a:lnTo>
                    <a:pt x="7463" y="8942"/>
                  </a:lnTo>
                  <a:lnTo>
                    <a:pt x="5251" y="9986"/>
                  </a:lnTo>
                  <a:cubicBezTo>
                    <a:pt x="5115" y="8782"/>
                    <a:pt x="5192" y="7058"/>
                    <a:pt x="5162" y="5681"/>
                  </a:cubicBezTo>
                  <a:lnTo>
                    <a:pt x="3835" y="3870"/>
                  </a:lnTo>
                  <a:lnTo>
                    <a:pt x="2684" y="3362"/>
                  </a:lnTo>
                  <a:lnTo>
                    <a:pt x="324" y="6261"/>
                  </a:lnTo>
                  <a:lnTo>
                    <a:pt x="0" y="3507"/>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nvGrpSpPr>
            <p:cNvPr id="75" name="Group 74"/>
            <p:cNvGrpSpPr/>
            <p:nvPr/>
          </p:nvGrpSpPr>
          <p:grpSpPr>
            <a:xfrm>
              <a:off x="7040884" y="3317116"/>
              <a:ext cx="1073270" cy="693290"/>
              <a:chOff x="6972788" y="3486014"/>
              <a:chExt cx="1073270" cy="646200"/>
            </a:xfrm>
            <a:grpFill/>
            <a:effectLst/>
          </p:grpSpPr>
          <p:sp>
            <p:nvSpPr>
              <p:cNvPr id="126" name="Freeform 125"/>
              <p:cNvSpPr>
                <a:spLocks/>
              </p:cNvSpPr>
              <p:nvPr/>
            </p:nvSpPr>
            <p:spPr bwMode="auto">
              <a:xfrm>
                <a:off x="6972788" y="3486014"/>
                <a:ext cx="1025966" cy="646200"/>
              </a:xfrm>
              <a:custGeom>
                <a:avLst/>
                <a:gdLst>
                  <a:gd name="T0" fmla="*/ 85 w 516"/>
                  <a:gd name="T1" fmla="*/ 228 h 325"/>
                  <a:gd name="T2" fmla="*/ 69 w 516"/>
                  <a:gd name="T3" fmla="*/ 260 h 325"/>
                  <a:gd name="T4" fmla="*/ 48 w 516"/>
                  <a:gd name="T5" fmla="*/ 269 h 325"/>
                  <a:gd name="T6" fmla="*/ 47 w 516"/>
                  <a:gd name="T7" fmla="*/ 291 h 325"/>
                  <a:gd name="T8" fmla="*/ 2 w 516"/>
                  <a:gd name="T9" fmla="*/ 307 h 325"/>
                  <a:gd name="T10" fmla="*/ 0 w 516"/>
                  <a:gd name="T11" fmla="*/ 325 h 325"/>
                  <a:gd name="T12" fmla="*/ 122 w 516"/>
                  <a:gd name="T13" fmla="*/ 303 h 325"/>
                  <a:gd name="T14" fmla="*/ 345 w 516"/>
                  <a:gd name="T15" fmla="*/ 256 h 325"/>
                  <a:gd name="T16" fmla="*/ 516 w 516"/>
                  <a:gd name="T17" fmla="*/ 215 h 325"/>
                  <a:gd name="T18" fmla="*/ 516 w 516"/>
                  <a:gd name="T19" fmla="*/ 182 h 325"/>
                  <a:gd name="T20" fmla="*/ 497 w 516"/>
                  <a:gd name="T21" fmla="*/ 172 h 325"/>
                  <a:gd name="T22" fmla="*/ 482 w 516"/>
                  <a:gd name="T23" fmla="*/ 189 h 325"/>
                  <a:gd name="T24" fmla="*/ 474 w 516"/>
                  <a:gd name="T25" fmla="*/ 144 h 325"/>
                  <a:gd name="T26" fmla="*/ 482 w 516"/>
                  <a:gd name="T27" fmla="*/ 105 h 325"/>
                  <a:gd name="T28" fmla="*/ 420 w 516"/>
                  <a:gd name="T29" fmla="*/ 76 h 325"/>
                  <a:gd name="T30" fmla="*/ 376 w 516"/>
                  <a:gd name="T31" fmla="*/ 83 h 325"/>
                  <a:gd name="T32" fmla="*/ 375 w 516"/>
                  <a:gd name="T33" fmla="*/ 23 h 325"/>
                  <a:gd name="T34" fmla="*/ 329 w 516"/>
                  <a:gd name="T35" fmla="*/ 0 h 325"/>
                  <a:gd name="T36" fmla="*/ 295 w 516"/>
                  <a:gd name="T37" fmla="*/ 14 h 325"/>
                  <a:gd name="T38" fmla="*/ 273 w 516"/>
                  <a:gd name="T39" fmla="*/ 70 h 325"/>
                  <a:gd name="T40" fmla="*/ 233 w 516"/>
                  <a:gd name="T41" fmla="*/ 94 h 325"/>
                  <a:gd name="T42" fmla="*/ 216 w 516"/>
                  <a:gd name="T43" fmla="*/ 183 h 325"/>
                  <a:gd name="T44" fmla="*/ 152 w 516"/>
                  <a:gd name="T45" fmla="*/ 228 h 325"/>
                  <a:gd name="T46" fmla="*/ 99 w 516"/>
                  <a:gd name="T47" fmla="*/ 245 h 325"/>
                  <a:gd name="T48" fmla="*/ 85 w 516"/>
                  <a:gd name="T49" fmla="*/ 22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6" h="325">
                    <a:moveTo>
                      <a:pt x="85" y="228"/>
                    </a:moveTo>
                    <a:lnTo>
                      <a:pt x="69" y="260"/>
                    </a:lnTo>
                    <a:lnTo>
                      <a:pt x="48" y="269"/>
                    </a:lnTo>
                    <a:lnTo>
                      <a:pt x="47" y="291"/>
                    </a:lnTo>
                    <a:lnTo>
                      <a:pt x="2" y="307"/>
                    </a:lnTo>
                    <a:lnTo>
                      <a:pt x="0" y="325"/>
                    </a:lnTo>
                    <a:lnTo>
                      <a:pt x="122" y="303"/>
                    </a:lnTo>
                    <a:lnTo>
                      <a:pt x="345" y="256"/>
                    </a:lnTo>
                    <a:lnTo>
                      <a:pt x="516" y="215"/>
                    </a:lnTo>
                    <a:lnTo>
                      <a:pt x="516" y="182"/>
                    </a:lnTo>
                    <a:lnTo>
                      <a:pt x="497" y="172"/>
                    </a:lnTo>
                    <a:lnTo>
                      <a:pt x="482" y="189"/>
                    </a:lnTo>
                    <a:lnTo>
                      <a:pt x="474" y="144"/>
                    </a:lnTo>
                    <a:lnTo>
                      <a:pt x="482" y="105"/>
                    </a:lnTo>
                    <a:lnTo>
                      <a:pt x="420" y="76"/>
                    </a:lnTo>
                    <a:lnTo>
                      <a:pt x="376" y="83"/>
                    </a:lnTo>
                    <a:lnTo>
                      <a:pt x="375" y="23"/>
                    </a:lnTo>
                    <a:lnTo>
                      <a:pt x="329" y="0"/>
                    </a:lnTo>
                    <a:lnTo>
                      <a:pt x="295" y="14"/>
                    </a:lnTo>
                    <a:lnTo>
                      <a:pt x="273" y="70"/>
                    </a:lnTo>
                    <a:lnTo>
                      <a:pt x="233" y="94"/>
                    </a:lnTo>
                    <a:lnTo>
                      <a:pt x="216" y="183"/>
                    </a:lnTo>
                    <a:lnTo>
                      <a:pt x="152" y="228"/>
                    </a:lnTo>
                    <a:lnTo>
                      <a:pt x="99" y="245"/>
                    </a:lnTo>
                    <a:lnTo>
                      <a:pt x="85" y="228"/>
                    </a:lnTo>
                    <a:close/>
                  </a:path>
                </a:pathLst>
              </a:custGeom>
              <a:grpFill/>
              <a:ln w="12700">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27" name="Freeform 126"/>
              <p:cNvSpPr>
                <a:spLocks/>
              </p:cNvSpPr>
              <p:nvPr/>
            </p:nvSpPr>
            <p:spPr bwMode="auto">
              <a:xfrm>
                <a:off x="7972490" y="3649055"/>
                <a:ext cx="73568" cy="121287"/>
              </a:xfrm>
              <a:custGeom>
                <a:avLst/>
                <a:gdLst>
                  <a:gd name="T0" fmla="*/ 0 w 37"/>
                  <a:gd name="T1" fmla="*/ 5 h 61"/>
                  <a:gd name="T2" fmla="*/ 37 w 37"/>
                  <a:gd name="T3" fmla="*/ 0 h 61"/>
                  <a:gd name="T4" fmla="*/ 16 w 37"/>
                  <a:gd name="T5" fmla="*/ 61 h 61"/>
                  <a:gd name="T6" fmla="*/ 1 w 37"/>
                  <a:gd name="T7" fmla="*/ 60 h 61"/>
                  <a:gd name="T8" fmla="*/ 0 w 37"/>
                  <a:gd name="T9" fmla="*/ 5 h 61"/>
                </a:gdLst>
                <a:ahLst/>
                <a:cxnLst>
                  <a:cxn ang="0">
                    <a:pos x="T0" y="T1"/>
                  </a:cxn>
                  <a:cxn ang="0">
                    <a:pos x="T2" y="T3"/>
                  </a:cxn>
                  <a:cxn ang="0">
                    <a:pos x="T4" y="T5"/>
                  </a:cxn>
                  <a:cxn ang="0">
                    <a:pos x="T6" y="T7"/>
                  </a:cxn>
                  <a:cxn ang="0">
                    <a:pos x="T8" y="T9"/>
                  </a:cxn>
                </a:cxnLst>
                <a:rect l="0" t="0" r="r" b="b"/>
                <a:pathLst>
                  <a:path w="37" h="61">
                    <a:moveTo>
                      <a:pt x="0" y="5"/>
                    </a:moveTo>
                    <a:lnTo>
                      <a:pt x="37" y="0"/>
                    </a:lnTo>
                    <a:lnTo>
                      <a:pt x="16" y="61"/>
                    </a:lnTo>
                    <a:lnTo>
                      <a:pt x="1" y="60"/>
                    </a:lnTo>
                    <a:lnTo>
                      <a:pt x="0" y="5"/>
                    </a:lnTo>
                    <a:close/>
                  </a:path>
                </a:pathLst>
              </a:custGeom>
              <a:grpFill/>
              <a:ln w="12700">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sp>
          <p:nvSpPr>
            <p:cNvPr id="76" name="Freeform 75"/>
            <p:cNvSpPr>
              <a:spLocks/>
            </p:cNvSpPr>
            <p:nvPr/>
          </p:nvSpPr>
          <p:spPr bwMode="auto">
            <a:xfrm>
              <a:off x="1749999" y="2071328"/>
              <a:ext cx="1101522" cy="917275"/>
            </a:xfrm>
            <a:custGeom>
              <a:avLst/>
              <a:gdLst>
                <a:gd name="T0" fmla="*/ 120 w 554"/>
                <a:gd name="T1" fmla="*/ 0 h 430"/>
                <a:gd name="T2" fmla="*/ 105 w 554"/>
                <a:gd name="T3" fmla="*/ 9 h 430"/>
                <a:gd name="T4" fmla="*/ 95 w 554"/>
                <a:gd name="T5" fmla="*/ 47 h 430"/>
                <a:gd name="T6" fmla="*/ 85 w 554"/>
                <a:gd name="T7" fmla="*/ 79 h 430"/>
                <a:gd name="T8" fmla="*/ 77 w 554"/>
                <a:gd name="T9" fmla="*/ 104 h 430"/>
                <a:gd name="T10" fmla="*/ 68 w 554"/>
                <a:gd name="T11" fmla="*/ 132 h 430"/>
                <a:gd name="T12" fmla="*/ 56 w 554"/>
                <a:gd name="T13" fmla="*/ 160 h 430"/>
                <a:gd name="T14" fmla="*/ 41 w 554"/>
                <a:gd name="T15" fmla="*/ 190 h 430"/>
                <a:gd name="T16" fmla="*/ 21 w 554"/>
                <a:gd name="T17" fmla="*/ 226 h 430"/>
                <a:gd name="T18" fmla="*/ 0 w 554"/>
                <a:gd name="T19" fmla="*/ 260 h 430"/>
                <a:gd name="T20" fmla="*/ 0 w 554"/>
                <a:gd name="T21" fmla="*/ 335 h 430"/>
                <a:gd name="T22" fmla="*/ 311 w 554"/>
                <a:gd name="T23" fmla="*/ 399 h 430"/>
                <a:gd name="T24" fmla="*/ 454 w 554"/>
                <a:gd name="T25" fmla="*/ 430 h 430"/>
                <a:gd name="T26" fmla="*/ 484 w 554"/>
                <a:gd name="T27" fmla="*/ 281 h 430"/>
                <a:gd name="T28" fmla="*/ 503 w 554"/>
                <a:gd name="T29" fmla="*/ 268 h 430"/>
                <a:gd name="T30" fmla="*/ 485 w 554"/>
                <a:gd name="T31" fmla="*/ 234 h 430"/>
                <a:gd name="T32" fmla="*/ 493 w 554"/>
                <a:gd name="T33" fmla="*/ 200 h 430"/>
                <a:gd name="T34" fmla="*/ 554 w 554"/>
                <a:gd name="T35" fmla="*/ 143 h 430"/>
                <a:gd name="T36" fmla="*/ 512 w 554"/>
                <a:gd name="T37" fmla="*/ 92 h 430"/>
                <a:gd name="T38" fmla="*/ 340 w 554"/>
                <a:gd name="T39" fmla="*/ 55 h 430"/>
                <a:gd name="T40" fmla="*/ 317 w 554"/>
                <a:gd name="T41" fmla="*/ 71 h 430"/>
                <a:gd name="T42" fmla="*/ 285 w 554"/>
                <a:gd name="T43" fmla="*/ 44 h 430"/>
                <a:gd name="T44" fmla="*/ 258 w 554"/>
                <a:gd name="T45" fmla="*/ 72 h 430"/>
                <a:gd name="T46" fmla="*/ 231 w 554"/>
                <a:gd name="T47" fmla="*/ 44 h 430"/>
                <a:gd name="T48" fmla="*/ 164 w 554"/>
                <a:gd name="T49" fmla="*/ 46 h 430"/>
                <a:gd name="T50" fmla="*/ 172 w 554"/>
                <a:gd name="T51" fmla="*/ 4 h 430"/>
                <a:gd name="T52" fmla="*/ 120 w 554"/>
                <a:gd name="T5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4" h="430">
                  <a:moveTo>
                    <a:pt x="120" y="0"/>
                  </a:moveTo>
                  <a:lnTo>
                    <a:pt x="105" y="9"/>
                  </a:lnTo>
                  <a:lnTo>
                    <a:pt x="95" y="47"/>
                  </a:lnTo>
                  <a:lnTo>
                    <a:pt x="85" y="79"/>
                  </a:lnTo>
                  <a:lnTo>
                    <a:pt x="77" y="104"/>
                  </a:lnTo>
                  <a:lnTo>
                    <a:pt x="68" y="132"/>
                  </a:lnTo>
                  <a:lnTo>
                    <a:pt x="56" y="160"/>
                  </a:lnTo>
                  <a:lnTo>
                    <a:pt x="41" y="190"/>
                  </a:lnTo>
                  <a:lnTo>
                    <a:pt x="21" y="226"/>
                  </a:lnTo>
                  <a:lnTo>
                    <a:pt x="0" y="260"/>
                  </a:lnTo>
                  <a:lnTo>
                    <a:pt x="0" y="335"/>
                  </a:lnTo>
                  <a:lnTo>
                    <a:pt x="311" y="399"/>
                  </a:lnTo>
                  <a:lnTo>
                    <a:pt x="454" y="430"/>
                  </a:lnTo>
                  <a:lnTo>
                    <a:pt x="484" y="281"/>
                  </a:lnTo>
                  <a:lnTo>
                    <a:pt x="503" y="268"/>
                  </a:lnTo>
                  <a:lnTo>
                    <a:pt x="485" y="234"/>
                  </a:lnTo>
                  <a:lnTo>
                    <a:pt x="493" y="200"/>
                  </a:lnTo>
                  <a:lnTo>
                    <a:pt x="554" y="143"/>
                  </a:lnTo>
                  <a:lnTo>
                    <a:pt x="512" y="92"/>
                  </a:lnTo>
                  <a:lnTo>
                    <a:pt x="340" y="55"/>
                  </a:lnTo>
                  <a:lnTo>
                    <a:pt x="317" y="71"/>
                  </a:lnTo>
                  <a:lnTo>
                    <a:pt x="285" y="44"/>
                  </a:lnTo>
                  <a:lnTo>
                    <a:pt x="258" y="72"/>
                  </a:lnTo>
                  <a:lnTo>
                    <a:pt x="231" y="44"/>
                  </a:lnTo>
                  <a:lnTo>
                    <a:pt x="164" y="46"/>
                  </a:lnTo>
                  <a:lnTo>
                    <a:pt x="172" y="4"/>
                  </a:lnTo>
                  <a:lnTo>
                    <a:pt x="120"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77" name="Freeform 76"/>
            <p:cNvSpPr>
              <a:spLocks/>
            </p:cNvSpPr>
            <p:nvPr/>
          </p:nvSpPr>
          <p:spPr bwMode="auto">
            <a:xfrm>
              <a:off x="4308950" y="1887872"/>
              <a:ext cx="922574" cy="580229"/>
            </a:xfrm>
            <a:custGeom>
              <a:avLst/>
              <a:gdLst>
                <a:gd name="T0" fmla="*/ 3 w 464"/>
                <a:gd name="T1" fmla="*/ 0 h 272"/>
                <a:gd name="T2" fmla="*/ 389 w 464"/>
                <a:gd name="T3" fmla="*/ 10 h 272"/>
                <a:gd name="T4" fmla="*/ 418 w 464"/>
                <a:gd name="T5" fmla="*/ 88 h 272"/>
                <a:gd name="T6" fmla="*/ 445 w 464"/>
                <a:gd name="T7" fmla="*/ 149 h 272"/>
                <a:gd name="T8" fmla="*/ 464 w 464"/>
                <a:gd name="T9" fmla="*/ 249 h 272"/>
                <a:gd name="T10" fmla="*/ 453 w 464"/>
                <a:gd name="T11" fmla="*/ 272 h 272"/>
                <a:gd name="T12" fmla="*/ 309 w 464"/>
                <a:gd name="T13" fmla="*/ 267 h 272"/>
                <a:gd name="T14" fmla="*/ 0 w 464"/>
                <a:gd name="T15" fmla="*/ 263 h 272"/>
                <a:gd name="T16" fmla="*/ 3 w 464"/>
                <a:gd name="T1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272">
                  <a:moveTo>
                    <a:pt x="3" y="0"/>
                  </a:moveTo>
                  <a:lnTo>
                    <a:pt x="389" y="10"/>
                  </a:lnTo>
                  <a:lnTo>
                    <a:pt x="418" y="88"/>
                  </a:lnTo>
                  <a:lnTo>
                    <a:pt x="445" y="149"/>
                  </a:lnTo>
                  <a:lnTo>
                    <a:pt x="464" y="249"/>
                  </a:lnTo>
                  <a:lnTo>
                    <a:pt x="453" y="272"/>
                  </a:lnTo>
                  <a:lnTo>
                    <a:pt x="309" y="267"/>
                  </a:lnTo>
                  <a:lnTo>
                    <a:pt x="0" y="263"/>
                  </a:lnTo>
                  <a:lnTo>
                    <a:pt x="3"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78" name="Freeform 77"/>
            <p:cNvSpPr>
              <a:spLocks/>
            </p:cNvSpPr>
            <p:nvPr/>
          </p:nvSpPr>
          <p:spPr bwMode="auto">
            <a:xfrm>
              <a:off x="4281114" y="2451037"/>
              <a:ext cx="978247" cy="671958"/>
            </a:xfrm>
            <a:custGeom>
              <a:avLst/>
              <a:gdLst>
                <a:gd name="T0" fmla="*/ 8 w 492"/>
                <a:gd name="T1" fmla="*/ 0 h 315"/>
                <a:gd name="T2" fmla="*/ 7 w 492"/>
                <a:gd name="T3" fmla="*/ 123 h 315"/>
                <a:gd name="T4" fmla="*/ 0 w 492"/>
                <a:gd name="T5" fmla="*/ 264 h 315"/>
                <a:gd name="T6" fmla="*/ 357 w 492"/>
                <a:gd name="T7" fmla="*/ 270 h 315"/>
                <a:gd name="T8" fmla="*/ 395 w 492"/>
                <a:gd name="T9" fmla="*/ 290 h 315"/>
                <a:gd name="T10" fmla="*/ 421 w 492"/>
                <a:gd name="T11" fmla="*/ 262 h 315"/>
                <a:gd name="T12" fmla="*/ 492 w 492"/>
                <a:gd name="T13" fmla="*/ 315 h 315"/>
                <a:gd name="T14" fmla="*/ 481 w 492"/>
                <a:gd name="T15" fmla="*/ 260 h 315"/>
                <a:gd name="T16" fmla="*/ 488 w 492"/>
                <a:gd name="T17" fmla="*/ 220 h 315"/>
                <a:gd name="T18" fmla="*/ 492 w 492"/>
                <a:gd name="T19" fmla="*/ 76 h 315"/>
                <a:gd name="T20" fmla="*/ 460 w 492"/>
                <a:gd name="T21" fmla="*/ 45 h 315"/>
                <a:gd name="T22" fmla="*/ 473 w 492"/>
                <a:gd name="T23" fmla="*/ 4 h 315"/>
                <a:gd name="T24" fmla="*/ 239 w 492"/>
                <a:gd name="T25" fmla="*/ 3 h 315"/>
                <a:gd name="T26" fmla="*/ 8 w 492"/>
                <a:gd name="T27"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2" h="315">
                  <a:moveTo>
                    <a:pt x="8" y="0"/>
                  </a:moveTo>
                  <a:lnTo>
                    <a:pt x="7" y="123"/>
                  </a:lnTo>
                  <a:lnTo>
                    <a:pt x="0" y="264"/>
                  </a:lnTo>
                  <a:lnTo>
                    <a:pt x="357" y="270"/>
                  </a:lnTo>
                  <a:lnTo>
                    <a:pt x="395" y="290"/>
                  </a:lnTo>
                  <a:lnTo>
                    <a:pt x="421" y="262"/>
                  </a:lnTo>
                  <a:lnTo>
                    <a:pt x="492" y="315"/>
                  </a:lnTo>
                  <a:lnTo>
                    <a:pt x="481" y="260"/>
                  </a:lnTo>
                  <a:lnTo>
                    <a:pt x="488" y="220"/>
                  </a:lnTo>
                  <a:lnTo>
                    <a:pt x="492" y="76"/>
                  </a:lnTo>
                  <a:lnTo>
                    <a:pt x="460" y="45"/>
                  </a:lnTo>
                  <a:lnTo>
                    <a:pt x="473" y="4"/>
                  </a:lnTo>
                  <a:lnTo>
                    <a:pt x="239" y="3"/>
                  </a:lnTo>
                  <a:lnTo>
                    <a:pt x="8"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79" name="Freeform 78"/>
            <p:cNvSpPr>
              <a:spLocks/>
            </p:cNvSpPr>
            <p:nvPr/>
          </p:nvSpPr>
          <p:spPr bwMode="auto">
            <a:xfrm>
              <a:off x="4271172" y="3012068"/>
              <a:ext cx="1159184" cy="558898"/>
            </a:xfrm>
            <a:custGeom>
              <a:avLst/>
              <a:gdLst>
                <a:gd name="T0" fmla="*/ 7 w 583"/>
                <a:gd name="T1" fmla="*/ 0 h 262"/>
                <a:gd name="T2" fmla="*/ 0 w 583"/>
                <a:gd name="T3" fmla="*/ 173 h 262"/>
                <a:gd name="T4" fmla="*/ 132 w 583"/>
                <a:gd name="T5" fmla="*/ 178 h 262"/>
                <a:gd name="T6" fmla="*/ 131 w 583"/>
                <a:gd name="T7" fmla="*/ 262 h 262"/>
                <a:gd name="T8" fmla="*/ 308 w 583"/>
                <a:gd name="T9" fmla="*/ 260 h 262"/>
                <a:gd name="T10" fmla="*/ 467 w 583"/>
                <a:gd name="T11" fmla="*/ 257 h 262"/>
                <a:gd name="T12" fmla="*/ 583 w 583"/>
                <a:gd name="T13" fmla="*/ 260 h 262"/>
                <a:gd name="T14" fmla="*/ 547 w 583"/>
                <a:gd name="T15" fmla="*/ 186 h 262"/>
                <a:gd name="T16" fmla="*/ 522 w 583"/>
                <a:gd name="T17" fmla="*/ 117 h 262"/>
                <a:gd name="T18" fmla="*/ 495 w 583"/>
                <a:gd name="T19" fmla="*/ 47 h 262"/>
                <a:gd name="T20" fmla="*/ 428 w 583"/>
                <a:gd name="T21" fmla="*/ 1 h 262"/>
                <a:gd name="T22" fmla="*/ 399 w 583"/>
                <a:gd name="T23" fmla="*/ 28 h 262"/>
                <a:gd name="T24" fmla="*/ 362 w 583"/>
                <a:gd name="T25" fmla="*/ 9 h 262"/>
                <a:gd name="T26" fmla="*/ 204 w 583"/>
                <a:gd name="T27" fmla="*/ 3 h 262"/>
                <a:gd name="T28" fmla="*/ 7 w 583"/>
                <a:gd name="T2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3" h="262">
                  <a:moveTo>
                    <a:pt x="7" y="0"/>
                  </a:moveTo>
                  <a:lnTo>
                    <a:pt x="0" y="173"/>
                  </a:lnTo>
                  <a:lnTo>
                    <a:pt x="132" y="178"/>
                  </a:lnTo>
                  <a:lnTo>
                    <a:pt x="131" y="262"/>
                  </a:lnTo>
                  <a:lnTo>
                    <a:pt x="308" y="260"/>
                  </a:lnTo>
                  <a:lnTo>
                    <a:pt x="467" y="257"/>
                  </a:lnTo>
                  <a:lnTo>
                    <a:pt x="583" y="260"/>
                  </a:lnTo>
                  <a:lnTo>
                    <a:pt x="547" y="186"/>
                  </a:lnTo>
                  <a:lnTo>
                    <a:pt x="522" y="117"/>
                  </a:lnTo>
                  <a:lnTo>
                    <a:pt x="495" y="47"/>
                  </a:lnTo>
                  <a:lnTo>
                    <a:pt x="428" y="1"/>
                  </a:lnTo>
                  <a:lnTo>
                    <a:pt x="399" y="28"/>
                  </a:lnTo>
                  <a:lnTo>
                    <a:pt x="362" y="9"/>
                  </a:lnTo>
                  <a:lnTo>
                    <a:pt x="204" y="3"/>
                  </a:lnTo>
                  <a:lnTo>
                    <a:pt x="7"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80" name="Freeform 79"/>
            <p:cNvSpPr>
              <a:spLocks/>
            </p:cNvSpPr>
            <p:nvPr/>
          </p:nvSpPr>
          <p:spPr bwMode="auto">
            <a:xfrm>
              <a:off x="4510160" y="3561993"/>
              <a:ext cx="1025576" cy="550805"/>
            </a:xfrm>
            <a:custGeom>
              <a:avLst/>
              <a:gdLst>
                <a:gd name="T0" fmla="*/ 4 w 511"/>
                <a:gd name="T1" fmla="*/ 3 h 258"/>
                <a:gd name="T2" fmla="*/ 3 w 511"/>
                <a:gd name="T3" fmla="*/ 151 h 258"/>
                <a:gd name="T4" fmla="*/ 0 w 511"/>
                <a:gd name="T5" fmla="*/ 254 h 258"/>
                <a:gd name="T6" fmla="*/ 511 w 511"/>
                <a:gd name="T7" fmla="*/ 258 h 258"/>
                <a:gd name="T8" fmla="*/ 501 w 511"/>
                <a:gd name="T9" fmla="*/ 123 h 258"/>
                <a:gd name="T10" fmla="*/ 501 w 511"/>
                <a:gd name="T11" fmla="*/ 74 h 258"/>
                <a:gd name="T12" fmla="*/ 460 w 511"/>
                <a:gd name="T13" fmla="*/ 42 h 258"/>
                <a:gd name="T14" fmla="*/ 472 w 511"/>
                <a:gd name="T15" fmla="*/ 16 h 258"/>
                <a:gd name="T16" fmla="*/ 455 w 511"/>
                <a:gd name="T17" fmla="*/ 0 h 258"/>
                <a:gd name="T18" fmla="*/ 222 w 511"/>
                <a:gd name="T19" fmla="*/ 3 h 258"/>
                <a:gd name="T20" fmla="*/ 4 w 511"/>
                <a:gd name="T21" fmla="*/ 3 h 258"/>
                <a:gd name="connsiteX0" fmla="*/ 172 w 10094"/>
                <a:gd name="connsiteY0" fmla="*/ 116 h 10000"/>
                <a:gd name="connsiteX1" fmla="*/ 153 w 10094"/>
                <a:gd name="connsiteY1" fmla="*/ 5853 h 10000"/>
                <a:gd name="connsiteX2" fmla="*/ 0 w 10094"/>
                <a:gd name="connsiteY2" fmla="*/ 9969 h 10000"/>
                <a:gd name="connsiteX3" fmla="*/ 10094 w 10094"/>
                <a:gd name="connsiteY3" fmla="*/ 10000 h 10000"/>
                <a:gd name="connsiteX4" fmla="*/ 9898 w 10094"/>
                <a:gd name="connsiteY4" fmla="*/ 4767 h 10000"/>
                <a:gd name="connsiteX5" fmla="*/ 9898 w 10094"/>
                <a:gd name="connsiteY5" fmla="*/ 2868 h 10000"/>
                <a:gd name="connsiteX6" fmla="*/ 9096 w 10094"/>
                <a:gd name="connsiteY6" fmla="*/ 1628 h 10000"/>
                <a:gd name="connsiteX7" fmla="*/ 9331 w 10094"/>
                <a:gd name="connsiteY7" fmla="*/ 620 h 10000"/>
                <a:gd name="connsiteX8" fmla="*/ 8998 w 10094"/>
                <a:gd name="connsiteY8" fmla="*/ 0 h 10000"/>
                <a:gd name="connsiteX9" fmla="*/ 4438 w 10094"/>
                <a:gd name="connsiteY9" fmla="*/ 116 h 10000"/>
                <a:gd name="connsiteX10" fmla="*/ 172 w 10094"/>
                <a:gd name="connsiteY10" fmla="*/ 116 h 10000"/>
                <a:gd name="connsiteX0" fmla="*/ 172 w 10094"/>
                <a:gd name="connsiteY0" fmla="*/ 124 h 10008"/>
                <a:gd name="connsiteX1" fmla="*/ 153 w 10094"/>
                <a:gd name="connsiteY1" fmla="*/ 5861 h 10008"/>
                <a:gd name="connsiteX2" fmla="*/ 0 w 10094"/>
                <a:gd name="connsiteY2" fmla="*/ 9977 h 10008"/>
                <a:gd name="connsiteX3" fmla="*/ 10094 w 10094"/>
                <a:gd name="connsiteY3" fmla="*/ 10008 h 10008"/>
                <a:gd name="connsiteX4" fmla="*/ 9898 w 10094"/>
                <a:gd name="connsiteY4" fmla="*/ 4775 h 10008"/>
                <a:gd name="connsiteX5" fmla="*/ 9898 w 10094"/>
                <a:gd name="connsiteY5" fmla="*/ 2876 h 10008"/>
                <a:gd name="connsiteX6" fmla="*/ 9096 w 10094"/>
                <a:gd name="connsiteY6" fmla="*/ 1636 h 10008"/>
                <a:gd name="connsiteX7" fmla="*/ 9331 w 10094"/>
                <a:gd name="connsiteY7" fmla="*/ 628 h 10008"/>
                <a:gd name="connsiteX8" fmla="*/ 8998 w 10094"/>
                <a:gd name="connsiteY8" fmla="*/ 8 h 10008"/>
                <a:gd name="connsiteX9" fmla="*/ 4625 w 10094"/>
                <a:gd name="connsiteY9" fmla="*/ 0 h 10008"/>
                <a:gd name="connsiteX10" fmla="*/ 172 w 10094"/>
                <a:gd name="connsiteY10" fmla="*/ 124 h 10008"/>
                <a:gd name="connsiteX0" fmla="*/ 172 w 10094"/>
                <a:gd name="connsiteY0" fmla="*/ 124 h 10008"/>
                <a:gd name="connsiteX1" fmla="*/ 28 w 10094"/>
                <a:gd name="connsiteY1" fmla="*/ 5923 h 10008"/>
                <a:gd name="connsiteX2" fmla="*/ 0 w 10094"/>
                <a:gd name="connsiteY2" fmla="*/ 9977 h 10008"/>
                <a:gd name="connsiteX3" fmla="*/ 10094 w 10094"/>
                <a:gd name="connsiteY3" fmla="*/ 10008 h 10008"/>
                <a:gd name="connsiteX4" fmla="*/ 9898 w 10094"/>
                <a:gd name="connsiteY4" fmla="*/ 4775 h 10008"/>
                <a:gd name="connsiteX5" fmla="*/ 9898 w 10094"/>
                <a:gd name="connsiteY5" fmla="*/ 2876 h 10008"/>
                <a:gd name="connsiteX6" fmla="*/ 9096 w 10094"/>
                <a:gd name="connsiteY6" fmla="*/ 1636 h 10008"/>
                <a:gd name="connsiteX7" fmla="*/ 9331 w 10094"/>
                <a:gd name="connsiteY7" fmla="*/ 628 h 10008"/>
                <a:gd name="connsiteX8" fmla="*/ 8998 w 10094"/>
                <a:gd name="connsiteY8" fmla="*/ 8 h 10008"/>
                <a:gd name="connsiteX9" fmla="*/ 4625 w 10094"/>
                <a:gd name="connsiteY9" fmla="*/ 0 h 10008"/>
                <a:gd name="connsiteX10" fmla="*/ 172 w 10094"/>
                <a:gd name="connsiteY10" fmla="*/ 124 h 1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4" h="10008">
                  <a:moveTo>
                    <a:pt x="172" y="124"/>
                  </a:moveTo>
                  <a:cubicBezTo>
                    <a:pt x="166" y="2036"/>
                    <a:pt x="34" y="4011"/>
                    <a:pt x="28" y="5923"/>
                  </a:cubicBezTo>
                  <a:cubicBezTo>
                    <a:pt x="19" y="7274"/>
                    <a:pt x="9" y="8626"/>
                    <a:pt x="0" y="9977"/>
                  </a:cubicBezTo>
                  <a:lnTo>
                    <a:pt x="10094" y="10008"/>
                  </a:lnTo>
                  <a:cubicBezTo>
                    <a:pt x="10029" y="8264"/>
                    <a:pt x="9963" y="6519"/>
                    <a:pt x="9898" y="4775"/>
                  </a:cubicBezTo>
                  <a:lnTo>
                    <a:pt x="9898" y="2876"/>
                  </a:lnTo>
                  <a:lnTo>
                    <a:pt x="9096" y="1636"/>
                  </a:lnTo>
                  <a:cubicBezTo>
                    <a:pt x="9174" y="1300"/>
                    <a:pt x="9253" y="964"/>
                    <a:pt x="9331" y="628"/>
                  </a:cubicBezTo>
                  <a:lnTo>
                    <a:pt x="8998" y="8"/>
                  </a:lnTo>
                  <a:lnTo>
                    <a:pt x="4625" y="0"/>
                  </a:lnTo>
                  <a:lnTo>
                    <a:pt x="172" y="124"/>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81" name="Freeform 80"/>
            <p:cNvSpPr>
              <a:spLocks/>
            </p:cNvSpPr>
            <p:nvPr/>
          </p:nvSpPr>
          <p:spPr bwMode="auto">
            <a:xfrm>
              <a:off x="4376553" y="4104267"/>
              <a:ext cx="1196961" cy="620761"/>
            </a:xfrm>
            <a:custGeom>
              <a:avLst/>
              <a:gdLst>
                <a:gd name="T0" fmla="*/ 5 w 602"/>
                <a:gd name="T1" fmla="*/ 0 h 291"/>
                <a:gd name="T2" fmla="*/ 0 w 602"/>
                <a:gd name="T3" fmla="*/ 52 h 291"/>
                <a:gd name="T4" fmla="*/ 214 w 602"/>
                <a:gd name="T5" fmla="*/ 59 h 291"/>
                <a:gd name="T6" fmla="*/ 215 w 602"/>
                <a:gd name="T7" fmla="*/ 225 h 291"/>
                <a:gd name="T8" fmla="*/ 324 w 602"/>
                <a:gd name="T9" fmla="*/ 271 h 291"/>
                <a:gd name="T10" fmla="*/ 355 w 602"/>
                <a:gd name="T11" fmla="*/ 254 h 291"/>
                <a:gd name="T12" fmla="*/ 425 w 602"/>
                <a:gd name="T13" fmla="*/ 291 h 291"/>
                <a:gd name="T14" fmla="*/ 469 w 602"/>
                <a:gd name="T15" fmla="*/ 290 h 291"/>
                <a:gd name="T16" fmla="*/ 553 w 602"/>
                <a:gd name="T17" fmla="*/ 254 h 291"/>
                <a:gd name="T18" fmla="*/ 602 w 602"/>
                <a:gd name="T19" fmla="*/ 288 h 291"/>
                <a:gd name="T20" fmla="*/ 602 w 602"/>
                <a:gd name="T21" fmla="*/ 109 h 291"/>
                <a:gd name="T22" fmla="*/ 586 w 602"/>
                <a:gd name="T23" fmla="*/ 4 h 291"/>
                <a:gd name="T24" fmla="*/ 5 w 602"/>
                <a:gd name="T25"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2" h="291">
                  <a:moveTo>
                    <a:pt x="5" y="0"/>
                  </a:moveTo>
                  <a:lnTo>
                    <a:pt x="0" y="52"/>
                  </a:lnTo>
                  <a:lnTo>
                    <a:pt x="214" y="59"/>
                  </a:lnTo>
                  <a:lnTo>
                    <a:pt x="215" y="225"/>
                  </a:lnTo>
                  <a:lnTo>
                    <a:pt x="324" y="271"/>
                  </a:lnTo>
                  <a:lnTo>
                    <a:pt x="355" y="254"/>
                  </a:lnTo>
                  <a:lnTo>
                    <a:pt x="425" y="291"/>
                  </a:lnTo>
                  <a:lnTo>
                    <a:pt x="469" y="290"/>
                  </a:lnTo>
                  <a:lnTo>
                    <a:pt x="553" y="254"/>
                  </a:lnTo>
                  <a:lnTo>
                    <a:pt x="602" y="288"/>
                  </a:lnTo>
                  <a:lnTo>
                    <a:pt x="602" y="109"/>
                  </a:lnTo>
                  <a:lnTo>
                    <a:pt x="586" y="4"/>
                  </a:lnTo>
                  <a:lnTo>
                    <a:pt x="5"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82" name="Freeform 81"/>
            <p:cNvSpPr>
              <a:spLocks/>
            </p:cNvSpPr>
            <p:nvPr/>
          </p:nvSpPr>
          <p:spPr bwMode="auto">
            <a:xfrm>
              <a:off x="5080414" y="1817477"/>
              <a:ext cx="912634" cy="1100730"/>
            </a:xfrm>
            <a:custGeom>
              <a:avLst/>
              <a:gdLst>
                <a:gd name="T0" fmla="*/ 0 w 459"/>
                <a:gd name="T1" fmla="*/ 40 h 516"/>
                <a:gd name="T2" fmla="*/ 121 w 459"/>
                <a:gd name="T3" fmla="*/ 40 h 516"/>
                <a:gd name="T4" fmla="*/ 118 w 459"/>
                <a:gd name="T5" fmla="*/ 0 h 516"/>
                <a:gd name="T6" fmla="*/ 145 w 459"/>
                <a:gd name="T7" fmla="*/ 11 h 516"/>
                <a:gd name="T8" fmla="*/ 150 w 459"/>
                <a:gd name="T9" fmla="*/ 42 h 516"/>
                <a:gd name="T10" fmla="*/ 208 w 459"/>
                <a:gd name="T11" fmla="*/ 76 h 516"/>
                <a:gd name="T12" fmla="*/ 225 w 459"/>
                <a:gd name="T13" fmla="*/ 61 h 516"/>
                <a:gd name="T14" fmla="*/ 259 w 459"/>
                <a:gd name="T15" fmla="*/ 61 h 516"/>
                <a:gd name="T16" fmla="*/ 285 w 459"/>
                <a:gd name="T17" fmla="*/ 89 h 516"/>
                <a:gd name="T18" fmla="*/ 302 w 459"/>
                <a:gd name="T19" fmla="*/ 80 h 516"/>
                <a:gd name="T20" fmla="*/ 353 w 459"/>
                <a:gd name="T21" fmla="*/ 91 h 516"/>
                <a:gd name="T22" fmla="*/ 371 w 459"/>
                <a:gd name="T23" fmla="*/ 69 h 516"/>
                <a:gd name="T24" fmla="*/ 402 w 459"/>
                <a:gd name="T25" fmla="*/ 86 h 516"/>
                <a:gd name="T26" fmla="*/ 459 w 459"/>
                <a:gd name="T27" fmla="*/ 84 h 516"/>
                <a:gd name="T28" fmla="*/ 367 w 459"/>
                <a:gd name="T29" fmla="*/ 147 h 516"/>
                <a:gd name="T30" fmla="*/ 321 w 459"/>
                <a:gd name="T31" fmla="*/ 203 h 516"/>
                <a:gd name="T32" fmla="*/ 331 w 459"/>
                <a:gd name="T33" fmla="*/ 286 h 516"/>
                <a:gd name="T34" fmla="*/ 299 w 459"/>
                <a:gd name="T35" fmla="*/ 319 h 516"/>
                <a:gd name="T36" fmla="*/ 312 w 459"/>
                <a:gd name="T37" fmla="*/ 344 h 516"/>
                <a:gd name="T38" fmla="*/ 312 w 459"/>
                <a:gd name="T39" fmla="*/ 404 h 516"/>
                <a:gd name="T40" fmla="*/ 343 w 459"/>
                <a:gd name="T41" fmla="*/ 404 h 516"/>
                <a:gd name="T42" fmla="*/ 389 w 459"/>
                <a:gd name="T43" fmla="*/ 447 h 516"/>
                <a:gd name="T44" fmla="*/ 408 w 459"/>
                <a:gd name="T45" fmla="*/ 500 h 516"/>
                <a:gd name="T46" fmla="*/ 85 w 459"/>
                <a:gd name="T47" fmla="*/ 516 h 516"/>
                <a:gd name="T48" fmla="*/ 86 w 459"/>
                <a:gd name="T49" fmla="*/ 372 h 516"/>
                <a:gd name="T50" fmla="*/ 57 w 459"/>
                <a:gd name="T51" fmla="*/ 341 h 516"/>
                <a:gd name="T52" fmla="*/ 67 w 459"/>
                <a:gd name="T53" fmla="*/ 304 h 516"/>
                <a:gd name="T54" fmla="*/ 76 w 459"/>
                <a:gd name="T55" fmla="*/ 281 h 516"/>
                <a:gd name="T56" fmla="*/ 57 w 459"/>
                <a:gd name="T57" fmla="*/ 183 h 516"/>
                <a:gd name="T58" fmla="*/ 29 w 459"/>
                <a:gd name="T59" fmla="*/ 118 h 516"/>
                <a:gd name="T60" fmla="*/ 0 w 459"/>
                <a:gd name="T61" fmla="*/ 4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9" h="516">
                  <a:moveTo>
                    <a:pt x="0" y="40"/>
                  </a:moveTo>
                  <a:lnTo>
                    <a:pt x="121" y="40"/>
                  </a:lnTo>
                  <a:lnTo>
                    <a:pt x="118" y="0"/>
                  </a:lnTo>
                  <a:lnTo>
                    <a:pt x="145" y="11"/>
                  </a:lnTo>
                  <a:lnTo>
                    <a:pt x="150" y="42"/>
                  </a:lnTo>
                  <a:lnTo>
                    <a:pt x="208" y="76"/>
                  </a:lnTo>
                  <a:lnTo>
                    <a:pt x="225" y="61"/>
                  </a:lnTo>
                  <a:lnTo>
                    <a:pt x="259" y="61"/>
                  </a:lnTo>
                  <a:lnTo>
                    <a:pt x="285" y="89"/>
                  </a:lnTo>
                  <a:lnTo>
                    <a:pt x="302" y="80"/>
                  </a:lnTo>
                  <a:lnTo>
                    <a:pt x="353" y="91"/>
                  </a:lnTo>
                  <a:lnTo>
                    <a:pt x="371" y="69"/>
                  </a:lnTo>
                  <a:lnTo>
                    <a:pt x="402" y="86"/>
                  </a:lnTo>
                  <a:lnTo>
                    <a:pt x="459" y="84"/>
                  </a:lnTo>
                  <a:lnTo>
                    <a:pt x="367" y="147"/>
                  </a:lnTo>
                  <a:lnTo>
                    <a:pt x="321" y="203"/>
                  </a:lnTo>
                  <a:lnTo>
                    <a:pt x="331" y="286"/>
                  </a:lnTo>
                  <a:lnTo>
                    <a:pt x="299" y="319"/>
                  </a:lnTo>
                  <a:lnTo>
                    <a:pt x="312" y="344"/>
                  </a:lnTo>
                  <a:lnTo>
                    <a:pt x="312" y="404"/>
                  </a:lnTo>
                  <a:lnTo>
                    <a:pt x="343" y="404"/>
                  </a:lnTo>
                  <a:lnTo>
                    <a:pt x="389" y="447"/>
                  </a:lnTo>
                  <a:lnTo>
                    <a:pt x="408" y="500"/>
                  </a:lnTo>
                  <a:lnTo>
                    <a:pt x="85" y="516"/>
                  </a:lnTo>
                  <a:lnTo>
                    <a:pt x="86" y="372"/>
                  </a:lnTo>
                  <a:lnTo>
                    <a:pt x="57" y="341"/>
                  </a:lnTo>
                  <a:lnTo>
                    <a:pt x="67" y="304"/>
                  </a:lnTo>
                  <a:lnTo>
                    <a:pt x="76" y="281"/>
                  </a:lnTo>
                  <a:lnTo>
                    <a:pt x="57" y="183"/>
                  </a:lnTo>
                  <a:lnTo>
                    <a:pt x="29" y="118"/>
                  </a:lnTo>
                  <a:lnTo>
                    <a:pt x="0" y="4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83" name="Freeform 82"/>
            <p:cNvSpPr>
              <a:spLocks/>
            </p:cNvSpPr>
            <p:nvPr/>
          </p:nvSpPr>
          <p:spPr bwMode="auto">
            <a:xfrm>
              <a:off x="1654560" y="2770603"/>
              <a:ext cx="1169125" cy="1950082"/>
            </a:xfrm>
            <a:custGeom>
              <a:avLst/>
              <a:gdLst>
                <a:gd name="T0" fmla="*/ 45 w 588"/>
                <a:gd name="T1" fmla="*/ 0 h 904"/>
                <a:gd name="T2" fmla="*/ 314 w 588"/>
                <a:gd name="T3" fmla="*/ 54 h 904"/>
                <a:gd name="T4" fmla="*/ 256 w 588"/>
                <a:gd name="T5" fmla="*/ 319 h 904"/>
                <a:gd name="T6" fmla="*/ 559 w 588"/>
                <a:gd name="T7" fmla="*/ 725 h 904"/>
                <a:gd name="T8" fmla="*/ 588 w 588"/>
                <a:gd name="T9" fmla="*/ 776 h 904"/>
                <a:gd name="T10" fmla="*/ 558 w 588"/>
                <a:gd name="T11" fmla="*/ 801 h 904"/>
                <a:gd name="T12" fmla="*/ 539 w 588"/>
                <a:gd name="T13" fmla="*/ 846 h 904"/>
                <a:gd name="T14" fmla="*/ 522 w 588"/>
                <a:gd name="T15" fmla="*/ 873 h 904"/>
                <a:gd name="T16" fmla="*/ 540 w 588"/>
                <a:gd name="T17" fmla="*/ 896 h 904"/>
                <a:gd name="T18" fmla="*/ 510 w 588"/>
                <a:gd name="T19" fmla="*/ 904 h 904"/>
                <a:gd name="T20" fmla="*/ 331 w 588"/>
                <a:gd name="T21" fmla="*/ 898 h 904"/>
                <a:gd name="T22" fmla="*/ 320 w 588"/>
                <a:gd name="T23" fmla="*/ 845 h 904"/>
                <a:gd name="T24" fmla="*/ 289 w 588"/>
                <a:gd name="T25" fmla="*/ 806 h 904"/>
                <a:gd name="T26" fmla="*/ 266 w 588"/>
                <a:gd name="T27" fmla="*/ 792 h 904"/>
                <a:gd name="T28" fmla="*/ 259 w 588"/>
                <a:gd name="T29" fmla="*/ 765 h 904"/>
                <a:gd name="T30" fmla="*/ 240 w 588"/>
                <a:gd name="T31" fmla="*/ 749 h 904"/>
                <a:gd name="T32" fmla="*/ 221 w 588"/>
                <a:gd name="T33" fmla="*/ 730 h 904"/>
                <a:gd name="T34" fmla="*/ 216 w 588"/>
                <a:gd name="T35" fmla="*/ 709 h 904"/>
                <a:gd name="T36" fmla="*/ 198 w 588"/>
                <a:gd name="T37" fmla="*/ 695 h 904"/>
                <a:gd name="T38" fmla="*/ 171 w 588"/>
                <a:gd name="T39" fmla="*/ 703 h 904"/>
                <a:gd name="T40" fmla="*/ 139 w 588"/>
                <a:gd name="T41" fmla="*/ 692 h 904"/>
                <a:gd name="T42" fmla="*/ 139 w 588"/>
                <a:gd name="T43" fmla="*/ 680 h 904"/>
                <a:gd name="T44" fmla="*/ 138 w 588"/>
                <a:gd name="T45" fmla="*/ 655 h 904"/>
                <a:gd name="T46" fmla="*/ 125 w 588"/>
                <a:gd name="T47" fmla="*/ 628 h 904"/>
                <a:gd name="T48" fmla="*/ 124 w 588"/>
                <a:gd name="T49" fmla="*/ 605 h 904"/>
                <a:gd name="T50" fmla="*/ 110 w 588"/>
                <a:gd name="T51" fmla="*/ 585 h 904"/>
                <a:gd name="T52" fmla="*/ 114 w 588"/>
                <a:gd name="T53" fmla="*/ 567 h 904"/>
                <a:gd name="T54" fmla="*/ 75 w 588"/>
                <a:gd name="T55" fmla="*/ 521 h 904"/>
                <a:gd name="T56" fmla="*/ 75 w 588"/>
                <a:gd name="T57" fmla="*/ 495 h 904"/>
                <a:gd name="T58" fmla="*/ 95 w 588"/>
                <a:gd name="T59" fmla="*/ 485 h 904"/>
                <a:gd name="T60" fmla="*/ 95 w 588"/>
                <a:gd name="T61" fmla="*/ 468 h 904"/>
                <a:gd name="T62" fmla="*/ 75 w 588"/>
                <a:gd name="T63" fmla="*/ 463 h 904"/>
                <a:gd name="T64" fmla="*/ 66 w 588"/>
                <a:gd name="T65" fmla="*/ 439 h 904"/>
                <a:gd name="T66" fmla="*/ 56 w 588"/>
                <a:gd name="T67" fmla="*/ 394 h 904"/>
                <a:gd name="T68" fmla="*/ 85 w 588"/>
                <a:gd name="T69" fmla="*/ 419 h 904"/>
                <a:gd name="T70" fmla="*/ 74 w 588"/>
                <a:gd name="T71" fmla="*/ 387 h 904"/>
                <a:gd name="T72" fmla="*/ 95 w 588"/>
                <a:gd name="T73" fmla="*/ 387 h 904"/>
                <a:gd name="T74" fmla="*/ 95 w 588"/>
                <a:gd name="T75" fmla="*/ 365 h 904"/>
                <a:gd name="T76" fmla="*/ 74 w 588"/>
                <a:gd name="T77" fmla="*/ 349 h 904"/>
                <a:gd name="T78" fmla="*/ 64 w 588"/>
                <a:gd name="T79" fmla="*/ 370 h 904"/>
                <a:gd name="T80" fmla="*/ 45 w 588"/>
                <a:gd name="T81" fmla="*/ 364 h 904"/>
                <a:gd name="T82" fmla="*/ 7 w 588"/>
                <a:gd name="T83" fmla="*/ 261 h 904"/>
                <a:gd name="T84" fmla="*/ 18 w 588"/>
                <a:gd name="T85" fmla="*/ 188 h 904"/>
                <a:gd name="T86" fmla="*/ 0 w 588"/>
                <a:gd name="T87" fmla="*/ 147 h 904"/>
                <a:gd name="T88" fmla="*/ 8 w 588"/>
                <a:gd name="T89" fmla="*/ 116 h 904"/>
                <a:gd name="T90" fmla="*/ 27 w 588"/>
                <a:gd name="T91" fmla="*/ 109 h 904"/>
                <a:gd name="T92" fmla="*/ 45 w 588"/>
                <a:gd name="T93" fmla="*/ 62 h 904"/>
                <a:gd name="T94" fmla="*/ 45 w 588"/>
                <a:gd name="T95"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88" h="904">
                  <a:moveTo>
                    <a:pt x="45" y="0"/>
                  </a:moveTo>
                  <a:lnTo>
                    <a:pt x="314" y="54"/>
                  </a:lnTo>
                  <a:lnTo>
                    <a:pt x="256" y="319"/>
                  </a:lnTo>
                  <a:lnTo>
                    <a:pt x="559" y="725"/>
                  </a:lnTo>
                  <a:lnTo>
                    <a:pt x="588" y="776"/>
                  </a:lnTo>
                  <a:lnTo>
                    <a:pt x="558" y="801"/>
                  </a:lnTo>
                  <a:lnTo>
                    <a:pt x="539" y="846"/>
                  </a:lnTo>
                  <a:lnTo>
                    <a:pt x="522" y="873"/>
                  </a:lnTo>
                  <a:lnTo>
                    <a:pt x="540" y="896"/>
                  </a:lnTo>
                  <a:lnTo>
                    <a:pt x="510" y="904"/>
                  </a:lnTo>
                  <a:lnTo>
                    <a:pt x="331" y="898"/>
                  </a:lnTo>
                  <a:lnTo>
                    <a:pt x="320" y="845"/>
                  </a:lnTo>
                  <a:lnTo>
                    <a:pt x="289" y="806"/>
                  </a:lnTo>
                  <a:lnTo>
                    <a:pt x="266" y="792"/>
                  </a:lnTo>
                  <a:lnTo>
                    <a:pt x="259" y="765"/>
                  </a:lnTo>
                  <a:lnTo>
                    <a:pt x="240" y="749"/>
                  </a:lnTo>
                  <a:lnTo>
                    <a:pt x="221" y="730"/>
                  </a:lnTo>
                  <a:lnTo>
                    <a:pt x="216" y="709"/>
                  </a:lnTo>
                  <a:lnTo>
                    <a:pt x="198" y="695"/>
                  </a:lnTo>
                  <a:lnTo>
                    <a:pt x="171" y="703"/>
                  </a:lnTo>
                  <a:lnTo>
                    <a:pt x="139" y="692"/>
                  </a:lnTo>
                  <a:lnTo>
                    <a:pt x="139" y="680"/>
                  </a:lnTo>
                  <a:lnTo>
                    <a:pt x="138" y="655"/>
                  </a:lnTo>
                  <a:lnTo>
                    <a:pt x="125" y="628"/>
                  </a:lnTo>
                  <a:lnTo>
                    <a:pt x="124" y="605"/>
                  </a:lnTo>
                  <a:lnTo>
                    <a:pt x="110" y="585"/>
                  </a:lnTo>
                  <a:lnTo>
                    <a:pt x="114" y="567"/>
                  </a:lnTo>
                  <a:lnTo>
                    <a:pt x="75" y="521"/>
                  </a:lnTo>
                  <a:lnTo>
                    <a:pt x="75" y="495"/>
                  </a:lnTo>
                  <a:lnTo>
                    <a:pt x="95" y="485"/>
                  </a:lnTo>
                  <a:lnTo>
                    <a:pt x="95" y="468"/>
                  </a:lnTo>
                  <a:lnTo>
                    <a:pt x="75" y="463"/>
                  </a:lnTo>
                  <a:lnTo>
                    <a:pt x="66" y="439"/>
                  </a:lnTo>
                  <a:lnTo>
                    <a:pt x="56" y="394"/>
                  </a:lnTo>
                  <a:lnTo>
                    <a:pt x="85" y="419"/>
                  </a:lnTo>
                  <a:lnTo>
                    <a:pt x="74" y="387"/>
                  </a:lnTo>
                  <a:lnTo>
                    <a:pt x="95" y="387"/>
                  </a:lnTo>
                  <a:lnTo>
                    <a:pt x="95" y="365"/>
                  </a:lnTo>
                  <a:lnTo>
                    <a:pt x="74" y="349"/>
                  </a:lnTo>
                  <a:lnTo>
                    <a:pt x="64" y="370"/>
                  </a:lnTo>
                  <a:lnTo>
                    <a:pt x="45" y="364"/>
                  </a:lnTo>
                  <a:lnTo>
                    <a:pt x="7" y="261"/>
                  </a:lnTo>
                  <a:lnTo>
                    <a:pt x="18" y="188"/>
                  </a:lnTo>
                  <a:lnTo>
                    <a:pt x="0" y="147"/>
                  </a:lnTo>
                  <a:lnTo>
                    <a:pt x="8" y="116"/>
                  </a:lnTo>
                  <a:lnTo>
                    <a:pt x="27" y="109"/>
                  </a:lnTo>
                  <a:lnTo>
                    <a:pt x="45" y="62"/>
                  </a:lnTo>
                  <a:lnTo>
                    <a:pt x="45"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84" name="Freeform 83"/>
            <p:cNvSpPr>
              <a:spLocks/>
            </p:cNvSpPr>
            <p:nvPr/>
          </p:nvSpPr>
          <p:spPr bwMode="auto">
            <a:xfrm>
              <a:off x="1958772" y="1572159"/>
              <a:ext cx="882808" cy="701823"/>
            </a:xfrm>
            <a:custGeom>
              <a:avLst/>
              <a:gdLst>
                <a:gd name="T0" fmla="*/ 113 w 444"/>
                <a:gd name="T1" fmla="*/ 0 h 329"/>
                <a:gd name="T2" fmla="*/ 203 w 444"/>
                <a:gd name="T3" fmla="*/ 26 h 329"/>
                <a:gd name="T4" fmla="*/ 273 w 444"/>
                <a:gd name="T5" fmla="*/ 43 h 329"/>
                <a:gd name="T6" fmla="*/ 307 w 444"/>
                <a:gd name="T7" fmla="*/ 50 h 329"/>
                <a:gd name="T8" fmla="*/ 342 w 444"/>
                <a:gd name="T9" fmla="*/ 54 h 329"/>
                <a:gd name="T10" fmla="*/ 388 w 444"/>
                <a:gd name="T11" fmla="*/ 64 h 329"/>
                <a:gd name="T12" fmla="*/ 444 w 444"/>
                <a:gd name="T13" fmla="*/ 73 h 329"/>
                <a:gd name="T14" fmla="*/ 408 w 444"/>
                <a:gd name="T15" fmla="*/ 329 h 329"/>
                <a:gd name="T16" fmla="*/ 236 w 444"/>
                <a:gd name="T17" fmla="*/ 292 h 329"/>
                <a:gd name="T18" fmla="*/ 212 w 444"/>
                <a:gd name="T19" fmla="*/ 309 h 329"/>
                <a:gd name="T20" fmla="*/ 181 w 444"/>
                <a:gd name="T21" fmla="*/ 283 h 329"/>
                <a:gd name="T22" fmla="*/ 154 w 444"/>
                <a:gd name="T23" fmla="*/ 309 h 329"/>
                <a:gd name="T24" fmla="*/ 128 w 444"/>
                <a:gd name="T25" fmla="*/ 288 h 329"/>
                <a:gd name="T26" fmla="*/ 58 w 444"/>
                <a:gd name="T27" fmla="*/ 283 h 329"/>
                <a:gd name="T28" fmla="*/ 67 w 444"/>
                <a:gd name="T29" fmla="*/ 242 h 329"/>
                <a:gd name="T30" fmla="*/ 15 w 444"/>
                <a:gd name="T31" fmla="*/ 238 h 329"/>
                <a:gd name="T32" fmla="*/ 11 w 444"/>
                <a:gd name="T33" fmla="*/ 214 h 329"/>
                <a:gd name="T34" fmla="*/ 21 w 444"/>
                <a:gd name="T35" fmla="*/ 190 h 329"/>
                <a:gd name="T36" fmla="*/ 8 w 444"/>
                <a:gd name="T37" fmla="*/ 167 h 329"/>
                <a:gd name="T38" fmla="*/ 10 w 444"/>
                <a:gd name="T39" fmla="*/ 103 h 329"/>
                <a:gd name="T40" fmla="*/ 0 w 444"/>
                <a:gd name="T41" fmla="*/ 53 h 329"/>
                <a:gd name="T42" fmla="*/ 6 w 444"/>
                <a:gd name="T43" fmla="*/ 34 h 329"/>
                <a:gd name="T44" fmla="*/ 28 w 444"/>
                <a:gd name="T45" fmla="*/ 43 h 329"/>
                <a:gd name="T46" fmla="*/ 52 w 444"/>
                <a:gd name="T47" fmla="*/ 71 h 329"/>
                <a:gd name="T48" fmla="*/ 96 w 444"/>
                <a:gd name="T49" fmla="*/ 78 h 329"/>
                <a:gd name="T50" fmla="*/ 107 w 444"/>
                <a:gd name="T51" fmla="*/ 102 h 329"/>
                <a:gd name="T52" fmla="*/ 86 w 444"/>
                <a:gd name="T53" fmla="*/ 102 h 329"/>
                <a:gd name="T54" fmla="*/ 83 w 444"/>
                <a:gd name="T55" fmla="*/ 122 h 329"/>
                <a:gd name="T56" fmla="*/ 96 w 444"/>
                <a:gd name="T57" fmla="*/ 124 h 329"/>
                <a:gd name="T58" fmla="*/ 101 w 444"/>
                <a:gd name="T59" fmla="*/ 144 h 329"/>
                <a:gd name="T60" fmla="*/ 75 w 444"/>
                <a:gd name="T61" fmla="*/ 160 h 329"/>
                <a:gd name="T62" fmla="*/ 75 w 444"/>
                <a:gd name="T63" fmla="*/ 174 h 329"/>
                <a:gd name="T64" fmla="*/ 104 w 444"/>
                <a:gd name="T65" fmla="*/ 174 h 329"/>
                <a:gd name="T66" fmla="*/ 113 w 444"/>
                <a:gd name="T67" fmla="*/ 138 h 329"/>
                <a:gd name="T68" fmla="*/ 135 w 444"/>
                <a:gd name="T69" fmla="*/ 117 h 329"/>
                <a:gd name="T70" fmla="*/ 107 w 444"/>
                <a:gd name="T71" fmla="*/ 61 h 329"/>
                <a:gd name="T72" fmla="*/ 125 w 444"/>
                <a:gd name="T73" fmla="*/ 44 h 329"/>
                <a:gd name="T74" fmla="*/ 113 w 444"/>
                <a:gd name="T75"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4" h="329">
                  <a:moveTo>
                    <a:pt x="113" y="0"/>
                  </a:moveTo>
                  <a:lnTo>
                    <a:pt x="203" y="26"/>
                  </a:lnTo>
                  <a:lnTo>
                    <a:pt x="273" y="43"/>
                  </a:lnTo>
                  <a:lnTo>
                    <a:pt x="307" y="50"/>
                  </a:lnTo>
                  <a:lnTo>
                    <a:pt x="342" y="54"/>
                  </a:lnTo>
                  <a:lnTo>
                    <a:pt x="388" y="64"/>
                  </a:lnTo>
                  <a:lnTo>
                    <a:pt x="444" y="73"/>
                  </a:lnTo>
                  <a:lnTo>
                    <a:pt x="408" y="329"/>
                  </a:lnTo>
                  <a:lnTo>
                    <a:pt x="236" y="292"/>
                  </a:lnTo>
                  <a:lnTo>
                    <a:pt x="212" y="309"/>
                  </a:lnTo>
                  <a:lnTo>
                    <a:pt x="181" y="283"/>
                  </a:lnTo>
                  <a:lnTo>
                    <a:pt x="154" y="309"/>
                  </a:lnTo>
                  <a:lnTo>
                    <a:pt x="128" y="288"/>
                  </a:lnTo>
                  <a:lnTo>
                    <a:pt x="58" y="283"/>
                  </a:lnTo>
                  <a:lnTo>
                    <a:pt x="67" y="242"/>
                  </a:lnTo>
                  <a:lnTo>
                    <a:pt x="15" y="238"/>
                  </a:lnTo>
                  <a:lnTo>
                    <a:pt x="11" y="214"/>
                  </a:lnTo>
                  <a:lnTo>
                    <a:pt x="21" y="190"/>
                  </a:lnTo>
                  <a:lnTo>
                    <a:pt x="8" y="167"/>
                  </a:lnTo>
                  <a:lnTo>
                    <a:pt x="10" y="103"/>
                  </a:lnTo>
                  <a:lnTo>
                    <a:pt x="0" y="53"/>
                  </a:lnTo>
                  <a:lnTo>
                    <a:pt x="6" y="34"/>
                  </a:lnTo>
                  <a:lnTo>
                    <a:pt x="28" y="43"/>
                  </a:lnTo>
                  <a:lnTo>
                    <a:pt x="52" y="71"/>
                  </a:lnTo>
                  <a:lnTo>
                    <a:pt x="96" y="78"/>
                  </a:lnTo>
                  <a:lnTo>
                    <a:pt x="107" y="102"/>
                  </a:lnTo>
                  <a:lnTo>
                    <a:pt x="86" y="102"/>
                  </a:lnTo>
                  <a:lnTo>
                    <a:pt x="83" y="122"/>
                  </a:lnTo>
                  <a:lnTo>
                    <a:pt x="96" y="124"/>
                  </a:lnTo>
                  <a:lnTo>
                    <a:pt x="101" y="144"/>
                  </a:lnTo>
                  <a:lnTo>
                    <a:pt x="75" y="160"/>
                  </a:lnTo>
                  <a:lnTo>
                    <a:pt x="75" y="174"/>
                  </a:lnTo>
                  <a:lnTo>
                    <a:pt x="104" y="174"/>
                  </a:lnTo>
                  <a:lnTo>
                    <a:pt x="113" y="138"/>
                  </a:lnTo>
                  <a:lnTo>
                    <a:pt x="135" y="117"/>
                  </a:lnTo>
                  <a:lnTo>
                    <a:pt x="107" y="61"/>
                  </a:lnTo>
                  <a:lnTo>
                    <a:pt x="125" y="44"/>
                  </a:lnTo>
                  <a:lnTo>
                    <a:pt x="113"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85" name="Freeform 84"/>
            <p:cNvSpPr>
              <a:spLocks/>
            </p:cNvSpPr>
            <p:nvPr/>
          </p:nvSpPr>
          <p:spPr bwMode="auto">
            <a:xfrm>
              <a:off x="2652690" y="1725750"/>
              <a:ext cx="789358" cy="1375914"/>
            </a:xfrm>
            <a:custGeom>
              <a:avLst/>
              <a:gdLst>
                <a:gd name="T0" fmla="*/ 96 w 397"/>
                <a:gd name="T1" fmla="*/ 0 h 645"/>
                <a:gd name="T2" fmla="*/ 60 w 397"/>
                <a:gd name="T3" fmla="*/ 253 h 645"/>
                <a:gd name="T4" fmla="*/ 98 w 397"/>
                <a:gd name="T5" fmla="*/ 306 h 645"/>
                <a:gd name="T6" fmla="*/ 39 w 397"/>
                <a:gd name="T7" fmla="*/ 362 h 645"/>
                <a:gd name="T8" fmla="*/ 32 w 397"/>
                <a:gd name="T9" fmla="*/ 402 h 645"/>
                <a:gd name="T10" fmla="*/ 49 w 397"/>
                <a:gd name="T11" fmla="*/ 430 h 645"/>
                <a:gd name="T12" fmla="*/ 32 w 397"/>
                <a:gd name="T13" fmla="*/ 444 h 645"/>
                <a:gd name="T14" fmla="*/ 0 w 397"/>
                <a:gd name="T15" fmla="*/ 591 h 645"/>
                <a:gd name="T16" fmla="*/ 190 w 397"/>
                <a:gd name="T17" fmla="*/ 621 h 645"/>
                <a:gd name="T18" fmla="*/ 369 w 397"/>
                <a:gd name="T19" fmla="*/ 645 h 645"/>
                <a:gd name="T20" fmla="*/ 387 w 397"/>
                <a:gd name="T21" fmla="*/ 513 h 645"/>
                <a:gd name="T22" fmla="*/ 397 w 397"/>
                <a:gd name="T23" fmla="*/ 440 h 645"/>
                <a:gd name="T24" fmla="*/ 379 w 397"/>
                <a:gd name="T25" fmla="*/ 413 h 645"/>
                <a:gd name="T26" fmla="*/ 338 w 397"/>
                <a:gd name="T27" fmla="*/ 421 h 645"/>
                <a:gd name="T28" fmla="*/ 285 w 397"/>
                <a:gd name="T29" fmla="*/ 427 h 645"/>
                <a:gd name="T30" fmla="*/ 275 w 397"/>
                <a:gd name="T31" fmla="*/ 367 h 645"/>
                <a:gd name="T32" fmla="*/ 211 w 397"/>
                <a:gd name="T33" fmla="*/ 318 h 645"/>
                <a:gd name="T34" fmla="*/ 220 w 397"/>
                <a:gd name="T35" fmla="*/ 286 h 645"/>
                <a:gd name="T36" fmla="*/ 226 w 397"/>
                <a:gd name="T37" fmla="*/ 231 h 645"/>
                <a:gd name="T38" fmla="*/ 143 w 397"/>
                <a:gd name="T39" fmla="*/ 113 h 645"/>
                <a:gd name="T40" fmla="*/ 154 w 397"/>
                <a:gd name="T41" fmla="*/ 8 h 645"/>
                <a:gd name="T42" fmla="*/ 96 w 397"/>
                <a:gd name="T43"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7" h="645">
                  <a:moveTo>
                    <a:pt x="96" y="0"/>
                  </a:moveTo>
                  <a:lnTo>
                    <a:pt x="60" y="253"/>
                  </a:lnTo>
                  <a:lnTo>
                    <a:pt x="98" y="306"/>
                  </a:lnTo>
                  <a:lnTo>
                    <a:pt x="39" y="362"/>
                  </a:lnTo>
                  <a:lnTo>
                    <a:pt x="32" y="402"/>
                  </a:lnTo>
                  <a:lnTo>
                    <a:pt x="49" y="430"/>
                  </a:lnTo>
                  <a:lnTo>
                    <a:pt x="32" y="444"/>
                  </a:lnTo>
                  <a:lnTo>
                    <a:pt x="0" y="591"/>
                  </a:lnTo>
                  <a:lnTo>
                    <a:pt x="190" y="621"/>
                  </a:lnTo>
                  <a:lnTo>
                    <a:pt x="369" y="645"/>
                  </a:lnTo>
                  <a:lnTo>
                    <a:pt x="387" y="513"/>
                  </a:lnTo>
                  <a:lnTo>
                    <a:pt x="397" y="440"/>
                  </a:lnTo>
                  <a:lnTo>
                    <a:pt x="379" y="413"/>
                  </a:lnTo>
                  <a:lnTo>
                    <a:pt x="338" y="421"/>
                  </a:lnTo>
                  <a:lnTo>
                    <a:pt x="285" y="427"/>
                  </a:lnTo>
                  <a:lnTo>
                    <a:pt x="275" y="367"/>
                  </a:lnTo>
                  <a:lnTo>
                    <a:pt x="211" y="318"/>
                  </a:lnTo>
                  <a:lnTo>
                    <a:pt x="220" y="286"/>
                  </a:lnTo>
                  <a:lnTo>
                    <a:pt x="226" y="231"/>
                  </a:lnTo>
                  <a:lnTo>
                    <a:pt x="143" y="113"/>
                  </a:lnTo>
                  <a:lnTo>
                    <a:pt x="154" y="8"/>
                  </a:lnTo>
                  <a:lnTo>
                    <a:pt x="96"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86" name="Freeform 85"/>
            <p:cNvSpPr>
              <a:spLocks/>
            </p:cNvSpPr>
            <p:nvPr/>
          </p:nvSpPr>
          <p:spPr bwMode="auto">
            <a:xfrm>
              <a:off x="2167543" y="2899009"/>
              <a:ext cx="884797" cy="1427110"/>
            </a:xfrm>
            <a:custGeom>
              <a:avLst/>
              <a:gdLst>
                <a:gd name="T0" fmla="*/ 57 w 445"/>
                <a:gd name="T1" fmla="*/ 0 h 669"/>
                <a:gd name="T2" fmla="*/ 0 w 445"/>
                <a:gd name="T3" fmla="*/ 264 h 669"/>
                <a:gd name="T4" fmla="*/ 302 w 445"/>
                <a:gd name="T5" fmla="*/ 669 h 669"/>
                <a:gd name="T6" fmla="*/ 321 w 445"/>
                <a:gd name="T7" fmla="*/ 651 h 669"/>
                <a:gd name="T8" fmla="*/ 320 w 445"/>
                <a:gd name="T9" fmla="*/ 572 h 669"/>
                <a:gd name="T10" fmla="*/ 358 w 445"/>
                <a:gd name="T11" fmla="*/ 577 h 669"/>
                <a:gd name="T12" fmla="*/ 396 w 445"/>
                <a:gd name="T13" fmla="*/ 333 h 669"/>
                <a:gd name="T14" fmla="*/ 423 w 445"/>
                <a:gd name="T15" fmla="*/ 165 h 669"/>
                <a:gd name="T16" fmla="*/ 430 w 445"/>
                <a:gd name="T17" fmla="*/ 114 h 669"/>
                <a:gd name="T18" fmla="*/ 445 w 445"/>
                <a:gd name="T19" fmla="*/ 70 h 669"/>
                <a:gd name="T20" fmla="*/ 245 w 445"/>
                <a:gd name="T21" fmla="*/ 41 h 669"/>
                <a:gd name="T22" fmla="*/ 57 w 445"/>
                <a:gd name="T23"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5" h="669">
                  <a:moveTo>
                    <a:pt x="57" y="0"/>
                  </a:moveTo>
                  <a:lnTo>
                    <a:pt x="0" y="264"/>
                  </a:lnTo>
                  <a:lnTo>
                    <a:pt x="302" y="669"/>
                  </a:lnTo>
                  <a:lnTo>
                    <a:pt x="321" y="651"/>
                  </a:lnTo>
                  <a:lnTo>
                    <a:pt x="320" y="572"/>
                  </a:lnTo>
                  <a:lnTo>
                    <a:pt x="358" y="577"/>
                  </a:lnTo>
                  <a:lnTo>
                    <a:pt x="396" y="333"/>
                  </a:lnTo>
                  <a:lnTo>
                    <a:pt x="423" y="165"/>
                  </a:lnTo>
                  <a:lnTo>
                    <a:pt x="430" y="114"/>
                  </a:lnTo>
                  <a:lnTo>
                    <a:pt x="445" y="70"/>
                  </a:lnTo>
                  <a:lnTo>
                    <a:pt x="245" y="41"/>
                  </a:lnTo>
                  <a:lnTo>
                    <a:pt x="57"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87" name="Freeform 86"/>
            <p:cNvSpPr>
              <a:spLocks/>
            </p:cNvSpPr>
            <p:nvPr/>
          </p:nvSpPr>
          <p:spPr bwMode="auto">
            <a:xfrm>
              <a:off x="2929065" y="1734282"/>
              <a:ext cx="1387838" cy="927942"/>
            </a:xfrm>
            <a:custGeom>
              <a:avLst/>
              <a:gdLst>
                <a:gd name="T0" fmla="*/ 11 w 698"/>
                <a:gd name="T1" fmla="*/ 0 h 435"/>
                <a:gd name="T2" fmla="*/ 147 w 698"/>
                <a:gd name="T3" fmla="*/ 18 h 435"/>
                <a:gd name="T4" fmla="*/ 231 w 698"/>
                <a:gd name="T5" fmla="*/ 29 h 435"/>
                <a:gd name="T6" fmla="*/ 340 w 698"/>
                <a:gd name="T7" fmla="*/ 41 h 435"/>
                <a:gd name="T8" fmla="*/ 441 w 698"/>
                <a:gd name="T9" fmla="*/ 50 h 435"/>
                <a:gd name="T10" fmla="*/ 615 w 698"/>
                <a:gd name="T11" fmla="*/ 63 h 435"/>
                <a:gd name="T12" fmla="*/ 698 w 698"/>
                <a:gd name="T13" fmla="*/ 69 h 435"/>
                <a:gd name="T14" fmla="*/ 695 w 698"/>
                <a:gd name="T15" fmla="*/ 423 h 435"/>
                <a:gd name="T16" fmla="*/ 267 w 698"/>
                <a:gd name="T17" fmla="*/ 387 h 435"/>
                <a:gd name="T18" fmla="*/ 258 w 698"/>
                <a:gd name="T19" fmla="*/ 435 h 435"/>
                <a:gd name="T20" fmla="*/ 241 w 698"/>
                <a:gd name="T21" fmla="*/ 412 h 435"/>
                <a:gd name="T22" fmla="*/ 202 w 698"/>
                <a:gd name="T23" fmla="*/ 416 h 435"/>
                <a:gd name="T24" fmla="*/ 146 w 698"/>
                <a:gd name="T25" fmla="*/ 424 h 435"/>
                <a:gd name="T26" fmla="*/ 136 w 698"/>
                <a:gd name="T27" fmla="*/ 363 h 435"/>
                <a:gd name="T28" fmla="*/ 70 w 698"/>
                <a:gd name="T29" fmla="*/ 313 h 435"/>
                <a:gd name="T30" fmla="*/ 81 w 698"/>
                <a:gd name="T31" fmla="*/ 267 h 435"/>
                <a:gd name="T32" fmla="*/ 87 w 698"/>
                <a:gd name="T33" fmla="*/ 230 h 435"/>
                <a:gd name="T34" fmla="*/ 0 w 698"/>
                <a:gd name="T35" fmla="*/ 108 h 435"/>
                <a:gd name="T36" fmla="*/ 11 w 698"/>
                <a:gd name="T3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8" h="435">
                  <a:moveTo>
                    <a:pt x="11" y="0"/>
                  </a:moveTo>
                  <a:lnTo>
                    <a:pt x="147" y="18"/>
                  </a:lnTo>
                  <a:lnTo>
                    <a:pt x="231" y="29"/>
                  </a:lnTo>
                  <a:lnTo>
                    <a:pt x="340" y="41"/>
                  </a:lnTo>
                  <a:lnTo>
                    <a:pt x="441" y="50"/>
                  </a:lnTo>
                  <a:lnTo>
                    <a:pt x="615" y="63"/>
                  </a:lnTo>
                  <a:lnTo>
                    <a:pt x="698" y="69"/>
                  </a:lnTo>
                  <a:lnTo>
                    <a:pt x="695" y="423"/>
                  </a:lnTo>
                  <a:lnTo>
                    <a:pt x="267" y="387"/>
                  </a:lnTo>
                  <a:lnTo>
                    <a:pt x="258" y="435"/>
                  </a:lnTo>
                  <a:lnTo>
                    <a:pt x="241" y="412"/>
                  </a:lnTo>
                  <a:lnTo>
                    <a:pt x="202" y="416"/>
                  </a:lnTo>
                  <a:lnTo>
                    <a:pt x="146" y="424"/>
                  </a:lnTo>
                  <a:lnTo>
                    <a:pt x="136" y="363"/>
                  </a:lnTo>
                  <a:lnTo>
                    <a:pt x="70" y="313"/>
                  </a:lnTo>
                  <a:lnTo>
                    <a:pt x="81" y="267"/>
                  </a:lnTo>
                  <a:lnTo>
                    <a:pt x="87" y="230"/>
                  </a:lnTo>
                  <a:lnTo>
                    <a:pt x="0" y="108"/>
                  </a:lnTo>
                  <a:lnTo>
                    <a:pt x="11"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88" name="Freeform 87"/>
            <p:cNvSpPr>
              <a:spLocks/>
            </p:cNvSpPr>
            <p:nvPr/>
          </p:nvSpPr>
          <p:spPr bwMode="auto">
            <a:xfrm>
              <a:off x="3358540" y="2551297"/>
              <a:ext cx="948423" cy="825548"/>
            </a:xfrm>
            <a:custGeom>
              <a:avLst/>
              <a:gdLst>
                <a:gd name="T0" fmla="*/ 47 w 477"/>
                <a:gd name="T1" fmla="*/ 0 h 387"/>
                <a:gd name="T2" fmla="*/ 29 w 477"/>
                <a:gd name="T3" fmla="*/ 146 h 387"/>
                <a:gd name="T4" fmla="*/ 0 w 477"/>
                <a:gd name="T5" fmla="*/ 351 h 387"/>
                <a:gd name="T6" fmla="*/ 138 w 477"/>
                <a:gd name="T7" fmla="*/ 362 h 387"/>
                <a:gd name="T8" fmla="*/ 462 w 477"/>
                <a:gd name="T9" fmla="*/ 387 h 387"/>
                <a:gd name="T10" fmla="*/ 477 w 477"/>
                <a:gd name="T11" fmla="*/ 40 h 387"/>
                <a:gd name="T12" fmla="*/ 47 w 477"/>
                <a:gd name="T13" fmla="*/ 0 h 387"/>
              </a:gdLst>
              <a:ahLst/>
              <a:cxnLst>
                <a:cxn ang="0">
                  <a:pos x="T0" y="T1"/>
                </a:cxn>
                <a:cxn ang="0">
                  <a:pos x="T2" y="T3"/>
                </a:cxn>
                <a:cxn ang="0">
                  <a:pos x="T4" y="T5"/>
                </a:cxn>
                <a:cxn ang="0">
                  <a:pos x="T6" y="T7"/>
                </a:cxn>
                <a:cxn ang="0">
                  <a:pos x="T8" y="T9"/>
                </a:cxn>
                <a:cxn ang="0">
                  <a:pos x="T10" y="T11"/>
                </a:cxn>
                <a:cxn ang="0">
                  <a:pos x="T12" y="T13"/>
                </a:cxn>
              </a:cxnLst>
              <a:rect l="0" t="0" r="r" b="b"/>
              <a:pathLst>
                <a:path w="477" h="387">
                  <a:moveTo>
                    <a:pt x="47" y="0"/>
                  </a:moveTo>
                  <a:lnTo>
                    <a:pt x="29" y="146"/>
                  </a:lnTo>
                  <a:lnTo>
                    <a:pt x="0" y="351"/>
                  </a:lnTo>
                  <a:lnTo>
                    <a:pt x="138" y="362"/>
                  </a:lnTo>
                  <a:lnTo>
                    <a:pt x="462" y="387"/>
                  </a:lnTo>
                  <a:lnTo>
                    <a:pt x="477" y="40"/>
                  </a:lnTo>
                  <a:lnTo>
                    <a:pt x="47"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89" name="Freeform 88"/>
            <p:cNvSpPr>
              <a:spLocks/>
            </p:cNvSpPr>
            <p:nvPr/>
          </p:nvSpPr>
          <p:spPr bwMode="auto">
            <a:xfrm>
              <a:off x="2901229" y="3052599"/>
              <a:ext cx="731697" cy="1019669"/>
            </a:xfrm>
            <a:custGeom>
              <a:avLst/>
              <a:gdLst>
                <a:gd name="T0" fmla="*/ 68 w 368"/>
                <a:gd name="T1" fmla="*/ 0 h 478"/>
                <a:gd name="T2" fmla="*/ 248 w 368"/>
                <a:gd name="T3" fmla="*/ 25 h 478"/>
                <a:gd name="T4" fmla="*/ 235 w 368"/>
                <a:gd name="T5" fmla="*/ 117 h 478"/>
                <a:gd name="T6" fmla="*/ 368 w 368"/>
                <a:gd name="T7" fmla="*/ 129 h 478"/>
                <a:gd name="T8" fmla="*/ 331 w 368"/>
                <a:gd name="T9" fmla="*/ 478 h 478"/>
                <a:gd name="T10" fmla="*/ 0 w 368"/>
                <a:gd name="T11" fmla="*/ 444 h 478"/>
                <a:gd name="T12" fmla="*/ 33 w 368"/>
                <a:gd name="T13" fmla="*/ 220 h 478"/>
                <a:gd name="T14" fmla="*/ 68 w 368"/>
                <a:gd name="T15" fmla="*/ 0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8" h="478">
                  <a:moveTo>
                    <a:pt x="68" y="0"/>
                  </a:moveTo>
                  <a:lnTo>
                    <a:pt x="248" y="25"/>
                  </a:lnTo>
                  <a:lnTo>
                    <a:pt x="235" y="117"/>
                  </a:lnTo>
                  <a:lnTo>
                    <a:pt x="368" y="129"/>
                  </a:lnTo>
                  <a:lnTo>
                    <a:pt x="331" y="478"/>
                  </a:lnTo>
                  <a:lnTo>
                    <a:pt x="0" y="444"/>
                  </a:lnTo>
                  <a:lnTo>
                    <a:pt x="33" y="220"/>
                  </a:lnTo>
                  <a:lnTo>
                    <a:pt x="68"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90" name="Freeform 89"/>
            <p:cNvSpPr>
              <a:spLocks/>
            </p:cNvSpPr>
            <p:nvPr/>
          </p:nvSpPr>
          <p:spPr bwMode="auto">
            <a:xfrm>
              <a:off x="3547428" y="3327781"/>
              <a:ext cx="988189" cy="785017"/>
            </a:xfrm>
            <a:custGeom>
              <a:avLst/>
              <a:gdLst>
                <a:gd name="T0" fmla="*/ 42 w 497"/>
                <a:gd name="T1" fmla="*/ 0 h 368"/>
                <a:gd name="T2" fmla="*/ 17 w 497"/>
                <a:gd name="T3" fmla="*/ 222 h 368"/>
                <a:gd name="T4" fmla="*/ 0 w 497"/>
                <a:gd name="T5" fmla="*/ 347 h 368"/>
                <a:gd name="T6" fmla="*/ 248 w 497"/>
                <a:gd name="T7" fmla="*/ 360 h 368"/>
                <a:gd name="T8" fmla="*/ 485 w 497"/>
                <a:gd name="T9" fmla="*/ 368 h 368"/>
                <a:gd name="T10" fmla="*/ 492 w 497"/>
                <a:gd name="T11" fmla="*/ 196 h 368"/>
                <a:gd name="T12" fmla="*/ 497 w 497"/>
                <a:gd name="T13" fmla="*/ 27 h 368"/>
                <a:gd name="T14" fmla="*/ 361 w 497"/>
                <a:gd name="T15" fmla="*/ 25 h 368"/>
                <a:gd name="T16" fmla="*/ 42 w 497"/>
                <a:gd name="T17"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368">
                  <a:moveTo>
                    <a:pt x="42" y="0"/>
                  </a:moveTo>
                  <a:lnTo>
                    <a:pt x="17" y="222"/>
                  </a:lnTo>
                  <a:lnTo>
                    <a:pt x="0" y="347"/>
                  </a:lnTo>
                  <a:lnTo>
                    <a:pt x="248" y="360"/>
                  </a:lnTo>
                  <a:lnTo>
                    <a:pt x="485" y="368"/>
                  </a:lnTo>
                  <a:lnTo>
                    <a:pt x="492" y="196"/>
                  </a:lnTo>
                  <a:lnTo>
                    <a:pt x="497" y="27"/>
                  </a:lnTo>
                  <a:lnTo>
                    <a:pt x="361" y="25"/>
                  </a:lnTo>
                  <a:lnTo>
                    <a:pt x="42"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91" name="Freeform 90"/>
            <p:cNvSpPr>
              <a:spLocks/>
            </p:cNvSpPr>
            <p:nvPr/>
          </p:nvSpPr>
          <p:spPr bwMode="auto">
            <a:xfrm>
              <a:off x="2672573" y="4001872"/>
              <a:ext cx="882808" cy="1060200"/>
            </a:xfrm>
            <a:custGeom>
              <a:avLst/>
              <a:gdLst>
                <a:gd name="T0" fmla="*/ 113 w 444"/>
                <a:gd name="T1" fmla="*/ 0 h 497"/>
                <a:gd name="T2" fmla="*/ 104 w 444"/>
                <a:gd name="T3" fmla="*/ 65 h 497"/>
                <a:gd name="T4" fmla="*/ 66 w 444"/>
                <a:gd name="T5" fmla="*/ 56 h 497"/>
                <a:gd name="T6" fmla="*/ 68 w 444"/>
                <a:gd name="T7" fmla="*/ 141 h 497"/>
                <a:gd name="T8" fmla="*/ 49 w 444"/>
                <a:gd name="T9" fmla="*/ 157 h 497"/>
                <a:gd name="T10" fmla="*/ 77 w 444"/>
                <a:gd name="T11" fmla="*/ 209 h 497"/>
                <a:gd name="T12" fmla="*/ 49 w 444"/>
                <a:gd name="T13" fmla="*/ 231 h 497"/>
                <a:gd name="T14" fmla="*/ 34 w 444"/>
                <a:gd name="T15" fmla="*/ 268 h 497"/>
                <a:gd name="T16" fmla="*/ 13 w 444"/>
                <a:gd name="T17" fmla="*/ 305 h 497"/>
                <a:gd name="T18" fmla="*/ 28 w 444"/>
                <a:gd name="T19" fmla="*/ 326 h 497"/>
                <a:gd name="T20" fmla="*/ 2 w 444"/>
                <a:gd name="T21" fmla="*/ 334 h 497"/>
                <a:gd name="T22" fmla="*/ 0 w 444"/>
                <a:gd name="T23" fmla="*/ 368 h 497"/>
                <a:gd name="T24" fmla="*/ 250 w 444"/>
                <a:gd name="T25" fmla="*/ 495 h 497"/>
                <a:gd name="T26" fmla="*/ 392 w 444"/>
                <a:gd name="T27" fmla="*/ 497 h 497"/>
                <a:gd name="T28" fmla="*/ 444 w 444"/>
                <a:gd name="T29" fmla="*/ 38 h 497"/>
                <a:gd name="T30" fmla="*/ 113 w 444"/>
                <a:gd name="T31"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4" h="497">
                  <a:moveTo>
                    <a:pt x="113" y="0"/>
                  </a:moveTo>
                  <a:lnTo>
                    <a:pt x="104" y="65"/>
                  </a:lnTo>
                  <a:lnTo>
                    <a:pt x="66" y="56"/>
                  </a:lnTo>
                  <a:lnTo>
                    <a:pt x="68" y="141"/>
                  </a:lnTo>
                  <a:lnTo>
                    <a:pt x="49" y="157"/>
                  </a:lnTo>
                  <a:lnTo>
                    <a:pt x="77" y="209"/>
                  </a:lnTo>
                  <a:lnTo>
                    <a:pt x="49" y="231"/>
                  </a:lnTo>
                  <a:lnTo>
                    <a:pt x="34" y="268"/>
                  </a:lnTo>
                  <a:lnTo>
                    <a:pt x="13" y="305"/>
                  </a:lnTo>
                  <a:lnTo>
                    <a:pt x="28" y="326"/>
                  </a:lnTo>
                  <a:lnTo>
                    <a:pt x="2" y="334"/>
                  </a:lnTo>
                  <a:lnTo>
                    <a:pt x="0" y="368"/>
                  </a:lnTo>
                  <a:lnTo>
                    <a:pt x="250" y="495"/>
                  </a:lnTo>
                  <a:lnTo>
                    <a:pt x="392" y="497"/>
                  </a:lnTo>
                  <a:lnTo>
                    <a:pt x="444" y="38"/>
                  </a:lnTo>
                  <a:lnTo>
                    <a:pt x="113"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92" name="Freeform 91"/>
            <p:cNvSpPr>
              <a:spLocks/>
            </p:cNvSpPr>
            <p:nvPr/>
          </p:nvSpPr>
          <p:spPr bwMode="auto">
            <a:xfrm>
              <a:off x="3434095" y="4063735"/>
              <a:ext cx="958364" cy="1017536"/>
            </a:xfrm>
            <a:custGeom>
              <a:avLst/>
              <a:gdLst>
                <a:gd name="T0" fmla="*/ 58 w 482"/>
                <a:gd name="T1" fmla="*/ 0 h 477"/>
                <a:gd name="T2" fmla="*/ 482 w 482"/>
                <a:gd name="T3" fmla="*/ 19 h 477"/>
                <a:gd name="T4" fmla="*/ 462 w 482"/>
                <a:gd name="T5" fmla="*/ 443 h 477"/>
                <a:gd name="T6" fmla="*/ 324 w 482"/>
                <a:gd name="T7" fmla="*/ 435 h 477"/>
                <a:gd name="T8" fmla="*/ 196 w 482"/>
                <a:gd name="T9" fmla="*/ 431 h 477"/>
                <a:gd name="T10" fmla="*/ 196 w 482"/>
                <a:gd name="T11" fmla="*/ 448 h 477"/>
                <a:gd name="T12" fmla="*/ 88 w 482"/>
                <a:gd name="T13" fmla="*/ 448 h 477"/>
                <a:gd name="T14" fmla="*/ 82 w 482"/>
                <a:gd name="T15" fmla="*/ 477 h 477"/>
                <a:gd name="T16" fmla="*/ 0 w 482"/>
                <a:gd name="T17" fmla="*/ 468 h 477"/>
                <a:gd name="T18" fmla="*/ 46 w 482"/>
                <a:gd name="T19" fmla="*/ 111 h 477"/>
                <a:gd name="T20" fmla="*/ 58 w 482"/>
                <a:gd name="T21"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2" h="477">
                  <a:moveTo>
                    <a:pt x="58" y="0"/>
                  </a:moveTo>
                  <a:lnTo>
                    <a:pt x="482" y="19"/>
                  </a:lnTo>
                  <a:lnTo>
                    <a:pt x="462" y="443"/>
                  </a:lnTo>
                  <a:lnTo>
                    <a:pt x="324" y="435"/>
                  </a:lnTo>
                  <a:lnTo>
                    <a:pt x="196" y="431"/>
                  </a:lnTo>
                  <a:lnTo>
                    <a:pt x="196" y="448"/>
                  </a:lnTo>
                  <a:lnTo>
                    <a:pt x="88" y="448"/>
                  </a:lnTo>
                  <a:lnTo>
                    <a:pt x="82" y="477"/>
                  </a:lnTo>
                  <a:lnTo>
                    <a:pt x="0" y="468"/>
                  </a:lnTo>
                  <a:lnTo>
                    <a:pt x="46" y="111"/>
                  </a:lnTo>
                  <a:lnTo>
                    <a:pt x="58"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93" name="Freeform 92"/>
            <p:cNvSpPr>
              <a:spLocks/>
            </p:cNvSpPr>
            <p:nvPr/>
          </p:nvSpPr>
          <p:spPr bwMode="auto">
            <a:xfrm>
              <a:off x="3823804" y="4217326"/>
              <a:ext cx="1920705" cy="1907079"/>
            </a:xfrm>
            <a:custGeom>
              <a:avLst/>
              <a:gdLst>
                <a:gd name="T0" fmla="*/ 280 w 966"/>
                <a:gd name="T1" fmla="*/ 0 h 894"/>
                <a:gd name="T2" fmla="*/ 494 w 966"/>
                <a:gd name="T3" fmla="*/ 7 h 894"/>
                <a:gd name="T4" fmla="*/ 494 w 966"/>
                <a:gd name="T5" fmla="*/ 170 h 894"/>
                <a:gd name="T6" fmla="*/ 601 w 966"/>
                <a:gd name="T7" fmla="*/ 215 h 894"/>
                <a:gd name="T8" fmla="*/ 632 w 966"/>
                <a:gd name="T9" fmla="*/ 201 h 894"/>
                <a:gd name="T10" fmla="*/ 703 w 966"/>
                <a:gd name="T11" fmla="*/ 236 h 894"/>
                <a:gd name="T12" fmla="*/ 746 w 966"/>
                <a:gd name="T13" fmla="*/ 233 h 894"/>
                <a:gd name="T14" fmla="*/ 829 w 966"/>
                <a:gd name="T15" fmla="*/ 199 h 894"/>
                <a:gd name="T16" fmla="*/ 876 w 966"/>
                <a:gd name="T17" fmla="*/ 232 h 894"/>
                <a:gd name="T18" fmla="*/ 917 w 966"/>
                <a:gd name="T19" fmla="*/ 241 h 894"/>
                <a:gd name="T20" fmla="*/ 917 w 966"/>
                <a:gd name="T21" fmla="*/ 374 h 894"/>
                <a:gd name="T22" fmla="*/ 966 w 966"/>
                <a:gd name="T23" fmla="*/ 455 h 894"/>
                <a:gd name="T24" fmla="*/ 954 w 966"/>
                <a:gd name="T25" fmla="*/ 568 h 894"/>
                <a:gd name="T26" fmla="*/ 902 w 966"/>
                <a:gd name="T27" fmla="*/ 614 h 894"/>
                <a:gd name="T28" fmla="*/ 891 w 966"/>
                <a:gd name="T29" fmla="*/ 571 h 894"/>
                <a:gd name="T30" fmla="*/ 876 w 966"/>
                <a:gd name="T31" fmla="*/ 590 h 894"/>
                <a:gd name="T32" fmla="*/ 887 w 966"/>
                <a:gd name="T33" fmla="*/ 617 h 894"/>
                <a:gd name="T34" fmla="*/ 794 w 966"/>
                <a:gd name="T35" fmla="*/ 684 h 894"/>
                <a:gd name="T36" fmla="*/ 770 w 966"/>
                <a:gd name="T37" fmla="*/ 689 h 894"/>
                <a:gd name="T38" fmla="*/ 722 w 966"/>
                <a:gd name="T39" fmla="*/ 722 h 894"/>
                <a:gd name="T40" fmla="*/ 722 w 966"/>
                <a:gd name="T41" fmla="*/ 741 h 894"/>
                <a:gd name="T42" fmla="*/ 707 w 966"/>
                <a:gd name="T43" fmla="*/ 746 h 894"/>
                <a:gd name="T44" fmla="*/ 719 w 966"/>
                <a:gd name="T45" fmla="*/ 768 h 894"/>
                <a:gd name="T46" fmla="*/ 692 w 966"/>
                <a:gd name="T47" fmla="*/ 802 h 894"/>
                <a:gd name="T48" fmla="*/ 707 w 966"/>
                <a:gd name="T49" fmla="*/ 850 h 894"/>
                <a:gd name="T50" fmla="*/ 722 w 966"/>
                <a:gd name="T51" fmla="*/ 864 h 894"/>
                <a:gd name="T52" fmla="*/ 719 w 966"/>
                <a:gd name="T53" fmla="*/ 894 h 894"/>
                <a:gd name="T54" fmla="*/ 681 w 966"/>
                <a:gd name="T55" fmla="*/ 894 h 894"/>
                <a:gd name="T56" fmla="*/ 647 w 966"/>
                <a:gd name="T57" fmla="*/ 880 h 894"/>
                <a:gd name="T58" fmla="*/ 625 w 966"/>
                <a:gd name="T59" fmla="*/ 883 h 894"/>
                <a:gd name="T60" fmla="*/ 550 w 966"/>
                <a:gd name="T61" fmla="*/ 856 h 894"/>
                <a:gd name="T62" fmla="*/ 516 w 966"/>
                <a:gd name="T63" fmla="*/ 756 h 894"/>
                <a:gd name="T64" fmla="*/ 464 w 966"/>
                <a:gd name="T65" fmla="*/ 708 h 894"/>
                <a:gd name="T66" fmla="*/ 419 w 966"/>
                <a:gd name="T67" fmla="*/ 617 h 894"/>
                <a:gd name="T68" fmla="*/ 398 w 966"/>
                <a:gd name="T69" fmla="*/ 608 h 894"/>
                <a:gd name="T70" fmla="*/ 372 w 966"/>
                <a:gd name="T71" fmla="*/ 585 h 894"/>
                <a:gd name="T72" fmla="*/ 348 w 966"/>
                <a:gd name="T73" fmla="*/ 585 h 894"/>
                <a:gd name="T74" fmla="*/ 312 w 966"/>
                <a:gd name="T75" fmla="*/ 579 h 894"/>
                <a:gd name="T76" fmla="*/ 285 w 966"/>
                <a:gd name="T77" fmla="*/ 585 h 894"/>
                <a:gd name="T78" fmla="*/ 266 w 966"/>
                <a:gd name="T79" fmla="*/ 630 h 894"/>
                <a:gd name="T80" fmla="*/ 237 w 966"/>
                <a:gd name="T81" fmla="*/ 638 h 894"/>
                <a:gd name="T82" fmla="*/ 176 w 966"/>
                <a:gd name="T83" fmla="*/ 603 h 894"/>
                <a:gd name="T84" fmla="*/ 140 w 966"/>
                <a:gd name="T85" fmla="*/ 561 h 894"/>
                <a:gd name="T86" fmla="*/ 133 w 966"/>
                <a:gd name="T87" fmla="*/ 509 h 894"/>
                <a:gd name="T88" fmla="*/ 107 w 966"/>
                <a:gd name="T89" fmla="*/ 474 h 894"/>
                <a:gd name="T90" fmla="*/ 46 w 966"/>
                <a:gd name="T91" fmla="*/ 426 h 894"/>
                <a:gd name="T92" fmla="*/ 0 w 966"/>
                <a:gd name="T93" fmla="*/ 375 h 894"/>
                <a:gd name="T94" fmla="*/ 0 w 966"/>
                <a:gd name="T95" fmla="*/ 354 h 894"/>
                <a:gd name="T96" fmla="*/ 147 w 966"/>
                <a:gd name="T97" fmla="*/ 355 h 894"/>
                <a:gd name="T98" fmla="*/ 266 w 966"/>
                <a:gd name="T99" fmla="*/ 364 h 894"/>
                <a:gd name="T100" fmla="*/ 280 w 966"/>
                <a:gd name="T101" fmla="*/ 0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6" h="894">
                  <a:moveTo>
                    <a:pt x="280" y="0"/>
                  </a:moveTo>
                  <a:lnTo>
                    <a:pt x="494" y="7"/>
                  </a:lnTo>
                  <a:lnTo>
                    <a:pt x="494" y="170"/>
                  </a:lnTo>
                  <a:lnTo>
                    <a:pt x="601" y="215"/>
                  </a:lnTo>
                  <a:lnTo>
                    <a:pt x="632" y="201"/>
                  </a:lnTo>
                  <a:lnTo>
                    <a:pt x="703" y="236"/>
                  </a:lnTo>
                  <a:lnTo>
                    <a:pt x="746" y="233"/>
                  </a:lnTo>
                  <a:lnTo>
                    <a:pt x="829" y="199"/>
                  </a:lnTo>
                  <a:lnTo>
                    <a:pt x="876" y="232"/>
                  </a:lnTo>
                  <a:lnTo>
                    <a:pt x="917" y="241"/>
                  </a:lnTo>
                  <a:lnTo>
                    <a:pt x="917" y="374"/>
                  </a:lnTo>
                  <a:lnTo>
                    <a:pt x="966" y="455"/>
                  </a:lnTo>
                  <a:lnTo>
                    <a:pt x="954" y="568"/>
                  </a:lnTo>
                  <a:lnTo>
                    <a:pt x="902" y="614"/>
                  </a:lnTo>
                  <a:lnTo>
                    <a:pt x="891" y="571"/>
                  </a:lnTo>
                  <a:lnTo>
                    <a:pt x="876" y="590"/>
                  </a:lnTo>
                  <a:lnTo>
                    <a:pt x="887" y="617"/>
                  </a:lnTo>
                  <a:lnTo>
                    <a:pt x="794" y="684"/>
                  </a:lnTo>
                  <a:lnTo>
                    <a:pt x="770" y="689"/>
                  </a:lnTo>
                  <a:lnTo>
                    <a:pt x="722" y="722"/>
                  </a:lnTo>
                  <a:lnTo>
                    <a:pt x="722" y="741"/>
                  </a:lnTo>
                  <a:lnTo>
                    <a:pt x="707" y="746"/>
                  </a:lnTo>
                  <a:lnTo>
                    <a:pt x="719" y="768"/>
                  </a:lnTo>
                  <a:lnTo>
                    <a:pt x="692" y="802"/>
                  </a:lnTo>
                  <a:lnTo>
                    <a:pt x="707" y="850"/>
                  </a:lnTo>
                  <a:lnTo>
                    <a:pt x="722" y="864"/>
                  </a:lnTo>
                  <a:lnTo>
                    <a:pt x="719" y="894"/>
                  </a:lnTo>
                  <a:lnTo>
                    <a:pt x="681" y="894"/>
                  </a:lnTo>
                  <a:lnTo>
                    <a:pt x="647" y="880"/>
                  </a:lnTo>
                  <a:lnTo>
                    <a:pt x="625" y="883"/>
                  </a:lnTo>
                  <a:lnTo>
                    <a:pt x="550" y="856"/>
                  </a:lnTo>
                  <a:lnTo>
                    <a:pt x="516" y="756"/>
                  </a:lnTo>
                  <a:lnTo>
                    <a:pt x="464" y="708"/>
                  </a:lnTo>
                  <a:lnTo>
                    <a:pt x="419" y="617"/>
                  </a:lnTo>
                  <a:lnTo>
                    <a:pt x="398" y="608"/>
                  </a:lnTo>
                  <a:lnTo>
                    <a:pt x="372" y="585"/>
                  </a:lnTo>
                  <a:lnTo>
                    <a:pt x="348" y="585"/>
                  </a:lnTo>
                  <a:lnTo>
                    <a:pt x="312" y="579"/>
                  </a:lnTo>
                  <a:lnTo>
                    <a:pt x="285" y="585"/>
                  </a:lnTo>
                  <a:lnTo>
                    <a:pt x="266" y="630"/>
                  </a:lnTo>
                  <a:lnTo>
                    <a:pt x="237" y="638"/>
                  </a:lnTo>
                  <a:lnTo>
                    <a:pt x="176" y="603"/>
                  </a:lnTo>
                  <a:lnTo>
                    <a:pt x="140" y="561"/>
                  </a:lnTo>
                  <a:lnTo>
                    <a:pt x="133" y="509"/>
                  </a:lnTo>
                  <a:lnTo>
                    <a:pt x="107" y="474"/>
                  </a:lnTo>
                  <a:lnTo>
                    <a:pt x="46" y="426"/>
                  </a:lnTo>
                  <a:lnTo>
                    <a:pt x="0" y="375"/>
                  </a:lnTo>
                  <a:lnTo>
                    <a:pt x="0" y="354"/>
                  </a:lnTo>
                  <a:lnTo>
                    <a:pt x="147" y="355"/>
                  </a:lnTo>
                  <a:lnTo>
                    <a:pt x="266" y="364"/>
                  </a:lnTo>
                  <a:lnTo>
                    <a:pt x="280"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94" name="Freeform 93"/>
            <p:cNvSpPr>
              <a:spLocks/>
            </p:cNvSpPr>
            <p:nvPr/>
          </p:nvSpPr>
          <p:spPr bwMode="auto">
            <a:xfrm>
              <a:off x="5547665" y="4134131"/>
              <a:ext cx="664095" cy="671958"/>
            </a:xfrm>
            <a:custGeom>
              <a:avLst/>
              <a:gdLst>
                <a:gd name="T0" fmla="*/ 0 w 334"/>
                <a:gd name="T1" fmla="*/ 30 h 315"/>
                <a:gd name="T2" fmla="*/ 131 w 334"/>
                <a:gd name="T3" fmla="*/ 14 h 315"/>
                <a:gd name="T4" fmla="*/ 294 w 334"/>
                <a:gd name="T5" fmla="*/ 0 h 315"/>
                <a:gd name="T6" fmla="*/ 286 w 334"/>
                <a:gd name="T7" fmla="*/ 42 h 315"/>
                <a:gd name="T8" fmla="*/ 322 w 334"/>
                <a:gd name="T9" fmla="*/ 33 h 315"/>
                <a:gd name="T10" fmla="*/ 334 w 334"/>
                <a:gd name="T11" fmla="*/ 60 h 315"/>
                <a:gd name="T12" fmla="*/ 296 w 334"/>
                <a:gd name="T13" fmla="*/ 86 h 315"/>
                <a:gd name="T14" fmla="*/ 306 w 334"/>
                <a:gd name="T15" fmla="*/ 130 h 315"/>
                <a:gd name="T16" fmla="*/ 267 w 334"/>
                <a:gd name="T17" fmla="*/ 203 h 315"/>
                <a:gd name="T18" fmla="*/ 238 w 334"/>
                <a:gd name="T19" fmla="*/ 247 h 315"/>
                <a:gd name="T20" fmla="*/ 254 w 334"/>
                <a:gd name="T21" fmla="*/ 305 h 315"/>
                <a:gd name="T22" fmla="*/ 47 w 334"/>
                <a:gd name="T23" fmla="*/ 315 h 315"/>
                <a:gd name="T24" fmla="*/ 46 w 334"/>
                <a:gd name="T25" fmla="*/ 280 h 315"/>
                <a:gd name="T26" fmla="*/ 6 w 334"/>
                <a:gd name="T27" fmla="*/ 272 h 315"/>
                <a:gd name="T28" fmla="*/ 6 w 334"/>
                <a:gd name="T29" fmla="*/ 86 h 315"/>
                <a:gd name="T30" fmla="*/ 0 w 334"/>
                <a:gd name="T31" fmla="*/ 3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4" h="315">
                  <a:moveTo>
                    <a:pt x="0" y="30"/>
                  </a:moveTo>
                  <a:lnTo>
                    <a:pt x="131" y="14"/>
                  </a:lnTo>
                  <a:lnTo>
                    <a:pt x="294" y="0"/>
                  </a:lnTo>
                  <a:lnTo>
                    <a:pt x="286" y="42"/>
                  </a:lnTo>
                  <a:lnTo>
                    <a:pt x="322" y="33"/>
                  </a:lnTo>
                  <a:lnTo>
                    <a:pt x="334" y="60"/>
                  </a:lnTo>
                  <a:lnTo>
                    <a:pt x="296" y="86"/>
                  </a:lnTo>
                  <a:lnTo>
                    <a:pt x="306" y="130"/>
                  </a:lnTo>
                  <a:lnTo>
                    <a:pt x="267" y="203"/>
                  </a:lnTo>
                  <a:lnTo>
                    <a:pt x="238" y="247"/>
                  </a:lnTo>
                  <a:lnTo>
                    <a:pt x="254" y="305"/>
                  </a:lnTo>
                  <a:lnTo>
                    <a:pt x="47" y="315"/>
                  </a:lnTo>
                  <a:lnTo>
                    <a:pt x="46" y="280"/>
                  </a:lnTo>
                  <a:lnTo>
                    <a:pt x="6" y="272"/>
                  </a:lnTo>
                  <a:lnTo>
                    <a:pt x="6" y="86"/>
                  </a:lnTo>
                  <a:lnTo>
                    <a:pt x="0" y="3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95" name="Freeform 94"/>
            <p:cNvSpPr>
              <a:spLocks/>
            </p:cNvSpPr>
            <p:nvPr/>
          </p:nvSpPr>
          <p:spPr bwMode="auto">
            <a:xfrm>
              <a:off x="5233513" y="2879809"/>
              <a:ext cx="807253" cy="558898"/>
            </a:xfrm>
            <a:custGeom>
              <a:avLst/>
              <a:gdLst>
                <a:gd name="T0" fmla="*/ 7 w 406"/>
                <a:gd name="T1" fmla="*/ 14 h 262"/>
                <a:gd name="T2" fmla="*/ 0 w 406"/>
                <a:gd name="T3" fmla="*/ 58 h 262"/>
                <a:gd name="T4" fmla="*/ 9 w 406"/>
                <a:gd name="T5" fmla="*/ 107 h 262"/>
                <a:gd name="T6" fmla="*/ 47 w 406"/>
                <a:gd name="T7" fmla="*/ 208 h 262"/>
                <a:gd name="T8" fmla="*/ 68 w 406"/>
                <a:gd name="T9" fmla="*/ 262 h 262"/>
                <a:gd name="T10" fmla="*/ 305 w 406"/>
                <a:gd name="T11" fmla="*/ 249 h 262"/>
                <a:gd name="T12" fmla="*/ 345 w 406"/>
                <a:gd name="T13" fmla="*/ 262 h 262"/>
                <a:gd name="T14" fmla="*/ 369 w 406"/>
                <a:gd name="T15" fmla="*/ 210 h 262"/>
                <a:gd name="T16" fmla="*/ 359 w 406"/>
                <a:gd name="T17" fmla="*/ 173 h 262"/>
                <a:gd name="T18" fmla="*/ 400 w 406"/>
                <a:gd name="T19" fmla="*/ 166 h 262"/>
                <a:gd name="T20" fmla="*/ 406 w 406"/>
                <a:gd name="T21" fmla="*/ 108 h 262"/>
                <a:gd name="T22" fmla="*/ 381 w 406"/>
                <a:gd name="T23" fmla="*/ 82 h 262"/>
                <a:gd name="T24" fmla="*/ 339 w 406"/>
                <a:gd name="T25" fmla="*/ 58 h 262"/>
                <a:gd name="T26" fmla="*/ 349 w 406"/>
                <a:gd name="T27" fmla="*/ 24 h 262"/>
                <a:gd name="T28" fmla="*/ 331 w 406"/>
                <a:gd name="T29" fmla="*/ 0 h 262"/>
                <a:gd name="T30" fmla="*/ 242 w 406"/>
                <a:gd name="T31" fmla="*/ 3 h 262"/>
                <a:gd name="T32" fmla="*/ 152 w 406"/>
                <a:gd name="T33" fmla="*/ 7 h 262"/>
                <a:gd name="T34" fmla="*/ 7 w 406"/>
                <a:gd name="T35" fmla="*/ 1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6" h="262">
                  <a:moveTo>
                    <a:pt x="7" y="14"/>
                  </a:moveTo>
                  <a:lnTo>
                    <a:pt x="0" y="58"/>
                  </a:lnTo>
                  <a:lnTo>
                    <a:pt x="9" y="107"/>
                  </a:lnTo>
                  <a:lnTo>
                    <a:pt x="47" y="208"/>
                  </a:lnTo>
                  <a:lnTo>
                    <a:pt x="68" y="262"/>
                  </a:lnTo>
                  <a:lnTo>
                    <a:pt x="305" y="249"/>
                  </a:lnTo>
                  <a:lnTo>
                    <a:pt x="345" y="262"/>
                  </a:lnTo>
                  <a:lnTo>
                    <a:pt x="369" y="210"/>
                  </a:lnTo>
                  <a:lnTo>
                    <a:pt x="359" y="173"/>
                  </a:lnTo>
                  <a:lnTo>
                    <a:pt x="400" y="166"/>
                  </a:lnTo>
                  <a:lnTo>
                    <a:pt x="406" y="108"/>
                  </a:lnTo>
                  <a:lnTo>
                    <a:pt x="381" y="82"/>
                  </a:lnTo>
                  <a:lnTo>
                    <a:pt x="339" y="58"/>
                  </a:lnTo>
                  <a:lnTo>
                    <a:pt x="349" y="24"/>
                  </a:lnTo>
                  <a:lnTo>
                    <a:pt x="331" y="0"/>
                  </a:lnTo>
                  <a:lnTo>
                    <a:pt x="242" y="3"/>
                  </a:lnTo>
                  <a:lnTo>
                    <a:pt x="152" y="7"/>
                  </a:lnTo>
                  <a:lnTo>
                    <a:pt x="7" y="14"/>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96" name="Freeform 95"/>
            <p:cNvSpPr>
              <a:spLocks/>
            </p:cNvSpPr>
            <p:nvPr/>
          </p:nvSpPr>
          <p:spPr bwMode="auto">
            <a:xfrm>
              <a:off x="5366730" y="3408843"/>
              <a:ext cx="920587" cy="817015"/>
            </a:xfrm>
            <a:custGeom>
              <a:avLst/>
              <a:gdLst>
                <a:gd name="T0" fmla="*/ 0 w 463"/>
                <a:gd name="T1" fmla="*/ 14 h 383"/>
                <a:gd name="T2" fmla="*/ 202 w 463"/>
                <a:gd name="T3" fmla="*/ 0 h 383"/>
                <a:gd name="T4" fmla="*/ 245 w 463"/>
                <a:gd name="T5" fmla="*/ 0 h 383"/>
                <a:gd name="T6" fmla="*/ 277 w 463"/>
                <a:gd name="T7" fmla="*/ 12 h 383"/>
                <a:gd name="T8" fmla="*/ 261 w 463"/>
                <a:gd name="T9" fmla="*/ 46 h 383"/>
                <a:gd name="T10" fmla="*/ 320 w 463"/>
                <a:gd name="T11" fmla="*/ 99 h 383"/>
                <a:gd name="T12" fmla="*/ 339 w 463"/>
                <a:gd name="T13" fmla="*/ 145 h 383"/>
                <a:gd name="T14" fmla="*/ 374 w 463"/>
                <a:gd name="T15" fmla="*/ 133 h 383"/>
                <a:gd name="T16" fmla="*/ 372 w 463"/>
                <a:gd name="T17" fmla="*/ 199 h 383"/>
                <a:gd name="T18" fmla="*/ 407 w 463"/>
                <a:gd name="T19" fmla="*/ 218 h 383"/>
                <a:gd name="T20" fmla="*/ 424 w 463"/>
                <a:gd name="T21" fmla="*/ 275 h 383"/>
                <a:gd name="T22" fmla="*/ 450 w 463"/>
                <a:gd name="T23" fmla="*/ 279 h 383"/>
                <a:gd name="T24" fmla="*/ 463 w 463"/>
                <a:gd name="T25" fmla="*/ 302 h 383"/>
                <a:gd name="T26" fmla="*/ 432 w 463"/>
                <a:gd name="T27" fmla="*/ 335 h 383"/>
                <a:gd name="T28" fmla="*/ 421 w 463"/>
                <a:gd name="T29" fmla="*/ 373 h 383"/>
                <a:gd name="T30" fmla="*/ 378 w 463"/>
                <a:gd name="T31" fmla="*/ 383 h 383"/>
                <a:gd name="T32" fmla="*/ 388 w 463"/>
                <a:gd name="T33" fmla="*/ 341 h 383"/>
                <a:gd name="T34" fmla="*/ 215 w 463"/>
                <a:gd name="T35" fmla="*/ 356 h 383"/>
                <a:gd name="T36" fmla="*/ 91 w 463"/>
                <a:gd name="T37" fmla="*/ 372 h 383"/>
                <a:gd name="T38" fmla="*/ 82 w 463"/>
                <a:gd name="T39" fmla="*/ 331 h 383"/>
                <a:gd name="T40" fmla="*/ 74 w 463"/>
                <a:gd name="T41" fmla="*/ 209 h 383"/>
                <a:gd name="T42" fmla="*/ 73 w 463"/>
                <a:gd name="T43" fmla="*/ 143 h 383"/>
                <a:gd name="T44" fmla="*/ 30 w 463"/>
                <a:gd name="T45" fmla="*/ 112 h 383"/>
                <a:gd name="T46" fmla="*/ 46 w 463"/>
                <a:gd name="T47" fmla="*/ 85 h 383"/>
                <a:gd name="T48" fmla="*/ 26 w 463"/>
                <a:gd name="T49" fmla="*/ 69 h 383"/>
                <a:gd name="T50" fmla="*/ 0 w 463"/>
                <a:gd name="T51" fmla="*/ 14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3" h="383">
                  <a:moveTo>
                    <a:pt x="0" y="14"/>
                  </a:moveTo>
                  <a:lnTo>
                    <a:pt x="202" y="0"/>
                  </a:lnTo>
                  <a:lnTo>
                    <a:pt x="245" y="0"/>
                  </a:lnTo>
                  <a:lnTo>
                    <a:pt x="277" y="12"/>
                  </a:lnTo>
                  <a:lnTo>
                    <a:pt x="261" y="46"/>
                  </a:lnTo>
                  <a:lnTo>
                    <a:pt x="320" y="99"/>
                  </a:lnTo>
                  <a:lnTo>
                    <a:pt x="339" y="145"/>
                  </a:lnTo>
                  <a:lnTo>
                    <a:pt x="374" y="133"/>
                  </a:lnTo>
                  <a:lnTo>
                    <a:pt x="372" y="199"/>
                  </a:lnTo>
                  <a:lnTo>
                    <a:pt x="407" y="218"/>
                  </a:lnTo>
                  <a:lnTo>
                    <a:pt x="424" y="275"/>
                  </a:lnTo>
                  <a:lnTo>
                    <a:pt x="450" y="279"/>
                  </a:lnTo>
                  <a:lnTo>
                    <a:pt x="463" y="302"/>
                  </a:lnTo>
                  <a:lnTo>
                    <a:pt x="432" y="335"/>
                  </a:lnTo>
                  <a:lnTo>
                    <a:pt x="421" y="373"/>
                  </a:lnTo>
                  <a:lnTo>
                    <a:pt x="378" y="383"/>
                  </a:lnTo>
                  <a:lnTo>
                    <a:pt x="388" y="341"/>
                  </a:lnTo>
                  <a:lnTo>
                    <a:pt x="215" y="356"/>
                  </a:lnTo>
                  <a:lnTo>
                    <a:pt x="91" y="372"/>
                  </a:lnTo>
                  <a:lnTo>
                    <a:pt x="82" y="331"/>
                  </a:lnTo>
                  <a:lnTo>
                    <a:pt x="74" y="209"/>
                  </a:lnTo>
                  <a:lnTo>
                    <a:pt x="73" y="143"/>
                  </a:lnTo>
                  <a:lnTo>
                    <a:pt x="30" y="112"/>
                  </a:lnTo>
                  <a:lnTo>
                    <a:pt x="46" y="85"/>
                  </a:lnTo>
                  <a:lnTo>
                    <a:pt x="26" y="69"/>
                  </a:lnTo>
                  <a:lnTo>
                    <a:pt x="0" y="14"/>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97" name="Freeform 96"/>
            <p:cNvSpPr>
              <a:spLocks/>
            </p:cNvSpPr>
            <p:nvPr/>
          </p:nvSpPr>
          <p:spPr bwMode="auto">
            <a:xfrm>
              <a:off x="6812228" y="4277055"/>
              <a:ext cx="749592" cy="836213"/>
            </a:xfrm>
            <a:custGeom>
              <a:avLst/>
              <a:gdLst>
                <a:gd name="T0" fmla="*/ 0 w 377"/>
                <a:gd name="T1" fmla="*/ 24 h 392"/>
                <a:gd name="T2" fmla="*/ 4 w 377"/>
                <a:gd name="T3" fmla="*/ 24 h 392"/>
                <a:gd name="T4" fmla="*/ 91 w 377"/>
                <a:gd name="T5" fmla="*/ 8 h 392"/>
                <a:gd name="T6" fmla="*/ 170 w 377"/>
                <a:gd name="T7" fmla="*/ 0 h 392"/>
                <a:gd name="T8" fmla="*/ 158 w 377"/>
                <a:gd name="T9" fmla="*/ 21 h 392"/>
                <a:gd name="T10" fmla="*/ 182 w 377"/>
                <a:gd name="T11" fmla="*/ 21 h 392"/>
                <a:gd name="T12" fmla="*/ 316 w 377"/>
                <a:gd name="T13" fmla="*/ 142 h 392"/>
                <a:gd name="T14" fmla="*/ 369 w 377"/>
                <a:gd name="T15" fmla="*/ 220 h 392"/>
                <a:gd name="T16" fmla="*/ 377 w 377"/>
                <a:gd name="T17" fmla="*/ 273 h 392"/>
                <a:gd name="T18" fmla="*/ 359 w 377"/>
                <a:gd name="T19" fmla="*/ 286 h 392"/>
                <a:gd name="T20" fmla="*/ 369 w 377"/>
                <a:gd name="T21" fmla="*/ 340 h 392"/>
                <a:gd name="T22" fmla="*/ 331 w 377"/>
                <a:gd name="T23" fmla="*/ 342 h 392"/>
                <a:gd name="T24" fmla="*/ 331 w 377"/>
                <a:gd name="T25" fmla="*/ 386 h 392"/>
                <a:gd name="T26" fmla="*/ 302 w 377"/>
                <a:gd name="T27" fmla="*/ 363 h 392"/>
                <a:gd name="T28" fmla="*/ 107 w 377"/>
                <a:gd name="T29" fmla="*/ 392 h 392"/>
                <a:gd name="T30" fmla="*/ 64 w 377"/>
                <a:gd name="T31" fmla="*/ 309 h 392"/>
                <a:gd name="T32" fmla="*/ 96 w 377"/>
                <a:gd name="T33" fmla="*/ 251 h 392"/>
                <a:gd name="T34" fmla="*/ 53 w 377"/>
                <a:gd name="T35" fmla="*/ 221 h 392"/>
                <a:gd name="T36" fmla="*/ 0 w 377"/>
                <a:gd name="T37" fmla="*/ 2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7" h="392">
                  <a:moveTo>
                    <a:pt x="0" y="24"/>
                  </a:moveTo>
                  <a:lnTo>
                    <a:pt x="4" y="24"/>
                  </a:lnTo>
                  <a:lnTo>
                    <a:pt x="91" y="8"/>
                  </a:lnTo>
                  <a:lnTo>
                    <a:pt x="170" y="0"/>
                  </a:lnTo>
                  <a:lnTo>
                    <a:pt x="158" y="21"/>
                  </a:lnTo>
                  <a:lnTo>
                    <a:pt x="182" y="21"/>
                  </a:lnTo>
                  <a:lnTo>
                    <a:pt x="316" y="142"/>
                  </a:lnTo>
                  <a:lnTo>
                    <a:pt x="369" y="220"/>
                  </a:lnTo>
                  <a:lnTo>
                    <a:pt x="377" y="273"/>
                  </a:lnTo>
                  <a:lnTo>
                    <a:pt x="359" y="286"/>
                  </a:lnTo>
                  <a:lnTo>
                    <a:pt x="369" y="340"/>
                  </a:lnTo>
                  <a:lnTo>
                    <a:pt x="331" y="342"/>
                  </a:lnTo>
                  <a:lnTo>
                    <a:pt x="331" y="386"/>
                  </a:lnTo>
                  <a:lnTo>
                    <a:pt x="302" y="363"/>
                  </a:lnTo>
                  <a:lnTo>
                    <a:pt x="107" y="392"/>
                  </a:lnTo>
                  <a:lnTo>
                    <a:pt x="64" y="309"/>
                  </a:lnTo>
                  <a:lnTo>
                    <a:pt x="96" y="251"/>
                  </a:lnTo>
                  <a:lnTo>
                    <a:pt x="53" y="221"/>
                  </a:lnTo>
                  <a:lnTo>
                    <a:pt x="0" y="24"/>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98" name="Freeform 97"/>
            <p:cNvSpPr>
              <a:spLocks/>
            </p:cNvSpPr>
            <p:nvPr/>
          </p:nvSpPr>
          <p:spPr bwMode="auto">
            <a:xfrm>
              <a:off x="7136323" y="4166129"/>
              <a:ext cx="683978" cy="580229"/>
            </a:xfrm>
            <a:custGeom>
              <a:avLst/>
              <a:gdLst>
                <a:gd name="T0" fmla="*/ 13 w 344"/>
                <a:gd name="T1" fmla="*/ 48 h 272"/>
                <a:gd name="T2" fmla="*/ 40 w 344"/>
                <a:gd name="T3" fmla="*/ 22 h 272"/>
                <a:gd name="T4" fmla="*/ 143 w 344"/>
                <a:gd name="T5" fmla="*/ 0 h 272"/>
                <a:gd name="T6" fmla="*/ 174 w 344"/>
                <a:gd name="T7" fmla="*/ 15 h 272"/>
                <a:gd name="T8" fmla="*/ 241 w 344"/>
                <a:gd name="T9" fmla="*/ 3 h 272"/>
                <a:gd name="T10" fmla="*/ 295 w 344"/>
                <a:gd name="T11" fmla="*/ 42 h 272"/>
                <a:gd name="T12" fmla="*/ 344 w 344"/>
                <a:gd name="T13" fmla="*/ 73 h 272"/>
                <a:gd name="T14" fmla="*/ 316 w 344"/>
                <a:gd name="T15" fmla="*/ 154 h 272"/>
                <a:gd name="T16" fmla="*/ 275 w 344"/>
                <a:gd name="T17" fmla="*/ 195 h 272"/>
                <a:gd name="T18" fmla="*/ 229 w 344"/>
                <a:gd name="T19" fmla="*/ 208 h 272"/>
                <a:gd name="T20" fmla="*/ 239 w 344"/>
                <a:gd name="T21" fmla="*/ 241 h 272"/>
                <a:gd name="T22" fmla="*/ 210 w 344"/>
                <a:gd name="T23" fmla="*/ 272 h 272"/>
                <a:gd name="T24" fmla="*/ 157 w 344"/>
                <a:gd name="T25" fmla="*/ 195 h 272"/>
                <a:gd name="T26" fmla="*/ 22 w 344"/>
                <a:gd name="T27" fmla="*/ 73 h 272"/>
                <a:gd name="T28" fmla="*/ 0 w 344"/>
                <a:gd name="T29" fmla="*/ 73 h 272"/>
                <a:gd name="T30" fmla="*/ 13 w 344"/>
                <a:gd name="T31" fmla="*/ 4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4" h="272">
                  <a:moveTo>
                    <a:pt x="13" y="48"/>
                  </a:moveTo>
                  <a:lnTo>
                    <a:pt x="40" y="22"/>
                  </a:lnTo>
                  <a:lnTo>
                    <a:pt x="143" y="0"/>
                  </a:lnTo>
                  <a:lnTo>
                    <a:pt x="174" y="15"/>
                  </a:lnTo>
                  <a:lnTo>
                    <a:pt x="241" y="3"/>
                  </a:lnTo>
                  <a:lnTo>
                    <a:pt x="295" y="42"/>
                  </a:lnTo>
                  <a:lnTo>
                    <a:pt x="344" y="73"/>
                  </a:lnTo>
                  <a:lnTo>
                    <a:pt x="316" y="154"/>
                  </a:lnTo>
                  <a:lnTo>
                    <a:pt x="275" y="195"/>
                  </a:lnTo>
                  <a:lnTo>
                    <a:pt x="229" y="208"/>
                  </a:lnTo>
                  <a:lnTo>
                    <a:pt x="239" y="241"/>
                  </a:lnTo>
                  <a:lnTo>
                    <a:pt x="210" y="272"/>
                  </a:lnTo>
                  <a:lnTo>
                    <a:pt x="157" y="195"/>
                  </a:lnTo>
                  <a:lnTo>
                    <a:pt x="22" y="73"/>
                  </a:lnTo>
                  <a:lnTo>
                    <a:pt x="0" y="73"/>
                  </a:lnTo>
                  <a:lnTo>
                    <a:pt x="13" y="48"/>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99" name="Freeform 98"/>
            <p:cNvSpPr>
              <a:spLocks/>
            </p:cNvSpPr>
            <p:nvPr/>
          </p:nvSpPr>
          <p:spPr bwMode="auto">
            <a:xfrm>
              <a:off x="5641116" y="4778356"/>
              <a:ext cx="817195" cy="701823"/>
            </a:xfrm>
            <a:custGeom>
              <a:avLst/>
              <a:gdLst>
                <a:gd name="T0" fmla="*/ 0 w 411"/>
                <a:gd name="T1" fmla="*/ 8 h 329"/>
                <a:gd name="T2" fmla="*/ 207 w 411"/>
                <a:gd name="T3" fmla="*/ 0 h 329"/>
                <a:gd name="T4" fmla="*/ 244 w 411"/>
                <a:gd name="T5" fmla="*/ 68 h 329"/>
                <a:gd name="T6" fmla="*/ 212 w 411"/>
                <a:gd name="T7" fmla="*/ 147 h 329"/>
                <a:gd name="T8" fmla="*/ 202 w 411"/>
                <a:gd name="T9" fmla="*/ 183 h 329"/>
                <a:gd name="T10" fmla="*/ 340 w 411"/>
                <a:gd name="T11" fmla="*/ 168 h 329"/>
                <a:gd name="T12" fmla="*/ 350 w 411"/>
                <a:gd name="T13" fmla="*/ 221 h 329"/>
                <a:gd name="T14" fmla="*/ 307 w 411"/>
                <a:gd name="T15" fmla="*/ 216 h 329"/>
                <a:gd name="T16" fmla="*/ 288 w 411"/>
                <a:gd name="T17" fmla="*/ 239 h 329"/>
                <a:gd name="T18" fmla="*/ 311 w 411"/>
                <a:gd name="T19" fmla="*/ 254 h 329"/>
                <a:gd name="T20" fmla="*/ 349 w 411"/>
                <a:gd name="T21" fmla="*/ 236 h 329"/>
                <a:gd name="T22" fmla="*/ 350 w 411"/>
                <a:gd name="T23" fmla="*/ 261 h 329"/>
                <a:gd name="T24" fmla="*/ 370 w 411"/>
                <a:gd name="T25" fmla="*/ 240 h 329"/>
                <a:gd name="T26" fmla="*/ 384 w 411"/>
                <a:gd name="T27" fmla="*/ 240 h 329"/>
                <a:gd name="T28" fmla="*/ 367 w 411"/>
                <a:gd name="T29" fmla="*/ 283 h 329"/>
                <a:gd name="T30" fmla="*/ 400 w 411"/>
                <a:gd name="T31" fmla="*/ 292 h 329"/>
                <a:gd name="T32" fmla="*/ 411 w 411"/>
                <a:gd name="T33" fmla="*/ 315 h 329"/>
                <a:gd name="T34" fmla="*/ 396 w 411"/>
                <a:gd name="T35" fmla="*/ 322 h 329"/>
                <a:gd name="T36" fmla="*/ 374 w 411"/>
                <a:gd name="T37" fmla="*/ 307 h 329"/>
                <a:gd name="T38" fmla="*/ 337 w 411"/>
                <a:gd name="T39" fmla="*/ 296 h 329"/>
                <a:gd name="T40" fmla="*/ 345 w 411"/>
                <a:gd name="T41" fmla="*/ 325 h 329"/>
                <a:gd name="T42" fmla="*/ 325 w 411"/>
                <a:gd name="T43" fmla="*/ 329 h 329"/>
                <a:gd name="T44" fmla="*/ 309 w 411"/>
                <a:gd name="T45" fmla="*/ 302 h 329"/>
                <a:gd name="T46" fmla="*/ 299 w 411"/>
                <a:gd name="T47" fmla="*/ 319 h 329"/>
                <a:gd name="T48" fmla="*/ 239 w 411"/>
                <a:gd name="T49" fmla="*/ 319 h 329"/>
                <a:gd name="T50" fmla="*/ 239 w 411"/>
                <a:gd name="T51" fmla="*/ 302 h 329"/>
                <a:gd name="T52" fmla="*/ 216 w 411"/>
                <a:gd name="T53" fmla="*/ 283 h 329"/>
                <a:gd name="T54" fmla="*/ 170 w 411"/>
                <a:gd name="T55" fmla="*/ 281 h 329"/>
                <a:gd name="T56" fmla="*/ 208 w 411"/>
                <a:gd name="T57" fmla="*/ 302 h 329"/>
                <a:gd name="T58" fmla="*/ 155 w 411"/>
                <a:gd name="T59" fmla="*/ 314 h 329"/>
                <a:gd name="T60" fmla="*/ 72 w 411"/>
                <a:gd name="T61" fmla="*/ 299 h 329"/>
                <a:gd name="T62" fmla="*/ 41 w 411"/>
                <a:gd name="T63" fmla="*/ 302 h 329"/>
                <a:gd name="T64" fmla="*/ 52 w 411"/>
                <a:gd name="T65" fmla="*/ 192 h 329"/>
                <a:gd name="T66" fmla="*/ 2 w 411"/>
                <a:gd name="T67" fmla="*/ 106 h 329"/>
                <a:gd name="T68" fmla="*/ 0 w 411"/>
                <a:gd name="T69" fmla="*/ 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1" h="329">
                  <a:moveTo>
                    <a:pt x="0" y="8"/>
                  </a:moveTo>
                  <a:lnTo>
                    <a:pt x="207" y="0"/>
                  </a:lnTo>
                  <a:lnTo>
                    <a:pt x="244" y="68"/>
                  </a:lnTo>
                  <a:lnTo>
                    <a:pt x="212" y="147"/>
                  </a:lnTo>
                  <a:lnTo>
                    <a:pt x="202" y="183"/>
                  </a:lnTo>
                  <a:lnTo>
                    <a:pt x="340" y="168"/>
                  </a:lnTo>
                  <a:lnTo>
                    <a:pt x="350" y="221"/>
                  </a:lnTo>
                  <a:lnTo>
                    <a:pt x="307" y="216"/>
                  </a:lnTo>
                  <a:lnTo>
                    <a:pt x="288" y="239"/>
                  </a:lnTo>
                  <a:lnTo>
                    <a:pt x="311" y="254"/>
                  </a:lnTo>
                  <a:lnTo>
                    <a:pt x="349" y="236"/>
                  </a:lnTo>
                  <a:lnTo>
                    <a:pt x="350" y="261"/>
                  </a:lnTo>
                  <a:lnTo>
                    <a:pt x="370" y="240"/>
                  </a:lnTo>
                  <a:lnTo>
                    <a:pt x="384" y="240"/>
                  </a:lnTo>
                  <a:lnTo>
                    <a:pt x="367" y="283"/>
                  </a:lnTo>
                  <a:lnTo>
                    <a:pt x="400" y="292"/>
                  </a:lnTo>
                  <a:lnTo>
                    <a:pt x="411" y="315"/>
                  </a:lnTo>
                  <a:lnTo>
                    <a:pt x="396" y="322"/>
                  </a:lnTo>
                  <a:lnTo>
                    <a:pt x="374" y="307"/>
                  </a:lnTo>
                  <a:lnTo>
                    <a:pt x="337" y="296"/>
                  </a:lnTo>
                  <a:lnTo>
                    <a:pt x="345" y="325"/>
                  </a:lnTo>
                  <a:lnTo>
                    <a:pt x="325" y="329"/>
                  </a:lnTo>
                  <a:lnTo>
                    <a:pt x="309" y="302"/>
                  </a:lnTo>
                  <a:lnTo>
                    <a:pt x="299" y="319"/>
                  </a:lnTo>
                  <a:lnTo>
                    <a:pt x="239" y="319"/>
                  </a:lnTo>
                  <a:lnTo>
                    <a:pt x="239" y="302"/>
                  </a:lnTo>
                  <a:lnTo>
                    <a:pt x="216" y="283"/>
                  </a:lnTo>
                  <a:lnTo>
                    <a:pt x="170" y="281"/>
                  </a:lnTo>
                  <a:lnTo>
                    <a:pt x="208" y="302"/>
                  </a:lnTo>
                  <a:lnTo>
                    <a:pt x="155" y="314"/>
                  </a:lnTo>
                  <a:lnTo>
                    <a:pt x="72" y="299"/>
                  </a:lnTo>
                  <a:lnTo>
                    <a:pt x="41" y="302"/>
                  </a:lnTo>
                  <a:lnTo>
                    <a:pt x="52" y="192"/>
                  </a:lnTo>
                  <a:lnTo>
                    <a:pt x="2" y="106"/>
                  </a:lnTo>
                  <a:lnTo>
                    <a:pt x="0" y="8"/>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00" name="Freeform 99"/>
            <p:cNvSpPr>
              <a:spLocks/>
            </p:cNvSpPr>
            <p:nvPr/>
          </p:nvSpPr>
          <p:spPr bwMode="auto">
            <a:xfrm>
              <a:off x="6136204" y="3950676"/>
              <a:ext cx="1169125" cy="447971"/>
            </a:xfrm>
            <a:custGeom>
              <a:avLst/>
              <a:gdLst>
                <a:gd name="T0" fmla="*/ 36 w 588"/>
                <a:gd name="T1" fmla="*/ 96 h 210"/>
                <a:gd name="T2" fmla="*/ 36 w 588"/>
                <a:gd name="T3" fmla="*/ 99 h 210"/>
                <a:gd name="T4" fmla="*/ 26 w 588"/>
                <a:gd name="T5" fmla="*/ 119 h 210"/>
                <a:gd name="T6" fmla="*/ 37 w 588"/>
                <a:gd name="T7" fmla="*/ 145 h 210"/>
                <a:gd name="T8" fmla="*/ 0 w 588"/>
                <a:gd name="T9" fmla="*/ 170 h 210"/>
                <a:gd name="T10" fmla="*/ 9 w 588"/>
                <a:gd name="T11" fmla="*/ 210 h 210"/>
                <a:gd name="T12" fmla="*/ 161 w 588"/>
                <a:gd name="T13" fmla="*/ 197 h 210"/>
                <a:gd name="T14" fmla="*/ 345 w 588"/>
                <a:gd name="T15" fmla="*/ 176 h 210"/>
                <a:gd name="T16" fmla="*/ 436 w 588"/>
                <a:gd name="T17" fmla="*/ 160 h 210"/>
                <a:gd name="T18" fmla="*/ 455 w 588"/>
                <a:gd name="T19" fmla="*/ 106 h 210"/>
                <a:gd name="T20" fmla="*/ 488 w 588"/>
                <a:gd name="T21" fmla="*/ 104 h 210"/>
                <a:gd name="T22" fmla="*/ 588 w 588"/>
                <a:gd name="T23" fmla="*/ 0 h 210"/>
                <a:gd name="T24" fmla="*/ 458 w 588"/>
                <a:gd name="T25" fmla="*/ 27 h 210"/>
                <a:gd name="T26" fmla="*/ 153 w 588"/>
                <a:gd name="T27" fmla="*/ 68 h 210"/>
                <a:gd name="T28" fmla="*/ 156 w 588"/>
                <a:gd name="T29" fmla="*/ 81 h 210"/>
                <a:gd name="T30" fmla="*/ 36 w 588"/>
                <a:gd name="T31" fmla="*/ 9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8" h="210">
                  <a:moveTo>
                    <a:pt x="36" y="96"/>
                  </a:moveTo>
                  <a:lnTo>
                    <a:pt x="36" y="99"/>
                  </a:lnTo>
                  <a:lnTo>
                    <a:pt x="26" y="119"/>
                  </a:lnTo>
                  <a:lnTo>
                    <a:pt x="37" y="145"/>
                  </a:lnTo>
                  <a:lnTo>
                    <a:pt x="0" y="170"/>
                  </a:lnTo>
                  <a:lnTo>
                    <a:pt x="9" y="210"/>
                  </a:lnTo>
                  <a:lnTo>
                    <a:pt x="161" y="197"/>
                  </a:lnTo>
                  <a:lnTo>
                    <a:pt x="345" y="176"/>
                  </a:lnTo>
                  <a:lnTo>
                    <a:pt x="436" y="160"/>
                  </a:lnTo>
                  <a:lnTo>
                    <a:pt x="455" y="106"/>
                  </a:lnTo>
                  <a:lnTo>
                    <a:pt x="488" y="104"/>
                  </a:lnTo>
                  <a:lnTo>
                    <a:pt x="588" y="0"/>
                  </a:lnTo>
                  <a:lnTo>
                    <a:pt x="458" y="27"/>
                  </a:lnTo>
                  <a:lnTo>
                    <a:pt x="153" y="68"/>
                  </a:lnTo>
                  <a:lnTo>
                    <a:pt x="156" y="81"/>
                  </a:lnTo>
                  <a:lnTo>
                    <a:pt x="36" y="96"/>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01" name="Freeform 100"/>
            <p:cNvSpPr>
              <a:spLocks/>
            </p:cNvSpPr>
            <p:nvPr/>
          </p:nvSpPr>
          <p:spPr bwMode="auto">
            <a:xfrm>
              <a:off x="6022871" y="4368782"/>
              <a:ext cx="473217" cy="898077"/>
            </a:xfrm>
            <a:custGeom>
              <a:avLst/>
              <a:gdLst>
                <a:gd name="T0" fmla="*/ 68 w 238"/>
                <a:gd name="T1" fmla="*/ 15 h 421"/>
                <a:gd name="T2" fmla="*/ 32 w 238"/>
                <a:gd name="T3" fmla="*/ 85 h 421"/>
                <a:gd name="T4" fmla="*/ 0 w 238"/>
                <a:gd name="T5" fmla="*/ 133 h 421"/>
                <a:gd name="T6" fmla="*/ 11 w 238"/>
                <a:gd name="T7" fmla="*/ 188 h 421"/>
                <a:gd name="T8" fmla="*/ 48 w 238"/>
                <a:gd name="T9" fmla="*/ 264 h 421"/>
                <a:gd name="T10" fmla="*/ 19 w 238"/>
                <a:gd name="T11" fmla="*/ 339 h 421"/>
                <a:gd name="T12" fmla="*/ 7 w 238"/>
                <a:gd name="T13" fmla="*/ 379 h 421"/>
                <a:gd name="T14" fmla="*/ 147 w 238"/>
                <a:gd name="T15" fmla="*/ 363 h 421"/>
                <a:gd name="T16" fmla="*/ 152 w 238"/>
                <a:gd name="T17" fmla="*/ 415 h 421"/>
                <a:gd name="T18" fmla="*/ 179 w 238"/>
                <a:gd name="T19" fmla="*/ 421 h 421"/>
                <a:gd name="T20" fmla="*/ 187 w 238"/>
                <a:gd name="T21" fmla="*/ 395 h 421"/>
                <a:gd name="T22" fmla="*/ 238 w 238"/>
                <a:gd name="T23" fmla="*/ 386 h 421"/>
                <a:gd name="T24" fmla="*/ 226 w 238"/>
                <a:gd name="T25" fmla="*/ 303 h 421"/>
                <a:gd name="T26" fmla="*/ 224 w 238"/>
                <a:gd name="T27" fmla="*/ 0 h 421"/>
                <a:gd name="T28" fmla="*/ 68 w 238"/>
                <a:gd name="T29" fmla="*/ 1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8" h="421">
                  <a:moveTo>
                    <a:pt x="68" y="15"/>
                  </a:moveTo>
                  <a:lnTo>
                    <a:pt x="32" y="85"/>
                  </a:lnTo>
                  <a:lnTo>
                    <a:pt x="0" y="133"/>
                  </a:lnTo>
                  <a:lnTo>
                    <a:pt x="11" y="188"/>
                  </a:lnTo>
                  <a:lnTo>
                    <a:pt x="48" y="264"/>
                  </a:lnTo>
                  <a:lnTo>
                    <a:pt x="19" y="339"/>
                  </a:lnTo>
                  <a:lnTo>
                    <a:pt x="7" y="379"/>
                  </a:lnTo>
                  <a:lnTo>
                    <a:pt x="147" y="363"/>
                  </a:lnTo>
                  <a:lnTo>
                    <a:pt x="152" y="415"/>
                  </a:lnTo>
                  <a:lnTo>
                    <a:pt x="179" y="421"/>
                  </a:lnTo>
                  <a:lnTo>
                    <a:pt x="187" y="395"/>
                  </a:lnTo>
                  <a:lnTo>
                    <a:pt x="238" y="386"/>
                  </a:lnTo>
                  <a:lnTo>
                    <a:pt x="226" y="303"/>
                  </a:lnTo>
                  <a:lnTo>
                    <a:pt x="224" y="0"/>
                  </a:lnTo>
                  <a:lnTo>
                    <a:pt x="68" y="15"/>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02" name="Freeform 101"/>
            <p:cNvSpPr>
              <a:spLocks/>
            </p:cNvSpPr>
            <p:nvPr/>
          </p:nvSpPr>
          <p:spPr bwMode="auto">
            <a:xfrm>
              <a:off x="6470239" y="4328252"/>
              <a:ext cx="540819" cy="898077"/>
            </a:xfrm>
            <a:custGeom>
              <a:avLst/>
              <a:gdLst>
                <a:gd name="T0" fmla="*/ 0 w 272"/>
                <a:gd name="T1" fmla="*/ 22 h 421"/>
                <a:gd name="T2" fmla="*/ 177 w 272"/>
                <a:gd name="T3" fmla="*/ 0 h 421"/>
                <a:gd name="T4" fmla="*/ 233 w 272"/>
                <a:gd name="T5" fmla="*/ 195 h 421"/>
                <a:gd name="T6" fmla="*/ 272 w 272"/>
                <a:gd name="T7" fmla="*/ 226 h 421"/>
                <a:gd name="T8" fmla="*/ 240 w 272"/>
                <a:gd name="T9" fmla="*/ 284 h 421"/>
                <a:gd name="T10" fmla="*/ 271 w 272"/>
                <a:gd name="T11" fmla="*/ 337 h 421"/>
                <a:gd name="T12" fmla="*/ 90 w 272"/>
                <a:gd name="T13" fmla="*/ 357 h 421"/>
                <a:gd name="T14" fmla="*/ 97 w 272"/>
                <a:gd name="T15" fmla="*/ 404 h 421"/>
                <a:gd name="T16" fmla="*/ 71 w 272"/>
                <a:gd name="T17" fmla="*/ 421 h 421"/>
                <a:gd name="T18" fmla="*/ 50 w 272"/>
                <a:gd name="T19" fmla="*/ 361 h 421"/>
                <a:gd name="T20" fmla="*/ 37 w 272"/>
                <a:gd name="T21" fmla="*/ 410 h 421"/>
                <a:gd name="T22" fmla="*/ 15 w 272"/>
                <a:gd name="T23" fmla="*/ 404 h 421"/>
                <a:gd name="T24" fmla="*/ 8 w 272"/>
                <a:gd name="T25" fmla="*/ 356 h 421"/>
                <a:gd name="T26" fmla="*/ 1 w 272"/>
                <a:gd name="T27" fmla="*/ 315 h 421"/>
                <a:gd name="T28" fmla="*/ 0 w 272"/>
                <a:gd name="T29" fmla="*/ 2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421">
                  <a:moveTo>
                    <a:pt x="0" y="22"/>
                  </a:moveTo>
                  <a:lnTo>
                    <a:pt x="177" y="0"/>
                  </a:lnTo>
                  <a:lnTo>
                    <a:pt x="233" y="195"/>
                  </a:lnTo>
                  <a:lnTo>
                    <a:pt x="272" y="226"/>
                  </a:lnTo>
                  <a:lnTo>
                    <a:pt x="240" y="284"/>
                  </a:lnTo>
                  <a:lnTo>
                    <a:pt x="271" y="337"/>
                  </a:lnTo>
                  <a:lnTo>
                    <a:pt x="90" y="357"/>
                  </a:lnTo>
                  <a:lnTo>
                    <a:pt x="97" y="404"/>
                  </a:lnTo>
                  <a:lnTo>
                    <a:pt x="71" y="421"/>
                  </a:lnTo>
                  <a:lnTo>
                    <a:pt x="50" y="361"/>
                  </a:lnTo>
                  <a:lnTo>
                    <a:pt x="37" y="410"/>
                  </a:lnTo>
                  <a:lnTo>
                    <a:pt x="15" y="404"/>
                  </a:lnTo>
                  <a:lnTo>
                    <a:pt x="8" y="356"/>
                  </a:lnTo>
                  <a:lnTo>
                    <a:pt x="1" y="315"/>
                  </a:lnTo>
                  <a:lnTo>
                    <a:pt x="0" y="22"/>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03" name="Freeform 102"/>
            <p:cNvSpPr>
              <a:spLocks/>
            </p:cNvSpPr>
            <p:nvPr/>
          </p:nvSpPr>
          <p:spPr bwMode="auto">
            <a:xfrm>
              <a:off x="6651176" y="5002343"/>
              <a:ext cx="1272516" cy="927942"/>
            </a:xfrm>
            <a:custGeom>
              <a:avLst/>
              <a:gdLst>
                <a:gd name="T0" fmla="*/ 0 w 640"/>
                <a:gd name="T1" fmla="*/ 42 h 435"/>
                <a:gd name="T2" fmla="*/ 175 w 640"/>
                <a:gd name="T3" fmla="*/ 24 h 435"/>
                <a:gd name="T4" fmla="*/ 194 w 640"/>
                <a:gd name="T5" fmla="*/ 52 h 435"/>
                <a:gd name="T6" fmla="*/ 383 w 640"/>
                <a:gd name="T7" fmla="*/ 24 h 435"/>
                <a:gd name="T8" fmla="*/ 415 w 640"/>
                <a:gd name="T9" fmla="*/ 47 h 435"/>
                <a:gd name="T10" fmla="*/ 415 w 640"/>
                <a:gd name="T11" fmla="*/ 4 h 435"/>
                <a:gd name="T12" fmla="*/ 413 w 640"/>
                <a:gd name="T13" fmla="*/ 0 h 435"/>
                <a:gd name="T14" fmla="*/ 451 w 640"/>
                <a:gd name="T15" fmla="*/ 3 h 435"/>
                <a:gd name="T16" fmla="*/ 490 w 640"/>
                <a:gd name="T17" fmla="*/ 68 h 435"/>
                <a:gd name="T18" fmla="*/ 555 w 640"/>
                <a:gd name="T19" fmla="*/ 160 h 435"/>
                <a:gd name="T20" fmla="*/ 585 w 640"/>
                <a:gd name="T21" fmla="*/ 239 h 435"/>
                <a:gd name="T22" fmla="*/ 633 w 640"/>
                <a:gd name="T23" fmla="*/ 294 h 435"/>
                <a:gd name="T24" fmla="*/ 640 w 640"/>
                <a:gd name="T25" fmla="*/ 374 h 435"/>
                <a:gd name="T26" fmla="*/ 625 w 640"/>
                <a:gd name="T27" fmla="*/ 422 h 435"/>
                <a:gd name="T28" fmla="*/ 558 w 640"/>
                <a:gd name="T29" fmla="*/ 435 h 435"/>
                <a:gd name="T30" fmla="*/ 547 w 640"/>
                <a:gd name="T31" fmla="*/ 415 h 435"/>
                <a:gd name="T32" fmla="*/ 500 w 640"/>
                <a:gd name="T33" fmla="*/ 386 h 435"/>
                <a:gd name="T34" fmla="*/ 484 w 640"/>
                <a:gd name="T35" fmla="*/ 355 h 435"/>
                <a:gd name="T36" fmla="*/ 471 w 640"/>
                <a:gd name="T37" fmla="*/ 344 h 435"/>
                <a:gd name="T38" fmla="*/ 465 w 640"/>
                <a:gd name="T39" fmla="*/ 316 h 435"/>
                <a:gd name="T40" fmla="*/ 453 w 640"/>
                <a:gd name="T41" fmla="*/ 325 h 435"/>
                <a:gd name="T42" fmla="*/ 415 w 640"/>
                <a:gd name="T43" fmla="*/ 288 h 435"/>
                <a:gd name="T44" fmla="*/ 425 w 640"/>
                <a:gd name="T45" fmla="*/ 254 h 435"/>
                <a:gd name="T46" fmla="*/ 415 w 640"/>
                <a:gd name="T47" fmla="*/ 235 h 435"/>
                <a:gd name="T48" fmla="*/ 405 w 640"/>
                <a:gd name="T49" fmla="*/ 241 h 435"/>
                <a:gd name="T50" fmla="*/ 406 w 640"/>
                <a:gd name="T51" fmla="*/ 261 h 435"/>
                <a:gd name="T52" fmla="*/ 393 w 640"/>
                <a:gd name="T53" fmla="*/ 235 h 435"/>
                <a:gd name="T54" fmla="*/ 394 w 640"/>
                <a:gd name="T55" fmla="*/ 174 h 435"/>
                <a:gd name="T56" fmla="*/ 371 w 640"/>
                <a:gd name="T57" fmla="*/ 138 h 435"/>
                <a:gd name="T58" fmla="*/ 311 w 640"/>
                <a:gd name="T59" fmla="*/ 107 h 435"/>
                <a:gd name="T60" fmla="*/ 281 w 640"/>
                <a:gd name="T61" fmla="*/ 73 h 435"/>
                <a:gd name="T62" fmla="*/ 247 w 640"/>
                <a:gd name="T63" fmla="*/ 70 h 435"/>
                <a:gd name="T64" fmla="*/ 233 w 640"/>
                <a:gd name="T65" fmla="*/ 91 h 435"/>
                <a:gd name="T66" fmla="*/ 184 w 640"/>
                <a:gd name="T67" fmla="*/ 106 h 435"/>
                <a:gd name="T68" fmla="*/ 154 w 640"/>
                <a:gd name="T69" fmla="*/ 91 h 435"/>
                <a:gd name="T70" fmla="*/ 139 w 640"/>
                <a:gd name="T71" fmla="*/ 68 h 435"/>
                <a:gd name="T72" fmla="*/ 46 w 640"/>
                <a:gd name="T73" fmla="*/ 89 h 435"/>
                <a:gd name="T74" fmla="*/ 26 w 640"/>
                <a:gd name="T75" fmla="*/ 72 h 435"/>
                <a:gd name="T76" fmla="*/ 5 w 640"/>
                <a:gd name="T77" fmla="*/ 90 h 435"/>
                <a:gd name="T78" fmla="*/ 0 w 640"/>
                <a:gd name="T79" fmla="*/ 4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0" h="435">
                  <a:moveTo>
                    <a:pt x="0" y="42"/>
                  </a:moveTo>
                  <a:lnTo>
                    <a:pt x="175" y="24"/>
                  </a:lnTo>
                  <a:lnTo>
                    <a:pt x="194" y="52"/>
                  </a:lnTo>
                  <a:lnTo>
                    <a:pt x="383" y="24"/>
                  </a:lnTo>
                  <a:lnTo>
                    <a:pt x="415" y="47"/>
                  </a:lnTo>
                  <a:lnTo>
                    <a:pt x="415" y="4"/>
                  </a:lnTo>
                  <a:lnTo>
                    <a:pt x="413" y="0"/>
                  </a:lnTo>
                  <a:lnTo>
                    <a:pt x="451" y="3"/>
                  </a:lnTo>
                  <a:lnTo>
                    <a:pt x="490" y="68"/>
                  </a:lnTo>
                  <a:lnTo>
                    <a:pt x="555" y="160"/>
                  </a:lnTo>
                  <a:lnTo>
                    <a:pt x="585" y="239"/>
                  </a:lnTo>
                  <a:lnTo>
                    <a:pt x="633" y="294"/>
                  </a:lnTo>
                  <a:lnTo>
                    <a:pt x="640" y="374"/>
                  </a:lnTo>
                  <a:lnTo>
                    <a:pt x="625" y="422"/>
                  </a:lnTo>
                  <a:lnTo>
                    <a:pt x="558" y="435"/>
                  </a:lnTo>
                  <a:lnTo>
                    <a:pt x="547" y="415"/>
                  </a:lnTo>
                  <a:lnTo>
                    <a:pt x="500" y="386"/>
                  </a:lnTo>
                  <a:lnTo>
                    <a:pt x="484" y="355"/>
                  </a:lnTo>
                  <a:lnTo>
                    <a:pt x="471" y="344"/>
                  </a:lnTo>
                  <a:lnTo>
                    <a:pt x="465" y="316"/>
                  </a:lnTo>
                  <a:lnTo>
                    <a:pt x="453" y="325"/>
                  </a:lnTo>
                  <a:lnTo>
                    <a:pt x="415" y="288"/>
                  </a:lnTo>
                  <a:lnTo>
                    <a:pt x="425" y="254"/>
                  </a:lnTo>
                  <a:lnTo>
                    <a:pt x="415" y="235"/>
                  </a:lnTo>
                  <a:lnTo>
                    <a:pt x="405" y="241"/>
                  </a:lnTo>
                  <a:lnTo>
                    <a:pt x="406" y="261"/>
                  </a:lnTo>
                  <a:lnTo>
                    <a:pt x="393" y="235"/>
                  </a:lnTo>
                  <a:lnTo>
                    <a:pt x="394" y="174"/>
                  </a:lnTo>
                  <a:lnTo>
                    <a:pt x="371" y="138"/>
                  </a:lnTo>
                  <a:lnTo>
                    <a:pt x="311" y="107"/>
                  </a:lnTo>
                  <a:lnTo>
                    <a:pt x="281" y="73"/>
                  </a:lnTo>
                  <a:lnTo>
                    <a:pt x="247" y="70"/>
                  </a:lnTo>
                  <a:lnTo>
                    <a:pt x="233" y="91"/>
                  </a:lnTo>
                  <a:lnTo>
                    <a:pt x="184" y="106"/>
                  </a:lnTo>
                  <a:lnTo>
                    <a:pt x="154" y="91"/>
                  </a:lnTo>
                  <a:lnTo>
                    <a:pt x="139" y="68"/>
                  </a:lnTo>
                  <a:lnTo>
                    <a:pt x="46" y="89"/>
                  </a:lnTo>
                  <a:lnTo>
                    <a:pt x="26" y="72"/>
                  </a:lnTo>
                  <a:lnTo>
                    <a:pt x="5" y="90"/>
                  </a:lnTo>
                  <a:lnTo>
                    <a:pt x="0" y="42"/>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04" name="Freeform 103"/>
            <p:cNvSpPr>
              <a:spLocks/>
            </p:cNvSpPr>
            <p:nvPr/>
          </p:nvSpPr>
          <p:spPr bwMode="auto">
            <a:xfrm>
              <a:off x="5947315" y="2071328"/>
              <a:ext cx="739650" cy="345578"/>
            </a:xfrm>
            <a:custGeom>
              <a:avLst/>
              <a:gdLst>
                <a:gd name="T0" fmla="*/ 0 w 372"/>
                <a:gd name="T1" fmla="*/ 90 h 162"/>
                <a:gd name="T2" fmla="*/ 84 w 372"/>
                <a:gd name="T3" fmla="*/ 0 h 162"/>
                <a:gd name="T4" fmla="*/ 69 w 372"/>
                <a:gd name="T5" fmla="*/ 37 h 162"/>
                <a:gd name="T6" fmla="*/ 79 w 372"/>
                <a:gd name="T7" fmla="*/ 48 h 162"/>
                <a:gd name="T8" fmla="*/ 107 w 372"/>
                <a:gd name="T9" fmla="*/ 34 h 162"/>
                <a:gd name="T10" fmla="*/ 164 w 372"/>
                <a:gd name="T11" fmla="*/ 56 h 162"/>
                <a:gd name="T12" fmla="*/ 189 w 372"/>
                <a:gd name="T13" fmla="*/ 37 h 162"/>
                <a:gd name="T14" fmla="*/ 264 w 372"/>
                <a:gd name="T15" fmla="*/ 26 h 162"/>
                <a:gd name="T16" fmla="*/ 279 w 372"/>
                <a:gd name="T17" fmla="*/ 49 h 162"/>
                <a:gd name="T18" fmla="*/ 310 w 372"/>
                <a:gd name="T19" fmla="*/ 44 h 162"/>
                <a:gd name="T20" fmla="*/ 368 w 372"/>
                <a:gd name="T21" fmla="*/ 68 h 162"/>
                <a:gd name="T22" fmla="*/ 372 w 372"/>
                <a:gd name="T23" fmla="*/ 85 h 162"/>
                <a:gd name="T24" fmla="*/ 309 w 372"/>
                <a:gd name="T25" fmla="*/ 101 h 162"/>
                <a:gd name="T26" fmla="*/ 290 w 372"/>
                <a:gd name="T27" fmla="*/ 90 h 162"/>
                <a:gd name="T28" fmla="*/ 257 w 372"/>
                <a:gd name="T29" fmla="*/ 94 h 162"/>
                <a:gd name="T30" fmla="*/ 219 w 372"/>
                <a:gd name="T31" fmla="*/ 116 h 162"/>
                <a:gd name="T32" fmla="*/ 204 w 372"/>
                <a:gd name="T33" fmla="*/ 117 h 162"/>
                <a:gd name="T34" fmla="*/ 190 w 372"/>
                <a:gd name="T35" fmla="*/ 101 h 162"/>
                <a:gd name="T36" fmla="*/ 169 w 372"/>
                <a:gd name="T37" fmla="*/ 161 h 162"/>
                <a:gd name="T38" fmla="*/ 145 w 372"/>
                <a:gd name="T39" fmla="*/ 162 h 162"/>
                <a:gd name="T40" fmla="*/ 135 w 372"/>
                <a:gd name="T41" fmla="*/ 139 h 162"/>
                <a:gd name="T42" fmla="*/ 85 w 372"/>
                <a:gd name="T43" fmla="*/ 128 h 162"/>
                <a:gd name="T44" fmla="*/ 61 w 372"/>
                <a:gd name="T45" fmla="*/ 110 h 162"/>
                <a:gd name="T46" fmla="*/ 20 w 372"/>
                <a:gd name="T47" fmla="*/ 116 h 162"/>
                <a:gd name="T48" fmla="*/ 0 w 372"/>
                <a:gd name="T49" fmla="*/ 9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2" h="162">
                  <a:moveTo>
                    <a:pt x="0" y="90"/>
                  </a:moveTo>
                  <a:lnTo>
                    <a:pt x="84" y="0"/>
                  </a:lnTo>
                  <a:lnTo>
                    <a:pt x="69" y="37"/>
                  </a:lnTo>
                  <a:lnTo>
                    <a:pt x="79" y="48"/>
                  </a:lnTo>
                  <a:lnTo>
                    <a:pt x="107" y="34"/>
                  </a:lnTo>
                  <a:lnTo>
                    <a:pt x="164" y="56"/>
                  </a:lnTo>
                  <a:lnTo>
                    <a:pt x="189" y="37"/>
                  </a:lnTo>
                  <a:lnTo>
                    <a:pt x="264" y="26"/>
                  </a:lnTo>
                  <a:lnTo>
                    <a:pt x="279" y="49"/>
                  </a:lnTo>
                  <a:lnTo>
                    <a:pt x="310" y="44"/>
                  </a:lnTo>
                  <a:lnTo>
                    <a:pt x="368" y="68"/>
                  </a:lnTo>
                  <a:lnTo>
                    <a:pt x="372" y="85"/>
                  </a:lnTo>
                  <a:lnTo>
                    <a:pt x="309" y="101"/>
                  </a:lnTo>
                  <a:lnTo>
                    <a:pt x="290" y="90"/>
                  </a:lnTo>
                  <a:lnTo>
                    <a:pt x="257" y="94"/>
                  </a:lnTo>
                  <a:lnTo>
                    <a:pt x="219" y="116"/>
                  </a:lnTo>
                  <a:lnTo>
                    <a:pt x="204" y="117"/>
                  </a:lnTo>
                  <a:lnTo>
                    <a:pt x="190" y="101"/>
                  </a:lnTo>
                  <a:lnTo>
                    <a:pt x="169" y="161"/>
                  </a:lnTo>
                  <a:lnTo>
                    <a:pt x="145" y="162"/>
                  </a:lnTo>
                  <a:lnTo>
                    <a:pt x="135" y="139"/>
                  </a:lnTo>
                  <a:lnTo>
                    <a:pt x="85" y="128"/>
                  </a:lnTo>
                  <a:lnTo>
                    <a:pt x="61" y="110"/>
                  </a:lnTo>
                  <a:lnTo>
                    <a:pt x="20" y="116"/>
                  </a:lnTo>
                  <a:lnTo>
                    <a:pt x="0" y="9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05" name="Freeform 104"/>
            <p:cNvSpPr>
              <a:spLocks/>
            </p:cNvSpPr>
            <p:nvPr/>
          </p:nvSpPr>
          <p:spPr bwMode="auto">
            <a:xfrm>
              <a:off x="6460299" y="2316645"/>
              <a:ext cx="530879" cy="774352"/>
            </a:xfrm>
            <a:custGeom>
              <a:avLst/>
              <a:gdLst>
                <a:gd name="T0" fmla="*/ 67 w 267"/>
                <a:gd name="T1" fmla="*/ 16 h 363"/>
                <a:gd name="T2" fmla="*/ 77 w 267"/>
                <a:gd name="T3" fmla="*/ 38 h 363"/>
                <a:gd name="T4" fmla="*/ 59 w 267"/>
                <a:gd name="T5" fmla="*/ 52 h 363"/>
                <a:gd name="T6" fmla="*/ 57 w 267"/>
                <a:gd name="T7" fmla="*/ 110 h 363"/>
                <a:gd name="T8" fmla="*/ 47 w 267"/>
                <a:gd name="T9" fmla="*/ 72 h 363"/>
                <a:gd name="T10" fmla="*/ 8 w 267"/>
                <a:gd name="T11" fmla="*/ 109 h 363"/>
                <a:gd name="T12" fmla="*/ 0 w 267"/>
                <a:gd name="T13" fmla="*/ 213 h 363"/>
                <a:gd name="T14" fmla="*/ 25 w 267"/>
                <a:gd name="T15" fmla="*/ 265 h 363"/>
                <a:gd name="T16" fmla="*/ 27 w 267"/>
                <a:gd name="T17" fmla="*/ 291 h 363"/>
                <a:gd name="T18" fmla="*/ 28 w 267"/>
                <a:gd name="T19" fmla="*/ 312 h 363"/>
                <a:gd name="T20" fmla="*/ 27 w 267"/>
                <a:gd name="T21" fmla="*/ 329 h 363"/>
                <a:gd name="T22" fmla="*/ 22 w 267"/>
                <a:gd name="T23" fmla="*/ 363 h 363"/>
                <a:gd name="T24" fmla="*/ 128 w 267"/>
                <a:gd name="T25" fmla="*/ 357 h 363"/>
                <a:gd name="T26" fmla="*/ 266 w 267"/>
                <a:gd name="T27" fmla="*/ 344 h 363"/>
                <a:gd name="T28" fmla="*/ 241 w 267"/>
                <a:gd name="T29" fmla="*/ 337 h 363"/>
                <a:gd name="T30" fmla="*/ 227 w 267"/>
                <a:gd name="T31" fmla="*/ 320 h 363"/>
                <a:gd name="T32" fmla="*/ 248 w 267"/>
                <a:gd name="T33" fmla="*/ 304 h 363"/>
                <a:gd name="T34" fmla="*/ 248 w 267"/>
                <a:gd name="T35" fmla="*/ 284 h 363"/>
                <a:gd name="T36" fmla="*/ 239 w 267"/>
                <a:gd name="T37" fmla="*/ 266 h 363"/>
                <a:gd name="T38" fmla="*/ 248 w 267"/>
                <a:gd name="T39" fmla="*/ 253 h 363"/>
                <a:gd name="T40" fmla="*/ 267 w 267"/>
                <a:gd name="T41" fmla="*/ 254 h 363"/>
                <a:gd name="T42" fmla="*/ 264 w 267"/>
                <a:gd name="T43" fmla="*/ 205 h 363"/>
                <a:gd name="T44" fmla="*/ 259 w 267"/>
                <a:gd name="T45" fmla="*/ 174 h 363"/>
                <a:gd name="T46" fmla="*/ 247 w 267"/>
                <a:gd name="T47" fmla="*/ 155 h 363"/>
                <a:gd name="T48" fmla="*/ 235 w 267"/>
                <a:gd name="T49" fmla="*/ 143 h 363"/>
                <a:gd name="T50" fmla="*/ 219 w 267"/>
                <a:gd name="T51" fmla="*/ 140 h 363"/>
                <a:gd name="T52" fmla="*/ 203 w 267"/>
                <a:gd name="T53" fmla="*/ 140 h 363"/>
                <a:gd name="T54" fmla="*/ 185 w 267"/>
                <a:gd name="T55" fmla="*/ 165 h 363"/>
                <a:gd name="T56" fmla="*/ 174 w 267"/>
                <a:gd name="T57" fmla="*/ 172 h 363"/>
                <a:gd name="T58" fmla="*/ 166 w 267"/>
                <a:gd name="T59" fmla="*/ 174 h 363"/>
                <a:gd name="T60" fmla="*/ 157 w 267"/>
                <a:gd name="T61" fmla="*/ 171 h 363"/>
                <a:gd name="T62" fmla="*/ 155 w 267"/>
                <a:gd name="T63" fmla="*/ 159 h 363"/>
                <a:gd name="T64" fmla="*/ 157 w 267"/>
                <a:gd name="T65" fmla="*/ 152 h 363"/>
                <a:gd name="T66" fmla="*/ 165 w 267"/>
                <a:gd name="T67" fmla="*/ 143 h 363"/>
                <a:gd name="T68" fmla="*/ 172 w 267"/>
                <a:gd name="T69" fmla="*/ 140 h 363"/>
                <a:gd name="T70" fmla="*/ 179 w 267"/>
                <a:gd name="T71" fmla="*/ 139 h 363"/>
                <a:gd name="T72" fmla="*/ 179 w 267"/>
                <a:gd name="T73" fmla="*/ 124 h 363"/>
                <a:gd name="T74" fmla="*/ 200 w 267"/>
                <a:gd name="T75" fmla="*/ 110 h 363"/>
                <a:gd name="T76" fmla="*/ 179 w 267"/>
                <a:gd name="T77" fmla="*/ 62 h 363"/>
                <a:gd name="T78" fmla="*/ 179 w 267"/>
                <a:gd name="T79" fmla="*/ 39 h 363"/>
                <a:gd name="T80" fmla="*/ 147 w 267"/>
                <a:gd name="T81" fmla="*/ 30 h 363"/>
                <a:gd name="T82" fmla="*/ 97 w 267"/>
                <a:gd name="T83" fmla="*/ 0 h 363"/>
                <a:gd name="T84" fmla="*/ 67 w 267"/>
                <a:gd name="T85" fmla="*/ 16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7" h="363">
                  <a:moveTo>
                    <a:pt x="67" y="16"/>
                  </a:moveTo>
                  <a:lnTo>
                    <a:pt x="77" y="38"/>
                  </a:lnTo>
                  <a:lnTo>
                    <a:pt x="59" y="52"/>
                  </a:lnTo>
                  <a:lnTo>
                    <a:pt x="57" y="110"/>
                  </a:lnTo>
                  <a:lnTo>
                    <a:pt x="47" y="72"/>
                  </a:lnTo>
                  <a:lnTo>
                    <a:pt x="8" y="109"/>
                  </a:lnTo>
                  <a:lnTo>
                    <a:pt x="0" y="213"/>
                  </a:lnTo>
                  <a:lnTo>
                    <a:pt x="25" y="265"/>
                  </a:lnTo>
                  <a:lnTo>
                    <a:pt x="27" y="291"/>
                  </a:lnTo>
                  <a:lnTo>
                    <a:pt x="28" y="312"/>
                  </a:lnTo>
                  <a:lnTo>
                    <a:pt x="27" y="329"/>
                  </a:lnTo>
                  <a:lnTo>
                    <a:pt x="22" y="363"/>
                  </a:lnTo>
                  <a:lnTo>
                    <a:pt x="128" y="357"/>
                  </a:lnTo>
                  <a:lnTo>
                    <a:pt x="266" y="344"/>
                  </a:lnTo>
                  <a:lnTo>
                    <a:pt x="241" y="337"/>
                  </a:lnTo>
                  <a:lnTo>
                    <a:pt x="227" y="320"/>
                  </a:lnTo>
                  <a:lnTo>
                    <a:pt x="248" y="304"/>
                  </a:lnTo>
                  <a:lnTo>
                    <a:pt x="248" y="284"/>
                  </a:lnTo>
                  <a:lnTo>
                    <a:pt x="239" y="266"/>
                  </a:lnTo>
                  <a:lnTo>
                    <a:pt x="248" y="253"/>
                  </a:lnTo>
                  <a:lnTo>
                    <a:pt x="267" y="254"/>
                  </a:lnTo>
                  <a:lnTo>
                    <a:pt x="264" y="205"/>
                  </a:lnTo>
                  <a:lnTo>
                    <a:pt x="259" y="174"/>
                  </a:lnTo>
                  <a:lnTo>
                    <a:pt x="247" y="155"/>
                  </a:lnTo>
                  <a:lnTo>
                    <a:pt x="235" y="143"/>
                  </a:lnTo>
                  <a:lnTo>
                    <a:pt x="219" y="140"/>
                  </a:lnTo>
                  <a:lnTo>
                    <a:pt x="203" y="140"/>
                  </a:lnTo>
                  <a:lnTo>
                    <a:pt x="185" y="165"/>
                  </a:lnTo>
                  <a:lnTo>
                    <a:pt x="174" y="172"/>
                  </a:lnTo>
                  <a:lnTo>
                    <a:pt x="166" y="174"/>
                  </a:lnTo>
                  <a:lnTo>
                    <a:pt x="157" y="171"/>
                  </a:lnTo>
                  <a:lnTo>
                    <a:pt x="155" y="159"/>
                  </a:lnTo>
                  <a:lnTo>
                    <a:pt x="157" y="152"/>
                  </a:lnTo>
                  <a:lnTo>
                    <a:pt x="165" y="143"/>
                  </a:lnTo>
                  <a:lnTo>
                    <a:pt x="172" y="140"/>
                  </a:lnTo>
                  <a:lnTo>
                    <a:pt x="179" y="139"/>
                  </a:lnTo>
                  <a:lnTo>
                    <a:pt x="179" y="124"/>
                  </a:lnTo>
                  <a:lnTo>
                    <a:pt x="200" y="110"/>
                  </a:lnTo>
                  <a:lnTo>
                    <a:pt x="179" y="62"/>
                  </a:lnTo>
                  <a:lnTo>
                    <a:pt x="179" y="39"/>
                  </a:lnTo>
                  <a:lnTo>
                    <a:pt x="147" y="30"/>
                  </a:lnTo>
                  <a:lnTo>
                    <a:pt x="97" y="0"/>
                  </a:lnTo>
                  <a:lnTo>
                    <a:pt x="67" y="16"/>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06" name="Freeform 105"/>
            <p:cNvSpPr>
              <a:spLocks/>
            </p:cNvSpPr>
            <p:nvPr/>
          </p:nvSpPr>
          <p:spPr bwMode="auto">
            <a:xfrm>
              <a:off x="5879713" y="3001403"/>
              <a:ext cx="578598" cy="1019669"/>
            </a:xfrm>
            <a:custGeom>
              <a:avLst/>
              <a:gdLst>
                <a:gd name="T0" fmla="*/ 54 w 291"/>
                <a:gd name="T1" fmla="*/ 25 h 478"/>
                <a:gd name="T2" fmla="*/ 222 w 291"/>
                <a:gd name="T3" fmla="*/ 0 h 478"/>
                <a:gd name="T4" fmla="*/ 246 w 291"/>
                <a:gd name="T5" fmla="*/ 57 h 478"/>
                <a:gd name="T6" fmla="*/ 280 w 291"/>
                <a:gd name="T7" fmla="*/ 303 h 478"/>
                <a:gd name="T8" fmla="*/ 291 w 291"/>
                <a:gd name="T9" fmla="*/ 336 h 478"/>
                <a:gd name="T10" fmla="*/ 264 w 291"/>
                <a:gd name="T11" fmla="*/ 401 h 478"/>
                <a:gd name="T12" fmla="*/ 264 w 291"/>
                <a:gd name="T13" fmla="*/ 447 h 478"/>
                <a:gd name="T14" fmla="*/ 237 w 291"/>
                <a:gd name="T15" fmla="*/ 441 h 478"/>
                <a:gd name="T16" fmla="*/ 238 w 291"/>
                <a:gd name="T17" fmla="*/ 478 h 478"/>
                <a:gd name="T18" fmla="*/ 206 w 291"/>
                <a:gd name="T19" fmla="*/ 465 h 478"/>
                <a:gd name="T20" fmla="*/ 189 w 291"/>
                <a:gd name="T21" fmla="*/ 469 h 478"/>
                <a:gd name="T22" fmla="*/ 166 w 291"/>
                <a:gd name="T23" fmla="*/ 466 h 478"/>
                <a:gd name="T24" fmla="*/ 148 w 291"/>
                <a:gd name="T25" fmla="*/ 408 h 478"/>
                <a:gd name="T26" fmla="*/ 114 w 291"/>
                <a:gd name="T27" fmla="*/ 390 h 478"/>
                <a:gd name="T28" fmla="*/ 114 w 291"/>
                <a:gd name="T29" fmla="*/ 328 h 478"/>
                <a:gd name="T30" fmla="*/ 81 w 291"/>
                <a:gd name="T31" fmla="*/ 336 h 478"/>
                <a:gd name="T32" fmla="*/ 62 w 291"/>
                <a:gd name="T33" fmla="*/ 290 h 478"/>
                <a:gd name="T34" fmla="*/ 0 w 291"/>
                <a:gd name="T35" fmla="*/ 238 h 478"/>
                <a:gd name="T36" fmla="*/ 45 w 291"/>
                <a:gd name="T37" fmla="*/ 155 h 478"/>
                <a:gd name="T38" fmla="*/ 32 w 291"/>
                <a:gd name="T39" fmla="*/ 116 h 478"/>
                <a:gd name="T40" fmla="*/ 76 w 291"/>
                <a:gd name="T41" fmla="*/ 109 h 478"/>
                <a:gd name="T42" fmla="*/ 81 w 291"/>
                <a:gd name="T43" fmla="*/ 54 h 478"/>
                <a:gd name="T44" fmla="*/ 54 w 291"/>
                <a:gd name="T45" fmla="*/ 25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1" h="478">
                  <a:moveTo>
                    <a:pt x="54" y="25"/>
                  </a:moveTo>
                  <a:lnTo>
                    <a:pt x="222" y="0"/>
                  </a:lnTo>
                  <a:lnTo>
                    <a:pt x="246" y="57"/>
                  </a:lnTo>
                  <a:lnTo>
                    <a:pt x="280" y="303"/>
                  </a:lnTo>
                  <a:lnTo>
                    <a:pt x="291" y="336"/>
                  </a:lnTo>
                  <a:lnTo>
                    <a:pt x="264" y="401"/>
                  </a:lnTo>
                  <a:lnTo>
                    <a:pt x="264" y="447"/>
                  </a:lnTo>
                  <a:lnTo>
                    <a:pt x="237" y="441"/>
                  </a:lnTo>
                  <a:lnTo>
                    <a:pt x="238" y="478"/>
                  </a:lnTo>
                  <a:lnTo>
                    <a:pt x="206" y="465"/>
                  </a:lnTo>
                  <a:lnTo>
                    <a:pt x="189" y="469"/>
                  </a:lnTo>
                  <a:lnTo>
                    <a:pt x="166" y="466"/>
                  </a:lnTo>
                  <a:lnTo>
                    <a:pt x="148" y="408"/>
                  </a:lnTo>
                  <a:lnTo>
                    <a:pt x="114" y="390"/>
                  </a:lnTo>
                  <a:lnTo>
                    <a:pt x="114" y="328"/>
                  </a:lnTo>
                  <a:lnTo>
                    <a:pt x="81" y="336"/>
                  </a:lnTo>
                  <a:lnTo>
                    <a:pt x="62" y="290"/>
                  </a:lnTo>
                  <a:lnTo>
                    <a:pt x="0" y="238"/>
                  </a:lnTo>
                  <a:lnTo>
                    <a:pt x="45" y="155"/>
                  </a:lnTo>
                  <a:lnTo>
                    <a:pt x="32" y="116"/>
                  </a:lnTo>
                  <a:lnTo>
                    <a:pt x="76" y="109"/>
                  </a:lnTo>
                  <a:lnTo>
                    <a:pt x="81" y="54"/>
                  </a:lnTo>
                  <a:lnTo>
                    <a:pt x="54" y="25"/>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07" name="Freeform 106"/>
            <p:cNvSpPr>
              <a:spLocks/>
            </p:cNvSpPr>
            <p:nvPr/>
          </p:nvSpPr>
          <p:spPr bwMode="auto">
            <a:xfrm>
              <a:off x="6716790" y="2920341"/>
              <a:ext cx="578598" cy="701823"/>
            </a:xfrm>
            <a:custGeom>
              <a:avLst/>
              <a:gdLst>
                <a:gd name="T0" fmla="*/ 0 w 291"/>
                <a:gd name="T1" fmla="*/ 72 h 329"/>
                <a:gd name="T2" fmla="*/ 132 w 291"/>
                <a:gd name="T3" fmla="*/ 59 h 329"/>
                <a:gd name="T4" fmla="*/ 159 w 291"/>
                <a:gd name="T5" fmla="*/ 64 h 329"/>
                <a:gd name="T6" fmla="*/ 220 w 291"/>
                <a:gd name="T7" fmla="*/ 38 h 329"/>
                <a:gd name="T8" fmla="*/ 234 w 291"/>
                <a:gd name="T9" fmla="*/ 11 h 329"/>
                <a:gd name="T10" fmla="*/ 271 w 291"/>
                <a:gd name="T11" fmla="*/ 0 h 329"/>
                <a:gd name="T12" fmla="*/ 291 w 291"/>
                <a:gd name="T13" fmla="*/ 122 h 329"/>
                <a:gd name="T14" fmla="*/ 276 w 291"/>
                <a:gd name="T15" fmla="*/ 136 h 329"/>
                <a:gd name="T16" fmla="*/ 281 w 291"/>
                <a:gd name="T17" fmla="*/ 224 h 329"/>
                <a:gd name="T18" fmla="*/ 251 w 291"/>
                <a:gd name="T19" fmla="*/ 231 h 329"/>
                <a:gd name="T20" fmla="*/ 234 w 291"/>
                <a:gd name="T21" fmla="*/ 280 h 329"/>
                <a:gd name="T22" fmla="*/ 212 w 291"/>
                <a:gd name="T23" fmla="*/ 273 h 329"/>
                <a:gd name="T24" fmla="*/ 205 w 291"/>
                <a:gd name="T25" fmla="*/ 329 h 329"/>
                <a:gd name="T26" fmla="*/ 172 w 291"/>
                <a:gd name="T27" fmla="*/ 306 h 329"/>
                <a:gd name="T28" fmla="*/ 107 w 291"/>
                <a:gd name="T29" fmla="*/ 321 h 329"/>
                <a:gd name="T30" fmla="*/ 80 w 291"/>
                <a:gd name="T31" fmla="*/ 300 h 329"/>
                <a:gd name="T32" fmla="*/ 43 w 291"/>
                <a:gd name="T33" fmla="*/ 299 h 329"/>
                <a:gd name="T34" fmla="*/ 24 w 291"/>
                <a:gd name="T35" fmla="*/ 205 h 329"/>
                <a:gd name="T36" fmla="*/ 0 w 291"/>
                <a:gd name="T37" fmla="*/ 7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1" h="329">
                  <a:moveTo>
                    <a:pt x="0" y="72"/>
                  </a:moveTo>
                  <a:lnTo>
                    <a:pt x="132" y="59"/>
                  </a:lnTo>
                  <a:lnTo>
                    <a:pt x="159" y="64"/>
                  </a:lnTo>
                  <a:lnTo>
                    <a:pt x="220" y="38"/>
                  </a:lnTo>
                  <a:lnTo>
                    <a:pt x="234" y="11"/>
                  </a:lnTo>
                  <a:lnTo>
                    <a:pt x="271" y="0"/>
                  </a:lnTo>
                  <a:lnTo>
                    <a:pt x="291" y="122"/>
                  </a:lnTo>
                  <a:lnTo>
                    <a:pt x="276" y="136"/>
                  </a:lnTo>
                  <a:lnTo>
                    <a:pt x="281" y="224"/>
                  </a:lnTo>
                  <a:lnTo>
                    <a:pt x="251" y="231"/>
                  </a:lnTo>
                  <a:lnTo>
                    <a:pt x="234" y="280"/>
                  </a:lnTo>
                  <a:lnTo>
                    <a:pt x="212" y="273"/>
                  </a:lnTo>
                  <a:lnTo>
                    <a:pt x="205" y="329"/>
                  </a:lnTo>
                  <a:lnTo>
                    <a:pt x="172" y="306"/>
                  </a:lnTo>
                  <a:lnTo>
                    <a:pt x="107" y="321"/>
                  </a:lnTo>
                  <a:lnTo>
                    <a:pt x="80" y="300"/>
                  </a:lnTo>
                  <a:lnTo>
                    <a:pt x="43" y="299"/>
                  </a:lnTo>
                  <a:lnTo>
                    <a:pt x="24" y="205"/>
                  </a:lnTo>
                  <a:lnTo>
                    <a:pt x="0" y="72"/>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08" name="Freeform 107"/>
            <p:cNvSpPr>
              <a:spLocks/>
            </p:cNvSpPr>
            <p:nvPr/>
          </p:nvSpPr>
          <p:spPr bwMode="auto">
            <a:xfrm>
              <a:off x="6193865" y="3528458"/>
              <a:ext cx="1016025" cy="650615"/>
            </a:xfrm>
            <a:custGeom>
              <a:avLst/>
              <a:gdLst>
                <a:gd name="T0" fmla="*/ 0 w 511"/>
                <a:gd name="T1" fmla="*/ 281 h 281"/>
                <a:gd name="T2" fmla="*/ 123 w 511"/>
                <a:gd name="T3" fmla="*/ 263 h 281"/>
                <a:gd name="T4" fmla="*/ 123 w 511"/>
                <a:gd name="T5" fmla="*/ 251 h 281"/>
                <a:gd name="T6" fmla="*/ 425 w 511"/>
                <a:gd name="T7" fmla="*/ 211 h 281"/>
                <a:gd name="T8" fmla="*/ 430 w 511"/>
                <a:gd name="T9" fmla="*/ 189 h 281"/>
                <a:gd name="T10" fmla="*/ 473 w 511"/>
                <a:gd name="T11" fmla="*/ 173 h 281"/>
                <a:gd name="T12" fmla="*/ 478 w 511"/>
                <a:gd name="T13" fmla="*/ 151 h 281"/>
                <a:gd name="T14" fmla="*/ 497 w 511"/>
                <a:gd name="T15" fmla="*/ 143 h 281"/>
                <a:gd name="T16" fmla="*/ 511 w 511"/>
                <a:gd name="T17" fmla="*/ 110 h 281"/>
                <a:gd name="T18" fmla="*/ 470 w 511"/>
                <a:gd name="T19" fmla="*/ 76 h 281"/>
                <a:gd name="T20" fmla="*/ 462 w 511"/>
                <a:gd name="T21" fmla="*/ 30 h 281"/>
                <a:gd name="T22" fmla="*/ 430 w 511"/>
                <a:gd name="T23" fmla="*/ 8 h 281"/>
                <a:gd name="T24" fmla="*/ 362 w 511"/>
                <a:gd name="T25" fmla="*/ 21 h 281"/>
                <a:gd name="T26" fmla="*/ 331 w 511"/>
                <a:gd name="T27" fmla="*/ 1 h 281"/>
                <a:gd name="T28" fmla="*/ 301 w 511"/>
                <a:gd name="T29" fmla="*/ 0 h 281"/>
                <a:gd name="T30" fmla="*/ 307 w 511"/>
                <a:gd name="T31" fmla="*/ 30 h 281"/>
                <a:gd name="T32" fmla="*/ 265 w 511"/>
                <a:gd name="T33" fmla="*/ 46 h 281"/>
                <a:gd name="T34" fmla="*/ 238 w 511"/>
                <a:gd name="T35" fmla="*/ 117 h 281"/>
                <a:gd name="T36" fmla="*/ 200 w 511"/>
                <a:gd name="T37" fmla="*/ 105 h 281"/>
                <a:gd name="T38" fmla="*/ 154 w 511"/>
                <a:gd name="T39" fmla="*/ 132 h 281"/>
                <a:gd name="T40" fmla="*/ 96 w 511"/>
                <a:gd name="T41" fmla="*/ 141 h 281"/>
                <a:gd name="T42" fmla="*/ 96 w 511"/>
                <a:gd name="T43" fmla="*/ 181 h 281"/>
                <a:gd name="T44" fmla="*/ 70 w 511"/>
                <a:gd name="T45" fmla="*/ 180 h 281"/>
                <a:gd name="T46" fmla="*/ 71 w 511"/>
                <a:gd name="T47" fmla="*/ 214 h 281"/>
                <a:gd name="T48" fmla="*/ 40 w 511"/>
                <a:gd name="T49" fmla="*/ 201 h 281"/>
                <a:gd name="T50" fmla="*/ 23 w 511"/>
                <a:gd name="T51" fmla="*/ 208 h 281"/>
                <a:gd name="T52" fmla="*/ 38 w 511"/>
                <a:gd name="T53" fmla="*/ 230 h 281"/>
                <a:gd name="T54" fmla="*/ 7 w 511"/>
                <a:gd name="T55" fmla="*/ 262 h 281"/>
                <a:gd name="T56" fmla="*/ 0 w 511"/>
                <a:gd name="T5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1" h="281">
                  <a:moveTo>
                    <a:pt x="0" y="281"/>
                  </a:moveTo>
                  <a:lnTo>
                    <a:pt x="123" y="263"/>
                  </a:lnTo>
                  <a:lnTo>
                    <a:pt x="123" y="251"/>
                  </a:lnTo>
                  <a:lnTo>
                    <a:pt x="425" y="211"/>
                  </a:lnTo>
                  <a:lnTo>
                    <a:pt x="430" y="189"/>
                  </a:lnTo>
                  <a:lnTo>
                    <a:pt x="473" y="173"/>
                  </a:lnTo>
                  <a:lnTo>
                    <a:pt x="478" y="151"/>
                  </a:lnTo>
                  <a:lnTo>
                    <a:pt x="497" y="143"/>
                  </a:lnTo>
                  <a:lnTo>
                    <a:pt x="511" y="110"/>
                  </a:lnTo>
                  <a:lnTo>
                    <a:pt x="470" y="76"/>
                  </a:lnTo>
                  <a:lnTo>
                    <a:pt x="462" y="30"/>
                  </a:lnTo>
                  <a:lnTo>
                    <a:pt x="430" y="8"/>
                  </a:lnTo>
                  <a:lnTo>
                    <a:pt x="362" y="21"/>
                  </a:lnTo>
                  <a:lnTo>
                    <a:pt x="331" y="1"/>
                  </a:lnTo>
                  <a:lnTo>
                    <a:pt x="301" y="0"/>
                  </a:lnTo>
                  <a:lnTo>
                    <a:pt x="307" y="30"/>
                  </a:lnTo>
                  <a:lnTo>
                    <a:pt x="265" y="46"/>
                  </a:lnTo>
                  <a:lnTo>
                    <a:pt x="238" y="117"/>
                  </a:lnTo>
                  <a:lnTo>
                    <a:pt x="200" y="105"/>
                  </a:lnTo>
                  <a:lnTo>
                    <a:pt x="154" y="132"/>
                  </a:lnTo>
                  <a:lnTo>
                    <a:pt x="96" y="141"/>
                  </a:lnTo>
                  <a:lnTo>
                    <a:pt x="96" y="181"/>
                  </a:lnTo>
                  <a:lnTo>
                    <a:pt x="70" y="180"/>
                  </a:lnTo>
                  <a:lnTo>
                    <a:pt x="71" y="214"/>
                  </a:lnTo>
                  <a:lnTo>
                    <a:pt x="40" y="201"/>
                  </a:lnTo>
                  <a:lnTo>
                    <a:pt x="23" y="208"/>
                  </a:lnTo>
                  <a:lnTo>
                    <a:pt x="38" y="230"/>
                  </a:lnTo>
                  <a:lnTo>
                    <a:pt x="7" y="262"/>
                  </a:lnTo>
                  <a:lnTo>
                    <a:pt x="0" y="281"/>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09" name="Freeform 108"/>
            <p:cNvSpPr>
              <a:spLocks/>
            </p:cNvSpPr>
            <p:nvPr/>
          </p:nvSpPr>
          <p:spPr bwMode="auto">
            <a:xfrm>
              <a:off x="7003106" y="3767220"/>
              <a:ext cx="1169125" cy="558898"/>
            </a:xfrm>
            <a:custGeom>
              <a:avLst/>
              <a:gdLst>
                <a:gd name="T0" fmla="*/ 20 w 588"/>
                <a:gd name="T1" fmla="*/ 193 h 262"/>
                <a:gd name="T2" fmla="*/ 0 w 588"/>
                <a:gd name="T3" fmla="*/ 249 h 262"/>
                <a:gd name="T4" fmla="*/ 76 w 588"/>
                <a:gd name="T5" fmla="*/ 242 h 262"/>
                <a:gd name="T6" fmla="*/ 106 w 588"/>
                <a:gd name="T7" fmla="*/ 216 h 262"/>
                <a:gd name="T8" fmla="*/ 210 w 588"/>
                <a:gd name="T9" fmla="*/ 189 h 262"/>
                <a:gd name="T10" fmla="*/ 238 w 588"/>
                <a:gd name="T11" fmla="*/ 204 h 262"/>
                <a:gd name="T12" fmla="*/ 307 w 588"/>
                <a:gd name="T13" fmla="*/ 193 h 262"/>
                <a:gd name="T14" fmla="*/ 307 w 588"/>
                <a:gd name="T15" fmla="*/ 197 h 262"/>
                <a:gd name="T16" fmla="*/ 409 w 588"/>
                <a:gd name="T17" fmla="*/ 262 h 262"/>
                <a:gd name="T18" fmla="*/ 468 w 588"/>
                <a:gd name="T19" fmla="*/ 243 h 262"/>
                <a:gd name="T20" fmla="*/ 501 w 588"/>
                <a:gd name="T21" fmla="*/ 171 h 262"/>
                <a:gd name="T22" fmla="*/ 560 w 588"/>
                <a:gd name="T23" fmla="*/ 150 h 262"/>
                <a:gd name="T24" fmla="*/ 588 w 588"/>
                <a:gd name="T25" fmla="*/ 98 h 262"/>
                <a:gd name="T26" fmla="*/ 586 w 588"/>
                <a:gd name="T27" fmla="*/ 34 h 262"/>
                <a:gd name="T28" fmla="*/ 578 w 588"/>
                <a:gd name="T29" fmla="*/ 87 h 262"/>
                <a:gd name="T30" fmla="*/ 547 w 588"/>
                <a:gd name="T31" fmla="*/ 131 h 262"/>
                <a:gd name="T32" fmla="*/ 534 w 588"/>
                <a:gd name="T33" fmla="*/ 128 h 262"/>
                <a:gd name="T34" fmla="*/ 490 w 588"/>
                <a:gd name="T35" fmla="*/ 139 h 262"/>
                <a:gd name="T36" fmla="*/ 490 w 588"/>
                <a:gd name="T37" fmla="*/ 125 h 262"/>
                <a:gd name="T38" fmla="*/ 534 w 588"/>
                <a:gd name="T39" fmla="*/ 111 h 262"/>
                <a:gd name="T40" fmla="*/ 494 w 588"/>
                <a:gd name="T41" fmla="*/ 106 h 262"/>
                <a:gd name="T42" fmla="*/ 539 w 588"/>
                <a:gd name="T43" fmla="*/ 92 h 262"/>
                <a:gd name="T44" fmla="*/ 556 w 588"/>
                <a:gd name="T45" fmla="*/ 99 h 262"/>
                <a:gd name="T46" fmla="*/ 565 w 588"/>
                <a:gd name="T47" fmla="*/ 49 h 262"/>
                <a:gd name="T48" fmla="*/ 554 w 588"/>
                <a:gd name="T49" fmla="*/ 37 h 262"/>
                <a:gd name="T50" fmla="*/ 500 w 588"/>
                <a:gd name="T51" fmla="*/ 57 h 262"/>
                <a:gd name="T52" fmla="*/ 501 w 588"/>
                <a:gd name="T53" fmla="*/ 26 h 262"/>
                <a:gd name="T54" fmla="*/ 523 w 588"/>
                <a:gd name="T55" fmla="*/ 35 h 262"/>
                <a:gd name="T56" fmla="*/ 554 w 588"/>
                <a:gd name="T57" fmla="*/ 12 h 262"/>
                <a:gd name="T58" fmla="*/ 537 w 588"/>
                <a:gd name="T59" fmla="*/ 0 h 262"/>
                <a:gd name="T60" fmla="*/ 363 w 588"/>
                <a:gd name="T61" fmla="*/ 41 h 262"/>
                <a:gd name="T62" fmla="*/ 147 w 588"/>
                <a:gd name="T63" fmla="*/ 85 h 262"/>
                <a:gd name="T64" fmla="*/ 49 w 588"/>
                <a:gd name="T65" fmla="*/ 192 h 262"/>
                <a:gd name="T66" fmla="*/ 20 w 588"/>
                <a:gd name="T67" fmla="*/ 19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8" h="262">
                  <a:moveTo>
                    <a:pt x="20" y="193"/>
                  </a:moveTo>
                  <a:lnTo>
                    <a:pt x="0" y="249"/>
                  </a:lnTo>
                  <a:lnTo>
                    <a:pt x="76" y="242"/>
                  </a:lnTo>
                  <a:lnTo>
                    <a:pt x="106" y="216"/>
                  </a:lnTo>
                  <a:lnTo>
                    <a:pt x="210" y="189"/>
                  </a:lnTo>
                  <a:lnTo>
                    <a:pt x="238" y="204"/>
                  </a:lnTo>
                  <a:lnTo>
                    <a:pt x="307" y="193"/>
                  </a:lnTo>
                  <a:lnTo>
                    <a:pt x="307" y="197"/>
                  </a:lnTo>
                  <a:lnTo>
                    <a:pt x="409" y="262"/>
                  </a:lnTo>
                  <a:lnTo>
                    <a:pt x="468" y="243"/>
                  </a:lnTo>
                  <a:lnTo>
                    <a:pt x="501" y="171"/>
                  </a:lnTo>
                  <a:lnTo>
                    <a:pt x="560" y="150"/>
                  </a:lnTo>
                  <a:lnTo>
                    <a:pt x="588" y="98"/>
                  </a:lnTo>
                  <a:lnTo>
                    <a:pt x="586" y="34"/>
                  </a:lnTo>
                  <a:lnTo>
                    <a:pt x="578" y="87"/>
                  </a:lnTo>
                  <a:lnTo>
                    <a:pt x="547" y="131"/>
                  </a:lnTo>
                  <a:lnTo>
                    <a:pt x="534" y="128"/>
                  </a:lnTo>
                  <a:lnTo>
                    <a:pt x="490" y="139"/>
                  </a:lnTo>
                  <a:lnTo>
                    <a:pt x="490" y="125"/>
                  </a:lnTo>
                  <a:lnTo>
                    <a:pt x="534" y="111"/>
                  </a:lnTo>
                  <a:lnTo>
                    <a:pt x="494" y="106"/>
                  </a:lnTo>
                  <a:lnTo>
                    <a:pt x="539" y="92"/>
                  </a:lnTo>
                  <a:lnTo>
                    <a:pt x="556" y="99"/>
                  </a:lnTo>
                  <a:lnTo>
                    <a:pt x="565" y="49"/>
                  </a:lnTo>
                  <a:lnTo>
                    <a:pt x="554" y="37"/>
                  </a:lnTo>
                  <a:lnTo>
                    <a:pt x="500" y="57"/>
                  </a:lnTo>
                  <a:lnTo>
                    <a:pt x="501" y="26"/>
                  </a:lnTo>
                  <a:lnTo>
                    <a:pt x="523" y="35"/>
                  </a:lnTo>
                  <a:lnTo>
                    <a:pt x="554" y="12"/>
                  </a:lnTo>
                  <a:lnTo>
                    <a:pt x="537" y="0"/>
                  </a:lnTo>
                  <a:lnTo>
                    <a:pt x="363" y="41"/>
                  </a:lnTo>
                  <a:lnTo>
                    <a:pt x="147" y="85"/>
                  </a:lnTo>
                  <a:lnTo>
                    <a:pt x="49" y="192"/>
                  </a:lnTo>
                  <a:lnTo>
                    <a:pt x="20" y="193"/>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10" name="Freeform 109"/>
            <p:cNvSpPr>
              <a:spLocks/>
            </p:cNvSpPr>
            <p:nvPr/>
          </p:nvSpPr>
          <p:spPr bwMode="auto">
            <a:xfrm>
              <a:off x="7116440" y="3174191"/>
              <a:ext cx="588539" cy="663425"/>
            </a:xfrm>
            <a:custGeom>
              <a:avLst/>
              <a:gdLst>
                <a:gd name="T0" fmla="*/ 30 w 296"/>
                <a:gd name="T1" fmla="*/ 163 h 311"/>
                <a:gd name="T2" fmla="*/ 7 w 296"/>
                <a:gd name="T3" fmla="*/ 155 h 311"/>
                <a:gd name="T4" fmla="*/ 0 w 296"/>
                <a:gd name="T5" fmla="*/ 205 h 311"/>
                <a:gd name="T6" fmla="*/ 7 w 296"/>
                <a:gd name="T7" fmla="*/ 257 h 311"/>
                <a:gd name="T8" fmla="*/ 50 w 296"/>
                <a:gd name="T9" fmla="*/ 293 h 311"/>
                <a:gd name="T10" fmla="*/ 61 w 296"/>
                <a:gd name="T11" fmla="*/ 311 h 311"/>
                <a:gd name="T12" fmla="*/ 115 w 296"/>
                <a:gd name="T13" fmla="*/ 293 h 311"/>
                <a:gd name="T14" fmla="*/ 180 w 296"/>
                <a:gd name="T15" fmla="*/ 250 h 311"/>
                <a:gd name="T16" fmla="*/ 199 w 296"/>
                <a:gd name="T17" fmla="*/ 160 h 311"/>
                <a:gd name="T18" fmla="*/ 240 w 296"/>
                <a:gd name="T19" fmla="*/ 135 h 311"/>
                <a:gd name="T20" fmla="*/ 263 w 296"/>
                <a:gd name="T21" fmla="*/ 80 h 311"/>
                <a:gd name="T22" fmla="*/ 296 w 296"/>
                <a:gd name="T23" fmla="*/ 66 h 311"/>
                <a:gd name="T24" fmla="*/ 253 w 296"/>
                <a:gd name="T25" fmla="*/ 57 h 311"/>
                <a:gd name="T26" fmla="*/ 179 w 296"/>
                <a:gd name="T27" fmla="*/ 98 h 311"/>
                <a:gd name="T28" fmla="*/ 167 w 296"/>
                <a:gd name="T29" fmla="*/ 58 h 311"/>
                <a:gd name="T30" fmla="*/ 103 w 296"/>
                <a:gd name="T31" fmla="*/ 63 h 311"/>
                <a:gd name="T32" fmla="*/ 87 w 296"/>
                <a:gd name="T33" fmla="*/ 0 h 311"/>
                <a:gd name="T34" fmla="*/ 71 w 296"/>
                <a:gd name="T35" fmla="*/ 17 h 311"/>
                <a:gd name="T36" fmla="*/ 76 w 296"/>
                <a:gd name="T37" fmla="*/ 106 h 311"/>
                <a:gd name="T38" fmla="*/ 47 w 296"/>
                <a:gd name="T39" fmla="*/ 113 h 311"/>
                <a:gd name="T40" fmla="*/ 30 w 296"/>
                <a:gd name="T41" fmla="*/ 163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6" h="311">
                  <a:moveTo>
                    <a:pt x="30" y="163"/>
                  </a:moveTo>
                  <a:lnTo>
                    <a:pt x="7" y="155"/>
                  </a:lnTo>
                  <a:lnTo>
                    <a:pt x="0" y="205"/>
                  </a:lnTo>
                  <a:lnTo>
                    <a:pt x="7" y="257"/>
                  </a:lnTo>
                  <a:lnTo>
                    <a:pt x="50" y="293"/>
                  </a:lnTo>
                  <a:lnTo>
                    <a:pt x="61" y="311"/>
                  </a:lnTo>
                  <a:lnTo>
                    <a:pt x="115" y="293"/>
                  </a:lnTo>
                  <a:lnTo>
                    <a:pt x="180" y="250"/>
                  </a:lnTo>
                  <a:lnTo>
                    <a:pt x="199" y="160"/>
                  </a:lnTo>
                  <a:lnTo>
                    <a:pt x="240" y="135"/>
                  </a:lnTo>
                  <a:lnTo>
                    <a:pt x="263" y="80"/>
                  </a:lnTo>
                  <a:lnTo>
                    <a:pt x="296" y="66"/>
                  </a:lnTo>
                  <a:lnTo>
                    <a:pt x="253" y="57"/>
                  </a:lnTo>
                  <a:lnTo>
                    <a:pt x="179" y="98"/>
                  </a:lnTo>
                  <a:lnTo>
                    <a:pt x="167" y="58"/>
                  </a:lnTo>
                  <a:lnTo>
                    <a:pt x="103" y="63"/>
                  </a:lnTo>
                  <a:lnTo>
                    <a:pt x="87" y="0"/>
                  </a:lnTo>
                  <a:lnTo>
                    <a:pt x="71" y="17"/>
                  </a:lnTo>
                  <a:lnTo>
                    <a:pt x="76" y="106"/>
                  </a:lnTo>
                  <a:lnTo>
                    <a:pt x="47" y="113"/>
                  </a:lnTo>
                  <a:lnTo>
                    <a:pt x="30" y="163"/>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11" name="Freeform 110"/>
            <p:cNvSpPr>
              <a:spLocks/>
            </p:cNvSpPr>
            <p:nvPr/>
          </p:nvSpPr>
          <p:spPr bwMode="auto">
            <a:xfrm>
              <a:off x="7953517" y="3184857"/>
              <a:ext cx="161053" cy="221853"/>
            </a:xfrm>
            <a:custGeom>
              <a:avLst/>
              <a:gdLst>
                <a:gd name="T0" fmla="*/ 0 w 81"/>
                <a:gd name="T1" fmla="*/ 6 h 104"/>
                <a:gd name="T2" fmla="*/ 17 w 81"/>
                <a:gd name="T3" fmla="*/ 0 h 104"/>
                <a:gd name="T4" fmla="*/ 54 w 81"/>
                <a:gd name="T5" fmla="*/ 23 h 104"/>
                <a:gd name="T6" fmla="*/ 54 w 81"/>
                <a:gd name="T7" fmla="*/ 46 h 104"/>
                <a:gd name="T8" fmla="*/ 80 w 81"/>
                <a:gd name="T9" fmla="*/ 62 h 104"/>
                <a:gd name="T10" fmla="*/ 81 w 81"/>
                <a:gd name="T11" fmla="*/ 92 h 104"/>
                <a:gd name="T12" fmla="*/ 39 w 81"/>
                <a:gd name="T13" fmla="*/ 104 h 104"/>
                <a:gd name="T14" fmla="*/ 0 w 81"/>
                <a:gd name="T15" fmla="*/ 6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0" y="6"/>
                  </a:moveTo>
                  <a:lnTo>
                    <a:pt x="17" y="0"/>
                  </a:lnTo>
                  <a:lnTo>
                    <a:pt x="54" y="23"/>
                  </a:lnTo>
                  <a:lnTo>
                    <a:pt x="54" y="46"/>
                  </a:lnTo>
                  <a:lnTo>
                    <a:pt x="80" y="62"/>
                  </a:lnTo>
                  <a:lnTo>
                    <a:pt x="81" y="92"/>
                  </a:lnTo>
                  <a:lnTo>
                    <a:pt x="39" y="104"/>
                  </a:lnTo>
                  <a:lnTo>
                    <a:pt x="0" y="6"/>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12" name="Freeform 111"/>
            <p:cNvSpPr>
              <a:spLocks/>
            </p:cNvSpPr>
            <p:nvPr/>
          </p:nvSpPr>
          <p:spPr bwMode="auto">
            <a:xfrm>
              <a:off x="7963459" y="2828613"/>
              <a:ext cx="208773" cy="437307"/>
            </a:xfrm>
            <a:custGeom>
              <a:avLst/>
              <a:gdLst>
                <a:gd name="T0" fmla="*/ 18 w 105"/>
                <a:gd name="T1" fmla="*/ 1 h 205"/>
                <a:gd name="T2" fmla="*/ 42 w 105"/>
                <a:gd name="T3" fmla="*/ 0 h 205"/>
                <a:gd name="T4" fmla="*/ 93 w 105"/>
                <a:gd name="T5" fmla="*/ 30 h 205"/>
                <a:gd name="T6" fmla="*/ 86 w 105"/>
                <a:gd name="T7" fmla="*/ 56 h 205"/>
                <a:gd name="T8" fmla="*/ 103 w 105"/>
                <a:gd name="T9" fmla="*/ 71 h 205"/>
                <a:gd name="T10" fmla="*/ 105 w 105"/>
                <a:gd name="T11" fmla="*/ 167 h 205"/>
                <a:gd name="T12" fmla="*/ 87 w 105"/>
                <a:gd name="T13" fmla="*/ 205 h 205"/>
                <a:gd name="T14" fmla="*/ 67 w 105"/>
                <a:gd name="T15" fmla="*/ 191 h 205"/>
                <a:gd name="T16" fmla="*/ 46 w 105"/>
                <a:gd name="T17" fmla="*/ 190 h 205"/>
                <a:gd name="T18" fmla="*/ 10 w 105"/>
                <a:gd name="T19" fmla="*/ 170 h 205"/>
                <a:gd name="T20" fmla="*/ 37 w 105"/>
                <a:gd name="T21" fmla="*/ 108 h 205"/>
                <a:gd name="T22" fmla="*/ 0 w 105"/>
                <a:gd name="T23" fmla="*/ 79 h 205"/>
                <a:gd name="T24" fmla="*/ 18 w 105"/>
                <a:gd name="T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205">
                  <a:moveTo>
                    <a:pt x="18" y="1"/>
                  </a:moveTo>
                  <a:lnTo>
                    <a:pt x="42" y="0"/>
                  </a:lnTo>
                  <a:lnTo>
                    <a:pt x="93" y="30"/>
                  </a:lnTo>
                  <a:lnTo>
                    <a:pt x="86" y="56"/>
                  </a:lnTo>
                  <a:lnTo>
                    <a:pt x="103" y="71"/>
                  </a:lnTo>
                  <a:lnTo>
                    <a:pt x="105" y="167"/>
                  </a:lnTo>
                  <a:lnTo>
                    <a:pt x="87" y="205"/>
                  </a:lnTo>
                  <a:lnTo>
                    <a:pt x="67" y="191"/>
                  </a:lnTo>
                  <a:lnTo>
                    <a:pt x="46" y="190"/>
                  </a:lnTo>
                  <a:lnTo>
                    <a:pt x="10" y="170"/>
                  </a:lnTo>
                  <a:lnTo>
                    <a:pt x="37" y="108"/>
                  </a:lnTo>
                  <a:lnTo>
                    <a:pt x="0" y="79"/>
                  </a:lnTo>
                  <a:lnTo>
                    <a:pt x="18" y="1"/>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13" name="Freeform 112"/>
            <p:cNvSpPr>
              <a:spLocks/>
            </p:cNvSpPr>
            <p:nvPr/>
          </p:nvSpPr>
          <p:spPr bwMode="auto">
            <a:xfrm>
              <a:off x="7993283" y="2081994"/>
              <a:ext cx="236187" cy="458639"/>
            </a:xfrm>
            <a:custGeom>
              <a:avLst/>
              <a:gdLst>
                <a:gd name="T0" fmla="*/ 0 w 114"/>
                <a:gd name="T1" fmla="*/ 22 h 215"/>
                <a:gd name="T2" fmla="*/ 82 w 114"/>
                <a:gd name="T3" fmla="*/ 0 h 215"/>
                <a:gd name="T4" fmla="*/ 114 w 114"/>
                <a:gd name="T5" fmla="*/ 59 h 215"/>
                <a:gd name="T6" fmla="*/ 97 w 114"/>
                <a:gd name="T7" fmla="*/ 74 h 215"/>
                <a:gd name="T8" fmla="*/ 104 w 114"/>
                <a:gd name="T9" fmla="*/ 203 h 215"/>
                <a:gd name="T10" fmla="*/ 56 w 114"/>
                <a:gd name="T11" fmla="*/ 215 h 215"/>
                <a:gd name="T12" fmla="*/ 33 w 114"/>
                <a:gd name="T13" fmla="*/ 161 h 215"/>
                <a:gd name="T14" fmla="*/ 32 w 114"/>
                <a:gd name="T15" fmla="*/ 97 h 215"/>
                <a:gd name="T16" fmla="*/ 11 w 114"/>
                <a:gd name="T17" fmla="*/ 78 h 215"/>
                <a:gd name="T18" fmla="*/ 0 w 114"/>
                <a:gd name="T19" fmla="*/ 22 h 215"/>
                <a:gd name="connsiteX0" fmla="*/ 0 w 10000"/>
                <a:gd name="connsiteY0" fmla="*/ 1023 h 10000"/>
                <a:gd name="connsiteX1" fmla="*/ 7193 w 10000"/>
                <a:gd name="connsiteY1" fmla="*/ 0 h 10000"/>
                <a:gd name="connsiteX2" fmla="*/ 10000 w 10000"/>
                <a:gd name="connsiteY2" fmla="*/ 2744 h 10000"/>
                <a:gd name="connsiteX3" fmla="*/ 8509 w 10000"/>
                <a:gd name="connsiteY3" fmla="*/ 3442 h 10000"/>
                <a:gd name="connsiteX4" fmla="*/ 9543 w 10000"/>
                <a:gd name="connsiteY4" fmla="*/ 9553 h 10000"/>
                <a:gd name="connsiteX5" fmla="*/ 4912 w 10000"/>
                <a:gd name="connsiteY5" fmla="*/ 10000 h 10000"/>
                <a:gd name="connsiteX6" fmla="*/ 2895 w 10000"/>
                <a:gd name="connsiteY6" fmla="*/ 7488 h 10000"/>
                <a:gd name="connsiteX7" fmla="*/ 2807 w 10000"/>
                <a:gd name="connsiteY7" fmla="*/ 4512 h 10000"/>
                <a:gd name="connsiteX8" fmla="*/ 965 w 10000"/>
                <a:gd name="connsiteY8" fmla="*/ 3628 h 10000"/>
                <a:gd name="connsiteX9" fmla="*/ 0 w 10000"/>
                <a:gd name="connsiteY9" fmla="*/ 1023 h 10000"/>
                <a:gd name="connsiteX0" fmla="*/ 0 w 10420"/>
                <a:gd name="connsiteY0" fmla="*/ 1023 h 10000"/>
                <a:gd name="connsiteX1" fmla="*/ 7193 w 10420"/>
                <a:gd name="connsiteY1" fmla="*/ 0 h 10000"/>
                <a:gd name="connsiteX2" fmla="*/ 10420 w 10420"/>
                <a:gd name="connsiteY2" fmla="*/ 2744 h 10000"/>
                <a:gd name="connsiteX3" fmla="*/ 8509 w 10420"/>
                <a:gd name="connsiteY3" fmla="*/ 3442 h 10000"/>
                <a:gd name="connsiteX4" fmla="*/ 9543 w 10420"/>
                <a:gd name="connsiteY4" fmla="*/ 9553 h 10000"/>
                <a:gd name="connsiteX5" fmla="*/ 4912 w 10420"/>
                <a:gd name="connsiteY5" fmla="*/ 10000 h 10000"/>
                <a:gd name="connsiteX6" fmla="*/ 2895 w 10420"/>
                <a:gd name="connsiteY6" fmla="*/ 7488 h 10000"/>
                <a:gd name="connsiteX7" fmla="*/ 2807 w 10420"/>
                <a:gd name="connsiteY7" fmla="*/ 4512 h 10000"/>
                <a:gd name="connsiteX8" fmla="*/ 965 w 10420"/>
                <a:gd name="connsiteY8" fmla="*/ 3628 h 10000"/>
                <a:gd name="connsiteX9" fmla="*/ 0 w 10420"/>
                <a:gd name="connsiteY9" fmla="*/ 1023 h 10000"/>
                <a:gd name="connsiteX0" fmla="*/ 0 w 10420"/>
                <a:gd name="connsiteY0" fmla="*/ 1023 h 10000"/>
                <a:gd name="connsiteX1" fmla="*/ 7193 w 10420"/>
                <a:gd name="connsiteY1" fmla="*/ 0 h 10000"/>
                <a:gd name="connsiteX2" fmla="*/ 10420 w 10420"/>
                <a:gd name="connsiteY2" fmla="*/ 2744 h 10000"/>
                <a:gd name="connsiteX3" fmla="*/ 8929 w 10420"/>
                <a:gd name="connsiteY3" fmla="*/ 3498 h 10000"/>
                <a:gd name="connsiteX4" fmla="*/ 9543 w 10420"/>
                <a:gd name="connsiteY4" fmla="*/ 9553 h 10000"/>
                <a:gd name="connsiteX5" fmla="*/ 4912 w 10420"/>
                <a:gd name="connsiteY5" fmla="*/ 10000 h 10000"/>
                <a:gd name="connsiteX6" fmla="*/ 2895 w 10420"/>
                <a:gd name="connsiteY6" fmla="*/ 7488 h 10000"/>
                <a:gd name="connsiteX7" fmla="*/ 2807 w 10420"/>
                <a:gd name="connsiteY7" fmla="*/ 4512 h 10000"/>
                <a:gd name="connsiteX8" fmla="*/ 965 w 10420"/>
                <a:gd name="connsiteY8" fmla="*/ 3628 h 10000"/>
                <a:gd name="connsiteX9" fmla="*/ 0 w 10420"/>
                <a:gd name="connsiteY9" fmla="*/ 102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0" h="10000">
                  <a:moveTo>
                    <a:pt x="0" y="1023"/>
                  </a:moveTo>
                  <a:lnTo>
                    <a:pt x="7193" y="0"/>
                  </a:lnTo>
                  <a:lnTo>
                    <a:pt x="10420" y="2744"/>
                  </a:lnTo>
                  <a:lnTo>
                    <a:pt x="8929" y="3498"/>
                  </a:lnTo>
                  <a:cubicBezTo>
                    <a:pt x="9134" y="5516"/>
                    <a:pt x="9338" y="7535"/>
                    <a:pt x="9543" y="9553"/>
                  </a:cubicBezTo>
                  <a:lnTo>
                    <a:pt x="4912" y="10000"/>
                  </a:lnTo>
                  <a:lnTo>
                    <a:pt x="2895" y="7488"/>
                  </a:lnTo>
                  <a:cubicBezTo>
                    <a:pt x="2866" y="6496"/>
                    <a:pt x="2836" y="5504"/>
                    <a:pt x="2807" y="4512"/>
                  </a:cubicBezTo>
                  <a:lnTo>
                    <a:pt x="965" y="3628"/>
                  </a:lnTo>
                  <a:lnTo>
                    <a:pt x="0" y="1023"/>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14" name="Freeform 113"/>
            <p:cNvSpPr>
              <a:spLocks/>
            </p:cNvSpPr>
            <p:nvPr/>
          </p:nvSpPr>
          <p:spPr bwMode="auto">
            <a:xfrm>
              <a:off x="8106617" y="2451037"/>
              <a:ext cx="493100" cy="232519"/>
            </a:xfrm>
            <a:custGeom>
              <a:avLst/>
              <a:gdLst>
                <a:gd name="T0" fmla="*/ 0 w 248"/>
                <a:gd name="T1" fmla="*/ 44 h 109"/>
                <a:gd name="T2" fmla="*/ 127 w 248"/>
                <a:gd name="T3" fmla="*/ 13 h 109"/>
                <a:gd name="T4" fmla="*/ 141 w 248"/>
                <a:gd name="T5" fmla="*/ 14 h 109"/>
                <a:gd name="T6" fmla="*/ 156 w 248"/>
                <a:gd name="T7" fmla="*/ 0 h 109"/>
                <a:gd name="T8" fmla="*/ 169 w 248"/>
                <a:gd name="T9" fmla="*/ 8 h 109"/>
                <a:gd name="T10" fmla="*/ 154 w 248"/>
                <a:gd name="T11" fmla="*/ 38 h 109"/>
                <a:gd name="T12" fmla="*/ 181 w 248"/>
                <a:gd name="T13" fmla="*/ 36 h 109"/>
                <a:gd name="T14" fmla="*/ 195 w 248"/>
                <a:gd name="T15" fmla="*/ 60 h 109"/>
                <a:gd name="T16" fmla="*/ 213 w 248"/>
                <a:gd name="T17" fmla="*/ 63 h 109"/>
                <a:gd name="T18" fmla="*/ 226 w 248"/>
                <a:gd name="T19" fmla="*/ 59 h 109"/>
                <a:gd name="T20" fmla="*/ 226 w 248"/>
                <a:gd name="T21" fmla="*/ 46 h 109"/>
                <a:gd name="T22" fmla="*/ 204 w 248"/>
                <a:gd name="T23" fmla="*/ 29 h 109"/>
                <a:gd name="T24" fmla="*/ 221 w 248"/>
                <a:gd name="T25" fmla="*/ 28 h 109"/>
                <a:gd name="T26" fmla="*/ 248 w 248"/>
                <a:gd name="T27" fmla="*/ 64 h 109"/>
                <a:gd name="T28" fmla="*/ 222 w 248"/>
                <a:gd name="T29" fmla="*/ 86 h 109"/>
                <a:gd name="T30" fmla="*/ 192 w 248"/>
                <a:gd name="T31" fmla="*/ 75 h 109"/>
                <a:gd name="T32" fmla="*/ 173 w 248"/>
                <a:gd name="T33" fmla="*/ 102 h 109"/>
                <a:gd name="T34" fmla="*/ 135 w 248"/>
                <a:gd name="T35" fmla="*/ 75 h 109"/>
                <a:gd name="T36" fmla="*/ 10 w 248"/>
                <a:gd name="T37" fmla="*/ 109 h 109"/>
                <a:gd name="T38" fmla="*/ 0 w 248"/>
                <a:gd name="T3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8" h="109">
                  <a:moveTo>
                    <a:pt x="0" y="44"/>
                  </a:moveTo>
                  <a:lnTo>
                    <a:pt x="127" y="13"/>
                  </a:lnTo>
                  <a:lnTo>
                    <a:pt x="141" y="14"/>
                  </a:lnTo>
                  <a:lnTo>
                    <a:pt x="156" y="0"/>
                  </a:lnTo>
                  <a:lnTo>
                    <a:pt x="169" y="8"/>
                  </a:lnTo>
                  <a:lnTo>
                    <a:pt x="154" y="38"/>
                  </a:lnTo>
                  <a:lnTo>
                    <a:pt x="181" y="36"/>
                  </a:lnTo>
                  <a:lnTo>
                    <a:pt x="195" y="60"/>
                  </a:lnTo>
                  <a:lnTo>
                    <a:pt x="213" y="63"/>
                  </a:lnTo>
                  <a:lnTo>
                    <a:pt x="226" y="59"/>
                  </a:lnTo>
                  <a:lnTo>
                    <a:pt x="226" y="46"/>
                  </a:lnTo>
                  <a:lnTo>
                    <a:pt x="204" y="29"/>
                  </a:lnTo>
                  <a:lnTo>
                    <a:pt x="221" y="28"/>
                  </a:lnTo>
                  <a:lnTo>
                    <a:pt x="248" y="64"/>
                  </a:lnTo>
                  <a:lnTo>
                    <a:pt x="222" y="86"/>
                  </a:lnTo>
                  <a:lnTo>
                    <a:pt x="192" y="75"/>
                  </a:lnTo>
                  <a:lnTo>
                    <a:pt x="173" y="102"/>
                  </a:lnTo>
                  <a:lnTo>
                    <a:pt x="135" y="75"/>
                  </a:lnTo>
                  <a:lnTo>
                    <a:pt x="10" y="109"/>
                  </a:lnTo>
                  <a:lnTo>
                    <a:pt x="0" y="44"/>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15" name="Freeform 114"/>
            <p:cNvSpPr>
              <a:spLocks/>
            </p:cNvSpPr>
            <p:nvPr/>
          </p:nvSpPr>
          <p:spPr bwMode="auto">
            <a:xfrm>
              <a:off x="8126500" y="2626832"/>
              <a:ext cx="254503" cy="210315"/>
            </a:xfrm>
            <a:custGeom>
              <a:avLst/>
              <a:gdLst>
                <a:gd name="T0" fmla="*/ 0 w 128"/>
                <a:gd name="T1" fmla="*/ 24 h 95"/>
                <a:gd name="T2" fmla="*/ 99 w 128"/>
                <a:gd name="T3" fmla="*/ 0 h 95"/>
                <a:gd name="T4" fmla="*/ 128 w 128"/>
                <a:gd name="T5" fmla="*/ 43 h 95"/>
                <a:gd name="T6" fmla="*/ 110 w 128"/>
                <a:gd name="T7" fmla="*/ 62 h 95"/>
                <a:gd name="T8" fmla="*/ 80 w 128"/>
                <a:gd name="T9" fmla="*/ 55 h 95"/>
                <a:gd name="T10" fmla="*/ 31 w 128"/>
                <a:gd name="T11" fmla="*/ 95 h 95"/>
                <a:gd name="T12" fmla="*/ 6 w 128"/>
                <a:gd name="T13" fmla="*/ 74 h 95"/>
                <a:gd name="T14" fmla="*/ 0 w 128"/>
                <a:gd name="T15" fmla="*/ 24 h 95"/>
                <a:gd name="connsiteX0" fmla="*/ 0 w 10000"/>
                <a:gd name="connsiteY0" fmla="*/ 2904 h 10378"/>
                <a:gd name="connsiteX1" fmla="*/ 7453 w 10000"/>
                <a:gd name="connsiteY1" fmla="*/ 0 h 10378"/>
                <a:gd name="connsiteX2" fmla="*/ 10000 w 10000"/>
                <a:gd name="connsiteY2" fmla="*/ 4904 h 10378"/>
                <a:gd name="connsiteX3" fmla="*/ 8594 w 10000"/>
                <a:gd name="connsiteY3" fmla="*/ 6904 h 10378"/>
                <a:gd name="connsiteX4" fmla="*/ 6250 w 10000"/>
                <a:gd name="connsiteY4" fmla="*/ 6167 h 10378"/>
                <a:gd name="connsiteX5" fmla="*/ 2422 w 10000"/>
                <a:gd name="connsiteY5" fmla="*/ 10378 h 10378"/>
                <a:gd name="connsiteX6" fmla="*/ 469 w 10000"/>
                <a:gd name="connsiteY6" fmla="*/ 8167 h 10378"/>
                <a:gd name="connsiteX7" fmla="*/ 0 w 10000"/>
                <a:gd name="connsiteY7" fmla="*/ 2904 h 1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378">
                  <a:moveTo>
                    <a:pt x="0" y="2904"/>
                  </a:moveTo>
                  <a:lnTo>
                    <a:pt x="7453" y="0"/>
                  </a:lnTo>
                  <a:lnTo>
                    <a:pt x="10000" y="4904"/>
                  </a:lnTo>
                  <a:lnTo>
                    <a:pt x="8594" y="6904"/>
                  </a:lnTo>
                  <a:lnTo>
                    <a:pt x="6250" y="6167"/>
                  </a:lnTo>
                  <a:lnTo>
                    <a:pt x="2422" y="10378"/>
                  </a:lnTo>
                  <a:lnTo>
                    <a:pt x="469" y="8167"/>
                  </a:lnTo>
                  <a:cubicBezTo>
                    <a:pt x="313" y="6413"/>
                    <a:pt x="156" y="4658"/>
                    <a:pt x="0" y="2904"/>
                  </a:cubicBez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16" name="Freeform 115"/>
            <p:cNvSpPr>
              <a:spLocks/>
            </p:cNvSpPr>
            <p:nvPr/>
          </p:nvSpPr>
          <p:spPr bwMode="auto">
            <a:xfrm>
              <a:off x="8164277" y="2000932"/>
              <a:ext cx="274386" cy="518368"/>
            </a:xfrm>
            <a:custGeom>
              <a:avLst/>
              <a:gdLst>
                <a:gd name="T0" fmla="*/ 29 w 138"/>
                <a:gd name="T1" fmla="*/ 0 h 243"/>
                <a:gd name="T2" fmla="*/ 0 w 138"/>
                <a:gd name="T3" fmla="*/ 42 h 243"/>
                <a:gd name="T4" fmla="*/ 32 w 138"/>
                <a:gd name="T5" fmla="*/ 99 h 243"/>
                <a:gd name="T6" fmla="*/ 13 w 138"/>
                <a:gd name="T7" fmla="*/ 114 h 243"/>
                <a:gd name="T8" fmla="*/ 21 w 138"/>
                <a:gd name="T9" fmla="*/ 243 h 243"/>
                <a:gd name="T10" fmla="*/ 98 w 138"/>
                <a:gd name="T11" fmla="*/ 224 h 243"/>
                <a:gd name="T12" fmla="*/ 118 w 138"/>
                <a:gd name="T13" fmla="*/ 224 h 243"/>
                <a:gd name="T14" fmla="*/ 128 w 138"/>
                <a:gd name="T15" fmla="*/ 210 h 243"/>
                <a:gd name="T16" fmla="*/ 128 w 138"/>
                <a:gd name="T17" fmla="*/ 187 h 243"/>
                <a:gd name="T18" fmla="*/ 138 w 138"/>
                <a:gd name="T19" fmla="*/ 171 h 243"/>
                <a:gd name="T20" fmla="*/ 94 w 138"/>
                <a:gd name="T21" fmla="*/ 152 h 243"/>
                <a:gd name="T22" fmla="*/ 40 w 138"/>
                <a:gd name="T23" fmla="*/ 12 h 243"/>
                <a:gd name="T24" fmla="*/ 29 w 138"/>
                <a:gd name="T2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243">
                  <a:moveTo>
                    <a:pt x="29" y="0"/>
                  </a:moveTo>
                  <a:lnTo>
                    <a:pt x="0" y="42"/>
                  </a:lnTo>
                  <a:lnTo>
                    <a:pt x="32" y="99"/>
                  </a:lnTo>
                  <a:lnTo>
                    <a:pt x="13" y="114"/>
                  </a:lnTo>
                  <a:lnTo>
                    <a:pt x="21" y="243"/>
                  </a:lnTo>
                  <a:lnTo>
                    <a:pt x="98" y="224"/>
                  </a:lnTo>
                  <a:lnTo>
                    <a:pt x="118" y="224"/>
                  </a:lnTo>
                  <a:lnTo>
                    <a:pt x="128" y="210"/>
                  </a:lnTo>
                  <a:lnTo>
                    <a:pt x="128" y="187"/>
                  </a:lnTo>
                  <a:lnTo>
                    <a:pt x="138" y="171"/>
                  </a:lnTo>
                  <a:lnTo>
                    <a:pt x="94" y="152"/>
                  </a:lnTo>
                  <a:lnTo>
                    <a:pt x="40" y="12"/>
                  </a:lnTo>
                  <a:lnTo>
                    <a:pt x="29"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17" name="Freeform 116"/>
            <p:cNvSpPr>
              <a:spLocks/>
            </p:cNvSpPr>
            <p:nvPr/>
          </p:nvSpPr>
          <p:spPr bwMode="auto">
            <a:xfrm>
              <a:off x="8318187" y="2613161"/>
              <a:ext cx="128431" cy="110926"/>
            </a:xfrm>
            <a:custGeom>
              <a:avLst/>
              <a:gdLst>
                <a:gd name="T0" fmla="*/ 0 w 61"/>
                <a:gd name="T1" fmla="*/ 9 h 52"/>
                <a:gd name="T2" fmla="*/ 26 w 61"/>
                <a:gd name="T3" fmla="*/ 0 h 52"/>
                <a:gd name="T4" fmla="*/ 61 w 61"/>
                <a:gd name="T5" fmla="*/ 27 h 52"/>
                <a:gd name="T6" fmla="*/ 55 w 61"/>
                <a:gd name="T7" fmla="*/ 34 h 52"/>
                <a:gd name="T8" fmla="*/ 37 w 61"/>
                <a:gd name="T9" fmla="*/ 34 h 52"/>
                <a:gd name="T10" fmla="*/ 28 w 61"/>
                <a:gd name="T11" fmla="*/ 52 h 52"/>
                <a:gd name="T12" fmla="*/ 0 w 61"/>
                <a:gd name="T13" fmla="*/ 9 h 52"/>
                <a:gd name="connsiteX0" fmla="*/ 0 w 10589"/>
                <a:gd name="connsiteY0" fmla="*/ 1501 h 10000"/>
                <a:gd name="connsiteX1" fmla="*/ 4851 w 10589"/>
                <a:gd name="connsiteY1" fmla="*/ 0 h 10000"/>
                <a:gd name="connsiteX2" fmla="*/ 10589 w 10589"/>
                <a:gd name="connsiteY2" fmla="*/ 5192 h 10000"/>
                <a:gd name="connsiteX3" fmla="*/ 9605 w 10589"/>
                <a:gd name="connsiteY3" fmla="*/ 6538 h 10000"/>
                <a:gd name="connsiteX4" fmla="*/ 6655 w 10589"/>
                <a:gd name="connsiteY4" fmla="*/ 6538 h 10000"/>
                <a:gd name="connsiteX5" fmla="*/ 5179 w 10589"/>
                <a:gd name="connsiteY5" fmla="*/ 10000 h 10000"/>
                <a:gd name="connsiteX6" fmla="*/ 0 w 10589"/>
                <a:gd name="connsiteY6" fmla="*/ 1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9" h="10000">
                  <a:moveTo>
                    <a:pt x="0" y="1501"/>
                  </a:moveTo>
                  <a:lnTo>
                    <a:pt x="4851" y="0"/>
                  </a:lnTo>
                  <a:lnTo>
                    <a:pt x="10589" y="5192"/>
                  </a:lnTo>
                  <a:lnTo>
                    <a:pt x="9605" y="6538"/>
                  </a:lnTo>
                  <a:lnTo>
                    <a:pt x="6655" y="6538"/>
                  </a:lnTo>
                  <a:lnTo>
                    <a:pt x="5179" y="10000"/>
                  </a:lnTo>
                  <a:lnTo>
                    <a:pt x="0" y="1501"/>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18" name="Freeform 117"/>
            <p:cNvSpPr>
              <a:spLocks/>
            </p:cNvSpPr>
            <p:nvPr/>
          </p:nvSpPr>
          <p:spPr bwMode="auto">
            <a:xfrm>
              <a:off x="5670940" y="2195054"/>
              <a:ext cx="691931" cy="866079"/>
            </a:xfrm>
            <a:custGeom>
              <a:avLst/>
              <a:gdLst>
                <a:gd name="T0" fmla="*/ 25 w 348"/>
                <a:gd name="T1" fmla="*/ 27 h 406"/>
                <a:gd name="T2" fmla="*/ 52 w 348"/>
                <a:gd name="T3" fmla="*/ 23 h 406"/>
                <a:gd name="T4" fmla="*/ 75 w 348"/>
                <a:gd name="T5" fmla="*/ 23 h 406"/>
                <a:gd name="T6" fmla="*/ 90 w 348"/>
                <a:gd name="T7" fmla="*/ 0 h 406"/>
                <a:gd name="T8" fmla="*/ 101 w 348"/>
                <a:gd name="T9" fmla="*/ 29 h 406"/>
                <a:gd name="T10" fmla="*/ 139 w 348"/>
                <a:gd name="T11" fmla="*/ 29 h 406"/>
                <a:gd name="T12" fmla="*/ 159 w 348"/>
                <a:gd name="T13" fmla="*/ 58 h 406"/>
                <a:gd name="T14" fmla="*/ 197 w 348"/>
                <a:gd name="T15" fmla="*/ 51 h 406"/>
                <a:gd name="T16" fmla="*/ 225 w 348"/>
                <a:gd name="T17" fmla="*/ 67 h 406"/>
                <a:gd name="T18" fmla="*/ 273 w 348"/>
                <a:gd name="T19" fmla="*/ 80 h 406"/>
                <a:gd name="T20" fmla="*/ 282 w 348"/>
                <a:gd name="T21" fmla="*/ 101 h 406"/>
                <a:gd name="T22" fmla="*/ 307 w 348"/>
                <a:gd name="T23" fmla="*/ 102 h 406"/>
                <a:gd name="T24" fmla="*/ 300 w 348"/>
                <a:gd name="T25" fmla="*/ 124 h 406"/>
                <a:gd name="T26" fmla="*/ 308 w 348"/>
                <a:gd name="T27" fmla="*/ 149 h 406"/>
                <a:gd name="T28" fmla="*/ 292 w 348"/>
                <a:gd name="T29" fmla="*/ 178 h 406"/>
                <a:gd name="T30" fmla="*/ 303 w 348"/>
                <a:gd name="T31" fmla="*/ 185 h 406"/>
                <a:gd name="T32" fmla="*/ 331 w 348"/>
                <a:gd name="T33" fmla="*/ 152 h 406"/>
                <a:gd name="T34" fmla="*/ 329 w 348"/>
                <a:gd name="T35" fmla="*/ 140 h 406"/>
                <a:gd name="T36" fmla="*/ 341 w 348"/>
                <a:gd name="T37" fmla="*/ 136 h 406"/>
                <a:gd name="T38" fmla="*/ 348 w 348"/>
                <a:gd name="T39" fmla="*/ 152 h 406"/>
                <a:gd name="T40" fmla="*/ 327 w 348"/>
                <a:gd name="T41" fmla="*/ 175 h 406"/>
                <a:gd name="T42" fmla="*/ 319 w 348"/>
                <a:gd name="T43" fmla="*/ 226 h 406"/>
                <a:gd name="T44" fmla="*/ 319 w 348"/>
                <a:gd name="T45" fmla="*/ 312 h 406"/>
                <a:gd name="T46" fmla="*/ 331 w 348"/>
                <a:gd name="T47" fmla="*/ 328 h 406"/>
                <a:gd name="T48" fmla="*/ 326 w 348"/>
                <a:gd name="T49" fmla="*/ 381 h 406"/>
                <a:gd name="T50" fmla="*/ 160 w 348"/>
                <a:gd name="T51" fmla="*/ 406 h 406"/>
                <a:gd name="T52" fmla="*/ 119 w 348"/>
                <a:gd name="T53" fmla="*/ 381 h 406"/>
                <a:gd name="T54" fmla="*/ 128 w 348"/>
                <a:gd name="T55" fmla="*/ 350 h 406"/>
                <a:gd name="T56" fmla="*/ 108 w 348"/>
                <a:gd name="T57" fmla="*/ 316 h 406"/>
                <a:gd name="T58" fmla="*/ 90 w 348"/>
                <a:gd name="T59" fmla="*/ 271 h 406"/>
                <a:gd name="T60" fmla="*/ 43 w 348"/>
                <a:gd name="T61" fmla="*/ 228 h 406"/>
                <a:gd name="T62" fmla="*/ 15 w 348"/>
                <a:gd name="T63" fmla="*/ 228 h 406"/>
                <a:gd name="T64" fmla="*/ 15 w 348"/>
                <a:gd name="T65" fmla="*/ 167 h 406"/>
                <a:gd name="T66" fmla="*/ 0 w 348"/>
                <a:gd name="T67" fmla="*/ 145 h 406"/>
                <a:gd name="T68" fmla="*/ 33 w 348"/>
                <a:gd name="T69" fmla="*/ 110 h 406"/>
                <a:gd name="T70" fmla="*/ 25 w 348"/>
                <a:gd name="T71" fmla="*/ 2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8" h="406">
                  <a:moveTo>
                    <a:pt x="25" y="27"/>
                  </a:moveTo>
                  <a:lnTo>
                    <a:pt x="52" y="23"/>
                  </a:lnTo>
                  <a:lnTo>
                    <a:pt x="75" y="23"/>
                  </a:lnTo>
                  <a:lnTo>
                    <a:pt x="90" y="0"/>
                  </a:lnTo>
                  <a:lnTo>
                    <a:pt x="101" y="29"/>
                  </a:lnTo>
                  <a:lnTo>
                    <a:pt x="139" y="29"/>
                  </a:lnTo>
                  <a:lnTo>
                    <a:pt x="159" y="58"/>
                  </a:lnTo>
                  <a:lnTo>
                    <a:pt x="197" y="51"/>
                  </a:lnTo>
                  <a:lnTo>
                    <a:pt x="225" y="67"/>
                  </a:lnTo>
                  <a:lnTo>
                    <a:pt x="273" y="80"/>
                  </a:lnTo>
                  <a:lnTo>
                    <a:pt x="282" y="101"/>
                  </a:lnTo>
                  <a:lnTo>
                    <a:pt x="307" y="102"/>
                  </a:lnTo>
                  <a:lnTo>
                    <a:pt x="300" y="124"/>
                  </a:lnTo>
                  <a:lnTo>
                    <a:pt x="308" y="149"/>
                  </a:lnTo>
                  <a:lnTo>
                    <a:pt x="292" y="178"/>
                  </a:lnTo>
                  <a:lnTo>
                    <a:pt x="303" y="185"/>
                  </a:lnTo>
                  <a:lnTo>
                    <a:pt x="331" y="152"/>
                  </a:lnTo>
                  <a:lnTo>
                    <a:pt x="329" y="140"/>
                  </a:lnTo>
                  <a:lnTo>
                    <a:pt x="341" y="136"/>
                  </a:lnTo>
                  <a:lnTo>
                    <a:pt x="348" y="152"/>
                  </a:lnTo>
                  <a:lnTo>
                    <a:pt x="327" y="175"/>
                  </a:lnTo>
                  <a:lnTo>
                    <a:pt x="319" y="226"/>
                  </a:lnTo>
                  <a:lnTo>
                    <a:pt x="319" y="312"/>
                  </a:lnTo>
                  <a:lnTo>
                    <a:pt x="331" y="328"/>
                  </a:lnTo>
                  <a:lnTo>
                    <a:pt x="326" y="381"/>
                  </a:lnTo>
                  <a:lnTo>
                    <a:pt x="160" y="406"/>
                  </a:lnTo>
                  <a:lnTo>
                    <a:pt x="119" y="381"/>
                  </a:lnTo>
                  <a:lnTo>
                    <a:pt x="128" y="350"/>
                  </a:lnTo>
                  <a:lnTo>
                    <a:pt x="108" y="316"/>
                  </a:lnTo>
                  <a:lnTo>
                    <a:pt x="90" y="271"/>
                  </a:lnTo>
                  <a:lnTo>
                    <a:pt x="43" y="228"/>
                  </a:lnTo>
                  <a:lnTo>
                    <a:pt x="15" y="228"/>
                  </a:lnTo>
                  <a:lnTo>
                    <a:pt x="15" y="167"/>
                  </a:lnTo>
                  <a:lnTo>
                    <a:pt x="0" y="145"/>
                  </a:lnTo>
                  <a:lnTo>
                    <a:pt x="33" y="110"/>
                  </a:lnTo>
                  <a:lnTo>
                    <a:pt x="25" y="27"/>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19" name="Freeform 118"/>
            <p:cNvSpPr>
              <a:spLocks/>
            </p:cNvSpPr>
            <p:nvPr/>
          </p:nvSpPr>
          <p:spPr bwMode="auto">
            <a:xfrm>
              <a:off x="6364860" y="3052599"/>
              <a:ext cx="445381" cy="793550"/>
            </a:xfrm>
            <a:custGeom>
              <a:avLst/>
              <a:gdLst>
                <a:gd name="T0" fmla="*/ 0 w 224"/>
                <a:gd name="T1" fmla="*/ 26 h 372"/>
                <a:gd name="T2" fmla="*/ 27 w 224"/>
                <a:gd name="T3" fmla="*/ 40 h 372"/>
                <a:gd name="T4" fmla="*/ 52 w 224"/>
                <a:gd name="T5" fmla="*/ 38 h 372"/>
                <a:gd name="T6" fmla="*/ 61 w 224"/>
                <a:gd name="T7" fmla="*/ 30 h 372"/>
                <a:gd name="T8" fmla="*/ 67 w 224"/>
                <a:gd name="T9" fmla="*/ 7 h 372"/>
                <a:gd name="T10" fmla="*/ 175 w 224"/>
                <a:gd name="T11" fmla="*/ 0 h 372"/>
                <a:gd name="T12" fmla="*/ 224 w 224"/>
                <a:gd name="T13" fmla="*/ 264 h 372"/>
                <a:gd name="T14" fmla="*/ 221 w 224"/>
                <a:gd name="T15" fmla="*/ 260 h 372"/>
                <a:gd name="T16" fmla="*/ 183 w 224"/>
                <a:gd name="T17" fmla="*/ 275 h 372"/>
                <a:gd name="T18" fmla="*/ 157 w 224"/>
                <a:gd name="T19" fmla="*/ 346 h 372"/>
                <a:gd name="T20" fmla="*/ 119 w 224"/>
                <a:gd name="T21" fmla="*/ 336 h 372"/>
                <a:gd name="T22" fmla="*/ 74 w 224"/>
                <a:gd name="T23" fmla="*/ 363 h 372"/>
                <a:gd name="T24" fmla="*/ 15 w 224"/>
                <a:gd name="T25" fmla="*/ 372 h 372"/>
                <a:gd name="T26" fmla="*/ 42 w 224"/>
                <a:gd name="T27" fmla="*/ 304 h 372"/>
                <a:gd name="T28" fmla="*/ 31 w 224"/>
                <a:gd name="T29" fmla="*/ 265 h 372"/>
                <a:gd name="T30" fmla="*/ 0 w 224"/>
                <a:gd name="T31" fmla="*/ 2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4" h="372">
                  <a:moveTo>
                    <a:pt x="0" y="26"/>
                  </a:moveTo>
                  <a:lnTo>
                    <a:pt x="27" y="40"/>
                  </a:lnTo>
                  <a:lnTo>
                    <a:pt x="52" y="38"/>
                  </a:lnTo>
                  <a:lnTo>
                    <a:pt x="61" y="30"/>
                  </a:lnTo>
                  <a:lnTo>
                    <a:pt x="67" y="7"/>
                  </a:lnTo>
                  <a:lnTo>
                    <a:pt x="175" y="0"/>
                  </a:lnTo>
                  <a:lnTo>
                    <a:pt x="224" y="264"/>
                  </a:lnTo>
                  <a:lnTo>
                    <a:pt x="221" y="260"/>
                  </a:lnTo>
                  <a:lnTo>
                    <a:pt x="183" y="275"/>
                  </a:lnTo>
                  <a:lnTo>
                    <a:pt x="157" y="346"/>
                  </a:lnTo>
                  <a:lnTo>
                    <a:pt x="119" y="336"/>
                  </a:lnTo>
                  <a:lnTo>
                    <a:pt x="74" y="363"/>
                  </a:lnTo>
                  <a:lnTo>
                    <a:pt x="15" y="372"/>
                  </a:lnTo>
                  <a:lnTo>
                    <a:pt x="42" y="304"/>
                  </a:lnTo>
                  <a:lnTo>
                    <a:pt x="31" y="265"/>
                  </a:lnTo>
                  <a:lnTo>
                    <a:pt x="0" y="26"/>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20" name="Freeform 119"/>
            <p:cNvSpPr>
              <a:spLocks/>
            </p:cNvSpPr>
            <p:nvPr/>
          </p:nvSpPr>
          <p:spPr bwMode="auto">
            <a:xfrm>
              <a:off x="7249656" y="2756084"/>
              <a:ext cx="789358" cy="558898"/>
            </a:xfrm>
            <a:custGeom>
              <a:avLst/>
              <a:gdLst>
                <a:gd name="T0" fmla="*/ 37 w 397"/>
                <a:gd name="T1" fmla="*/ 38 h 262"/>
                <a:gd name="T2" fmla="*/ 0 w 397"/>
                <a:gd name="T3" fmla="*/ 74 h 262"/>
                <a:gd name="T4" fmla="*/ 20 w 397"/>
                <a:gd name="T5" fmla="*/ 199 h 262"/>
                <a:gd name="T6" fmla="*/ 37 w 397"/>
                <a:gd name="T7" fmla="*/ 262 h 262"/>
                <a:gd name="T8" fmla="*/ 105 w 397"/>
                <a:gd name="T9" fmla="*/ 257 h 262"/>
                <a:gd name="T10" fmla="*/ 355 w 397"/>
                <a:gd name="T11" fmla="*/ 209 h 262"/>
                <a:gd name="T12" fmla="*/ 372 w 397"/>
                <a:gd name="T13" fmla="*/ 200 h 262"/>
                <a:gd name="T14" fmla="*/ 397 w 397"/>
                <a:gd name="T15" fmla="*/ 141 h 262"/>
                <a:gd name="T16" fmla="*/ 360 w 397"/>
                <a:gd name="T17" fmla="*/ 111 h 262"/>
                <a:gd name="T18" fmla="*/ 379 w 397"/>
                <a:gd name="T19" fmla="*/ 35 h 262"/>
                <a:gd name="T20" fmla="*/ 352 w 397"/>
                <a:gd name="T21" fmla="*/ 26 h 262"/>
                <a:gd name="T22" fmla="*/ 352 w 397"/>
                <a:gd name="T23" fmla="*/ 7 h 262"/>
                <a:gd name="T24" fmla="*/ 339 w 397"/>
                <a:gd name="T25" fmla="*/ 0 h 262"/>
                <a:gd name="T26" fmla="*/ 49 w 397"/>
                <a:gd name="T27" fmla="*/ 55 h 262"/>
                <a:gd name="T28" fmla="*/ 37 w 397"/>
                <a:gd name="T29" fmla="*/ 38 h 262"/>
                <a:gd name="connsiteX0" fmla="*/ 932 w 10000"/>
                <a:gd name="connsiteY0" fmla="*/ 1450 h 10000"/>
                <a:gd name="connsiteX1" fmla="*/ 0 w 10000"/>
                <a:gd name="connsiteY1" fmla="*/ 2824 h 10000"/>
                <a:gd name="connsiteX2" fmla="*/ 504 w 10000"/>
                <a:gd name="connsiteY2" fmla="*/ 7595 h 10000"/>
                <a:gd name="connsiteX3" fmla="*/ 932 w 10000"/>
                <a:gd name="connsiteY3" fmla="*/ 10000 h 10000"/>
                <a:gd name="connsiteX4" fmla="*/ 2645 w 10000"/>
                <a:gd name="connsiteY4" fmla="*/ 9809 h 10000"/>
                <a:gd name="connsiteX5" fmla="*/ 8942 w 10000"/>
                <a:gd name="connsiteY5" fmla="*/ 7977 h 10000"/>
                <a:gd name="connsiteX6" fmla="*/ 9370 w 10000"/>
                <a:gd name="connsiteY6" fmla="*/ 7634 h 10000"/>
                <a:gd name="connsiteX7" fmla="*/ 10000 w 10000"/>
                <a:gd name="connsiteY7" fmla="*/ 5382 h 10000"/>
                <a:gd name="connsiteX8" fmla="*/ 9068 w 10000"/>
                <a:gd name="connsiteY8" fmla="*/ 4237 h 10000"/>
                <a:gd name="connsiteX9" fmla="*/ 9547 w 10000"/>
                <a:gd name="connsiteY9" fmla="*/ 1336 h 10000"/>
                <a:gd name="connsiteX10" fmla="*/ 8866 w 10000"/>
                <a:gd name="connsiteY10" fmla="*/ 992 h 10000"/>
                <a:gd name="connsiteX11" fmla="*/ 8866 w 10000"/>
                <a:gd name="connsiteY11" fmla="*/ 267 h 10000"/>
                <a:gd name="connsiteX12" fmla="*/ 8539 w 10000"/>
                <a:gd name="connsiteY12" fmla="*/ 0 h 10000"/>
                <a:gd name="connsiteX13" fmla="*/ 1301 w 10000"/>
                <a:gd name="connsiteY13" fmla="*/ 1950 h 10000"/>
                <a:gd name="connsiteX14" fmla="*/ 1234 w 10000"/>
                <a:gd name="connsiteY14" fmla="*/ 2099 h 10000"/>
                <a:gd name="connsiteX15" fmla="*/ 932 w 10000"/>
                <a:gd name="connsiteY15" fmla="*/ 145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0" h="10000">
                  <a:moveTo>
                    <a:pt x="932" y="1450"/>
                  </a:moveTo>
                  <a:lnTo>
                    <a:pt x="0" y="2824"/>
                  </a:lnTo>
                  <a:lnTo>
                    <a:pt x="504" y="7595"/>
                  </a:lnTo>
                  <a:cubicBezTo>
                    <a:pt x="647" y="8397"/>
                    <a:pt x="789" y="9198"/>
                    <a:pt x="932" y="10000"/>
                  </a:cubicBezTo>
                  <a:lnTo>
                    <a:pt x="2645" y="9809"/>
                  </a:lnTo>
                  <a:lnTo>
                    <a:pt x="8942" y="7977"/>
                  </a:lnTo>
                  <a:lnTo>
                    <a:pt x="9370" y="7634"/>
                  </a:lnTo>
                  <a:lnTo>
                    <a:pt x="10000" y="5382"/>
                  </a:lnTo>
                  <a:lnTo>
                    <a:pt x="9068" y="4237"/>
                  </a:lnTo>
                  <a:cubicBezTo>
                    <a:pt x="9228" y="3270"/>
                    <a:pt x="9387" y="2303"/>
                    <a:pt x="9547" y="1336"/>
                  </a:cubicBezTo>
                  <a:lnTo>
                    <a:pt x="8866" y="992"/>
                  </a:lnTo>
                  <a:lnTo>
                    <a:pt x="8866" y="267"/>
                  </a:lnTo>
                  <a:lnTo>
                    <a:pt x="8539" y="0"/>
                  </a:lnTo>
                  <a:cubicBezTo>
                    <a:pt x="6136" y="696"/>
                    <a:pt x="3704" y="1254"/>
                    <a:pt x="1301" y="1950"/>
                  </a:cubicBezTo>
                  <a:cubicBezTo>
                    <a:pt x="1279" y="2000"/>
                    <a:pt x="1256" y="2049"/>
                    <a:pt x="1234" y="2099"/>
                  </a:cubicBezTo>
                  <a:cubicBezTo>
                    <a:pt x="1133" y="1883"/>
                    <a:pt x="1033" y="1666"/>
                    <a:pt x="932" y="1450"/>
                  </a:cubicBez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nvGrpSpPr>
            <p:cNvPr id="121" name="Group 120"/>
            <p:cNvGrpSpPr/>
            <p:nvPr/>
          </p:nvGrpSpPr>
          <p:grpSpPr>
            <a:xfrm>
              <a:off x="7307317" y="2133190"/>
              <a:ext cx="1111463" cy="804217"/>
              <a:chOff x="7239221" y="2382503"/>
              <a:chExt cx="1111463" cy="749593"/>
            </a:xfrm>
            <a:grpFill/>
            <a:effectLst/>
          </p:grpSpPr>
          <p:sp>
            <p:nvSpPr>
              <p:cNvPr id="124" name="Freeform 123"/>
              <p:cNvSpPr>
                <a:spLocks/>
              </p:cNvSpPr>
              <p:nvPr/>
            </p:nvSpPr>
            <p:spPr bwMode="auto">
              <a:xfrm>
                <a:off x="7239221" y="2382503"/>
                <a:ext cx="882808" cy="711814"/>
              </a:xfrm>
              <a:custGeom>
                <a:avLst/>
                <a:gdLst>
                  <a:gd name="T0" fmla="*/ 36 w 444"/>
                  <a:gd name="T1" fmla="*/ 234 h 358"/>
                  <a:gd name="T2" fmla="*/ 79 w 444"/>
                  <a:gd name="T3" fmla="*/ 214 h 358"/>
                  <a:gd name="T4" fmla="*/ 136 w 444"/>
                  <a:gd name="T5" fmla="*/ 211 h 358"/>
                  <a:gd name="T6" fmla="*/ 150 w 444"/>
                  <a:gd name="T7" fmla="*/ 192 h 358"/>
                  <a:gd name="T8" fmla="*/ 170 w 444"/>
                  <a:gd name="T9" fmla="*/ 190 h 358"/>
                  <a:gd name="T10" fmla="*/ 181 w 444"/>
                  <a:gd name="T11" fmla="*/ 170 h 358"/>
                  <a:gd name="T12" fmla="*/ 200 w 444"/>
                  <a:gd name="T13" fmla="*/ 163 h 358"/>
                  <a:gd name="T14" fmla="*/ 193 w 444"/>
                  <a:gd name="T15" fmla="*/ 125 h 358"/>
                  <a:gd name="T16" fmla="*/ 181 w 444"/>
                  <a:gd name="T17" fmla="*/ 115 h 358"/>
                  <a:gd name="T18" fmla="*/ 205 w 444"/>
                  <a:gd name="T19" fmla="*/ 86 h 358"/>
                  <a:gd name="T20" fmla="*/ 220 w 444"/>
                  <a:gd name="T21" fmla="*/ 86 h 358"/>
                  <a:gd name="T22" fmla="*/ 274 w 444"/>
                  <a:gd name="T23" fmla="*/ 24 h 358"/>
                  <a:gd name="T24" fmla="*/ 354 w 444"/>
                  <a:gd name="T25" fmla="*/ 0 h 358"/>
                  <a:gd name="T26" fmla="*/ 362 w 444"/>
                  <a:gd name="T27" fmla="*/ 60 h 358"/>
                  <a:gd name="T28" fmla="*/ 366 w 444"/>
                  <a:gd name="T29" fmla="*/ 58 h 358"/>
                  <a:gd name="T30" fmla="*/ 385 w 444"/>
                  <a:gd name="T31" fmla="*/ 79 h 358"/>
                  <a:gd name="T32" fmla="*/ 385 w 444"/>
                  <a:gd name="T33" fmla="*/ 141 h 358"/>
                  <a:gd name="T34" fmla="*/ 407 w 444"/>
                  <a:gd name="T35" fmla="*/ 191 h 358"/>
                  <a:gd name="T36" fmla="*/ 416 w 444"/>
                  <a:gd name="T37" fmla="*/ 256 h 358"/>
                  <a:gd name="T38" fmla="*/ 417 w 444"/>
                  <a:gd name="T39" fmla="*/ 312 h 358"/>
                  <a:gd name="T40" fmla="*/ 444 w 444"/>
                  <a:gd name="T41" fmla="*/ 331 h 358"/>
                  <a:gd name="T42" fmla="*/ 423 w 444"/>
                  <a:gd name="T43" fmla="*/ 358 h 358"/>
                  <a:gd name="T44" fmla="*/ 372 w 444"/>
                  <a:gd name="T45" fmla="*/ 325 h 358"/>
                  <a:gd name="T46" fmla="*/ 345 w 444"/>
                  <a:gd name="T47" fmla="*/ 328 h 358"/>
                  <a:gd name="T48" fmla="*/ 320 w 444"/>
                  <a:gd name="T49" fmla="*/ 320 h 358"/>
                  <a:gd name="T50" fmla="*/ 322 w 444"/>
                  <a:gd name="T51" fmla="*/ 301 h 358"/>
                  <a:gd name="T52" fmla="*/ 305 w 444"/>
                  <a:gd name="T53" fmla="*/ 294 h 358"/>
                  <a:gd name="T54" fmla="*/ 12 w 444"/>
                  <a:gd name="T55" fmla="*/ 344 h 358"/>
                  <a:gd name="T56" fmla="*/ 0 w 444"/>
                  <a:gd name="T57" fmla="*/ 328 h 358"/>
                  <a:gd name="T58" fmla="*/ 45 w 444"/>
                  <a:gd name="T59" fmla="*/ 266 h 358"/>
                  <a:gd name="T60" fmla="*/ 36 w 444"/>
                  <a:gd name="T61" fmla="*/ 23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4" h="358">
                    <a:moveTo>
                      <a:pt x="36" y="234"/>
                    </a:moveTo>
                    <a:lnTo>
                      <a:pt x="79" y="214"/>
                    </a:lnTo>
                    <a:lnTo>
                      <a:pt x="136" y="211"/>
                    </a:lnTo>
                    <a:lnTo>
                      <a:pt x="150" y="192"/>
                    </a:lnTo>
                    <a:lnTo>
                      <a:pt x="170" y="190"/>
                    </a:lnTo>
                    <a:lnTo>
                      <a:pt x="181" y="170"/>
                    </a:lnTo>
                    <a:lnTo>
                      <a:pt x="200" y="163"/>
                    </a:lnTo>
                    <a:lnTo>
                      <a:pt x="193" y="125"/>
                    </a:lnTo>
                    <a:lnTo>
                      <a:pt x="181" y="115"/>
                    </a:lnTo>
                    <a:lnTo>
                      <a:pt x="205" y="86"/>
                    </a:lnTo>
                    <a:lnTo>
                      <a:pt x="220" y="86"/>
                    </a:lnTo>
                    <a:lnTo>
                      <a:pt x="274" y="24"/>
                    </a:lnTo>
                    <a:lnTo>
                      <a:pt x="354" y="0"/>
                    </a:lnTo>
                    <a:lnTo>
                      <a:pt x="362" y="60"/>
                    </a:lnTo>
                    <a:lnTo>
                      <a:pt x="366" y="58"/>
                    </a:lnTo>
                    <a:lnTo>
                      <a:pt x="385" y="79"/>
                    </a:lnTo>
                    <a:lnTo>
                      <a:pt x="385" y="141"/>
                    </a:lnTo>
                    <a:lnTo>
                      <a:pt x="407" y="191"/>
                    </a:lnTo>
                    <a:lnTo>
                      <a:pt x="416" y="256"/>
                    </a:lnTo>
                    <a:lnTo>
                      <a:pt x="417" y="312"/>
                    </a:lnTo>
                    <a:lnTo>
                      <a:pt x="444" y="331"/>
                    </a:lnTo>
                    <a:lnTo>
                      <a:pt x="423" y="358"/>
                    </a:lnTo>
                    <a:lnTo>
                      <a:pt x="372" y="325"/>
                    </a:lnTo>
                    <a:lnTo>
                      <a:pt x="345" y="328"/>
                    </a:lnTo>
                    <a:lnTo>
                      <a:pt x="320" y="320"/>
                    </a:lnTo>
                    <a:lnTo>
                      <a:pt x="322" y="301"/>
                    </a:lnTo>
                    <a:lnTo>
                      <a:pt x="305" y="294"/>
                    </a:lnTo>
                    <a:lnTo>
                      <a:pt x="12" y="344"/>
                    </a:lnTo>
                    <a:lnTo>
                      <a:pt x="0" y="328"/>
                    </a:lnTo>
                    <a:lnTo>
                      <a:pt x="45" y="266"/>
                    </a:lnTo>
                    <a:lnTo>
                      <a:pt x="36" y="234"/>
                    </a:lnTo>
                    <a:close/>
                  </a:path>
                </a:pathLst>
              </a:custGeom>
              <a:grpFill/>
              <a:ln w="12700">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25" name="Freeform 124"/>
              <p:cNvSpPr>
                <a:spLocks/>
              </p:cNvSpPr>
              <p:nvPr/>
            </p:nvSpPr>
            <p:spPr bwMode="auto">
              <a:xfrm>
                <a:off x="8096181" y="2982972"/>
                <a:ext cx="254503" cy="149124"/>
              </a:xfrm>
              <a:custGeom>
                <a:avLst/>
                <a:gdLst>
                  <a:gd name="T0" fmla="*/ 0 w 128"/>
                  <a:gd name="T1" fmla="*/ 55 h 75"/>
                  <a:gd name="T2" fmla="*/ 53 w 128"/>
                  <a:gd name="T3" fmla="*/ 31 h 75"/>
                  <a:gd name="T4" fmla="*/ 104 w 128"/>
                  <a:gd name="T5" fmla="*/ 0 h 75"/>
                  <a:gd name="T6" fmla="*/ 114 w 128"/>
                  <a:gd name="T7" fmla="*/ 1 h 75"/>
                  <a:gd name="T8" fmla="*/ 128 w 128"/>
                  <a:gd name="T9" fmla="*/ 2 h 75"/>
                  <a:gd name="T10" fmla="*/ 79 w 128"/>
                  <a:gd name="T11" fmla="*/ 43 h 75"/>
                  <a:gd name="T12" fmla="*/ 14 w 128"/>
                  <a:gd name="T13" fmla="*/ 75 h 75"/>
                  <a:gd name="T14" fmla="*/ 0 w 128"/>
                  <a:gd name="T15" fmla="*/ 5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75">
                    <a:moveTo>
                      <a:pt x="0" y="55"/>
                    </a:moveTo>
                    <a:lnTo>
                      <a:pt x="53" y="31"/>
                    </a:lnTo>
                    <a:lnTo>
                      <a:pt x="104" y="0"/>
                    </a:lnTo>
                    <a:lnTo>
                      <a:pt x="114" y="1"/>
                    </a:lnTo>
                    <a:lnTo>
                      <a:pt x="128" y="2"/>
                    </a:lnTo>
                    <a:lnTo>
                      <a:pt x="79" y="43"/>
                    </a:lnTo>
                    <a:lnTo>
                      <a:pt x="14" y="75"/>
                    </a:lnTo>
                    <a:lnTo>
                      <a:pt x="0" y="55"/>
                    </a:lnTo>
                    <a:close/>
                  </a:path>
                </a:pathLst>
              </a:custGeom>
              <a:grpFill/>
              <a:ln w="12700">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sp>
          <p:nvSpPr>
            <p:cNvPr id="122" name="Freeform 121"/>
            <p:cNvSpPr>
              <a:spLocks/>
            </p:cNvSpPr>
            <p:nvPr/>
          </p:nvSpPr>
          <p:spPr bwMode="auto">
            <a:xfrm>
              <a:off x="8219950" y="1510296"/>
              <a:ext cx="522925" cy="855414"/>
            </a:xfrm>
            <a:custGeom>
              <a:avLst/>
              <a:gdLst>
                <a:gd name="T0" fmla="*/ 62 w 263"/>
                <a:gd name="T1" fmla="*/ 13 h 401"/>
                <a:gd name="T2" fmla="*/ 23 w 263"/>
                <a:gd name="T3" fmla="*/ 86 h 401"/>
                <a:gd name="T4" fmla="*/ 41 w 263"/>
                <a:gd name="T5" fmla="*/ 114 h 401"/>
                <a:gd name="T6" fmla="*/ 23 w 263"/>
                <a:gd name="T7" fmla="*/ 149 h 401"/>
                <a:gd name="T8" fmla="*/ 35 w 263"/>
                <a:gd name="T9" fmla="*/ 159 h 401"/>
                <a:gd name="T10" fmla="*/ 27 w 263"/>
                <a:gd name="T11" fmla="*/ 183 h 401"/>
                <a:gd name="T12" fmla="*/ 27 w 263"/>
                <a:gd name="T13" fmla="*/ 220 h 401"/>
                <a:gd name="T14" fmla="*/ 0 w 263"/>
                <a:gd name="T15" fmla="*/ 232 h 401"/>
                <a:gd name="T16" fmla="*/ 11 w 263"/>
                <a:gd name="T17" fmla="*/ 244 h 401"/>
                <a:gd name="T18" fmla="*/ 65 w 263"/>
                <a:gd name="T19" fmla="*/ 384 h 401"/>
                <a:gd name="T20" fmla="*/ 109 w 263"/>
                <a:gd name="T21" fmla="*/ 401 h 401"/>
                <a:gd name="T22" fmla="*/ 107 w 263"/>
                <a:gd name="T23" fmla="*/ 373 h 401"/>
                <a:gd name="T24" fmla="*/ 128 w 263"/>
                <a:gd name="T25" fmla="*/ 350 h 401"/>
                <a:gd name="T26" fmla="*/ 120 w 263"/>
                <a:gd name="T27" fmla="*/ 326 h 401"/>
                <a:gd name="T28" fmla="*/ 174 w 263"/>
                <a:gd name="T29" fmla="*/ 298 h 401"/>
                <a:gd name="T30" fmla="*/ 176 w 263"/>
                <a:gd name="T31" fmla="*/ 259 h 401"/>
                <a:gd name="T32" fmla="*/ 208 w 263"/>
                <a:gd name="T33" fmla="*/ 255 h 401"/>
                <a:gd name="T34" fmla="*/ 232 w 263"/>
                <a:gd name="T35" fmla="*/ 227 h 401"/>
                <a:gd name="T36" fmla="*/ 263 w 263"/>
                <a:gd name="T37" fmla="*/ 207 h 401"/>
                <a:gd name="T38" fmla="*/ 263 w 263"/>
                <a:gd name="T39" fmla="*/ 183 h 401"/>
                <a:gd name="T40" fmla="*/ 222 w 263"/>
                <a:gd name="T41" fmla="*/ 174 h 401"/>
                <a:gd name="T42" fmla="*/ 213 w 263"/>
                <a:gd name="T43" fmla="*/ 147 h 401"/>
                <a:gd name="T44" fmla="*/ 172 w 263"/>
                <a:gd name="T45" fmla="*/ 143 h 401"/>
                <a:gd name="T46" fmla="*/ 139 w 263"/>
                <a:gd name="T47" fmla="*/ 24 h 401"/>
                <a:gd name="T48" fmla="*/ 125 w 263"/>
                <a:gd name="T49" fmla="*/ 0 h 401"/>
                <a:gd name="T50" fmla="*/ 82 w 263"/>
                <a:gd name="T51" fmla="*/ 10 h 401"/>
                <a:gd name="T52" fmla="*/ 76 w 263"/>
                <a:gd name="T53" fmla="*/ 21 h 401"/>
                <a:gd name="T54" fmla="*/ 62 w 263"/>
                <a:gd name="T55" fmla="*/ 1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3" h="401">
                  <a:moveTo>
                    <a:pt x="62" y="13"/>
                  </a:moveTo>
                  <a:lnTo>
                    <a:pt x="23" y="86"/>
                  </a:lnTo>
                  <a:lnTo>
                    <a:pt x="41" y="114"/>
                  </a:lnTo>
                  <a:lnTo>
                    <a:pt x="23" y="149"/>
                  </a:lnTo>
                  <a:lnTo>
                    <a:pt x="35" y="159"/>
                  </a:lnTo>
                  <a:lnTo>
                    <a:pt x="27" y="183"/>
                  </a:lnTo>
                  <a:lnTo>
                    <a:pt x="27" y="220"/>
                  </a:lnTo>
                  <a:lnTo>
                    <a:pt x="0" y="232"/>
                  </a:lnTo>
                  <a:lnTo>
                    <a:pt x="11" y="244"/>
                  </a:lnTo>
                  <a:lnTo>
                    <a:pt x="65" y="384"/>
                  </a:lnTo>
                  <a:lnTo>
                    <a:pt x="109" y="401"/>
                  </a:lnTo>
                  <a:lnTo>
                    <a:pt x="107" y="373"/>
                  </a:lnTo>
                  <a:lnTo>
                    <a:pt x="128" y="350"/>
                  </a:lnTo>
                  <a:lnTo>
                    <a:pt x="120" y="326"/>
                  </a:lnTo>
                  <a:lnTo>
                    <a:pt x="174" y="298"/>
                  </a:lnTo>
                  <a:lnTo>
                    <a:pt x="176" y="259"/>
                  </a:lnTo>
                  <a:lnTo>
                    <a:pt x="208" y="255"/>
                  </a:lnTo>
                  <a:lnTo>
                    <a:pt x="232" y="227"/>
                  </a:lnTo>
                  <a:lnTo>
                    <a:pt x="263" y="207"/>
                  </a:lnTo>
                  <a:lnTo>
                    <a:pt x="263" y="183"/>
                  </a:lnTo>
                  <a:lnTo>
                    <a:pt x="222" y="174"/>
                  </a:lnTo>
                  <a:lnTo>
                    <a:pt x="213" y="147"/>
                  </a:lnTo>
                  <a:lnTo>
                    <a:pt x="172" y="143"/>
                  </a:lnTo>
                  <a:lnTo>
                    <a:pt x="139" y="24"/>
                  </a:lnTo>
                  <a:lnTo>
                    <a:pt x="125" y="0"/>
                  </a:lnTo>
                  <a:lnTo>
                    <a:pt x="82" y="10"/>
                  </a:lnTo>
                  <a:lnTo>
                    <a:pt x="76" y="21"/>
                  </a:lnTo>
                  <a:lnTo>
                    <a:pt x="62" y="13"/>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23" name="Freeform 122"/>
            <p:cNvSpPr/>
            <p:nvPr/>
          </p:nvSpPr>
          <p:spPr>
            <a:xfrm>
              <a:off x="7754771" y="3361137"/>
              <a:ext cx="66675" cy="77180"/>
            </a:xfrm>
            <a:custGeom>
              <a:avLst/>
              <a:gdLst>
                <a:gd name="connsiteX0" fmla="*/ 40482 w 90488"/>
                <a:gd name="connsiteY0" fmla="*/ 0 h 97631"/>
                <a:gd name="connsiteX1" fmla="*/ 0 w 90488"/>
                <a:gd name="connsiteY1" fmla="*/ 50006 h 97631"/>
                <a:gd name="connsiteX2" fmla="*/ 50007 w 90488"/>
                <a:gd name="connsiteY2" fmla="*/ 97631 h 97631"/>
                <a:gd name="connsiteX3" fmla="*/ 90488 w 90488"/>
                <a:gd name="connsiteY3" fmla="*/ 40481 h 97631"/>
                <a:gd name="connsiteX4" fmla="*/ 40482 w 90488"/>
                <a:gd name="connsiteY4" fmla="*/ 0 h 9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97631">
                  <a:moveTo>
                    <a:pt x="40482" y="0"/>
                  </a:moveTo>
                  <a:lnTo>
                    <a:pt x="0" y="50006"/>
                  </a:lnTo>
                  <a:lnTo>
                    <a:pt x="50007" y="97631"/>
                  </a:lnTo>
                  <a:lnTo>
                    <a:pt x="90488" y="40481"/>
                  </a:lnTo>
                  <a:lnTo>
                    <a:pt x="40482" y="0"/>
                  </a:ln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sp>
        <p:nvSpPr>
          <p:cNvPr id="4" name="Freeform 3"/>
          <p:cNvSpPr>
            <a:spLocks/>
          </p:cNvSpPr>
          <p:nvPr/>
        </p:nvSpPr>
        <p:spPr bwMode="auto">
          <a:xfrm>
            <a:off x="1523379" y="2121642"/>
            <a:ext cx="1101522" cy="917275"/>
          </a:xfrm>
          <a:custGeom>
            <a:avLst/>
            <a:gdLst>
              <a:gd name="T0" fmla="*/ 120 w 554"/>
              <a:gd name="T1" fmla="*/ 0 h 430"/>
              <a:gd name="T2" fmla="*/ 105 w 554"/>
              <a:gd name="T3" fmla="*/ 9 h 430"/>
              <a:gd name="T4" fmla="*/ 95 w 554"/>
              <a:gd name="T5" fmla="*/ 47 h 430"/>
              <a:gd name="T6" fmla="*/ 85 w 554"/>
              <a:gd name="T7" fmla="*/ 79 h 430"/>
              <a:gd name="T8" fmla="*/ 77 w 554"/>
              <a:gd name="T9" fmla="*/ 104 h 430"/>
              <a:gd name="T10" fmla="*/ 68 w 554"/>
              <a:gd name="T11" fmla="*/ 132 h 430"/>
              <a:gd name="T12" fmla="*/ 56 w 554"/>
              <a:gd name="T13" fmla="*/ 160 h 430"/>
              <a:gd name="T14" fmla="*/ 41 w 554"/>
              <a:gd name="T15" fmla="*/ 190 h 430"/>
              <a:gd name="T16" fmla="*/ 21 w 554"/>
              <a:gd name="T17" fmla="*/ 226 h 430"/>
              <a:gd name="T18" fmla="*/ 0 w 554"/>
              <a:gd name="T19" fmla="*/ 260 h 430"/>
              <a:gd name="T20" fmla="*/ 0 w 554"/>
              <a:gd name="T21" fmla="*/ 335 h 430"/>
              <a:gd name="T22" fmla="*/ 311 w 554"/>
              <a:gd name="T23" fmla="*/ 399 h 430"/>
              <a:gd name="T24" fmla="*/ 454 w 554"/>
              <a:gd name="T25" fmla="*/ 430 h 430"/>
              <a:gd name="T26" fmla="*/ 484 w 554"/>
              <a:gd name="T27" fmla="*/ 281 h 430"/>
              <a:gd name="T28" fmla="*/ 503 w 554"/>
              <a:gd name="T29" fmla="*/ 268 h 430"/>
              <a:gd name="T30" fmla="*/ 485 w 554"/>
              <a:gd name="T31" fmla="*/ 234 h 430"/>
              <a:gd name="T32" fmla="*/ 493 w 554"/>
              <a:gd name="T33" fmla="*/ 200 h 430"/>
              <a:gd name="T34" fmla="*/ 554 w 554"/>
              <a:gd name="T35" fmla="*/ 143 h 430"/>
              <a:gd name="T36" fmla="*/ 512 w 554"/>
              <a:gd name="T37" fmla="*/ 92 h 430"/>
              <a:gd name="T38" fmla="*/ 340 w 554"/>
              <a:gd name="T39" fmla="*/ 55 h 430"/>
              <a:gd name="T40" fmla="*/ 317 w 554"/>
              <a:gd name="T41" fmla="*/ 71 h 430"/>
              <a:gd name="T42" fmla="*/ 285 w 554"/>
              <a:gd name="T43" fmla="*/ 44 h 430"/>
              <a:gd name="T44" fmla="*/ 258 w 554"/>
              <a:gd name="T45" fmla="*/ 72 h 430"/>
              <a:gd name="T46" fmla="*/ 231 w 554"/>
              <a:gd name="T47" fmla="*/ 44 h 430"/>
              <a:gd name="T48" fmla="*/ 164 w 554"/>
              <a:gd name="T49" fmla="*/ 46 h 430"/>
              <a:gd name="T50" fmla="*/ 172 w 554"/>
              <a:gd name="T51" fmla="*/ 4 h 430"/>
              <a:gd name="T52" fmla="*/ 120 w 554"/>
              <a:gd name="T5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4" h="430">
                <a:moveTo>
                  <a:pt x="120" y="0"/>
                </a:moveTo>
                <a:lnTo>
                  <a:pt x="105" y="9"/>
                </a:lnTo>
                <a:lnTo>
                  <a:pt x="95" y="47"/>
                </a:lnTo>
                <a:lnTo>
                  <a:pt x="85" y="79"/>
                </a:lnTo>
                <a:lnTo>
                  <a:pt x="77" y="104"/>
                </a:lnTo>
                <a:lnTo>
                  <a:pt x="68" y="132"/>
                </a:lnTo>
                <a:lnTo>
                  <a:pt x="56" y="160"/>
                </a:lnTo>
                <a:lnTo>
                  <a:pt x="41" y="190"/>
                </a:lnTo>
                <a:lnTo>
                  <a:pt x="21" y="226"/>
                </a:lnTo>
                <a:lnTo>
                  <a:pt x="0" y="260"/>
                </a:lnTo>
                <a:lnTo>
                  <a:pt x="0" y="335"/>
                </a:lnTo>
                <a:lnTo>
                  <a:pt x="311" y="399"/>
                </a:lnTo>
                <a:lnTo>
                  <a:pt x="454" y="430"/>
                </a:lnTo>
                <a:lnTo>
                  <a:pt x="484" y="281"/>
                </a:lnTo>
                <a:lnTo>
                  <a:pt x="503" y="268"/>
                </a:lnTo>
                <a:lnTo>
                  <a:pt x="485" y="234"/>
                </a:lnTo>
                <a:lnTo>
                  <a:pt x="493" y="200"/>
                </a:lnTo>
                <a:lnTo>
                  <a:pt x="554" y="143"/>
                </a:lnTo>
                <a:lnTo>
                  <a:pt x="512" y="92"/>
                </a:lnTo>
                <a:lnTo>
                  <a:pt x="340" y="55"/>
                </a:lnTo>
                <a:lnTo>
                  <a:pt x="317" y="71"/>
                </a:lnTo>
                <a:lnTo>
                  <a:pt x="285" y="44"/>
                </a:lnTo>
                <a:lnTo>
                  <a:pt x="258" y="72"/>
                </a:lnTo>
                <a:lnTo>
                  <a:pt x="231" y="44"/>
                </a:lnTo>
                <a:lnTo>
                  <a:pt x="164" y="46"/>
                </a:lnTo>
                <a:lnTo>
                  <a:pt x="172" y="4"/>
                </a:lnTo>
                <a:lnTo>
                  <a:pt x="120" y="0"/>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5" name="Freeform 4"/>
          <p:cNvSpPr>
            <a:spLocks/>
          </p:cNvSpPr>
          <p:nvPr/>
        </p:nvSpPr>
        <p:spPr bwMode="auto">
          <a:xfrm>
            <a:off x="4054494" y="2501351"/>
            <a:ext cx="978247" cy="671958"/>
          </a:xfrm>
          <a:custGeom>
            <a:avLst/>
            <a:gdLst>
              <a:gd name="T0" fmla="*/ 8 w 492"/>
              <a:gd name="T1" fmla="*/ 0 h 315"/>
              <a:gd name="T2" fmla="*/ 7 w 492"/>
              <a:gd name="T3" fmla="*/ 123 h 315"/>
              <a:gd name="T4" fmla="*/ 0 w 492"/>
              <a:gd name="T5" fmla="*/ 264 h 315"/>
              <a:gd name="T6" fmla="*/ 357 w 492"/>
              <a:gd name="T7" fmla="*/ 270 h 315"/>
              <a:gd name="T8" fmla="*/ 395 w 492"/>
              <a:gd name="T9" fmla="*/ 290 h 315"/>
              <a:gd name="T10" fmla="*/ 421 w 492"/>
              <a:gd name="T11" fmla="*/ 262 h 315"/>
              <a:gd name="T12" fmla="*/ 492 w 492"/>
              <a:gd name="T13" fmla="*/ 315 h 315"/>
              <a:gd name="T14" fmla="*/ 481 w 492"/>
              <a:gd name="T15" fmla="*/ 260 h 315"/>
              <a:gd name="T16" fmla="*/ 488 w 492"/>
              <a:gd name="T17" fmla="*/ 220 h 315"/>
              <a:gd name="T18" fmla="*/ 492 w 492"/>
              <a:gd name="T19" fmla="*/ 76 h 315"/>
              <a:gd name="T20" fmla="*/ 460 w 492"/>
              <a:gd name="T21" fmla="*/ 45 h 315"/>
              <a:gd name="T22" fmla="*/ 473 w 492"/>
              <a:gd name="T23" fmla="*/ 4 h 315"/>
              <a:gd name="T24" fmla="*/ 239 w 492"/>
              <a:gd name="T25" fmla="*/ 3 h 315"/>
              <a:gd name="T26" fmla="*/ 8 w 492"/>
              <a:gd name="T27"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2" h="315">
                <a:moveTo>
                  <a:pt x="8" y="0"/>
                </a:moveTo>
                <a:lnTo>
                  <a:pt x="7" y="123"/>
                </a:lnTo>
                <a:lnTo>
                  <a:pt x="0" y="264"/>
                </a:lnTo>
                <a:lnTo>
                  <a:pt x="357" y="270"/>
                </a:lnTo>
                <a:lnTo>
                  <a:pt x="395" y="290"/>
                </a:lnTo>
                <a:lnTo>
                  <a:pt x="421" y="262"/>
                </a:lnTo>
                <a:lnTo>
                  <a:pt x="492" y="315"/>
                </a:lnTo>
                <a:lnTo>
                  <a:pt x="481" y="260"/>
                </a:lnTo>
                <a:lnTo>
                  <a:pt x="488" y="220"/>
                </a:lnTo>
                <a:lnTo>
                  <a:pt x="492" y="76"/>
                </a:lnTo>
                <a:lnTo>
                  <a:pt x="460" y="45"/>
                </a:lnTo>
                <a:lnTo>
                  <a:pt x="473" y="4"/>
                </a:lnTo>
                <a:lnTo>
                  <a:pt x="239" y="3"/>
                </a:lnTo>
                <a:lnTo>
                  <a:pt x="8" y="0"/>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6" name="Freeform 5"/>
          <p:cNvSpPr>
            <a:spLocks/>
          </p:cNvSpPr>
          <p:nvPr/>
        </p:nvSpPr>
        <p:spPr bwMode="auto">
          <a:xfrm>
            <a:off x="1427940" y="2820917"/>
            <a:ext cx="1169125" cy="1950082"/>
          </a:xfrm>
          <a:custGeom>
            <a:avLst/>
            <a:gdLst>
              <a:gd name="T0" fmla="*/ 45 w 588"/>
              <a:gd name="T1" fmla="*/ 0 h 904"/>
              <a:gd name="T2" fmla="*/ 314 w 588"/>
              <a:gd name="T3" fmla="*/ 54 h 904"/>
              <a:gd name="T4" fmla="*/ 256 w 588"/>
              <a:gd name="T5" fmla="*/ 319 h 904"/>
              <a:gd name="T6" fmla="*/ 559 w 588"/>
              <a:gd name="T7" fmla="*/ 725 h 904"/>
              <a:gd name="T8" fmla="*/ 588 w 588"/>
              <a:gd name="T9" fmla="*/ 776 h 904"/>
              <a:gd name="T10" fmla="*/ 558 w 588"/>
              <a:gd name="T11" fmla="*/ 801 h 904"/>
              <a:gd name="T12" fmla="*/ 539 w 588"/>
              <a:gd name="T13" fmla="*/ 846 h 904"/>
              <a:gd name="T14" fmla="*/ 522 w 588"/>
              <a:gd name="T15" fmla="*/ 873 h 904"/>
              <a:gd name="T16" fmla="*/ 540 w 588"/>
              <a:gd name="T17" fmla="*/ 896 h 904"/>
              <a:gd name="T18" fmla="*/ 510 w 588"/>
              <a:gd name="T19" fmla="*/ 904 h 904"/>
              <a:gd name="T20" fmla="*/ 331 w 588"/>
              <a:gd name="T21" fmla="*/ 898 h 904"/>
              <a:gd name="T22" fmla="*/ 320 w 588"/>
              <a:gd name="T23" fmla="*/ 845 h 904"/>
              <a:gd name="T24" fmla="*/ 289 w 588"/>
              <a:gd name="T25" fmla="*/ 806 h 904"/>
              <a:gd name="T26" fmla="*/ 266 w 588"/>
              <a:gd name="T27" fmla="*/ 792 h 904"/>
              <a:gd name="T28" fmla="*/ 259 w 588"/>
              <a:gd name="T29" fmla="*/ 765 h 904"/>
              <a:gd name="T30" fmla="*/ 240 w 588"/>
              <a:gd name="T31" fmla="*/ 749 h 904"/>
              <a:gd name="T32" fmla="*/ 221 w 588"/>
              <a:gd name="T33" fmla="*/ 730 h 904"/>
              <a:gd name="T34" fmla="*/ 216 w 588"/>
              <a:gd name="T35" fmla="*/ 709 h 904"/>
              <a:gd name="T36" fmla="*/ 198 w 588"/>
              <a:gd name="T37" fmla="*/ 695 h 904"/>
              <a:gd name="T38" fmla="*/ 171 w 588"/>
              <a:gd name="T39" fmla="*/ 703 h 904"/>
              <a:gd name="T40" fmla="*/ 139 w 588"/>
              <a:gd name="T41" fmla="*/ 692 h 904"/>
              <a:gd name="T42" fmla="*/ 139 w 588"/>
              <a:gd name="T43" fmla="*/ 680 h 904"/>
              <a:gd name="T44" fmla="*/ 138 w 588"/>
              <a:gd name="T45" fmla="*/ 655 h 904"/>
              <a:gd name="T46" fmla="*/ 125 w 588"/>
              <a:gd name="T47" fmla="*/ 628 h 904"/>
              <a:gd name="T48" fmla="*/ 124 w 588"/>
              <a:gd name="T49" fmla="*/ 605 h 904"/>
              <a:gd name="T50" fmla="*/ 110 w 588"/>
              <a:gd name="T51" fmla="*/ 585 h 904"/>
              <a:gd name="T52" fmla="*/ 114 w 588"/>
              <a:gd name="T53" fmla="*/ 567 h 904"/>
              <a:gd name="T54" fmla="*/ 75 w 588"/>
              <a:gd name="T55" fmla="*/ 521 h 904"/>
              <a:gd name="T56" fmla="*/ 75 w 588"/>
              <a:gd name="T57" fmla="*/ 495 h 904"/>
              <a:gd name="T58" fmla="*/ 95 w 588"/>
              <a:gd name="T59" fmla="*/ 485 h 904"/>
              <a:gd name="T60" fmla="*/ 95 w 588"/>
              <a:gd name="T61" fmla="*/ 468 h 904"/>
              <a:gd name="T62" fmla="*/ 75 w 588"/>
              <a:gd name="T63" fmla="*/ 463 h 904"/>
              <a:gd name="T64" fmla="*/ 66 w 588"/>
              <a:gd name="T65" fmla="*/ 439 h 904"/>
              <a:gd name="T66" fmla="*/ 56 w 588"/>
              <a:gd name="T67" fmla="*/ 394 h 904"/>
              <a:gd name="T68" fmla="*/ 85 w 588"/>
              <a:gd name="T69" fmla="*/ 419 h 904"/>
              <a:gd name="T70" fmla="*/ 74 w 588"/>
              <a:gd name="T71" fmla="*/ 387 h 904"/>
              <a:gd name="T72" fmla="*/ 95 w 588"/>
              <a:gd name="T73" fmla="*/ 387 h 904"/>
              <a:gd name="T74" fmla="*/ 95 w 588"/>
              <a:gd name="T75" fmla="*/ 365 h 904"/>
              <a:gd name="T76" fmla="*/ 74 w 588"/>
              <a:gd name="T77" fmla="*/ 349 h 904"/>
              <a:gd name="T78" fmla="*/ 64 w 588"/>
              <a:gd name="T79" fmla="*/ 370 h 904"/>
              <a:gd name="T80" fmla="*/ 45 w 588"/>
              <a:gd name="T81" fmla="*/ 364 h 904"/>
              <a:gd name="T82" fmla="*/ 7 w 588"/>
              <a:gd name="T83" fmla="*/ 261 h 904"/>
              <a:gd name="T84" fmla="*/ 18 w 588"/>
              <a:gd name="T85" fmla="*/ 188 h 904"/>
              <a:gd name="T86" fmla="*/ 0 w 588"/>
              <a:gd name="T87" fmla="*/ 147 h 904"/>
              <a:gd name="T88" fmla="*/ 8 w 588"/>
              <a:gd name="T89" fmla="*/ 116 h 904"/>
              <a:gd name="T90" fmla="*/ 27 w 588"/>
              <a:gd name="T91" fmla="*/ 109 h 904"/>
              <a:gd name="T92" fmla="*/ 45 w 588"/>
              <a:gd name="T93" fmla="*/ 62 h 904"/>
              <a:gd name="T94" fmla="*/ 45 w 588"/>
              <a:gd name="T95"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88" h="904">
                <a:moveTo>
                  <a:pt x="45" y="0"/>
                </a:moveTo>
                <a:lnTo>
                  <a:pt x="314" y="54"/>
                </a:lnTo>
                <a:lnTo>
                  <a:pt x="256" y="319"/>
                </a:lnTo>
                <a:lnTo>
                  <a:pt x="559" y="725"/>
                </a:lnTo>
                <a:lnTo>
                  <a:pt x="588" y="776"/>
                </a:lnTo>
                <a:lnTo>
                  <a:pt x="558" y="801"/>
                </a:lnTo>
                <a:lnTo>
                  <a:pt x="539" y="846"/>
                </a:lnTo>
                <a:lnTo>
                  <a:pt x="522" y="873"/>
                </a:lnTo>
                <a:lnTo>
                  <a:pt x="540" y="896"/>
                </a:lnTo>
                <a:lnTo>
                  <a:pt x="510" y="904"/>
                </a:lnTo>
                <a:lnTo>
                  <a:pt x="331" y="898"/>
                </a:lnTo>
                <a:lnTo>
                  <a:pt x="320" y="845"/>
                </a:lnTo>
                <a:lnTo>
                  <a:pt x="289" y="806"/>
                </a:lnTo>
                <a:lnTo>
                  <a:pt x="266" y="792"/>
                </a:lnTo>
                <a:lnTo>
                  <a:pt x="259" y="765"/>
                </a:lnTo>
                <a:lnTo>
                  <a:pt x="240" y="749"/>
                </a:lnTo>
                <a:lnTo>
                  <a:pt x="221" y="730"/>
                </a:lnTo>
                <a:lnTo>
                  <a:pt x="216" y="709"/>
                </a:lnTo>
                <a:lnTo>
                  <a:pt x="198" y="695"/>
                </a:lnTo>
                <a:lnTo>
                  <a:pt x="171" y="703"/>
                </a:lnTo>
                <a:lnTo>
                  <a:pt x="139" y="692"/>
                </a:lnTo>
                <a:lnTo>
                  <a:pt x="139" y="680"/>
                </a:lnTo>
                <a:lnTo>
                  <a:pt x="138" y="655"/>
                </a:lnTo>
                <a:lnTo>
                  <a:pt x="125" y="628"/>
                </a:lnTo>
                <a:lnTo>
                  <a:pt x="124" y="605"/>
                </a:lnTo>
                <a:lnTo>
                  <a:pt x="110" y="585"/>
                </a:lnTo>
                <a:lnTo>
                  <a:pt x="114" y="567"/>
                </a:lnTo>
                <a:lnTo>
                  <a:pt x="75" y="521"/>
                </a:lnTo>
                <a:lnTo>
                  <a:pt x="75" y="495"/>
                </a:lnTo>
                <a:lnTo>
                  <a:pt x="95" y="485"/>
                </a:lnTo>
                <a:lnTo>
                  <a:pt x="95" y="468"/>
                </a:lnTo>
                <a:lnTo>
                  <a:pt x="75" y="463"/>
                </a:lnTo>
                <a:lnTo>
                  <a:pt x="66" y="439"/>
                </a:lnTo>
                <a:lnTo>
                  <a:pt x="56" y="394"/>
                </a:lnTo>
                <a:lnTo>
                  <a:pt x="85" y="419"/>
                </a:lnTo>
                <a:lnTo>
                  <a:pt x="74" y="387"/>
                </a:lnTo>
                <a:lnTo>
                  <a:pt x="95" y="387"/>
                </a:lnTo>
                <a:lnTo>
                  <a:pt x="95" y="365"/>
                </a:lnTo>
                <a:lnTo>
                  <a:pt x="74" y="349"/>
                </a:lnTo>
                <a:lnTo>
                  <a:pt x="64" y="370"/>
                </a:lnTo>
                <a:lnTo>
                  <a:pt x="45" y="364"/>
                </a:lnTo>
                <a:lnTo>
                  <a:pt x="7" y="261"/>
                </a:lnTo>
                <a:lnTo>
                  <a:pt x="18" y="188"/>
                </a:lnTo>
                <a:lnTo>
                  <a:pt x="0" y="147"/>
                </a:lnTo>
                <a:lnTo>
                  <a:pt x="8" y="116"/>
                </a:lnTo>
                <a:lnTo>
                  <a:pt x="27" y="109"/>
                </a:lnTo>
                <a:lnTo>
                  <a:pt x="45" y="62"/>
                </a:lnTo>
                <a:lnTo>
                  <a:pt x="45" y="0"/>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7" name="Freeform 6"/>
          <p:cNvSpPr>
            <a:spLocks/>
          </p:cNvSpPr>
          <p:nvPr/>
        </p:nvSpPr>
        <p:spPr bwMode="auto">
          <a:xfrm>
            <a:off x="1732152" y="1622473"/>
            <a:ext cx="882808" cy="701823"/>
          </a:xfrm>
          <a:custGeom>
            <a:avLst/>
            <a:gdLst>
              <a:gd name="T0" fmla="*/ 113 w 444"/>
              <a:gd name="T1" fmla="*/ 0 h 329"/>
              <a:gd name="T2" fmla="*/ 203 w 444"/>
              <a:gd name="T3" fmla="*/ 26 h 329"/>
              <a:gd name="T4" fmla="*/ 273 w 444"/>
              <a:gd name="T5" fmla="*/ 43 h 329"/>
              <a:gd name="T6" fmla="*/ 307 w 444"/>
              <a:gd name="T7" fmla="*/ 50 h 329"/>
              <a:gd name="T8" fmla="*/ 342 w 444"/>
              <a:gd name="T9" fmla="*/ 54 h 329"/>
              <a:gd name="T10" fmla="*/ 388 w 444"/>
              <a:gd name="T11" fmla="*/ 64 h 329"/>
              <a:gd name="T12" fmla="*/ 444 w 444"/>
              <a:gd name="T13" fmla="*/ 73 h 329"/>
              <a:gd name="T14" fmla="*/ 408 w 444"/>
              <a:gd name="T15" fmla="*/ 329 h 329"/>
              <a:gd name="T16" fmla="*/ 236 w 444"/>
              <a:gd name="T17" fmla="*/ 292 h 329"/>
              <a:gd name="T18" fmla="*/ 212 w 444"/>
              <a:gd name="T19" fmla="*/ 309 h 329"/>
              <a:gd name="T20" fmla="*/ 181 w 444"/>
              <a:gd name="T21" fmla="*/ 283 h 329"/>
              <a:gd name="T22" fmla="*/ 154 w 444"/>
              <a:gd name="T23" fmla="*/ 309 h 329"/>
              <a:gd name="T24" fmla="*/ 128 w 444"/>
              <a:gd name="T25" fmla="*/ 288 h 329"/>
              <a:gd name="T26" fmla="*/ 58 w 444"/>
              <a:gd name="T27" fmla="*/ 283 h 329"/>
              <a:gd name="T28" fmla="*/ 67 w 444"/>
              <a:gd name="T29" fmla="*/ 242 h 329"/>
              <a:gd name="T30" fmla="*/ 15 w 444"/>
              <a:gd name="T31" fmla="*/ 238 h 329"/>
              <a:gd name="T32" fmla="*/ 11 w 444"/>
              <a:gd name="T33" fmla="*/ 214 h 329"/>
              <a:gd name="T34" fmla="*/ 21 w 444"/>
              <a:gd name="T35" fmla="*/ 190 h 329"/>
              <a:gd name="T36" fmla="*/ 8 w 444"/>
              <a:gd name="T37" fmla="*/ 167 h 329"/>
              <a:gd name="T38" fmla="*/ 10 w 444"/>
              <a:gd name="T39" fmla="*/ 103 h 329"/>
              <a:gd name="T40" fmla="*/ 0 w 444"/>
              <a:gd name="T41" fmla="*/ 53 h 329"/>
              <a:gd name="T42" fmla="*/ 6 w 444"/>
              <a:gd name="T43" fmla="*/ 34 h 329"/>
              <a:gd name="T44" fmla="*/ 28 w 444"/>
              <a:gd name="T45" fmla="*/ 43 h 329"/>
              <a:gd name="T46" fmla="*/ 52 w 444"/>
              <a:gd name="T47" fmla="*/ 71 h 329"/>
              <a:gd name="T48" fmla="*/ 96 w 444"/>
              <a:gd name="T49" fmla="*/ 78 h 329"/>
              <a:gd name="T50" fmla="*/ 107 w 444"/>
              <a:gd name="T51" fmla="*/ 102 h 329"/>
              <a:gd name="T52" fmla="*/ 86 w 444"/>
              <a:gd name="T53" fmla="*/ 102 h 329"/>
              <a:gd name="T54" fmla="*/ 83 w 444"/>
              <a:gd name="T55" fmla="*/ 122 h 329"/>
              <a:gd name="T56" fmla="*/ 96 w 444"/>
              <a:gd name="T57" fmla="*/ 124 h 329"/>
              <a:gd name="T58" fmla="*/ 101 w 444"/>
              <a:gd name="T59" fmla="*/ 144 h 329"/>
              <a:gd name="T60" fmla="*/ 75 w 444"/>
              <a:gd name="T61" fmla="*/ 160 h 329"/>
              <a:gd name="T62" fmla="*/ 75 w 444"/>
              <a:gd name="T63" fmla="*/ 174 h 329"/>
              <a:gd name="T64" fmla="*/ 104 w 444"/>
              <a:gd name="T65" fmla="*/ 174 h 329"/>
              <a:gd name="T66" fmla="*/ 113 w 444"/>
              <a:gd name="T67" fmla="*/ 138 h 329"/>
              <a:gd name="T68" fmla="*/ 135 w 444"/>
              <a:gd name="T69" fmla="*/ 117 h 329"/>
              <a:gd name="T70" fmla="*/ 107 w 444"/>
              <a:gd name="T71" fmla="*/ 61 h 329"/>
              <a:gd name="T72" fmla="*/ 125 w 444"/>
              <a:gd name="T73" fmla="*/ 44 h 329"/>
              <a:gd name="T74" fmla="*/ 113 w 444"/>
              <a:gd name="T75"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4" h="329">
                <a:moveTo>
                  <a:pt x="113" y="0"/>
                </a:moveTo>
                <a:lnTo>
                  <a:pt x="203" y="26"/>
                </a:lnTo>
                <a:lnTo>
                  <a:pt x="273" y="43"/>
                </a:lnTo>
                <a:lnTo>
                  <a:pt x="307" y="50"/>
                </a:lnTo>
                <a:lnTo>
                  <a:pt x="342" y="54"/>
                </a:lnTo>
                <a:lnTo>
                  <a:pt x="388" y="64"/>
                </a:lnTo>
                <a:lnTo>
                  <a:pt x="444" y="73"/>
                </a:lnTo>
                <a:lnTo>
                  <a:pt x="408" y="329"/>
                </a:lnTo>
                <a:lnTo>
                  <a:pt x="236" y="292"/>
                </a:lnTo>
                <a:lnTo>
                  <a:pt x="212" y="309"/>
                </a:lnTo>
                <a:lnTo>
                  <a:pt x="181" y="283"/>
                </a:lnTo>
                <a:lnTo>
                  <a:pt x="154" y="309"/>
                </a:lnTo>
                <a:lnTo>
                  <a:pt x="128" y="288"/>
                </a:lnTo>
                <a:lnTo>
                  <a:pt x="58" y="283"/>
                </a:lnTo>
                <a:lnTo>
                  <a:pt x="67" y="242"/>
                </a:lnTo>
                <a:lnTo>
                  <a:pt x="15" y="238"/>
                </a:lnTo>
                <a:lnTo>
                  <a:pt x="11" y="214"/>
                </a:lnTo>
                <a:lnTo>
                  <a:pt x="21" y="190"/>
                </a:lnTo>
                <a:lnTo>
                  <a:pt x="8" y="167"/>
                </a:lnTo>
                <a:lnTo>
                  <a:pt x="10" y="103"/>
                </a:lnTo>
                <a:lnTo>
                  <a:pt x="0" y="53"/>
                </a:lnTo>
                <a:lnTo>
                  <a:pt x="6" y="34"/>
                </a:lnTo>
                <a:lnTo>
                  <a:pt x="28" y="43"/>
                </a:lnTo>
                <a:lnTo>
                  <a:pt x="52" y="71"/>
                </a:lnTo>
                <a:lnTo>
                  <a:pt x="96" y="78"/>
                </a:lnTo>
                <a:lnTo>
                  <a:pt x="107" y="102"/>
                </a:lnTo>
                <a:lnTo>
                  <a:pt x="86" y="102"/>
                </a:lnTo>
                <a:lnTo>
                  <a:pt x="83" y="122"/>
                </a:lnTo>
                <a:lnTo>
                  <a:pt x="96" y="124"/>
                </a:lnTo>
                <a:lnTo>
                  <a:pt x="101" y="144"/>
                </a:lnTo>
                <a:lnTo>
                  <a:pt x="75" y="160"/>
                </a:lnTo>
                <a:lnTo>
                  <a:pt x="75" y="174"/>
                </a:lnTo>
                <a:lnTo>
                  <a:pt x="104" y="174"/>
                </a:lnTo>
                <a:lnTo>
                  <a:pt x="113" y="138"/>
                </a:lnTo>
                <a:lnTo>
                  <a:pt x="135" y="117"/>
                </a:lnTo>
                <a:lnTo>
                  <a:pt x="107" y="61"/>
                </a:lnTo>
                <a:lnTo>
                  <a:pt x="125" y="44"/>
                </a:lnTo>
                <a:lnTo>
                  <a:pt x="113" y="0"/>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8" name="Freeform 7"/>
          <p:cNvSpPr>
            <a:spLocks/>
          </p:cNvSpPr>
          <p:nvPr/>
        </p:nvSpPr>
        <p:spPr bwMode="auto">
          <a:xfrm>
            <a:off x="6424556" y="5052657"/>
            <a:ext cx="1272516" cy="927942"/>
          </a:xfrm>
          <a:custGeom>
            <a:avLst/>
            <a:gdLst>
              <a:gd name="T0" fmla="*/ 0 w 640"/>
              <a:gd name="T1" fmla="*/ 42 h 435"/>
              <a:gd name="T2" fmla="*/ 175 w 640"/>
              <a:gd name="T3" fmla="*/ 24 h 435"/>
              <a:gd name="T4" fmla="*/ 194 w 640"/>
              <a:gd name="T5" fmla="*/ 52 h 435"/>
              <a:gd name="T6" fmla="*/ 383 w 640"/>
              <a:gd name="T7" fmla="*/ 24 h 435"/>
              <a:gd name="T8" fmla="*/ 415 w 640"/>
              <a:gd name="T9" fmla="*/ 47 h 435"/>
              <a:gd name="T10" fmla="*/ 415 w 640"/>
              <a:gd name="T11" fmla="*/ 4 h 435"/>
              <a:gd name="T12" fmla="*/ 413 w 640"/>
              <a:gd name="T13" fmla="*/ 0 h 435"/>
              <a:gd name="T14" fmla="*/ 451 w 640"/>
              <a:gd name="T15" fmla="*/ 3 h 435"/>
              <a:gd name="T16" fmla="*/ 490 w 640"/>
              <a:gd name="T17" fmla="*/ 68 h 435"/>
              <a:gd name="T18" fmla="*/ 555 w 640"/>
              <a:gd name="T19" fmla="*/ 160 h 435"/>
              <a:gd name="T20" fmla="*/ 585 w 640"/>
              <a:gd name="T21" fmla="*/ 239 h 435"/>
              <a:gd name="T22" fmla="*/ 633 w 640"/>
              <a:gd name="T23" fmla="*/ 294 h 435"/>
              <a:gd name="T24" fmla="*/ 640 w 640"/>
              <a:gd name="T25" fmla="*/ 374 h 435"/>
              <a:gd name="T26" fmla="*/ 625 w 640"/>
              <a:gd name="T27" fmla="*/ 422 h 435"/>
              <a:gd name="T28" fmla="*/ 558 w 640"/>
              <a:gd name="T29" fmla="*/ 435 h 435"/>
              <a:gd name="T30" fmla="*/ 547 w 640"/>
              <a:gd name="T31" fmla="*/ 415 h 435"/>
              <a:gd name="T32" fmla="*/ 500 w 640"/>
              <a:gd name="T33" fmla="*/ 386 h 435"/>
              <a:gd name="T34" fmla="*/ 484 w 640"/>
              <a:gd name="T35" fmla="*/ 355 h 435"/>
              <a:gd name="T36" fmla="*/ 471 w 640"/>
              <a:gd name="T37" fmla="*/ 344 h 435"/>
              <a:gd name="T38" fmla="*/ 465 w 640"/>
              <a:gd name="T39" fmla="*/ 316 h 435"/>
              <a:gd name="T40" fmla="*/ 453 w 640"/>
              <a:gd name="T41" fmla="*/ 325 h 435"/>
              <a:gd name="T42" fmla="*/ 415 w 640"/>
              <a:gd name="T43" fmla="*/ 288 h 435"/>
              <a:gd name="T44" fmla="*/ 425 w 640"/>
              <a:gd name="T45" fmla="*/ 254 h 435"/>
              <a:gd name="T46" fmla="*/ 415 w 640"/>
              <a:gd name="T47" fmla="*/ 235 h 435"/>
              <a:gd name="T48" fmla="*/ 405 w 640"/>
              <a:gd name="T49" fmla="*/ 241 h 435"/>
              <a:gd name="T50" fmla="*/ 406 w 640"/>
              <a:gd name="T51" fmla="*/ 261 h 435"/>
              <a:gd name="T52" fmla="*/ 393 w 640"/>
              <a:gd name="T53" fmla="*/ 235 h 435"/>
              <a:gd name="T54" fmla="*/ 394 w 640"/>
              <a:gd name="T55" fmla="*/ 174 h 435"/>
              <a:gd name="T56" fmla="*/ 371 w 640"/>
              <a:gd name="T57" fmla="*/ 138 h 435"/>
              <a:gd name="T58" fmla="*/ 311 w 640"/>
              <a:gd name="T59" fmla="*/ 107 h 435"/>
              <a:gd name="T60" fmla="*/ 281 w 640"/>
              <a:gd name="T61" fmla="*/ 73 h 435"/>
              <a:gd name="T62" fmla="*/ 247 w 640"/>
              <a:gd name="T63" fmla="*/ 70 h 435"/>
              <a:gd name="T64" fmla="*/ 233 w 640"/>
              <a:gd name="T65" fmla="*/ 91 h 435"/>
              <a:gd name="T66" fmla="*/ 184 w 640"/>
              <a:gd name="T67" fmla="*/ 106 h 435"/>
              <a:gd name="T68" fmla="*/ 154 w 640"/>
              <a:gd name="T69" fmla="*/ 91 h 435"/>
              <a:gd name="T70" fmla="*/ 139 w 640"/>
              <a:gd name="T71" fmla="*/ 68 h 435"/>
              <a:gd name="T72" fmla="*/ 46 w 640"/>
              <a:gd name="T73" fmla="*/ 89 h 435"/>
              <a:gd name="T74" fmla="*/ 26 w 640"/>
              <a:gd name="T75" fmla="*/ 72 h 435"/>
              <a:gd name="T76" fmla="*/ 5 w 640"/>
              <a:gd name="T77" fmla="*/ 90 h 435"/>
              <a:gd name="T78" fmla="*/ 0 w 640"/>
              <a:gd name="T79" fmla="*/ 4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0" h="435">
                <a:moveTo>
                  <a:pt x="0" y="42"/>
                </a:moveTo>
                <a:lnTo>
                  <a:pt x="175" y="24"/>
                </a:lnTo>
                <a:lnTo>
                  <a:pt x="194" y="52"/>
                </a:lnTo>
                <a:lnTo>
                  <a:pt x="383" y="24"/>
                </a:lnTo>
                <a:lnTo>
                  <a:pt x="415" y="47"/>
                </a:lnTo>
                <a:lnTo>
                  <a:pt x="415" y="4"/>
                </a:lnTo>
                <a:lnTo>
                  <a:pt x="413" y="0"/>
                </a:lnTo>
                <a:lnTo>
                  <a:pt x="451" y="3"/>
                </a:lnTo>
                <a:lnTo>
                  <a:pt x="490" y="68"/>
                </a:lnTo>
                <a:lnTo>
                  <a:pt x="555" y="160"/>
                </a:lnTo>
                <a:lnTo>
                  <a:pt x="585" y="239"/>
                </a:lnTo>
                <a:lnTo>
                  <a:pt x="633" y="294"/>
                </a:lnTo>
                <a:lnTo>
                  <a:pt x="640" y="374"/>
                </a:lnTo>
                <a:lnTo>
                  <a:pt x="625" y="422"/>
                </a:lnTo>
                <a:lnTo>
                  <a:pt x="558" y="435"/>
                </a:lnTo>
                <a:lnTo>
                  <a:pt x="547" y="415"/>
                </a:lnTo>
                <a:lnTo>
                  <a:pt x="500" y="386"/>
                </a:lnTo>
                <a:lnTo>
                  <a:pt x="484" y="355"/>
                </a:lnTo>
                <a:lnTo>
                  <a:pt x="471" y="344"/>
                </a:lnTo>
                <a:lnTo>
                  <a:pt x="465" y="316"/>
                </a:lnTo>
                <a:lnTo>
                  <a:pt x="453" y="325"/>
                </a:lnTo>
                <a:lnTo>
                  <a:pt x="415" y="288"/>
                </a:lnTo>
                <a:lnTo>
                  <a:pt x="425" y="254"/>
                </a:lnTo>
                <a:lnTo>
                  <a:pt x="415" y="235"/>
                </a:lnTo>
                <a:lnTo>
                  <a:pt x="405" y="241"/>
                </a:lnTo>
                <a:lnTo>
                  <a:pt x="406" y="261"/>
                </a:lnTo>
                <a:lnTo>
                  <a:pt x="393" y="235"/>
                </a:lnTo>
                <a:lnTo>
                  <a:pt x="394" y="174"/>
                </a:lnTo>
                <a:lnTo>
                  <a:pt x="371" y="138"/>
                </a:lnTo>
                <a:lnTo>
                  <a:pt x="311" y="107"/>
                </a:lnTo>
                <a:lnTo>
                  <a:pt x="281" y="73"/>
                </a:lnTo>
                <a:lnTo>
                  <a:pt x="247" y="70"/>
                </a:lnTo>
                <a:lnTo>
                  <a:pt x="233" y="91"/>
                </a:lnTo>
                <a:lnTo>
                  <a:pt x="184" y="106"/>
                </a:lnTo>
                <a:lnTo>
                  <a:pt x="154" y="91"/>
                </a:lnTo>
                <a:lnTo>
                  <a:pt x="139" y="68"/>
                </a:lnTo>
                <a:lnTo>
                  <a:pt x="46" y="89"/>
                </a:lnTo>
                <a:lnTo>
                  <a:pt x="26" y="72"/>
                </a:lnTo>
                <a:lnTo>
                  <a:pt x="5" y="90"/>
                </a:lnTo>
                <a:lnTo>
                  <a:pt x="0" y="42"/>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9" name="Freeform 8"/>
          <p:cNvSpPr>
            <a:spLocks/>
          </p:cNvSpPr>
          <p:nvPr/>
        </p:nvSpPr>
        <p:spPr bwMode="auto">
          <a:xfrm>
            <a:off x="7879997" y="2501351"/>
            <a:ext cx="493100" cy="232519"/>
          </a:xfrm>
          <a:custGeom>
            <a:avLst/>
            <a:gdLst>
              <a:gd name="T0" fmla="*/ 0 w 248"/>
              <a:gd name="T1" fmla="*/ 44 h 109"/>
              <a:gd name="T2" fmla="*/ 127 w 248"/>
              <a:gd name="T3" fmla="*/ 13 h 109"/>
              <a:gd name="T4" fmla="*/ 141 w 248"/>
              <a:gd name="T5" fmla="*/ 14 h 109"/>
              <a:gd name="T6" fmla="*/ 156 w 248"/>
              <a:gd name="T7" fmla="*/ 0 h 109"/>
              <a:gd name="T8" fmla="*/ 169 w 248"/>
              <a:gd name="T9" fmla="*/ 8 h 109"/>
              <a:gd name="T10" fmla="*/ 154 w 248"/>
              <a:gd name="T11" fmla="*/ 38 h 109"/>
              <a:gd name="T12" fmla="*/ 181 w 248"/>
              <a:gd name="T13" fmla="*/ 36 h 109"/>
              <a:gd name="T14" fmla="*/ 195 w 248"/>
              <a:gd name="T15" fmla="*/ 60 h 109"/>
              <a:gd name="T16" fmla="*/ 213 w 248"/>
              <a:gd name="T17" fmla="*/ 63 h 109"/>
              <a:gd name="T18" fmla="*/ 226 w 248"/>
              <a:gd name="T19" fmla="*/ 59 h 109"/>
              <a:gd name="T20" fmla="*/ 226 w 248"/>
              <a:gd name="T21" fmla="*/ 46 h 109"/>
              <a:gd name="T22" fmla="*/ 204 w 248"/>
              <a:gd name="T23" fmla="*/ 29 h 109"/>
              <a:gd name="T24" fmla="*/ 221 w 248"/>
              <a:gd name="T25" fmla="*/ 28 h 109"/>
              <a:gd name="T26" fmla="*/ 248 w 248"/>
              <a:gd name="T27" fmla="*/ 64 h 109"/>
              <a:gd name="T28" fmla="*/ 222 w 248"/>
              <a:gd name="T29" fmla="*/ 86 h 109"/>
              <a:gd name="T30" fmla="*/ 192 w 248"/>
              <a:gd name="T31" fmla="*/ 75 h 109"/>
              <a:gd name="T32" fmla="*/ 173 w 248"/>
              <a:gd name="T33" fmla="*/ 102 h 109"/>
              <a:gd name="T34" fmla="*/ 135 w 248"/>
              <a:gd name="T35" fmla="*/ 75 h 109"/>
              <a:gd name="T36" fmla="*/ 10 w 248"/>
              <a:gd name="T37" fmla="*/ 109 h 109"/>
              <a:gd name="T38" fmla="*/ 0 w 248"/>
              <a:gd name="T3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8" h="109">
                <a:moveTo>
                  <a:pt x="0" y="44"/>
                </a:moveTo>
                <a:lnTo>
                  <a:pt x="127" y="13"/>
                </a:lnTo>
                <a:lnTo>
                  <a:pt x="141" y="14"/>
                </a:lnTo>
                <a:lnTo>
                  <a:pt x="156" y="0"/>
                </a:lnTo>
                <a:lnTo>
                  <a:pt x="169" y="8"/>
                </a:lnTo>
                <a:lnTo>
                  <a:pt x="154" y="38"/>
                </a:lnTo>
                <a:lnTo>
                  <a:pt x="181" y="36"/>
                </a:lnTo>
                <a:lnTo>
                  <a:pt x="195" y="60"/>
                </a:lnTo>
                <a:lnTo>
                  <a:pt x="213" y="63"/>
                </a:lnTo>
                <a:lnTo>
                  <a:pt x="226" y="59"/>
                </a:lnTo>
                <a:lnTo>
                  <a:pt x="226" y="46"/>
                </a:lnTo>
                <a:lnTo>
                  <a:pt x="204" y="29"/>
                </a:lnTo>
                <a:lnTo>
                  <a:pt x="221" y="28"/>
                </a:lnTo>
                <a:lnTo>
                  <a:pt x="248" y="64"/>
                </a:lnTo>
                <a:lnTo>
                  <a:pt x="222" y="86"/>
                </a:lnTo>
                <a:lnTo>
                  <a:pt x="192" y="75"/>
                </a:lnTo>
                <a:lnTo>
                  <a:pt x="173" y="102"/>
                </a:lnTo>
                <a:lnTo>
                  <a:pt x="135" y="75"/>
                </a:lnTo>
                <a:lnTo>
                  <a:pt x="10" y="109"/>
                </a:lnTo>
                <a:lnTo>
                  <a:pt x="0" y="44"/>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0" name="Freeform 9"/>
          <p:cNvSpPr>
            <a:spLocks/>
          </p:cNvSpPr>
          <p:nvPr/>
        </p:nvSpPr>
        <p:spPr bwMode="auto">
          <a:xfrm>
            <a:off x="5444320" y="2245368"/>
            <a:ext cx="691931" cy="866079"/>
          </a:xfrm>
          <a:custGeom>
            <a:avLst/>
            <a:gdLst>
              <a:gd name="T0" fmla="*/ 25 w 348"/>
              <a:gd name="T1" fmla="*/ 27 h 406"/>
              <a:gd name="T2" fmla="*/ 52 w 348"/>
              <a:gd name="T3" fmla="*/ 23 h 406"/>
              <a:gd name="T4" fmla="*/ 75 w 348"/>
              <a:gd name="T5" fmla="*/ 23 h 406"/>
              <a:gd name="T6" fmla="*/ 90 w 348"/>
              <a:gd name="T7" fmla="*/ 0 h 406"/>
              <a:gd name="T8" fmla="*/ 101 w 348"/>
              <a:gd name="T9" fmla="*/ 29 h 406"/>
              <a:gd name="T10" fmla="*/ 139 w 348"/>
              <a:gd name="T11" fmla="*/ 29 h 406"/>
              <a:gd name="T12" fmla="*/ 159 w 348"/>
              <a:gd name="T13" fmla="*/ 58 h 406"/>
              <a:gd name="T14" fmla="*/ 197 w 348"/>
              <a:gd name="T15" fmla="*/ 51 h 406"/>
              <a:gd name="T16" fmla="*/ 225 w 348"/>
              <a:gd name="T17" fmla="*/ 67 h 406"/>
              <a:gd name="T18" fmla="*/ 273 w 348"/>
              <a:gd name="T19" fmla="*/ 80 h 406"/>
              <a:gd name="T20" fmla="*/ 282 w 348"/>
              <a:gd name="T21" fmla="*/ 101 h 406"/>
              <a:gd name="T22" fmla="*/ 307 w 348"/>
              <a:gd name="T23" fmla="*/ 102 h 406"/>
              <a:gd name="T24" fmla="*/ 300 w 348"/>
              <a:gd name="T25" fmla="*/ 124 h 406"/>
              <a:gd name="T26" fmla="*/ 308 w 348"/>
              <a:gd name="T27" fmla="*/ 149 h 406"/>
              <a:gd name="T28" fmla="*/ 292 w 348"/>
              <a:gd name="T29" fmla="*/ 178 h 406"/>
              <a:gd name="T30" fmla="*/ 303 w 348"/>
              <a:gd name="T31" fmla="*/ 185 h 406"/>
              <a:gd name="T32" fmla="*/ 331 w 348"/>
              <a:gd name="T33" fmla="*/ 152 h 406"/>
              <a:gd name="T34" fmla="*/ 329 w 348"/>
              <a:gd name="T35" fmla="*/ 140 h 406"/>
              <a:gd name="T36" fmla="*/ 341 w 348"/>
              <a:gd name="T37" fmla="*/ 136 h 406"/>
              <a:gd name="T38" fmla="*/ 348 w 348"/>
              <a:gd name="T39" fmla="*/ 152 h 406"/>
              <a:gd name="T40" fmla="*/ 327 w 348"/>
              <a:gd name="T41" fmla="*/ 175 h 406"/>
              <a:gd name="T42" fmla="*/ 319 w 348"/>
              <a:gd name="T43" fmla="*/ 226 h 406"/>
              <a:gd name="T44" fmla="*/ 319 w 348"/>
              <a:gd name="T45" fmla="*/ 312 h 406"/>
              <a:gd name="T46" fmla="*/ 331 w 348"/>
              <a:gd name="T47" fmla="*/ 328 h 406"/>
              <a:gd name="T48" fmla="*/ 326 w 348"/>
              <a:gd name="T49" fmla="*/ 381 h 406"/>
              <a:gd name="T50" fmla="*/ 160 w 348"/>
              <a:gd name="T51" fmla="*/ 406 h 406"/>
              <a:gd name="T52" fmla="*/ 119 w 348"/>
              <a:gd name="T53" fmla="*/ 381 h 406"/>
              <a:gd name="T54" fmla="*/ 128 w 348"/>
              <a:gd name="T55" fmla="*/ 350 h 406"/>
              <a:gd name="T56" fmla="*/ 108 w 348"/>
              <a:gd name="T57" fmla="*/ 316 h 406"/>
              <a:gd name="T58" fmla="*/ 90 w 348"/>
              <a:gd name="T59" fmla="*/ 271 h 406"/>
              <a:gd name="T60" fmla="*/ 43 w 348"/>
              <a:gd name="T61" fmla="*/ 228 h 406"/>
              <a:gd name="T62" fmla="*/ 15 w 348"/>
              <a:gd name="T63" fmla="*/ 228 h 406"/>
              <a:gd name="T64" fmla="*/ 15 w 348"/>
              <a:gd name="T65" fmla="*/ 167 h 406"/>
              <a:gd name="T66" fmla="*/ 0 w 348"/>
              <a:gd name="T67" fmla="*/ 145 h 406"/>
              <a:gd name="T68" fmla="*/ 33 w 348"/>
              <a:gd name="T69" fmla="*/ 110 h 406"/>
              <a:gd name="T70" fmla="*/ 25 w 348"/>
              <a:gd name="T71" fmla="*/ 2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8" h="406">
                <a:moveTo>
                  <a:pt x="25" y="27"/>
                </a:moveTo>
                <a:lnTo>
                  <a:pt x="52" y="23"/>
                </a:lnTo>
                <a:lnTo>
                  <a:pt x="75" y="23"/>
                </a:lnTo>
                <a:lnTo>
                  <a:pt x="90" y="0"/>
                </a:lnTo>
                <a:lnTo>
                  <a:pt x="101" y="29"/>
                </a:lnTo>
                <a:lnTo>
                  <a:pt x="139" y="29"/>
                </a:lnTo>
                <a:lnTo>
                  <a:pt x="159" y="58"/>
                </a:lnTo>
                <a:lnTo>
                  <a:pt x="197" y="51"/>
                </a:lnTo>
                <a:lnTo>
                  <a:pt x="225" y="67"/>
                </a:lnTo>
                <a:lnTo>
                  <a:pt x="273" y="80"/>
                </a:lnTo>
                <a:lnTo>
                  <a:pt x="282" y="101"/>
                </a:lnTo>
                <a:lnTo>
                  <a:pt x="307" y="102"/>
                </a:lnTo>
                <a:lnTo>
                  <a:pt x="300" y="124"/>
                </a:lnTo>
                <a:lnTo>
                  <a:pt x="308" y="149"/>
                </a:lnTo>
                <a:lnTo>
                  <a:pt x="292" y="178"/>
                </a:lnTo>
                <a:lnTo>
                  <a:pt x="303" y="185"/>
                </a:lnTo>
                <a:lnTo>
                  <a:pt x="331" y="152"/>
                </a:lnTo>
                <a:lnTo>
                  <a:pt x="329" y="140"/>
                </a:lnTo>
                <a:lnTo>
                  <a:pt x="341" y="136"/>
                </a:lnTo>
                <a:lnTo>
                  <a:pt x="348" y="152"/>
                </a:lnTo>
                <a:lnTo>
                  <a:pt x="327" y="175"/>
                </a:lnTo>
                <a:lnTo>
                  <a:pt x="319" y="226"/>
                </a:lnTo>
                <a:lnTo>
                  <a:pt x="319" y="312"/>
                </a:lnTo>
                <a:lnTo>
                  <a:pt x="331" y="328"/>
                </a:lnTo>
                <a:lnTo>
                  <a:pt x="326" y="381"/>
                </a:lnTo>
                <a:lnTo>
                  <a:pt x="160" y="406"/>
                </a:lnTo>
                <a:lnTo>
                  <a:pt x="119" y="381"/>
                </a:lnTo>
                <a:lnTo>
                  <a:pt x="128" y="350"/>
                </a:lnTo>
                <a:lnTo>
                  <a:pt x="108" y="316"/>
                </a:lnTo>
                <a:lnTo>
                  <a:pt x="90" y="271"/>
                </a:lnTo>
                <a:lnTo>
                  <a:pt x="43" y="228"/>
                </a:lnTo>
                <a:lnTo>
                  <a:pt x="15" y="228"/>
                </a:lnTo>
                <a:lnTo>
                  <a:pt x="15" y="167"/>
                </a:lnTo>
                <a:lnTo>
                  <a:pt x="0" y="145"/>
                </a:lnTo>
                <a:lnTo>
                  <a:pt x="33" y="110"/>
                </a:lnTo>
                <a:lnTo>
                  <a:pt x="25" y="27"/>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nvGrpSpPr>
          <p:cNvPr id="11" name="Group 10"/>
          <p:cNvGrpSpPr/>
          <p:nvPr/>
        </p:nvGrpSpPr>
        <p:grpSpPr>
          <a:xfrm>
            <a:off x="7080697" y="2183504"/>
            <a:ext cx="1111463" cy="804217"/>
            <a:chOff x="7239221" y="2382503"/>
            <a:chExt cx="1111463" cy="749593"/>
          </a:xfrm>
          <a:solidFill>
            <a:schemeClr val="tx1">
              <a:lumMod val="95000"/>
            </a:schemeClr>
          </a:solidFill>
          <a:effectLst/>
        </p:grpSpPr>
        <p:sp>
          <p:nvSpPr>
            <p:cNvPr id="72" name="Freeform 71"/>
            <p:cNvSpPr>
              <a:spLocks/>
            </p:cNvSpPr>
            <p:nvPr/>
          </p:nvSpPr>
          <p:spPr bwMode="auto">
            <a:xfrm>
              <a:off x="7239221" y="2382503"/>
              <a:ext cx="882808" cy="711814"/>
            </a:xfrm>
            <a:custGeom>
              <a:avLst/>
              <a:gdLst>
                <a:gd name="T0" fmla="*/ 36 w 444"/>
                <a:gd name="T1" fmla="*/ 234 h 358"/>
                <a:gd name="T2" fmla="*/ 79 w 444"/>
                <a:gd name="T3" fmla="*/ 214 h 358"/>
                <a:gd name="T4" fmla="*/ 136 w 444"/>
                <a:gd name="T5" fmla="*/ 211 h 358"/>
                <a:gd name="T6" fmla="*/ 150 w 444"/>
                <a:gd name="T7" fmla="*/ 192 h 358"/>
                <a:gd name="T8" fmla="*/ 170 w 444"/>
                <a:gd name="T9" fmla="*/ 190 h 358"/>
                <a:gd name="T10" fmla="*/ 181 w 444"/>
                <a:gd name="T11" fmla="*/ 170 h 358"/>
                <a:gd name="T12" fmla="*/ 200 w 444"/>
                <a:gd name="T13" fmla="*/ 163 h 358"/>
                <a:gd name="T14" fmla="*/ 193 w 444"/>
                <a:gd name="T15" fmla="*/ 125 h 358"/>
                <a:gd name="T16" fmla="*/ 181 w 444"/>
                <a:gd name="T17" fmla="*/ 115 h 358"/>
                <a:gd name="T18" fmla="*/ 205 w 444"/>
                <a:gd name="T19" fmla="*/ 86 h 358"/>
                <a:gd name="T20" fmla="*/ 220 w 444"/>
                <a:gd name="T21" fmla="*/ 86 h 358"/>
                <a:gd name="T22" fmla="*/ 274 w 444"/>
                <a:gd name="T23" fmla="*/ 24 h 358"/>
                <a:gd name="T24" fmla="*/ 354 w 444"/>
                <a:gd name="T25" fmla="*/ 0 h 358"/>
                <a:gd name="T26" fmla="*/ 362 w 444"/>
                <a:gd name="T27" fmla="*/ 60 h 358"/>
                <a:gd name="T28" fmla="*/ 366 w 444"/>
                <a:gd name="T29" fmla="*/ 58 h 358"/>
                <a:gd name="T30" fmla="*/ 385 w 444"/>
                <a:gd name="T31" fmla="*/ 79 h 358"/>
                <a:gd name="T32" fmla="*/ 385 w 444"/>
                <a:gd name="T33" fmla="*/ 141 h 358"/>
                <a:gd name="T34" fmla="*/ 407 w 444"/>
                <a:gd name="T35" fmla="*/ 191 h 358"/>
                <a:gd name="T36" fmla="*/ 416 w 444"/>
                <a:gd name="T37" fmla="*/ 256 h 358"/>
                <a:gd name="T38" fmla="*/ 417 w 444"/>
                <a:gd name="T39" fmla="*/ 312 h 358"/>
                <a:gd name="T40" fmla="*/ 444 w 444"/>
                <a:gd name="T41" fmla="*/ 331 h 358"/>
                <a:gd name="T42" fmla="*/ 423 w 444"/>
                <a:gd name="T43" fmla="*/ 358 h 358"/>
                <a:gd name="T44" fmla="*/ 372 w 444"/>
                <a:gd name="T45" fmla="*/ 325 h 358"/>
                <a:gd name="T46" fmla="*/ 345 w 444"/>
                <a:gd name="T47" fmla="*/ 328 h 358"/>
                <a:gd name="T48" fmla="*/ 320 w 444"/>
                <a:gd name="T49" fmla="*/ 320 h 358"/>
                <a:gd name="T50" fmla="*/ 322 w 444"/>
                <a:gd name="T51" fmla="*/ 301 h 358"/>
                <a:gd name="T52" fmla="*/ 305 w 444"/>
                <a:gd name="T53" fmla="*/ 294 h 358"/>
                <a:gd name="T54" fmla="*/ 12 w 444"/>
                <a:gd name="T55" fmla="*/ 344 h 358"/>
                <a:gd name="T56" fmla="*/ 0 w 444"/>
                <a:gd name="T57" fmla="*/ 328 h 358"/>
                <a:gd name="T58" fmla="*/ 45 w 444"/>
                <a:gd name="T59" fmla="*/ 266 h 358"/>
                <a:gd name="T60" fmla="*/ 36 w 444"/>
                <a:gd name="T61" fmla="*/ 23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4" h="358">
                  <a:moveTo>
                    <a:pt x="36" y="234"/>
                  </a:moveTo>
                  <a:lnTo>
                    <a:pt x="79" y="214"/>
                  </a:lnTo>
                  <a:lnTo>
                    <a:pt x="136" y="211"/>
                  </a:lnTo>
                  <a:lnTo>
                    <a:pt x="150" y="192"/>
                  </a:lnTo>
                  <a:lnTo>
                    <a:pt x="170" y="190"/>
                  </a:lnTo>
                  <a:lnTo>
                    <a:pt x="181" y="170"/>
                  </a:lnTo>
                  <a:lnTo>
                    <a:pt x="200" y="163"/>
                  </a:lnTo>
                  <a:lnTo>
                    <a:pt x="193" y="125"/>
                  </a:lnTo>
                  <a:lnTo>
                    <a:pt x="181" y="115"/>
                  </a:lnTo>
                  <a:lnTo>
                    <a:pt x="205" y="86"/>
                  </a:lnTo>
                  <a:lnTo>
                    <a:pt x="220" y="86"/>
                  </a:lnTo>
                  <a:lnTo>
                    <a:pt x="274" y="24"/>
                  </a:lnTo>
                  <a:lnTo>
                    <a:pt x="354" y="0"/>
                  </a:lnTo>
                  <a:lnTo>
                    <a:pt x="362" y="60"/>
                  </a:lnTo>
                  <a:lnTo>
                    <a:pt x="366" y="58"/>
                  </a:lnTo>
                  <a:lnTo>
                    <a:pt x="385" y="79"/>
                  </a:lnTo>
                  <a:lnTo>
                    <a:pt x="385" y="141"/>
                  </a:lnTo>
                  <a:lnTo>
                    <a:pt x="407" y="191"/>
                  </a:lnTo>
                  <a:lnTo>
                    <a:pt x="416" y="256"/>
                  </a:lnTo>
                  <a:lnTo>
                    <a:pt x="417" y="312"/>
                  </a:lnTo>
                  <a:lnTo>
                    <a:pt x="444" y="331"/>
                  </a:lnTo>
                  <a:lnTo>
                    <a:pt x="423" y="358"/>
                  </a:lnTo>
                  <a:lnTo>
                    <a:pt x="372" y="325"/>
                  </a:lnTo>
                  <a:lnTo>
                    <a:pt x="345" y="328"/>
                  </a:lnTo>
                  <a:lnTo>
                    <a:pt x="320" y="320"/>
                  </a:lnTo>
                  <a:lnTo>
                    <a:pt x="322" y="301"/>
                  </a:lnTo>
                  <a:lnTo>
                    <a:pt x="305" y="294"/>
                  </a:lnTo>
                  <a:lnTo>
                    <a:pt x="12" y="344"/>
                  </a:lnTo>
                  <a:lnTo>
                    <a:pt x="0" y="328"/>
                  </a:lnTo>
                  <a:lnTo>
                    <a:pt x="45" y="266"/>
                  </a:lnTo>
                  <a:lnTo>
                    <a:pt x="36" y="234"/>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73" name="Freeform 72"/>
            <p:cNvSpPr>
              <a:spLocks/>
            </p:cNvSpPr>
            <p:nvPr/>
          </p:nvSpPr>
          <p:spPr bwMode="auto">
            <a:xfrm>
              <a:off x="8096181" y="2982972"/>
              <a:ext cx="254503" cy="149124"/>
            </a:xfrm>
            <a:custGeom>
              <a:avLst/>
              <a:gdLst>
                <a:gd name="T0" fmla="*/ 0 w 128"/>
                <a:gd name="T1" fmla="*/ 55 h 75"/>
                <a:gd name="T2" fmla="*/ 53 w 128"/>
                <a:gd name="T3" fmla="*/ 31 h 75"/>
                <a:gd name="T4" fmla="*/ 104 w 128"/>
                <a:gd name="T5" fmla="*/ 0 h 75"/>
                <a:gd name="T6" fmla="*/ 114 w 128"/>
                <a:gd name="T7" fmla="*/ 1 h 75"/>
                <a:gd name="T8" fmla="*/ 128 w 128"/>
                <a:gd name="T9" fmla="*/ 2 h 75"/>
                <a:gd name="T10" fmla="*/ 79 w 128"/>
                <a:gd name="T11" fmla="*/ 43 h 75"/>
                <a:gd name="T12" fmla="*/ 14 w 128"/>
                <a:gd name="T13" fmla="*/ 75 h 75"/>
                <a:gd name="T14" fmla="*/ 0 w 128"/>
                <a:gd name="T15" fmla="*/ 5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75">
                  <a:moveTo>
                    <a:pt x="0" y="55"/>
                  </a:moveTo>
                  <a:lnTo>
                    <a:pt x="53" y="31"/>
                  </a:lnTo>
                  <a:lnTo>
                    <a:pt x="104" y="0"/>
                  </a:lnTo>
                  <a:lnTo>
                    <a:pt x="114" y="1"/>
                  </a:lnTo>
                  <a:lnTo>
                    <a:pt x="128" y="2"/>
                  </a:lnTo>
                  <a:lnTo>
                    <a:pt x="79" y="43"/>
                  </a:lnTo>
                  <a:lnTo>
                    <a:pt x="14" y="75"/>
                  </a:lnTo>
                  <a:lnTo>
                    <a:pt x="0" y="55"/>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sp>
        <p:nvSpPr>
          <p:cNvPr id="12" name="Freeform 11"/>
          <p:cNvSpPr>
            <a:spLocks/>
          </p:cNvSpPr>
          <p:nvPr/>
        </p:nvSpPr>
        <p:spPr bwMode="auto">
          <a:xfrm>
            <a:off x="7213913" y="3251381"/>
            <a:ext cx="674037" cy="299503"/>
          </a:xfrm>
          <a:custGeom>
            <a:avLst/>
            <a:gdLst>
              <a:gd name="T0" fmla="*/ 0 w 339"/>
              <a:gd name="T1" fmla="*/ 46 h 138"/>
              <a:gd name="T2" fmla="*/ 254 w 339"/>
              <a:gd name="T3" fmla="*/ 0 h 138"/>
              <a:gd name="T4" fmla="*/ 294 w 339"/>
              <a:gd name="T5" fmla="*/ 94 h 138"/>
              <a:gd name="T6" fmla="*/ 338 w 339"/>
              <a:gd name="T7" fmla="*/ 84 h 138"/>
              <a:gd name="T8" fmla="*/ 339 w 339"/>
              <a:gd name="T9" fmla="*/ 132 h 138"/>
              <a:gd name="T10" fmla="*/ 303 w 339"/>
              <a:gd name="T11" fmla="*/ 138 h 138"/>
              <a:gd name="T12" fmla="*/ 273 w 339"/>
              <a:gd name="T13" fmla="*/ 107 h 138"/>
              <a:gd name="T14" fmla="*/ 254 w 339"/>
              <a:gd name="T15" fmla="*/ 70 h 138"/>
              <a:gd name="T16" fmla="*/ 249 w 339"/>
              <a:gd name="T17" fmla="*/ 17 h 138"/>
              <a:gd name="T18" fmla="*/ 235 w 339"/>
              <a:gd name="T19" fmla="*/ 43 h 138"/>
              <a:gd name="T20" fmla="*/ 253 w 339"/>
              <a:gd name="T21" fmla="*/ 121 h 138"/>
              <a:gd name="T22" fmla="*/ 178 w 339"/>
              <a:gd name="T23" fmla="*/ 133 h 138"/>
              <a:gd name="T24" fmla="*/ 175 w 339"/>
              <a:gd name="T25" fmla="*/ 76 h 138"/>
              <a:gd name="T26" fmla="*/ 130 w 339"/>
              <a:gd name="T27" fmla="*/ 51 h 138"/>
              <a:gd name="T28" fmla="*/ 91 w 339"/>
              <a:gd name="T29" fmla="*/ 44 h 138"/>
              <a:gd name="T30" fmla="*/ 11 w 339"/>
              <a:gd name="T31" fmla="*/ 84 h 138"/>
              <a:gd name="T32" fmla="*/ 0 w 339"/>
              <a:gd name="T33" fmla="*/ 46 h 138"/>
              <a:gd name="connsiteX0" fmla="*/ 0 w 10000"/>
              <a:gd name="connsiteY0" fmla="*/ 3333 h 10000"/>
              <a:gd name="connsiteX1" fmla="*/ 7634 w 10000"/>
              <a:gd name="connsiteY1" fmla="*/ 0 h 10000"/>
              <a:gd name="connsiteX2" fmla="*/ 8673 w 10000"/>
              <a:gd name="connsiteY2" fmla="*/ 6812 h 10000"/>
              <a:gd name="connsiteX3" fmla="*/ 9971 w 10000"/>
              <a:gd name="connsiteY3" fmla="*/ 6087 h 10000"/>
              <a:gd name="connsiteX4" fmla="*/ 10000 w 10000"/>
              <a:gd name="connsiteY4" fmla="*/ 9565 h 10000"/>
              <a:gd name="connsiteX5" fmla="*/ 8938 w 10000"/>
              <a:gd name="connsiteY5" fmla="*/ 10000 h 10000"/>
              <a:gd name="connsiteX6" fmla="*/ 8053 w 10000"/>
              <a:gd name="connsiteY6" fmla="*/ 7754 h 10000"/>
              <a:gd name="connsiteX7" fmla="*/ 7493 w 10000"/>
              <a:gd name="connsiteY7" fmla="*/ 5072 h 10000"/>
              <a:gd name="connsiteX8" fmla="*/ 7345 w 10000"/>
              <a:gd name="connsiteY8" fmla="*/ 1232 h 10000"/>
              <a:gd name="connsiteX9" fmla="*/ 6932 w 10000"/>
              <a:gd name="connsiteY9" fmla="*/ 3116 h 10000"/>
              <a:gd name="connsiteX10" fmla="*/ 7463 w 10000"/>
              <a:gd name="connsiteY10" fmla="*/ 8768 h 10000"/>
              <a:gd name="connsiteX11" fmla="*/ 5251 w 10000"/>
              <a:gd name="connsiteY11" fmla="*/ 9638 h 10000"/>
              <a:gd name="connsiteX12" fmla="*/ 5162 w 10000"/>
              <a:gd name="connsiteY12" fmla="*/ 5507 h 10000"/>
              <a:gd name="connsiteX13" fmla="*/ 3835 w 10000"/>
              <a:gd name="connsiteY13" fmla="*/ 3696 h 10000"/>
              <a:gd name="connsiteX14" fmla="*/ 2684 w 10000"/>
              <a:gd name="connsiteY14" fmla="*/ 3188 h 10000"/>
              <a:gd name="connsiteX15" fmla="*/ 324 w 10000"/>
              <a:gd name="connsiteY15" fmla="*/ 6087 h 10000"/>
              <a:gd name="connsiteX16" fmla="*/ 0 w 10000"/>
              <a:gd name="connsiteY16" fmla="*/ 3333 h 10000"/>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812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986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986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986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00" h="10174">
                <a:moveTo>
                  <a:pt x="0" y="3507"/>
                </a:moveTo>
                <a:lnTo>
                  <a:pt x="7705" y="0"/>
                </a:lnTo>
                <a:lnTo>
                  <a:pt x="8673" y="6986"/>
                </a:lnTo>
                <a:lnTo>
                  <a:pt x="9971" y="6261"/>
                </a:lnTo>
                <a:cubicBezTo>
                  <a:pt x="9981" y="7420"/>
                  <a:pt x="9990" y="8580"/>
                  <a:pt x="10000" y="9739"/>
                </a:cubicBezTo>
                <a:lnTo>
                  <a:pt x="8938" y="10174"/>
                </a:lnTo>
                <a:lnTo>
                  <a:pt x="8053" y="7928"/>
                </a:lnTo>
                <a:lnTo>
                  <a:pt x="7493" y="5246"/>
                </a:lnTo>
                <a:cubicBezTo>
                  <a:pt x="7444" y="3966"/>
                  <a:pt x="7394" y="2686"/>
                  <a:pt x="7345" y="1406"/>
                </a:cubicBezTo>
                <a:cubicBezTo>
                  <a:pt x="7207" y="2034"/>
                  <a:pt x="7070" y="2662"/>
                  <a:pt x="6932" y="3290"/>
                </a:cubicBezTo>
                <a:lnTo>
                  <a:pt x="7463" y="8942"/>
                </a:lnTo>
                <a:lnTo>
                  <a:pt x="5251" y="9986"/>
                </a:lnTo>
                <a:cubicBezTo>
                  <a:pt x="5115" y="8782"/>
                  <a:pt x="5192" y="7058"/>
                  <a:pt x="5162" y="5681"/>
                </a:cubicBezTo>
                <a:lnTo>
                  <a:pt x="3835" y="3870"/>
                </a:lnTo>
                <a:lnTo>
                  <a:pt x="2684" y="3362"/>
                </a:lnTo>
                <a:lnTo>
                  <a:pt x="324" y="6261"/>
                </a:lnTo>
                <a:lnTo>
                  <a:pt x="0" y="3507"/>
                </a:lnTo>
                <a:close/>
              </a:path>
            </a:pathLst>
          </a:custGeom>
          <a:solidFill>
            <a:schemeClr val="accent6">
              <a:lumMod val="20000"/>
              <a:lumOff val="80000"/>
            </a:schemeClr>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nvGrpSpPr>
          <p:cNvPr id="13" name="Group 12"/>
          <p:cNvGrpSpPr/>
          <p:nvPr/>
        </p:nvGrpSpPr>
        <p:grpSpPr>
          <a:xfrm>
            <a:off x="6814264" y="3367430"/>
            <a:ext cx="1073270" cy="693290"/>
            <a:chOff x="6972788" y="3486014"/>
            <a:chExt cx="1073270" cy="646200"/>
          </a:xfrm>
          <a:solidFill>
            <a:schemeClr val="accent6">
              <a:lumMod val="20000"/>
              <a:lumOff val="80000"/>
            </a:schemeClr>
          </a:solidFill>
          <a:effectLst/>
        </p:grpSpPr>
        <p:sp>
          <p:nvSpPr>
            <p:cNvPr id="70" name="Freeform 69"/>
            <p:cNvSpPr>
              <a:spLocks/>
            </p:cNvSpPr>
            <p:nvPr/>
          </p:nvSpPr>
          <p:spPr bwMode="auto">
            <a:xfrm>
              <a:off x="6972788" y="3486014"/>
              <a:ext cx="1025966" cy="646200"/>
            </a:xfrm>
            <a:custGeom>
              <a:avLst/>
              <a:gdLst>
                <a:gd name="T0" fmla="*/ 85 w 516"/>
                <a:gd name="T1" fmla="*/ 228 h 325"/>
                <a:gd name="T2" fmla="*/ 69 w 516"/>
                <a:gd name="T3" fmla="*/ 260 h 325"/>
                <a:gd name="T4" fmla="*/ 48 w 516"/>
                <a:gd name="T5" fmla="*/ 269 h 325"/>
                <a:gd name="T6" fmla="*/ 47 w 516"/>
                <a:gd name="T7" fmla="*/ 291 h 325"/>
                <a:gd name="T8" fmla="*/ 2 w 516"/>
                <a:gd name="T9" fmla="*/ 307 h 325"/>
                <a:gd name="T10" fmla="*/ 0 w 516"/>
                <a:gd name="T11" fmla="*/ 325 h 325"/>
                <a:gd name="T12" fmla="*/ 122 w 516"/>
                <a:gd name="T13" fmla="*/ 303 h 325"/>
                <a:gd name="T14" fmla="*/ 345 w 516"/>
                <a:gd name="T15" fmla="*/ 256 h 325"/>
                <a:gd name="T16" fmla="*/ 516 w 516"/>
                <a:gd name="T17" fmla="*/ 215 h 325"/>
                <a:gd name="T18" fmla="*/ 516 w 516"/>
                <a:gd name="T19" fmla="*/ 182 h 325"/>
                <a:gd name="T20" fmla="*/ 497 w 516"/>
                <a:gd name="T21" fmla="*/ 172 h 325"/>
                <a:gd name="T22" fmla="*/ 482 w 516"/>
                <a:gd name="T23" fmla="*/ 189 h 325"/>
                <a:gd name="T24" fmla="*/ 474 w 516"/>
                <a:gd name="T25" fmla="*/ 144 h 325"/>
                <a:gd name="T26" fmla="*/ 482 w 516"/>
                <a:gd name="T27" fmla="*/ 105 h 325"/>
                <a:gd name="T28" fmla="*/ 420 w 516"/>
                <a:gd name="T29" fmla="*/ 76 h 325"/>
                <a:gd name="T30" fmla="*/ 376 w 516"/>
                <a:gd name="T31" fmla="*/ 83 h 325"/>
                <a:gd name="T32" fmla="*/ 375 w 516"/>
                <a:gd name="T33" fmla="*/ 23 h 325"/>
                <a:gd name="T34" fmla="*/ 329 w 516"/>
                <a:gd name="T35" fmla="*/ 0 h 325"/>
                <a:gd name="T36" fmla="*/ 295 w 516"/>
                <a:gd name="T37" fmla="*/ 14 h 325"/>
                <a:gd name="T38" fmla="*/ 273 w 516"/>
                <a:gd name="T39" fmla="*/ 70 h 325"/>
                <a:gd name="T40" fmla="*/ 233 w 516"/>
                <a:gd name="T41" fmla="*/ 94 h 325"/>
                <a:gd name="T42" fmla="*/ 216 w 516"/>
                <a:gd name="T43" fmla="*/ 183 h 325"/>
                <a:gd name="T44" fmla="*/ 152 w 516"/>
                <a:gd name="T45" fmla="*/ 228 h 325"/>
                <a:gd name="T46" fmla="*/ 99 w 516"/>
                <a:gd name="T47" fmla="*/ 245 h 325"/>
                <a:gd name="T48" fmla="*/ 85 w 516"/>
                <a:gd name="T49" fmla="*/ 22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6" h="325">
                  <a:moveTo>
                    <a:pt x="85" y="228"/>
                  </a:moveTo>
                  <a:lnTo>
                    <a:pt x="69" y="260"/>
                  </a:lnTo>
                  <a:lnTo>
                    <a:pt x="48" y="269"/>
                  </a:lnTo>
                  <a:lnTo>
                    <a:pt x="47" y="291"/>
                  </a:lnTo>
                  <a:lnTo>
                    <a:pt x="2" y="307"/>
                  </a:lnTo>
                  <a:lnTo>
                    <a:pt x="0" y="325"/>
                  </a:lnTo>
                  <a:lnTo>
                    <a:pt x="122" y="303"/>
                  </a:lnTo>
                  <a:lnTo>
                    <a:pt x="345" y="256"/>
                  </a:lnTo>
                  <a:lnTo>
                    <a:pt x="516" y="215"/>
                  </a:lnTo>
                  <a:lnTo>
                    <a:pt x="516" y="182"/>
                  </a:lnTo>
                  <a:lnTo>
                    <a:pt x="497" y="172"/>
                  </a:lnTo>
                  <a:lnTo>
                    <a:pt x="482" y="189"/>
                  </a:lnTo>
                  <a:lnTo>
                    <a:pt x="474" y="144"/>
                  </a:lnTo>
                  <a:lnTo>
                    <a:pt x="482" y="105"/>
                  </a:lnTo>
                  <a:lnTo>
                    <a:pt x="420" y="76"/>
                  </a:lnTo>
                  <a:lnTo>
                    <a:pt x="376" y="83"/>
                  </a:lnTo>
                  <a:lnTo>
                    <a:pt x="375" y="23"/>
                  </a:lnTo>
                  <a:lnTo>
                    <a:pt x="329" y="0"/>
                  </a:lnTo>
                  <a:lnTo>
                    <a:pt x="295" y="14"/>
                  </a:lnTo>
                  <a:lnTo>
                    <a:pt x="273" y="70"/>
                  </a:lnTo>
                  <a:lnTo>
                    <a:pt x="233" y="94"/>
                  </a:lnTo>
                  <a:lnTo>
                    <a:pt x="216" y="183"/>
                  </a:lnTo>
                  <a:lnTo>
                    <a:pt x="152" y="228"/>
                  </a:lnTo>
                  <a:lnTo>
                    <a:pt x="99" y="245"/>
                  </a:lnTo>
                  <a:lnTo>
                    <a:pt x="85" y="228"/>
                  </a:lnTo>
                  <a:close/>
                </a:path>
              </a:pathLst>
            </a:custGeom>
            <a:grp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71" name="Freeform 70"/>
            <p:cNvSpPr>
              <a:spLocks/>
            </p:cNvSpPr>
            <p:nvPr/>
          </p:nvSpPr>
          <p:spPr bwMode="auto">
            <a:xfrm>
              <a:off x="7972490" y="3649055"/>
              <a:ext cx="73568" cy="121287"/>
            </a:xfrm>
            <a:custGeom>
              <a:avLst/>
              <a:gdLst>
                <a:gd name="T0" fmla="*/ 0 w 37"/>
                <a:gd name="T1" fmla="*/ 5 h 61"/>
                <a:gd name="T2" fmla="*/ 37 w 37"/>
                <a:gd name="T3" fmla="*/ 0 h 61"/>
                <a:gd name="T4" fmla="*/ 16 w 37"/>
                <a:gd name="T5" fmla="*/ 61 h 61"/>
                <a:gd name="T6" fmla="*/ 1 w 37"/>
                <a:gd name="T7" fmla="*/ 60 h 61"/>
                <a:gd name="T8" fmla="*/ 0 w 37"/>
                <a:gd name="T9" fmla="*/ 5 h 61"/>
              </a:gdLst>
              <a:ahLst/>
              <a:cxnLst>
                <a:cxn ang="0">
                  <a:pos x="T0" y="T1"/>
                </a:cxn>
                <a:cxn ang="0">
                  <a:pos x="T2" y="T3"/>
                </a:cxn>
                <a:cxn ang="0">
                  <a:pos x="T4" y="T5"/>
                </a:cxn>
                <a:cxn ang="0">
                  <a:pos x="T6" y="T7"/>
                </a:cxn>
                <a:cxn ang="0">
                  <a:pos x="T8" y="T9"/>
                </a:cxn>
              </a:cxnLst>
              <a:rect l="0" t="0" r="r" b="b"/>
              <a:pathLst>
                <a:path w="37" h="61">
                  <a:moveTo>
                    <a:pt x="0" y="5"/>
                  </a:moveTo>
                  <a:lnTo>
                    <a:pt x="37" y="0"/>
                  </a:lnTo>
                  <a:lnTo>
                    <a:pt x="16" y="61"/>
                  </a:lnTo>
                  <a:lnTo>
                    <a:pt x="1" y="60"/>
                  </a:lnTo>
                  <a:lnTo>
                    <a:pt x="0" y="5"/>
                  </a:lnTo>
                  <a:close/>
                </a:path>
              </a:pathLst>
            </a:custGeom>
            <a:grp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sp>
        <p:nvSpPr>
          <p:cNvPr id="14" name="Freeform 13"/>
          <p:cNvSpPr>
            <a:spLocks/>
          </p:cNvSpPr>
          <p:nvPr/>
        </p:nvSpPr>
        <p:spPr bwMode="auto">
          <a:xfrm>
            <a:off x="4082330" y="1938186"/>
            <a:ext cx="922574" cy="580229"/>
          </a:xfrm>
          <a:custGeom>
            <a:avLst/>
            <a:gdLst>
              <a:gd name="T0" fmla="*/ 3 w 464"/>
              <a:gd name="T1" fmla="*/ 0 h 272"/>
              <a:gd name="T2" fmla="*/ 389 w 464"/>
              <a:gd name="T3" fmla="*/ 10 h 272"/>
              <a:gd name="T4" fmla="*/ 418 w 464"/>
              <a:gd name="T5" fmla="*/ 88 h 272"/>
              <a:gd name="T6" fmla="*/ 445 w 464"/>
              <a:gd name="T7" fmla="*/ 149 h 272"/>
              <a:gd name="T8" fmla="*/ 464 w 464"/>
              <a:gd name="T9" fmla="*/ 249 h 272"/>
              <a:gd name="T10" fmla="*/ 453 w 464"/>
              <a:gd name="T11" fmla="*/ 272 h 272"/>
              <a:gd name="T12" fmla="*/ 309 w 464"/>
              <a:gd name="T13" fmla="*/ 267 h 272"/>
              <a:gd name="T14" fmla="*/ 0 w 464"/>
              <a:gd name="T15" fmla="*/ 263 h 272"/>
              <a:gd name="T16" fmla="*/ 3 w 464"/>
              <a:gd name="T1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272">
                <a:moveTo>
                  <a:pt x="3" y="0"/>
                </a:moveTo>
                <a:lnTo>
                  <a:pt x="389" y="10"/>
                </a:lnTo>
                <a:lnTo>
                  <a:pt x="418" y="88"/>
                </a:lnTo>
                <a:lnTo>
                  <a:pt x="445" y="149"/>
                </a:lnTo>
                <a:lnTo>
                  <a:pt x="464" y="249"/>
                </a:lnTo>
                <a:lnTo>
                  <a:pt x="453" y="272"/>
                </a:lnTo>
                <a:lnTo>
                  <a:pt x="309" y="267"/>
                </a:lnTo>
                <a:lnTo>
                  <a:pt x="0" y="263"/>
                </a:lnTo>
                <a:lnTo>
                  <a:pt x="3" y="0"/>
                </a:lnTo>
                <a:close/>
              </a:path>
            </a:pathLst>
          </a:custGeom>
          <a:solidFill>
            <a:srgbClr val="9A003E"/>
          </a:solidFill>
          <a:ln w="1270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5" name="Freeform 14"/>
          <p:cNvSpPr>
            <a:spLocks/>
          </p:cNvSpPr>
          <p:nvPr/>
        </p:nvSpPr>
        <p:spPr bwMode="auto">
          <a:xfrm>
            <a:off x="4044552" y="3062382"/>
            <a:ext cx="1159184" cy="558898"/>
          </a:xfrm>
          <a:custGeom>
            <a:avLst/>
            <a:gdLst>
              <a:gd name="T0" fmla="*/ 7 w 583"/>
              <a:gd name="T1" fmla="*/ 0 h 262"/>
              <a:gd name="T2" fmla="*/ 0 w 583"/>
              <a:gd name="T3" fmla="*/ 173 h 262"/>
              <a:gd name="T4" fmla="*/ 132 w 583"/>
              <a:gd name="T5" fmla="*/ 178 h 262"/>
              <a:gd name="T6" fmla="*/ 131 w 583"/>
              <a:gd name="T7" fmla="*/ 262 h 262"/>
              <a:gd name="T8" fmla="*/ 308 w 583"/>
              <a:gd name="T9" fmla="*/ 260 h 262"/>
              <a:gd name="T10" fmla="*/ 467 w 583"/>
              <a:gd name="T11" fmla="*/ 257 h 262"/>
              <a:gd name="T12" fmla="*/ 583 w 583"/>
              <a:gd name="T13" fmla="*/ 260 h 262"/>
              <a:gd name="T14" fmla="*/ 547 w 583"/>
              <a:gd name="T15" fmla="*/ 186 h 262"/>
              <a:gd name="T16" fmla="*/ 522 w 583"/>
              <a:gd name="T17" fmla="*/ 117 h 262"/>
              <a:gd name="T18" fmla="*/ 495 w 583"/>
              <a:gd name="T19" fmla="*/ 47 h 262"/>
              <a:gd name="T20" fmla="*/ 428 w 583"/>
              <a:gd name="T21" fmla="*/ 1 h 262"/>
              <a:gd name="T22" fmla="*/ 399 w 583"/>
              <a:gd name="T23" fmla="*/ 28 h 262"/>
              <a:gd name="T24" fmla="*/ 362 w 583"/>
              <a:gd name="T25" fmla="*/ 9 h 262"/>
              <a:gd name="T26" fmla="*/ 204 w 583"/>
              <a:gd name="T27" fmla="*/ 3 h 262"/>
              <a:gd name="T28" fmla="*/ 7 w 583"/>
              <a:gd name="T2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3" h="262">
                <a:moveTo>
                  <a:pt x="7" y="0"/>
                </a:moveTo>
                <a:lnTo>
                  <a:pt x="0" y="173"/>
                </a:lnTo>
                <a:lnTo>
                  <a:pt x="132" y="178"/>
                </a:lnTo>
                <a:lnTo>
                  <a:pt x="131" y="262"/>
                </a:lnTo>
                <a:lnTo>
                  <a:pt x="308" y="260"/>
                </a:lnTo>
                <a:lnTo>
                  <a:pt x="467" y="257"/>
                </a:lnTo>
                <a:lnTo>
                  <a:pt x="583" y="260"/>
                </a:lnTo>
                <a:lnTo>
                  <a:pt x="547" y="186"/>
                </a:lnTo>
                <a:lnTo>
                  <a:pt x="522" y="117"/>
                </a:lnTo>
                <a:lnTo>
                  <a:pt x="495" y="47"/>
                </a:lnTo>
                <a:lnTo>
                  <a:pt x="428" y="1"/>
                </a:lnTo>
                <a:lnTo>
                  <a:pt x="399" y="28"/>
                </a:lnTo>
                <a:lnTo>
                  <a:pt x="362" y="9"/>
                </a:lnTo>
                <a:lnTo>
                  <a:pt x="204" y="3"/>
                </a:lnTo>
                <a:lnTo>
                  <a:pt x="7" y="0"/>
                </a:lnTo>
                <a:close/>
              </a:path>
            </a:pathLst>
          </a:custGeom>
          <a:solidFill>
            <a:schemeClr val="accent6">
              <a:lumMod val="20000"/>
              <a:lumOff val="80000"/>
            </a:schemeClr>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6" name="Freeform 15"/>
          <p:cNvSpPr>
            <a:spLocks/>
          </p:cNvSpPr>
          <p:nvPr/>
        </p:nvSpPr>
        <p:spPr bwMode="auto">
          <a:xfrm>
            <a:off x="4283540" y="3612307"/>
            <a:ext cx="1025576" cy="550805"/>
          </a:xfrm>
          <a:custGeom>
            <a:avLst/>
            <a:gdLst>
              <a:gd name="T0" fmla="*/ 4 w 511"/>
              <a:gd name="T1" fmla="*/ 3 h 258"/>
              <a:gd name="T2" fmla="*/ 3 w 511"/>
              <a:gd name="T3" fmla="*/ 151 h 258"/>
              <a:gd name="T4" fmla="*/ 0 w 511"/>
              <a:gd name="T5" fmla="*/ 254 h 258"/>
              <a:gd name="T6" fmla="*/ 511 w 511"/>
              <a:gd name="T7" fmla="*/ 258 h 258"/>
              <a:gd name="T8" fmla="*/ 501 w 511"/>
              <a:gd name="T9" fmla="*/ 123 h 258"/>
              <a:gd name="T10" fmla="*/ 501 w 511"/>
              <a:gd name="T11" fmla="*/ 74 h 258"/>
              <a:gd name="T12" fmla="*/ 460 w 511"/>
              <a:gd name="T13" fmla="*/ 42 h 258"/>
              <a:gd name="T14" fmla="*/ 472 w 511"/>
              <a:gd name="T15" fmla="*/ 16 h 258"/>
              <a:gd name="T16" fmla="*/ 455 w 511"/>
              <a:gd name="T17" fmla="*/ 0 h 258"/>
              <a:gd name="T18" fmla="*/ 222 w 511"/>
              <a:gd name="T19" fmla="*/ 3 h 258"/>
              <a:gd name="T20" fmla="*/ 4 w 511"/>
              <a:gd name="T21" fmla="*/ 3 h 258"/>
              <a:gd name="connsiteX0" fmla="*/ 172 w 10094"/>
              <a:gd name="connsiteY0" fmla="*/ 116 h 10000"/>
              <a:gd name="connsiteX1" fmla="*/ 153 w 10094"/>
              <a:gd name="connsiteY1" fmla="*/ 5853 h 10000"/>
              <a:gd name="connsiteX2" fmla="*/ 0 w 10094"/>
              <a:gd name="connsiteY2" fmla="*/ 9969 h 10000"/>
              <a:gd name="connsiteX3" fmla="*/ 10094 w 10094"/>
              <a:gd name="connsiteY3" fmla="*/ 10000 h 10000"/>
              <a:gd name="connsiteX4" fmla="*/ 9898 w 10094"/>
              <a:gd name="connsiteY4" fmla="*/ 4767 h 10000"/>
              <a:gd name="connsiteX5" fmla="*/ 9898 w 10094"/>
              <a:gd name="connsiteY5" fmla="*/ 2868 h 10000"/>
              <a:gd name="connsiteX6" fmla="*/ 9096 w 10094"/>
              <a:gd name="connsiteY6" fmla="*/ 1628 h 10000"/>
              <a:gd name="connsiteX7" fmla="*/ 9331 w 10094"/>
              <a:gd name="connsiteY7" fmla="*/ 620 h 10000"/>
              <a:gd name="connsiteX8" fmla="*/ 8998 w 10094"/>
              <a:gd name="connsiteY8" fmla="*/ 0 h 10000"/>
              <a:gd name="connsiteX9" fmla="*/ 4438 w 10094"/>
              <a:gd name="connsiteY9" fmla="*/ 116 h 10000"/>
              <a:gd name="connsiteX10" fmla="*/ 172 w 10094"/>
              <a:gd name="connsiteY10" fmla="*/ 116 h 10000"/>
              <a:gd name="connsiteX0" fmla="*/ 172 w 10094"/>
              <a:gd name="connsiteY0" fmla="*/ 124 h 10008"/>
              <a:gd name="connsiteX1" fmla="*/ 153 w 10094"/>
              <a:gd name="connsiteY1" fmla="*/ 5861 h 10008"/>
              <a:gd name="connsiteX2" fmla="*/ 0 w 10094"/>
              <a:gd name="connsiteY2" fmla="*/ 9977 h 10008"/>
              <a:gd name="connsiteX3" fmla="*/ 10094 w 10094"/>
              <a:gd name="connsiteY3" fmla="*/ 10008 h 10008"/>
              <a:gd name="connsiteX4" fmla="*/ 9898 w 10094"/>
              <a:gd name="connsiteY4" fmla="*/ 4775 h 10008"/>
              <a:gd name="connsiteX5" fmla="*/ 9898 w 10094"/>
              <a:gd name="connsiteY5" fmla="*/ 2876 h 10008"/>
              <a:gd name="connsiteX6" fmla="*/ 9096 w 10094"/>
              <a:gd name="connsiteY6" fmla="*/ 1636 h 10008"/>
              <a:gd name="connsiteX7" fmla="*/ 9331 w 10094"/>
              <a:gd name="connsiteY7" fmla="*/ 628 h 10008"/>
              <a:gd name="connsiteX8" fmla="*/ 8998 w 10094"/>
              <a:gd name="connsiteY8" fmla="*/ 8 h 10008"/>
              <a:gd name="connsiteX9" fmla="*/ 4625 w 10094"/>
              <a:gd name="connsiteY9" fmla="*/ 0 h 10008"/>
              <a:gd name="connsiteX10" fmla="*/ 172 w 10094"/>
              <a:gd name="connsiteY10" fmla="*/ 124 h 10008"/>
              <a:gd name="connsiteX0" fmla="*/ 172 w 10094"/>
              <a:gd name="connsiteY0" fmla="*/ 124 h 10008"/>
              <a:gd name="connsiteX1" fmla="*/ 28 w 10094"/>
              <a:gd name="connsiteY1" fmla="*/ 5923 h 10008"/>
              <a:gd name="connsiteX2" fmla="*/ 0 w 10094"/>
              <a:gd name="connsiteY2" fmla="*/ 9977 h 10008"/>
              <a:gd name="connsiteX3" fmla="*/ 10094 w 10094"/>
              <a:gd name="connsiteY3" fmla="*/ 10008 h 10008"/>
              <a:gd name="connsiteX4" fmla="*/ 9898 w 10094"/>
              <a:gd name="connsiteY4" fmla="*/ 4775 h 10008"/>
              <a:gd name="connsiteX5" fmla="*/ 9898 w 10094"/>
              <a:gd name="connsiteY5" fmla="*/ 2876 h 10008"/>
              <a:gd name="connsiteX6" fmla="*/ 9096 w 10094"/>
              <a:gd name="connsiteY6" fmla="*/ 1636 h 10008"/>
              <a:gd name="connsiteX7" fmla="*/ 9331 w 10094"/>
              <a:gd name="connsiteY7" fmla="*/ 628 h 10008"/>
              <a:gd name="connsiteX8" fmla="*/ 8998 w 10094"/>
              <a:gd name="connsiteY8" fmla="*/ 8 h 10008"/>
              <a:gd name="connsiteX9" fmla="*/ 4625 w 10094"/>
              <a:gd name="connsiteY9" fmla="*/ 0 h 10008"/>
              <a:gd name="connsiteX10" fmla="*/ 172 w 10094"/>
              <a:gd name="connsiteY10" fmla="*/ 124 h 1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4" h="10008">
                <a:moveTo>
                  <a:pt x="172" y="124"/>
                </a:moveTo>
                <a:cubicBezTo>
                  <a:pt x="166" y="2036"/>
                  <a:pt x="34" y="4011"/>
                  <a:pt x="28" y="5923"/>
                </a:cubicBezTo>
                <a:cubicBezTo>
                  <a:pt x="19" y="7274"/>
                  <a:pt x="9" y="8626"/>
                  <a:pt x="0" y="9977"/>
                </a:cubicBezTo>
                <a:lnTo>
                  <a:pt x="10094" y="10008"/>
                </a:lnTo>
                <a:cubicBezTo>
                  <a:pt x="10029" y="8264"/>
                  <a:pt x="9963" y="6519"/>
                  <a:pt x="9898" y="4775"/>
                </a:cubicBezTo>
                <a:lnTo>
                  <a:pt x="9898" y="2876"/>
                </a:lnTo>
                <a:lnTo>
                  <a:pt x="9096" y="1636"/>
                </a:lnTo>
                <a:cubicBezTo>
                  <a:pt x="9174" y="1300"/>
                  <a:pt x="9253" y="964"/>
                  <a:pt x="9331" y="628"/>
                </a:cubicBezTo>
                <a:lnTo>
                  <a:pt x="8998" y="8"/>
                </a:lnTo>
                <a:lnTo>
                  <a:pt x="4625" y="0"/>
                </a:lnTo>
                <a:lnTo>
                  <a:pt x="172" y="124"/>
                </a:lnTo>
                <a:close/>
              </a:path>
            </a:pathLst>
          </a:custGeom>
          <a:solidFill>
            <a:schemeClr val="accent6">
              <a:lumMod val="20000"/>
              <a:lumOff val="80000"/>
            </a:schemeClr>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7" name="Freeform 16"/>
          <p:cNvSpPr>
            <a:spLocks/>
          </p:cNvSpPr>
          <p:nvPr/>
        </p:nvSpPr>
        <p:spPr bwMode="auto">
          <a:xfrm>
            <a:off x="4149933" y="4154581"/>
            <a:ext cx="1196961" cy="620761"/>
          </a:xfrm>
          <a:custGeom>
            <a:avLst/>
            <a:gdLst>
              <a:gd name="T0" fmla="*/ 5 w 602"/>
              <a:gd name="T1" fmla="*/ 0 h 291"/>
              <a:gd name="T2" fmla="*/ 0 w 602"/>
              <a:gd name="T3" fmla="*/ 52 h 291"/>
              <a:gd name="T4" fmla="*/ 214 w 602"/>
              <a:gd name="T5" fmla="*/ 59 h 291"/>
              <a:gd name="T6" fmla="*/ 215 w 602"/>
              <a:gd name="T7" fmla="*/ 225 h 291"/>
              <a:gd name="T8" fmla="*/ 324 w 602"/>
              <a:gd name="T9" fmla="*/ 271 h 291"/>
              <a:gd name="T10" fmla="*/ 355 w 602"/>
              <a:gd name="T11" fmla="*/ 254 h 291"/>
              <a:gd name="T12" fmla="*/ 425 w 602"/>
              <a:gd name="T13" fmla="*/ 291 h 291"/>
              <a:gd name="T14" fmla="*/ 469 w 602"/>
              <a:gd name="T15" fmla="*/ 290 h 291"/>
              <a:gd name="T16" fmla="*/ 553 w 602"/>
              <a:gd name="T17" fmla="*/ 254 h 291"/>
              <a:gd name="T18" fmla="*/ 602 w 602"/>
              <a:gd name="T19" fmla="*/ 288 h 291"/>
              <a:gd name="T20" fmla="*/ 602 w 602"/>
              <a:gd name="T21" fmla="*/ 109 h 291"/>
              <a:gd name="T22" fmla="*/ 586 w 602"/>
              <a:gd name="T23" fmla="*/ 4 h 291"/>
              <a:gd name="T24" fmla="*/ 5 w 602"/>
              <a:gd name="T25"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2" h="291">
                <a:moveTo>
                  <a:pt x="5" y="0"/>
                </a:moveTo>
                <a:lnTo>
                  <a:pt x="0" y="52"/>
                </a:lnTo>
                <a:lnTo>
                  <a:pt x="214" y="59"/>
                </a:lnTo>
                <a:lnTo>
                  <a:pt x="215" y="225"/>
                </a:lnTo>
                <a:lnTo>
                  <a:pt x="324" y="271"/>
                </a:lnTo>
                <a:lnTo>
                  <a:pt x="355" y="254"/>
                </a:lnTo>
                <a:lnTo>
                  <a:pt x="425" y="291"/>
                </a:lnTo>
                <a:lnTo>
                  <a:pt x="469" y="290"/>
                </a:lnTo>
                <a:lnTo>
                  <a:pt x="553" y="254"/>
                </a:lnTo>
                <a:lnTo>
                  <a:pt x="602" y="288"/>
                </a:lnTo>
                <a:lnTo>
                  <a:pt x="602" y="109"/>
                </a:lnTo>
                <a:lnTo>
                  <a:pt x="586" y="4"/>
                </a:lnTo>
                <a:lnTo>
                  <a:pt x="5" y="0"/>
                </a:lnTo>
                <a:close/>
              </a:path>
            </a:pathLst>
          </a:custGeom>
          <a:solidFill>
            <a:srgbClr val="9A003E"/>
          </a:solidFill>
          <a:ln w="1270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8" name="Freeform 17"/>
          <p:cNvSpPr>
            <a:spLocks/>
          </p:cNvSpPr>
          <p:nvPr/>
        </p:nvSpPr>
        <p:spPr bwMode="auto">
          <a:xfrm>
            <a:off x="4853794" y="1867791"/>
            <a:ext cx="912634" cy="1100730"/>
          </a:xfrm>
          <a:custGeom>
            <a:avLst/>
            <a:gdLst>
              <a:gd name="T0" fmla="*/ 0 w 459"/>
              <a:gd name="T1" fmla="*/ 40 h 516"/>
              <a:gd name="T2" fmla="*/ 121 w 459"/>
              <a:gd name="T3" fmla="*/ 40 h 516"/>
              <a:gd name="T4" fmla="*/ 118 w 459"/>
              <a:gd name="T5" fmla="*/ 0 h 516"/>
              <a:gd name="T6" fmla="*/ 145 w 459"/>
              <a:gd name="T7" fmla="*/ 11 h 516"/>
              <a:gd name="T8" fmla="*/ 150 w 459"/>
              <a:gd name="T9" fmla="*/ 42 h 516"/>
              <a:gd name="T10" fmla="*/ 208 w 459"/>
              <a:gd name="T11" fmla="*/ 76 h 516"/>
              <a:gd name="T12" fmla="*/ 225 w 459"/>
              <a:gd name="T13" fmla="*/ 61 h 516"/>
              <a:gd name="T14" fmla="*/ 259 w 459"/>
              <a:gd name="T15" fmla="*/ 61 h 516"/>
              <a:gd name="T16" fmla="*/ 285 w 459"/>
              <a:gd name="T17" fmla="*/ 89 h 516"/>
              <a:gd name="T18" fmla="*/ 302 w 459"/>
              <a:gd name="T19" fmla="*/ 80 h 516"/>
              <a:gd name="T20" fmla="*/ 353 w 459"/>
              <a:gd name="T21" fmla="*/ 91 h 516"/>
              <a:gd name="T22" fmla="*/ 371 w 459"/>
              <a:gd name="T23" fmla="*/ 69 h 516"/>
              <a:gd name="T24" fmla="*/ 402 w 459"/>
              <a:gd name="T25" fmla="*/ 86 h 516"/>
              <a:gd name="T26" fmla="*/ 459 w 459"/>
              <a:gd name="T27" fmla="*/ 84 h 516"/>
              <a:gd name="T28" fmla="*/ 367 w 459"/>
              <a:gd name="T29" fmla="*/ 147 h 516"/>
              <a:gd name="T30" fmla="*/ 321 w 459"/>
              <a:gd name="T31" fmla="*/ 203 h 516"/>
              <a:gd name="T32" fmla="*/ 331 w 459"/>
              <a:gd name="T33" fmla="*/ 286 h 516"/>
              <a:gd name="T34" fmla="*/ 299 w 459"/>
              <a:gd name="T35" fmla="*/ 319 h 516"/>
              <a:gd name="T36" fmla="*/ 312 w 459"/>
              <a:gd name="T37" fmla="*/ 344 h 516"/>
              <a:gd name="T38" fmla="*/ 312 w 459"/>
              <a:gd name="T39" fmla="*/ 404 h 516"/>
              <a:gd name="T40" fmla="*/ 343 w 459"/>
              <a:gd name="T41" fmla="*/ 404 h 516"/>
              <a:gd name="T42" fmla="*/ 389 w 459"/>
              <a:gd name="T43" fmla="*/ 447 h 516"/>
              <a:gd name="T44" fmla="*/ 408 w 459"/>
              <a:gd name="T45" fmla="*/ 500 h 516"/>
              <a:gd name="T46" fmla="*/ 85 w 459"/>
              <a:gd name="T47" fmla="*/ 516 h 516"/>
              <a:gd name="T48" fmla="*/ 86 w 459"/>
              <a:gd name="T49" fmla="*/ 372 h 516"/>
              <a:gd name="T50" fmla="*/ 57 w 459"/>
              <a:gd name="T51" fmla="*/ 341 h 516"/>
              <a:gd name="T52" fmla="*/ 67 w 459"/>
              <a:gd name="T53" fmla="*/ 304 h 516"/>
              <a:gd name="T54" fmla="*/ 76 w 459"/>
              <a:gd name="T55" fmla="*/ 281 h 516"/>
              <a:gd name="T56" fmla="*/ 57 w 459"/>
              <a:gd name="T57" fmla="*/ 183 h 516"/>
              <a:gd name="T58" fmla="*/ 29 w 459"/>
              <a:gd name="T59" fmla="*/ 118 h 516"/>
              <a:gd name="T60" fmla="*/ 0 w 459"/>
              <a:gd name="T61" fmla="*/ 4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9" h="516">
                <a:moveTo>
                  <a:pt x="0" y="40"/>
                </a:moveTo>
                <a:lnTo>
                  <a:pt x="121" y="40"/>
                </a:lnTo>
                <a:lnTo>
                  <a:pt x="118" y="0"/>
                </a:lnTo>
                <a:lnTo>
                  <a:pt x="145" y="11"/>
                </a:lnTo>
                <a:lnTo>
                  <a:pt x="150" y="42"/>
                </a:lnTo>
                <a:lnTo>
                  <a:pt x="208" y="76"/>
                </a:lnTo>
                <a:lnTo>
                  <a:pt x="225" y="61"/>
                </a:lnTo>
                <a:lnTo>
                  <a:pt x="259" y="61"/>
                </a:lnTo>
                <a:lnTo>
                  <a:pt x="285" y="89"/>
                </a:lnTo>
                <a:lnTo>
                  <a:pt x="302" y="80"/>
                </a:lnTo>
                <a:lnTo>
                  <a:pt x="353" y="91"/>
                </a:lnTo>
                <a:lnTo>
                  <a:pt x="371" y="69"/>
                </a:lnTo>
                <a:lnTo>
                  <a:pt x="402" y="86"/>
                </a:lnTo>
                <a:lnTo>
                  <a:pt x="459" y="84"/>
                </a:lnTo>
                <a:lnTo>
                  <a:pt x="367" y="147"/>
                </a:lnTo>
                <a:lnTo>
                  <a:pt x="321" y="203"/>
                </a:lnTo>
                <a:lnTo>
                  <a:pt x="331" y="286"/>
                </a:lnTo>
                <a:lnTo>
                  <a:pt x="299" y="319"/>
                </a:lnTo>
                <a:lnTo>
                  <a:pt x="312" y="344"/>
                </a:lnTo>
                <a:lnTo>
                  <a:pt x="312" y="404"/>
                </a:lnTo>
                <a:lnTo>
                  <a:pt x="343" y="404"/>
                </a:lnTo>
                <a:lnTo>
                  <a:pt x="389" y="447"/>
                </a:lnTo>
                <a:lnTo>
                  <a:pt x="408" y="500"/>
                </a:lnTo>
                <a:lnTo>
                  <a:pt x="85" y="516"/>
                </a:lnTo>
                <a:lnTo>
                  <a:pt x="86" y="372"/>
                </a:lnTo>
                <a:lnTo>
                  <a:pt x="57" y="341"/>
                </a:lnTo>
                <a:lnTo>
                  <a:pt x="67" y="304"/>
                </a:lnTo>
                <a:lnTo>
                  <a:pt x="76" y="281"/>
                </a:lnTo>
                <a:lnTo>
                  <a:pt x="57" y="183"/>
                </a:lnTo>
                <a:lnTo>
                  <a:pt x="29" y="118"/>
                </a:lnTo>
                <a:lnTo>
                  <a:pt x="0" y="40"/>
                </a:lnTo>
                <a:close/>
              </a:path>
            </a:pathLst>
          </a:custGeom>
          <a:solidFill>
            <a:schemeClr val="accent6">
              <a:lumMod val="20000"/>
              <a:lumOff val="80000"/>
            </a:schemeClr>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9" name="Freeform 18"/>
          <p:cNvSpPr>
            <a:spLocks/>
          </p:cNvSpPr>
          <p:nvPr/>
        </p:nvSpPr>
        <p:spPr bwMode="auto">
          <a:xfrm>
            <a:off x="2426070" y="1776064"/>
            <a:ext cx="789358" cy="1375914"/>
          </a:xfrm>
          <a:custGeom>
            <a:avLst/>
            <a:gdLst>
              <a:gd name="T0" fmla="*/ 96 w 397"/>
              <a:gd name="T1" fmla="*/ 0 h 645"/>
              <a:gd name="T2" fmla="*/ 60 w 397"/>
              <a:gd name="T3" fmla="*/ 253 h 645"/>
              <a:gd name="T4" fmla="*/ 98 w 397"/>
              <a:gd name="T5" fmla="*/ 306 h 645"/>
              <a:gd name="T6" fmla="*/ 39 w 397"/>
              <a:gd name="T7" fmla="*/ 362 h 645"/>
              <a:gd name="T8" fmla="*/ 32 w 397"/>
              <a:gd name="T9" fmla="*/ 402 h 645"/>
              <a:gd name="T10" fmla="*/ 49 w 397"/>
              <a:gd name="T11" fmla="*/ 430 h 645"/>
              <a:gd name="T12" fmla="*/ 32 w 397"/>
              <a:gd name="T13" fmla="*/ 444 h 645"/>
              <a:gd name="T14" fmla="*/ 0 w 397"/>
              <a:gd name="T15" fmla="*/ 591 h 645"/>
              <a:gd name="T16" fmla="*/ 190 w 397"/>
              <a:gd name="T17" fmla="*/ 621 h 645"/>
              <a:gd name="T18" fmla="*/ 369 w 397"/>
              <a:gd name="T19" fmla="*/ 645 h 645"/>
              <a:gd name="T20" fmla="*/ 387 w 397"/>
              <a:gd name="T21" fmla="*/ 513 h 645"/>
              <a:gd name="T22" fmla="*/ 397 w 397"/>
              <a:gd name="T23" fmla="*/ 440 h 645"/>
              <a:gd name="T24" fmla="*/ 379 w 397"/>
              <a:gd name="T25" fmla="*/ 413 h 645"/>
              <a:gd name="T26" fmla="*/ 338 w 397"/>
              <a:gd name="T27" fmla="*/ 421 h 645"/>
              <a:gd name="T28" fmla="*/ 285 w 397"/>
              <a:gd name="T29" fmla="*/ 427 h 645"/>
              <a:gd name="T30" fmla="*/ 275 w 397"/>
              <a:gd name="T31" fmla="*/ 367 h 645"/>
              <a:gd name="T32" fmla="*/ 211 w 397"/>
              <a:gd name="T33" fmla="*/ 318 h 645"/>
              <a:gd name="T34" fmla="*/ 220 w 397"/>
              <a:gd name="T35" fmla="*/ 286 h 645"/>
              <a:gd name="T36" fmla="*/ 226 w 397"/>
              <a:gd name="T37" fmla="*/ 231 h 645"/>
              <a:gd name="T38" fmla="*/ 143 w 397"/>
              <a:gd name="T39" fmla="*/ 113 h 645"/>
              <a:gd name="T40" fmla="*/ 154 w 397"/>
              <a:gd name="T41" fmla="*/ 8 h 645"/>
              <a:gd name="T42" fmla="*/ 96 w 397"/>
              <a:gd name="T43"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7" h="645">
                <a:moveTo>
                  <a:pt x="96" y="0"/>
                </a:moveTo>
                <a:lnTo>
                  <a:pt x="60" y="253"/>
                </a:lnTo>
                <a:lnTo>
                  <a:pt x="98" y="306"/>
                </a:lnTo>
                <a:lnTo>
                  <a:pt x="39" y="362"/>
                </a:lnTo>
                <a:lnTo>
                  <a:pt x="32" y="402"/>
                </a:lnTo>
                <a:lnTo>
                  <a:pt x="49" y="430"/>
                </a:lnTo>
                <a:lnTo>
                  <a:pt x="32" y="444"/>
                </a:lnTo>
                <a:lnTo>
                  <a:pt x="0" y="591"/>
                </a:lnTo>
                <a:lnTo>
                  <a:pt x="190" y="621"/>
                </a:lnTo>
                <a:lnTo>
                  <a:pt x="369" y="645"/>
                </a:lnTo>
                <a:lnTo>
                  <a:pt x="387" y="513"/>
                </a:lnTo>
                <a:lnTo>
                  <a:pt x="397" y="440"/>
                </a:lnTo>
                <a:lnTo>
                  <a:pt x="379" y="413"/>
                </a:lnTo>
                <a:lnTo>
                  <a:pt x="338" y="421"/>
                </a:lnTo>
                <a:lnTo>
                  <a:pt x="285" y="427"/>
                </a:lnTo>
                <a:lnTo>
                  <a:pt x="275" y="367"/>
                </a:lnTo>
                <a:lnTo>
                  <a:pt x="211" y="318"/>
                </a:lnTo>
                <a:lnTo>
                  <a:pt x="220" y="286"/>
                </a:lnTo>
                <a:lnTo>
                  <a:pt x="226" y="231"/>
                </a:lnTo>
                <a:lnTo>
                  <a:pt x="143" y="113"/>
                </a:lnTo>
                <a:lnTo>
                  <a:pt x="154" y="8"/>
                </a:lnTo>
                <a:lnTo>
                  <a:pt x="96" y="0"/>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20" name="Freeform 19"/>
          <p:cNvSpPr>
            <a:spLocks/>
          </p:cNvSpPr>
          <p:nvPr/>
        </p:nvSpPr>
        <p:spPr bwMode="auto">
          <a:xfrm>
            <a:off x="1940923" y="2949323"/>
            <a:ext cx="884797" cy="1427110"/>
          </a:xfrm>
          <a:custGeom>
            <a:avLst/>
            <a:gdLst>
              <a:gd name="T0" fmla="*/ 57 w 445"/>
              <a:gd name="T1" fmla="*/ 0 h 669"/>
              <a:gd name="T2" fmla="*/ 0 w 445"/>
              <a:gd name="T3" fmla="*/ 264 h 669"/>
              <a:gd name="T4" fmla="*/ 302 w 445"/>
              <a:gd name="T5" fmla="*/ 669 h 669"/>
              <a:gd name="T6" fmla="*/ 321 w 445"/>
              <a:gd name="T7" fmla="*/ 651 h 669"/>
              <a:gd name="T8" fmla="*/ 320 w 445"/>
              <a:gd name="T9" fmla="*/ 572 h 669"/>
              <a:gd name="T10" fmla="*/ 358 w 445"/>
              <a:gd name="T11" fmla="*/ 577 h 669"/>
              <a:gd name="T12" fmla="*/ 396 w 445"/>
              <a:gd name="T13" fmla="*/ 333 h 669"/>
              <a:gd name="T14" fmla="*/ 423 w 445"/>
              <a:gd name="T15" fmla="*/ 165 h 669"/>
              <a:gd name="T16" fmla="*/ 430 w 445"/>
              <a:gd name="T17" fmla="*/ 114 h 669"/>
              <a:gd name="T18" fmla="*/ 445 w 445"/>
              <a:gd name="T19" fmla="*/ 70 h 669"/>
              <a:gd name="T20" fmla="*/ 245 w 445"/>
              <a:gd name="T21" fmla="*/ 41 h 669"/>
              <a:gd name="T22" fmla="*/ 57 w 445"/>
              <a:gd name="T23"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5" h="669">
                <a:moveTo>
                  <a:pt x="57" y="0"/>
                </a:moveTo>
                <a:lnTo>
                  <a:pt x="0" y="264"/>
                </a:lnTo>
                <a:lnTo>
                  <a:pt x="302" y="669"/>
                </a:lnTo>
                <a:lnTo>
                  <a:pt x="321" y="651"/>
                </a:lnTo>
                <a:lnTo>
                  <a:pt x="320" y="572"/>
                </a:lnTo>
                <a:lnTo>
                  <a:pt x="358" y="577"/>
                </a:lnTo>
                <a:lnTo>
                  <a:pt x="396" y="333"/>
                </a:lnTo>
                <a:lnTo>
                  <a:pt x="423" y="165"/>
                </a:lnTo>
                <a:lnTo>
                  <a:pt x="430" y="114"/>
                </a:lnTo>
                <a:lnTo>
                  <a:pt x="445" y="70"/>
                </a:lnTo>
                <a:lnTo>
                  <a:pt x="245" y="41"/>
                </a:lnTo>
                <a:lnTo>
                  <a:pt x="57" y="0"/>
                </a:lnTo>
                <a:close/>
              </a:path>
            </a:pathLst>
          </a:custGeom>
          <a:solidFill>
            <a:schemeClr val="accent6">
              <a:lumMod val="20000"/>
              <a:lumOff val="80000"/>
            </a:schemeClr>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21" name="Freeform 20"/>
          <p:cNvSpPr>
            <a:spLocks/>
          </p:cNvSpPr>
          <p:nvPr/>
        </p:nvSpPr>
        <p:spPr bwMode="auto">
          <a:xfrm>
            <a:off x="2702445" y="1784596"/>
            <a:ext cx="1387838" cy="927942"/>
          </a:xfrm>
          <a:custGeom>
            <a:avLst/>
            <a:gdLst>
              <a:gd name="T0" fmla="*/ 11 w 698"/>
              <a:gd name="T1" fmla="*/ 0 h 435"/>
              <a:gd name="T2" fmla="*/ 147 w 698"/>
              <a:gd name="T3" fmla="*/ 18 h 435"/>
              <a:gd name="T4" fmla="*/ 231 w 698"/>
              <a:gd name="T5" fmla="*/ 29 h 435"/>
              <a:gd name="T6" fmla="*/ 340 w 698"/>
              <a:gd name="T7" fmla="*/ 41 h 435"/>
              <a:gd name="T8" fmla="*/ 441 w 698"/>
              <a:gd name="T9" fmla="*/ 50 h 435"/>
              <a:gd name="T10" fmla="*/ 615 w 698"/>
              <a:gd name="T11" fmla="*/ 63 h 435"/>
              <a:gd name="T12" fmla="*/ 698 w 698"/>
              <a:gd name="T13" fmla="*/ 69 h 435"/>
              <a:gd name="T14" fmla="*/ 695 w 698"/>
              <a:gd name="T15" fmla="*/ 423 h 435"/>
              <a:gd name="T16" fmla="*/ 267 w 698"/>
              <a:gd name="T17" fmla="*/ 387 h 435"/>
              <a:gd name="T18" fmla="*/ 258 w 698"/>
              <a:gd name="T19" fmla="*/ 435 h 435"/>
              <a:gd name="T20" fmla="*/ 241 w 698"/>
              <a:gd name="T21" fmla="*/ 412 h 435"/>
              <a:gd name="T22" fmla="*/ 202 w 698"/>
              <a:gd name="T23" fmla="*/ 416 h 435"/>
              <a:gd name="T24" fmla="*/ 146 w 698"/>
              <a:gd name="T25" fmla="*/ 424 h 435"/>
              <a:gd name="T26" fmla="*/ 136 w 698"/>
              <a:gd name="T27" fmla="*/ 363 h 435"/>
              <a:gd name="T28" fmla="*/ 70 w 698"/>
              <a:gd name="T29" fmla="*/ 313 h 435"/>
              <a:gd name="T30" fmla="*/ 81 w 698"/>
              <a:gd name="T31" fmla="*/ 267 h 435"/>
              <a:gd name="T32" fmla="*/ 87 w 698"/>
              <a:gd name="T33" fmla="*/ 230 h 435"/>
              <a:gd name="T34" fmla="*/ 0 w 698"/>
              <a:gd name="T35" fmla="*/ 108 h 435"/>
              <a:gd name="T36" fmla="*/ 11 w 698"/>
              <a:gd name="T3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8" h="435">
                <a:moveTo>
                  <a:pt x="11" y="0"/>
                </a:moveTo>
                <a:lnTo>
                  <a:pt x="147" y="18"/>
                </a:lnTo>
                <a:lnTo>
                  <a:pt x="231" y="29"/>
                </a:lnTo>
                <a:lnTo>
                  <a:pt x="340" y="41"/>
                </a:lnTo>
                <a:lnTo>
                  <a:pt x="441" y="50"/>
                </a:lnTo>
                <a:lnTo>
                  <a:pt x="615" y="63"/>
                </a:lnTo>
                <a:lnTo>
                  <a:pt x="698" y="69"/>
                </a:lnTo>
                <a:lnTo>
                  <a:pt x="695" y="423"/>
                </a:lnTo>
                <a:lnTo>
                  <a:pt x="267" y="387"/>
                </a:lnTo>
                <a:lnTo>
                  <a:pt x="258" y="435"/>
                </a:lnTo>
                <a:lnTo>
                  <a:pt x="241" y="412"/>
                </a:lnTo>
                <a:lnTo>
                  <a:pt x="202" y="416"/>
                </a:lnTo>
                <a:lnTo>
                  <a:pt x="146" y="424"/>
                </a:lnTo>
                <a:lnTo>
                  <a:pt x="136" y="363"/>
                </a:lnTo>
                <a:lnTo>
                  <a:pt x="70" y="313"/>
                </a:lnTo>
                <a:lnTo>
                  <a:pt x="81" y="267"/>
                </a:lnTo>
                <a:lnTo>
                  <a:pt x="87" y="230"/>
                </a:lnTo>
                <a:lnTo>
                  <a:pt x="0" y="108"/>
                </a:lnTo>
                <a:lnTo>
                  <a:pt x="11" y="0"/>
                </a:lnTo>
                <a:close/>
              </a:path>
            </a:pathLst>
          </a:custGeom>
          <a:solidFill>
            <a:srgbClr val="9A003E"/>
          </a:solidFill>
          <a:ln w="1270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22" name="Freeform 21"/>
          <p:cNvSpPr>
            <a:spLocks/>
          </p:cNvSpPr>
          <p:nvPr/>
        </p:nvSpPr>
        <p:spPr bwMode="auto">
          <a:xfrm>
            <a:off x="3131920" y="2601611"/>
            <a:ext cx="948423" cy="825548"/>
          </a:xfrm>
          <a:custGeom>
            <a:avLst/>
            <a:gdLst>
              <a:gd name="T0" fmla="*/ 47 w 477"/>
              <a:gd name="T1" fmla="*/ 0 h 387"/>
              <a:gd name="T2" fmla="*/ 29 w 477"/>
              <a:gd name="T3" fmla="*/ 146 h 387"/>
              <a:gd name="T4" fmla="*/ 0 w 477"/>
              <a:gd name="T5" fmla="*/ 351 h 387"/>
              <a:gd name="T6" fmla="*/ 138 w 477"/>
              <a:gd name="T7" fmla="*/ 362 h 387"/>
              <a:gd name="T8" fmla="*/ 462 w 477"/>
              <a:gd name="T9" fmla="*/ 387 h 387"/>
              <a:gd name="T10" fmla="*/ 477 w 477"/>
              <a:gd name="T11" fmla="*/ 40 h 387"/>
              <a:gd name="T12" fmla="*/ 47 w 477"/>
              <a:gd name="T13" fmla="*/ 0 h 387"/>
            </a:gdLst>
            <a:ahLst/>
            <a:cxnLst>
              <a:cxn ang="0">
                <a:pos x="T0" y="T1"/>
              </a:cxn>
              <a:cxn ang="0">
                <a:pos x="T2" y="T3"/>
              </a:cxn>
              <a:cxn ang="0">
                <a:pos x="T4" y="T5"/>
              </a:cxn>
              <a:cxn ang="0">
                <a:pos x="T6" y="T7"/>
              </a:cxn>
              <a:cxn ang="0">
                <a:pos x="T8" y="T9"/>
              </a:cxn>
              <a:cxn ang="0">
                <a:pos x="T10" y="T11"/>
              </a:cxn>
              <a:cxn ang="0">
                <a:pos x="T12" y="T13"/>
              </a:cxn>
            </a:cxnLst>
            <a:rect l="0" t="0" r="r" b="b"/>
            <a:pathLst>
              <a:path w="477" h="387">
                <a:moveTo>
                  <a:pt x="47" y="0"/>
                </a:moveTo>
                <a:lnTo>
                  <a:pt x="29" y="146"/>
                </a:lnTo>
                <a:lnTo>
                  <a:pt x="0" y="351"/>
                </a:lnTo>
                <a:lnTo>
                  <a:pt x="138" y="362"/>
                </a:lnTo>
                <a:lnTo>
                  <a:pt x="462" y="387"/>
                </a:lnTo>
                <a:lnTo>
                  <a:pt x="477" y="40"/>
                </a:lnTo>
                <a:lnTo>
                  <a:pt x="47" y="0"/>
                </a:lnTo>
                <a:close/>
              </a:path>
            </a:pathLst>
          </a:custGeom>
          <a:solidFill>
            <a:srgbClr val="9A003E"/>
          </a:solidFill>
          <a:ln w="1270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23" name="Freeform 22"/>
          <p:cNvSpPr>
            <a:spLocks/>
          </p:cNvSpPr>
          <p:nvPr/>
        </p:nvSpPr>
        <p:spPr bwMode="auto">
          <a:xfrm>
            <a:off x="2674609" y="3102913"/>
            <a:ext cx="731697" cy="1019669"/>
          </a:xfrm>
          <a:custGeom>
            <a:avLst/>
            <a:gdLst>
              <a:gd name="T0" fmla="*/ 68 w 368"/>
              <a:gd name="T1" fmla="*/ 0 h 478"/>
              <a:gd name="T2" fmla="*/ 248 w 368"/>
              <a:gd name="T3" fmla="*/ 25 h 478"/>
              <a:gd name="T4" fmla="*/ 235 w 368"/>
              <a:gd name="T5" fmla="*/ 117 h 478"/>
              <a:gd name="T6" fmla="*/ 368 w 368"/>
              <a:gd name="T7" fmla="*/ 129 h 478"/>
              <a:gd name="T8" fmla="*/ 331 w 368"/>
              <a:gd name="T9" fmla="*/ 478 h 478"/>
              <a:gd name="T10" fmla="*/ 0 w 368"/>
              <a:gd name="T11" fmla="*/ 444 h 478"/>
              <a:gd name="T12" fmla="*/ 33 w 368"/>
              <a:gd name="T13" fmla="*/ 220 h 478"/>
              <a:gd name="T14" fmla="*/ 68 w 368"/>
              <a:gd name="T15" fmla="*/ 0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8" h="478">
                <a:moveTo>
                  <a:pt x="68" y="0"/>
                </a:moveTo>
                <a:lnTo>
                  <a:pt x="248" y="25"/>
                </a:lnTo>
                <a:lnTo>
                  <a:pt x="235" y="117"/>
                </a:lnTo>
                <a:lnTo>
                  <a:pt x="368" y="129"/>
                </a:lnTo>
                <a:lnTo>
                  <a:pt x="331" y="478"/>
                </a:lnTo>
                <a:lnTo>
                  <a:pt x="0" y="444"/>
                </a:lnTo>
                <a:lnTo>
                  <a:pt x="33" y="220"/>
                </a:lnTo>
                <a:lnTo>
                  <a:pt x="68" y="0"/>
                </a:lnTo>
                <a:close/>
              </a:path>
            </a:pathLst>
          </a:custGeom>
          <a:solidFill>
            <a:schemeClr val="accent6">
              <a:lumMod val="20000"/>
              <a:lumOff val="80000"/>
            </a:schemeClr>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24" name="Freeform 23"/>
          <p:cNvSpPr>
            <a:spLocks/>
          </p:cNvSpPr>
          <p:nvPr/>
        </p:nvSpPr>
        <p:spPr bwMode="auto">
          <a:xfrm>
            <a:off x="3320808" y="3378095"/>
            <a:ext cx="988189" cy="785017"/>
          </a:xfrm>
          <a:custGeom>
            <a:avLst/>
            <a:gdLst>
              <a:gd name="T0" fmla="*/ 42 w 497"/>
              <a:gd name="T1" fmla="*/ 0 h 368"/>
              <a:gd name="T2" fmla="*/ 17 w 497"/>
              <a:gd name="T3" fmla="*/ 222 h 368"/>
              <a:gd name="T4" fmla="*/ 0 w 497"/>
              <a:gd name="T5" fmla="*/ 347 h 368"/>
              <a:gd name="T6" fmla="*/ 248 w 497"/>
              <a:gd name="T7" fmla="*/ 360 h 368"/>
              <a:gd name="T8" fmla="*/ 485 w 497"/>
              <a:gd name="T9" fmla="*/ 368 h 368"/>
              <a:gd name="T10" fmla="*/ 492 w 497"/>
              <a:gd name="T11" fmla="*/ 196 h 368"/>
              <a:gd name="T12" fmla="*/ 497 w 497"/>
              <a:gd name="T13" fmla="*/ 27 h 368"/>
              <a:gd name="T14" fmla="*/ 361 w 497"/>
              <a:gd name="T15" fmla="*/ 25 h 368"/>
              <a:gd name="T16" fmla="*/ 42 w 497"/>
              <a:gd name="T17"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368">
                <a:moveTo>
                  <a:pt x="42" y="0"/>
                </a:moveTo>
                <a:lnTo>
                  <a:pt x="17" y="222"/>
                </a:lnTo>
                <a:lnTo>
                  <a:pt x="0" y="347"/>
                </a:lnTo>
                <a:lnTo>
                  <a:pt x="248" y="360"/>
                </a:lnTo>
                <a:lnTo>
                  <a:pt x="485" y="368"/>
                </a:lnTo>
                <a:lnTo>
                  <a:pt x="492" y="196"/>
                </a:lnTo>
                <a:lnTo>
                  <a:pt x="497" y="27"/>
                </a:lnTo>
                <a:lnTo>
                  <a:pt x="361" y="25"/>
                </a:lnTo>
                <a:lnTo>
                  <a:pt x="42" y="0"/>
                </a:lnTo>
                <a:close/>
              </a:path>
            </a:pathLst>
          </a:custGeom>
          <a:solidFill>
            <a:schemeClr val="accent6">
              <a:lumMod val="20000"/>
              <a:lumOff val="80000"/>
            </a:schemeClr>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25" name="Freeform 24"/>
          <p:cNvSpPr>
            <a:spLocks/>
          </p:cNvSpPr>
          <p:nvPr/>
        </p:nvSpPr>
        <p:spPr bwMode="auto">
          <a:xfrm>
            <a:off x="2445953" y="4052186"/>
            <a:ext cx="882808" cy="1060200"/>
          </a:xfrm>
          <a:custGeom>
            <a:avLst/>
            <a:gdLst>
              <a:gd name="T0" fmla="*/ 113 w 444"/>
              <a:gd name="T1" fmla="*/ 0 h 497"/>
              <a:gd name="T2" fmla="*/ 104 w 444"/>
              <a:gd name="T3" fmla="*/ 65 h 497"/>
              <a:gd name="T4" fmla="*/ 66 w 444"/>
              <a:gd name="T5" fmla="*/ 56 h 497"/>
              <a:gd name="T6" fmla="*/ 68 w 444"/>
              <a:gd name="T7" fmla="*/ 141 h 497"/>
              <a:gd name="T8" fmla="*/ 49 w 444"/>
              <a:gd name="T9" fmla="*/ 157 h 497"/>
              <a:gd name="T10" fmla="*/ 77 w 444"/>
              <a:gd name="T11" fmla="*/ 209 h 497"/>
              <a:gd name="T12" fmla="*/ 49 w 444"/>
              <a:gd name="T13" fmla="*/ 231 h 497"/>
              <a:gd name="T14" fmla="*/ 34 w 444"/>
              <a:gd name="T15" fmla="*/ 268 h 497"/>
              <a:gd name="T16" fmla="*/ 13 w 444"/>
              <a:gd name="T17" fmla="*/ 305 h 497"/>
              <a:gd name="T18" fmla="*/ 28 w 444"/>
              <a:gd name="T19" fmla="*/ 326 h 497"/>
              <a:gd name="T20" fmla="*/ 2 w 444"/>
              <a:gd name="T21" fmla="*/ 334 h 497"/>
              <a:gd name="T22" fmla="*/ 0 w 444"/>
              <a:gd name="T23" fmla="*/ 368 h 497"/>
              <a:gd name="T24" fmla="*/ 250 w 444"/>
              <a:gd name="T25" fmla="*/ 495 h 497"/>
              <a:gd name="T26" fmla="*/ 392 w 444"/>
              <a:gd name="T27" fmla="*/ 497 h 497"/>
              <a:gd name="T28" fmla="*/ 444 w 444"/>
              <a:gd name="T29" fmla="*/ 38 h 497"/>
              <a:gd name="T30" fmla="*/ 113 w 444"/>
              <a:gd name="T31"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4" h="497">
                <a:moveTo>
                  <a:pt x="113" y="0"/>
                </a:moveTo>
                <a:lnTo>
                  <a:pt x="104" y="65"/>
                </a:lnTo>
                <a:lnTo>
                  <a:pt x="66" y="56"/>
                </a:lnTo>
                <a:lnTo>
                  <a:pt x="68" y="141"/>
                </a:lnTo>
                <a:lnTo>
                  <a:pt x="49" y="157"/>
                </a:lnTo>
                <a:lnTo>
                  <a:pt x="77" y="209"/>
                </a:lnTo>
                <a:lnTo>
                  <a:pt x="49" y="231"/>
                </a:lnTo>
                <a:lnTo>
                  <a:pt x="34" y="268"/>
                </a:lnTo>
                <a:lnTo>
                  <a:pt x="13" y="305"/>
                </a:lnTo>
                <a:lnTo>
                  <a:pt x="28" y="326"/>
                </a:lnTo>
                <a:lnTo>
                  <a:pt x="2" y="334"/>
                </a:lnTo>
                <a:lnTo>
                  <a:pt x="0" y="368"/>
                </a:lnTo>
                <a:lnTo>
                  <a:pt x="250" y="495"/>
                </a:lnTo>
                <a:lnTo>
                  <a:pt x="392" y="497"/>
                </a:lnTo>
                <a:lnTo>
                  <a:pt x="444" y="38"/>
                </a:lnTo>
                <a:lnTo>
                  <a:pt x="113" y="0"/>
                </a:lnTo>
                <a:close/>
              </a:path>
            </a:pathLst>
          </a:custGeom>
          <a:solidFill>
            <a:schemeClr val="accent6">
              <a:lumMod val="20000"/>
              <a:lumOff val="80000"/>
            </a:schemeClr>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26" name="Freeform 25"/>
          <p:cNvSpPr>
            <a:spLocks/>
          </p:cNvSpPr>
          <p:nvPr/>
        </p:nvSpPr>
        <p:spPr bwMode="auto">
          <a:xfrm>
            <a:off x="3207475" y="4114049"/>
            <a:ext cx="958364" cy="1017536"/>
          </a:xfrm>
          <a:custGeom>
            <a:avLst/>
            <a:gdLst>
              <a:gd name="T0" fmla="*/ 58 w 482"/>
              <a:gd name="T1" fmla="*/ 0 h 477"/>
              <a:gd name="T2" fmla="*/ 482 w 482"/>
              <a:gd name="T3" fmla="*/ 19 h 477"/>
              <a:gd name="T4" fmla="*/ 462 w 482"/>
              <a:gd name="T5" fmla="*/ 443 h 477"/>
              <a:gd name="T6" fmla="*/ 324 w 482"/>
              <a:gd name="T7" fmla="*/ 435 h 477"/>
              <a:gd name="T8" fmla="*/ 196 w 482"/>
              <a:gd name="T9" fmla="*/ 431 h 477"/>
              <a:gd name="T10" fmla="*/ 196 w 482"/>
              <a:gd name="T11" fmla="*/ 448 h 477"/>
              <a:gd name="T12" fmla="*/ 88 w 482"/>
              <a:gd name="T13" fmla="*/ 448 h 477"/>
              <a:gd name="T14" fmla="*/ 82 w 482"/>
              <a:gd name="T15" fmla="*/ 477 h 477"/>
              <a:gd name="T16" fmla="*/ 0 w 482"/>
              <a:gd name="T17" fmla="*/ 468 h 477"/>
              <a:gd name="T18" fmla="*/ 46 w 482"/>
              <a:gd name="T19" fmla="*/ 111 h 477"/>
              <a:gd name="T20" fmla="*/ 58 w 482"/>
              <a:gd name="T21"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2" h="477">
                <a:moveTo>
                  <a:pt x="58" y="0"/>
                </a:moveTo>
                <a:lnTo>
                  <a:pt x="482" y="19"/>
                </a:lnTo>
                <a:lnTo>
                  <a:pt x="462" y="443"/>
                </a:lnTo>
                <a:lnTo>
                  <a:pt x="324" y="435"/>
                </a:lnTo>
                <a:lnTo>
                  <a:pt x="196" y="431"/>
                </a:lnTo>
                <a:lnTo>
                  <a:pt x="196" y="448"/>
                </a:lnTo>
                <a:lnTo>
                  <a:pt x="88" y="448"/>
                </a:lnTo>
                <a:lnTo>
                  <a:pt x="82" y="477"/>
                </a:lnTo>
                <a:lnTo>
                  <a:pt x="0" y="468"/>
                </a:lnTo>
                <a:lnTo>
                  <a:pt x="46" y="111"/>
                </a:lnTo>
                <a:lnTo>
                  <a:pt x="58" y="0"/>
                </a:lnTo>
                <a:close/>
              </a:path>
            </a:pathLst>
          </a:custGeom>
          <a:solidFill>
            <a:srgbClr val="FF0066"/>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27" name="Freeform 26"/>
          <p:cNvSpPr>
            <a:spLocks/>
          </p:cNvSpPr>
          <p:nvPr/>
        </p:nvSpPr>
        <p:spPr bwMode="auto">
          <a:xfrm>
            <a:off x="5321045" y="4184445"/>
            <a:ext cx="664095" cy="671958"/>
          </a:xfrm>
          <a:custGeom>
            <a:avLst/>
            <a:gdLst>
              <a:gd name="T0" fmla="*/ 0 w 334"/>
              <a:gd name="T1" fmla="*/ 30 h 315"/>
              <a:gd name="T2" fmla="*/ 131 w 334"/>
              <a:gd name="T3" fmla="*/ 14 h 315"/>
              <a:gd name="T4" fmla="*/ 294 w 334"/>
              <a:gd name="T5" fmla="*/ 0 h 315"/>
              <a:gd name="T6" fmla="*/ 286 w 334"/>
              <a:gd name="T7" fmla="*/ 42 h 315"/>
              <a:gd name="T8" fmla="*/ 322 w 334"/>
              <a:gd name="T9" fmla="*/ 33 h 315"/>
              <a:gd name="T10" fmla="*/ 334 w 334"/>
              <a:gd name="T11" fmla="*/ 60 h 315"/>
              <a:gd name="T12" fmla="*/ 296 w 334"/>
              <a:gd name="T13" fmla="*/ 86 h 315"/>
              <a:gd name="T14" fmla="*/ 306 w 334"/>
              <a:gd name="T15" fmla="*/ 130 h 315"/>
              <a:gd name="T16" fmla="*/ 267 w 334"/>
              <a:gd name="T17" fmla="*/ 203 h 315"/>
              <a:gd name="T18" fmla="*/ 238 w 334"/>
              <a:gd name="T19" fmla="*/ 247 h 315"/>
              <a:gd name="T20" fmla="*/ 254 w 334"/>
              <a:gd name="T21" fmla="*/ 305 h 315"/>
              <a:gd name="T22" fmla="*/ 47 w 334"/>
              <a:gd name="T23" fmla="*/ 315 h 315"/>
              <a:gd name="T24" fmla="*/ 46 w 334"/>
              <a:gd name="T25" fmla="*/ 280 h 315"/>
              <a:gd name="T26" fmla="*/ 6 w 334"/>
              <a:gd name="T27" fmla="*/ 272 h 315"/>
              <a:gd name="T28" fmla="*/ 6 w 334"/>
              <a:gd name="T29" fmla="*/ 86 h 315"/>
              <a:gd name="T30" fmla="*/ 0 w 334"/>
              <a:gd name="T31" fmla="*/ 3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4" h="315">
                <a:moveTo>
                  <a:pt x="0" y="30"/>
                </a:moveTo>
                <a:lnTo>
                  <a:pt x="131" y="14"/>
                </a:lnTo>
                <a:lnTo>
                  <a:pt x="294" y="0"/>
                </a:lnTo>
                <a:lnTo>
                  <a:pt x="286" y="42"/>
                </a:lnTo>
                <a:lnTo>
                  <a:pt x="322" y="33"/>
                </a:lnTo>
                <a:lnTo>
                  <a:pt x="334" y="60"/>
                </a:lnTo>
                <a:lnTo>
                  <a:pt x="296" y="86"/>
                </a:lnTo>
                <a:lnTo>
                  <a:pt x="306" y="130"/>
                </a:lnTo>
                <a:lnTo>
                  <a:pt x="267" y="203"/>
                </a:lnTo>
                <a:lnTo>
                  <a:pt x="238" y="247"/>
                </a:lnTo>
                <a:lnTo>
                  <a:pt x="254" y="305"/>
                </a:lnTo>
                <a:lnTo>
                  <a:pt x="47" y="315"/>
                </a:lnTo>
                <a:lnTo>
                  <a:pt x="46" y="280"/>
                </a:lnTo>
                <a:lnTo>
                  <a:pt x="6" y="272"/>
                </a:lnTo>
                <a:lnTo>
                  <a:pt x="6" y="86"/>
                </a:lnTo>
                <a:lnTo>
                  <a:pt x="0" y="30"/>
                </a:lnTo>
                <a:close/>
              </a:path>
            </a:pathLst>
          </a:custGeom>
          <a:solidFill>
            <a:schemeClr val="accent6">
              <a:lumMod val="20000"/>
              <a:lumOff val="80000"/>
            </a:schemeClr>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28" name="Freeform 27"/>
          <p:cNvSpPr>
            <a:spLocks/>
          </p:cNvSpPr>
          <p:nvPr/>
        </p:nvSpPr>
        <p:spPr bwMode="auto">
          <a:xfrm>
            <a:off x="5006893" y="2930123"/>
            <a:ext cx="807253" cy="558898"/>
          </a:xfrm>
          <a:custGeom>
            <a:avLst/>
            <a:gdLst>
              <a:gd name="T0" fmla="*/ 7 w 406"/>
              <a:gd name="T1" fmla="*/ 14 h 262"/>
              <a:gd name="T2" fmla="*/ 0 w 406"/>
              <a:gd name="T3" fmla="*/ 58 h 262"/>
              <a:gd name="T4" fmla="*/ 9 w 406"/>
              <a:gd name="T5" fmla="*/ 107 h 262"/>
              <a:gd name="T6" fmla="*/ 47 w 406"/>
              <a:gd name="T7" fmla="*/ 208 h 262"/>
              <a:gd name="T8" fmla="*/ 68 w 406"/>
              <a:gd name="T9" fmla="*/ 262 h 262"/>
              <a:gd name="T10" fmla="*/ 305 w 406"/>
              <a:gd name="T11" fmla="*/ 249 h 262"/>
              <a:gd name="T12" fmla="*/ 345 w 406"/>
              <a:gd name="T13" fmla="*/ 262 h 262"/>
              <a:gd name="T14" fmla="*/ 369 w 406"/>
              <a:gd name="T15" fmla="*/ 210 h 262"/>
              <a:gd name="T16" fmla="*/ 359 w 406"/>
              <a:gd name="T17" fmla="*/ 173 h 262"/>
              <a:gd name="T18" fmla="*/ 400 w 406"/>
              <a:gd name="T19" fmla="*/ 166 h 262"/>
              <a:gd name="T20" fmla="*/ 406 w 406"/>
              <a:gd name="T21" fmla="*/ 108 h 262"/>
              <a:gd name="T22" fmla="*/ 381 w 406"/>
              <a:gd name="T23" fmla="*/ 82 h 262"/>
              <a:gd name="T24" fmla="*/ 339 w 406"/>
              <a:gd name="T25" fmla="*/ 58 h 262"/>
              <a:gd name="T26" fmla="*/ 349 w 406"/>
              <a:gd name="T27" fmla="*/ 24 h 262"/>
              <a:gd name="T28" fmla="*/ 331 w 406"/>
              <a:gd name="T29" fmla="*/ 0 h 262"/>
              <a:gd name="T30" fmla="*/ 242 w 406"/>
              <a:gd name="T31" fmla="*/ 3 h 262"/>
              <a:gd name="T32" fmla="*/ 152 w 406"/>
              <a:gd name="T33" fmla="*/ 7 h 262"/>
              <a:gd name="T34" fmla="*/ 7 w 406"/>
              <a:gd name="T35" fmla="*/ 1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6" h="262">
                <a:moveTo>
                  <a:pt x="7" y="14"/>
                </a:moveTo>
                <a:lnTo>
                  <a:pt x="0" y="58"/>
                </a:lnTo>
                <a:lnTo>
                  <a:pt x="9" y="107"/>
                </a:lnTo>
                <a:lnTo>
                  <a:pt x="47" y="208"/>
                </a:lnTo>
                <a:lnTo>
                  <a:pt x="68" y="262"/>
                </a:lnTo>
                <a:lnTo>
                  <a:pt x="305" y="249"/>
                </a:lnTo>
                <a:lnTo>
                  <a:pt x="345" y="262"/>
                </a:lnTo>
                <a:lnTo>
                  <a:pt x="369" y="210"/>
                </a:lnTo>
                <a:lnTo>
                  <a:pt x="359" y="173"/>
                </a:lnTo>
                <a:lnTo>
                  <a:pt x="400" y="166"/>
                </a:lnTo>
                <a:lnTo>
                  <a:pt x="406" y="108"/>
                </a:lnTo>
                <a:lnTo>
                  <a:pt x="381" y="82"/>
                </a:lnTo>
                <a:lnTo>
                  <a:pt x="339" y="58"/>
                </a:lnTo>
                <a:lnTo>
                  <a:pt x="349" y="24"/>
                </a:lnTo>
                <a:lnTo>
                  <a:pt x="331" y="0"/>
                </a:lnTo>
                <a:lnTo>
                  <a:pt x="242" y="3"/>
                </a:lnTo>
                <a:lnTo>
                  <a:pt x="152" y="7"/>
                </a:lnTo>
                <a:lnTo>
                  <a:pt x="7" y="14"/>
                </a:lnTo>
                <a:close/>
              </a:path>
            </a:pathLst>
          </a:custGeom>
          <a:solidFill>
            <a:schemeClr val="accent6">
              <a:lumMod val="20000"/>
              <a:lumOff val="80000"/>
            </a:schemeClr>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29" name="Freeform 28"/>
          <p:cNvSpPr>
            <a:spLocks/>
          </p:cNvSpPr>
          <p:nvPr/>
        </p:nvSpPr>
        <p:spPr bwMode="auto">
          <a:xfrm>
            <a:off x="5140110" y="3459157"/>
            <a:ext cx="920587" cy="817015"/>
          </a:xfrm>
          <a:custGeom>
            <a:avLst/>
            <a:gdLst>
              <a:gd name="T0" fmla="*/ 0 w 463"/>
              <a:gd name="T1" fmla="*/ 14 h 383"/>
              <a:gd name="T2" fmla="*/ 202 w 463"/>
              <a:gd name="T3" fmla="*/ 0 h 383"/>
              <a:gd name="T4" fmla="*/ 245 w 463"/>
              <a:gd name="T5" fmla="*/ 0 h 383"/>
              <a:gd name="T6" fmla="*/ 277 w 463"/>
              <a:gd name="T7" fmla="*/ 12 h 383"/>
              <a:gd name="T8" fmla="*/ 261 w 463"/>
              <a:gd name="T9" fmla="*/ 46 h 383"/>
              <a:gd name="T10" fmla="*/ 320 w 463"/>
              <a:gd name="T11" fmla="*/ 99 h 383"/>
              <a:gd name="T12" fmla="*/ 339 w 463"/>
              <a:gd name="T13" fmla="*/ 145 h 383"/>
              <a:gd name="T14" fmla="*/ 374 w 463"/>
              <a:gd name="T15" fmla="*/ 133 h 383"/>
              <a:gd name="T16" fmla="*/ 372 w 463"/>
              <a:gd name="T17" fmla="*/ 199 h 383"/>
              <a:gd name="T18" fmla="*/ 407 w 463"/>
              <a:gd name="T19" fmla="*/ 218 h 383"/>
              <a:gd name="T20" fmla="*/ 424 w 463"/>
              <a:gd name="T21" fmla="*/ 275 h 383"/>
              <a:gd name="T22" fmla="*/ 450 w 463"/>
              <a:gd name="T23" fmla="*/ 279 h 383"/>
              <a:gd name="T24" fmla="*/ 463 w 463"/>
              <a:gd name="T25" fmla="*/ 302 h 383"/>
              <a:gd name="T26" fmla="*/ 432 w 463"/>
              <a:gd name="T27" fmla="*/ 335 h 383"/>
              <a:gd name="T28" fmla="*/ 421 w 463"/>
              <a:gd name="T29" fmla="*/ 373 h 383"/>
              <a:gd name="T30" fmla="*/ 378 w 463"/>
              <a:gd name="T31" fmla="*/ 383 h 383"/>
              <a:gd name="T32" fmla="*/ 388 w 463"/>
              <a:gd name="T33" fmla="*/ 341 h 383"/>
              <a:gd name="T34" fmla="*/ 215 w 463"/>
              <a:gd name="T35" fmla="*/ 356 h 383"/>
              <a:gd name="T36" fmla="*/ 91 w 463"/>
              <a:gd name="T37" fmla="*/ 372 h 383"/>
              <a:gd name="T38" fmla="*/ 82 w 463"/>
              <a:gd name="T39" fmla="*/ 331 h 383"/>
              <a:gd name="T40" fmla="*/ 74 w 463"/>
              <a:gd name="T41" fmla="*/ 209 h 383"/>
              <a:gd name="T42" fmla="*/ 73 w 463"/>
              <a:gd name="T43" fmla="*/ 143 h 383"/>
              <a:gd name="T44" fmla="*/ 30 w 463"/>
              <a:gd name="T45" fmla="*/ 112 h 383"/>
              <a:gd name="T46" fmla="*/ 46 w 463"/>
              <a:gd name="T47" fmla="*/ 85 h 383"/>
              <a:gd name="T48" fmla="*/ 26 w 463"/>
              <a:gd name="T49" fmla="*/ 69 h 383"/>
              <a:gd name="T50" fmla="*/ 0 w 463"/>
              <a:gd name="T51" fmla="*/ 14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3" h="383">
                <a:moveTo>
                  <a:pt x="0" y="14"/>
                </a:moveTo>
                <a:lnTo>
                  <a:pt x="202" y="0"/>
                </a:lnTo>
                <a:lnTo>
                  <a:pt x="245" y="0"/>
                </a:lnTo>
                <a:lnTo>
                  <a:pt x="277" y="12"/>
                </a:lnTo>
                <a:lnTo>
                  <a:pt x="261" y="46"/>
                </a:lnTo>
                <a:lnTo>
                  <a:pt x="320" y="99"/>
                </a:lnTo>
                <a:lnTo>
                  <a:pt x="339" y="145"/>
                </a:lnTo>
                <a:lnTo>
                  <a:pt x="374" y="133"/>
                </a:lnTo>
                <a:lnTo>
                  <a:pt x="372" y="199"/>
                </a:lnTo>
                <a:lnTo>
                  <a:pt x="407" y="218"/>
                </a:lnTo>
                <a:lnTo>
                  <a:pt x="424" y="275"/>
                </a:lnTo>
                <a:lnTo>
                  <a:pt x="450" y="279"/>
                </a:lnTo>
                <a:lnTo>
                  <a:pt x="463" y="302"/>
                </a:lnTo>
                <a:lnTo>
                  <a:pt x="432" y="335"/>
                </a:lnTo>
                <a:lnTo>
                  <a:pt x="421" y="373"/>
                </a:lnTo>
                <a:lnTo>
                  <a:pt x="378" y="383"/>
                </a:lnTo>
                <a:lnTo>
                  <a:pt x="388" y="341"/>
                </a:lnTo>
                <a:lnTo>
                  <a:pt x="215" y="356"/>
                </a:lnTo>
                <a:lnTo>
                  <a:pt x="91" y="372"/>
                </a:lnTo>
                <a:lnTo>
                  <a:pt x="82" y="331"/>
                </a:lnTo>
                <a:lnTo>
                  <a:pt x="74" y="209"/>
                </a:lnTo>
                <a:lnTo>
                  <a:pt x="73" y="143"/>
                </a:lnTo>
                <a:lnTo>
                  <a:pt x="30" y="112"/>
                </a:lnTo>
                <a:lnTo>
                  <a:pt x="46" y="85"/>
                </a:lnTo>
                <a:lnTo>
                  <a:pt x="26" y="69"/>
                </a:lnTo>
                <a:lnTo>
                  <a:pt x="0" y="14"/>
                </a:lnTo>
                <a:close/>
              </a:path>
            </a:pathLst>
          </a:custGeom>
          <a:solidFill>
            <a:schemeClr val="accent6">
              <a:lumMod val="20000"/>
              <a:lumOff val="80000"/>
            </a:schemeClr>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30" name="Freeform 29"/>
          <p:cNvSpPr>
            <a:spLocks/>
          </p:cNvSpPr>
          <p:nvPr/>
        </p:nvSpPr>
        <p:spPr bwMode="auto">
          <a:xfrm>
            <a:off x="6909703" y="4216443"/>
            <a:ext cx="683978" cy="580229"/>
          </a:xfrm>
          <a:custGeom>
            <a:avLst/>
            <a:gdLst>
              <a:gd name="T0" fmla="*/ 13 w 344"/>
              <a:gd name="T1" fmla="*/ 48 h 272"/>
              <a:gd name="T2" fmla="*/ 40 w 344"/>
              <a:gd name="T3" fmla="*/ 22 h 272"/>
              <a:gd name="T4" fmla="*/ 143 w 344"/>
              <a:gd name="T5" fmla="*/ 0 h 272"/>
              <a:gd name="T6" fmla="*/ 174 w 344"/>
              <a:gd name="T7" fmla="*/ 15 h 272"/>
              <a:gd name="T8" fmla="*/ 241 w 344"/>
              <a:gd name="T9" fmla="*/ 3 h 272"/>
              <a:gd name="T10" fmla="*/ 295 w 344"/>
              <a:gd name="T11" fmla="*/ 42 h 272"/>
              <a:gd name="T12" fmla="*/ 344 w 344"/>
              <a:gd name="T13" fmla="*/ 73 h 272"/>
              <a:gd name="T14" fmla="*/ 316 w 344"/>
              <a:gd name="T15" fmla="*/ 154 h 272"/>
              <a:gd name="T16" fmla="*/ 275 w 344"/>
              <a:gd name="T17" fmla="*/ 195 h 272"/>
              <a:gd name="T18" fmla="*/ 229 w 344"/>
              <a:gd name="T19" fmla="*/ 208 h 272"/>
              <a:gd name="T20" fmla="*/ 239 w 344"/>
              <a:gd name="T21" fmla="*/ 241 h 272"/>
              <a:gd name="T22" fmla="*/ 210 w 344"/>
              <a:gd name="T23" fmla="*/ 272 h 272"/>
              <a:gd name="T24" fmla="*/ 157 w 344"/>
              <a:gd name="T25" fmla="*/ 195 h 272"/>
              <a:gd name="T26" fmla="*/ 22 w 344"/>
              <a:gd name="T27" fmla="*/ 73 h 272"/>
              <a:gd name="T28" fmla="*/ 0 w 344"/>
              <a:gd name="T29" fmla="*/ 73 h 272"/>
              <a:gd name="T30" fmla="*/ 13 w 344"/>
              <a:gd name="T31" fmla="*/ 4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4" h="272">
                <a:moveTo>
                  <a:pt x="13" y="48"/>
                </a:moveTo>
                <a:lnTo>
                  <a:pt x="40" y="22"/>
                </a:lnTo>
                <a:lnTo>
                  <a:pt x="143" y="0"/>
                </a:lnTo>
                <a:lnTo>
                  <a:pt x="174" y="15"/>
                </a:lnTo>
                <a:lnTo>
                  <a:pt x="241" y="3"/>
                </a:lnTo>
                <a:lnTo>
                  <a:pt x="295" y="42"/>
                </a:lnTo>
                <a:lnTo>
                  <a:pt x="344" y="73"/>
                </a:lnTo>
                <a:lnTo>
                  <a:pt x="316" y="154"/>
                </a:lnTo>
                <a:lnTo>
                  <a:pt x="275" y="195"/>
                </a:lnTo>
                <a:lnTo>
                  <a:pt x="229" y="208"/>
                </a:lnTo>
                <a:lnTo>
                  <a:pt x="239" y="241"/>
                </a:lnTo>
                <a:lnTo>
                  <a:pt x="210" y="272"/>
                </a:lnTo>
                <a:lnTo>
                  <a:pt x="157" y="195"/>
                </a:lnTo>
                <a:lnTo>
                  <a:pt x="22" y="73"/>
                </a:lnTo>
                <a:lnTo>
                  <a:pt x="0" y="73"/>
                </a:lnTo>
                <a:lnTo>
                  <a:pt x="13" y="48"/>
                </a:lnTo>
                <a:close/>
              </a:path>
            </a:pathLst>
          </a:custGeom>
          <a:solidFill>
            <a:schemeClr val="accent6">
              <a:lumMod val="20000"/>
              <a:lumOff val="80000"/>
            </a:schemeClr>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31" name="Freeform 30"/>
          <p:cNvSpPr>
            <a:spLocks/>
          </p:cNvSpPr>
          <p:nvPr/>
        </p:nvSpPr>
        <p:spPr bwMode="auto">
          <a:xfrm>
            <a:off x="5414496" y="4828670"/>
            <a:ext cx="817195" cy="701823"/>
          </a:xfrm>
          <a:custGeom>
            <a:avLst/>
            <a:gdLst>
              <a:gd name="T0" fmla="*/ 0 w 411"/>
              <a:gd name="T1" fmla="*/ 8 h 329"/>
              <a:gd name="T2" fmla="*/ 207 w 411"/>
              <a:gd name="T3" fmla="*/ 0 h 329"/>
              <a:gd name="T4" fmla="*/ 244 w 411"/>
              <a:gd name="T5" fmla="*/ 68 h 329"/>
              <a:gd name="T6" fmla="*/ 212 w 411"/>
              <a:gd name="T7" fmla="*/ 147 h 329"/>
              <a:gd name="T8" fmla="*/ 202 w 411"/>
              <a:gd name="T9" fmla="*/ 183 h 329"/>
              <a:gd name="T10" fmla="*/ 340 w 411"/>
              <a:gd name="T11" fmla="*/ 168 h 329"/>
              <a:gd name="T12" fmla="*/ 350 w 411"/>
              <a:gd name="T13" fmla="*/ 221 h 329"/>
              <a:gd name="T14" fmla="*/ 307 w 411"/>
              <a:gd name="T15" fmla="*/ 216 h 329"/>
              <a:gd name="T16" fmla="*/ 288 w 411"/>
              <a:gd name="T17" fmla="*/ 239 h 329"/>
              <a:gd name="T18" fmla="*/ 311 w 411"/>
              <a:gd name="T19" fmla="*/ 254 h 329"/>
              <a:gd name="T20" fmla="*/ 349 w 411"/>
              <a:gd name="T21" fmla="*/ 236 h 329"/>
              <a:gd name="T22" fmla="*/ 350 w 411"/>
              <a:gd name="T23" fmla="*/ 261 h 329"/>
              <a:gd name="T24" fmla="*/ 370 w 411"/>
              <a:gd name="T25" fmla="*/ 240 h 329"/>
              <a:gd name="T26" fmla="*/ 384 w 411"/>
              <a:gd name="T27" fmla="*/ 240 h 329"/>
              <a:gd name="T28" fmla="*/ 367 w 411"/>
              <a:gd name="T29" fmla="*/ 283 h 329"/>
              <a:gd name="T30" fmla="*/ 400 w 411"/>
              <a:gd name="T31" fmla="*/ 292 h 329"/>
              <a:gd name="T32" fmla="*/ 411 w 411"/>
              <a:gd name="T33" fmla="*/ 315 h 329"/>
              <a:gd name="T34" fmla="*/ 396 w 411"/>
              <a:gd name="T35" fmla="*/ 322 h 329"/>
              <a:gd name="T36" fmla="*/ 374 w 411"/>
              <a:gd name="T37" fmla="*/ 307 h 329"/>
              <a:gd name="T38" fmla="*/ 337 w 411"/>
              <a:gd name="T39" fmla="*/ 296 h 329"/>
              <a:gd name="T40" fmla="*/ 345 w 411"/>
              <a:gd name="T41" fmla="*/ 325 h 329"/>
              <a:gd name="T42" fmla="*/ 325 w 411"/>
              <a:gd name="T43" fmla="*/ 329 h 329"/>
              <a:gd name="T44" fmla="*/ 309 w 411"/>
              <a:gd name="T45" fmla="*/ 302 h 329"/>
              <a:gd name="T46" fmla="*/ 299 w 411"/>
              <a:gd name="T47" fmla="*/ 319 h 329"/>
              <a:gd name="T48" fmla="*/ 239 w 411"/>
              <a:gd name="T49" fmla="*/ 319 h 329"/>
              <a:gd name="T50" fmla="*/ 239 w 411"/>
              <a:gd name="T51" fmla="*/ 302 h 329"/>
              <a:gd name="T52" fmla="*/ 216 w 411"/>
              <a:gd name="T53" fmla="*/ 283 h 329"/>
              <a:gd name="T54" fmla="*/ 170 w 411"/>
              <a:gd name="T55" fmla="*/ 281 h 329"/>
              <a:gd name="T56" fmla="*/ 208 w 411"/>
              <a:gd name="T57" fmla="*/ 302 h 329"/>
              <a:gd name="T58" fmla="*/ 155 w 411"/>
              <a:gd name="T59" fmla="*/ 314 h 329"/>
              <a:gd name="T60" fmla="*/ 72 w 411"/>
              <a:gd name="T61" fmla="*/ 299 h 329"/>
              <a:gd name="T62" fmla="*/ 41 w 411"/>
              <a:gd name="T63" fmla="*/ 302 h 329"/>
              <a:gd name="T64" fmla="*/ 52 w 411"/>
              <a:gd name="T65" fmla="*/ 192 h 329"/>
              <a:gd name="T66" fmla="*/ 2 w 411"/>
              <a:gd name="T67" fmla="*/ 106 h 329"/>
              <a:gd name="T68" fmla="*/ 0 w 411"/>
              <a:gd name="T69" fmla="*/ 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1" h="329">
                <a:moveTo>
                  <a:pt x="0" y="8"/>
                </a:moveTo>
                <a:lnTo>
                  <a:pt x="207" y="0"/>
                </a:lnTo>
                <a:lnTo>
                  <a:pt x="244" y="68"/>
                </a:lnTo>
                <a:lnTo>
                  <a:pt x="212" y="147"/>
                </a:lnTo>
                <a:lnTo>
                  <a:pt x="202" y="183"/>
                </a:lnTo>
                <a:lnTo>
                  <a:pt x="340" y="168"/>
                </a:lnTo>
                <a:lnTo>
                  <a:pt x="350" y="221"/>
                </a:lnTo>
                <a:lnTo>
                  <a:pt x="307" y="216"/>
                </a:lnTo>
                <a:lnTo>
                  <a:pt x="288" y="239"/>
                </a:lnTo>
                <a:lnTo>
                  <a:pt x="311" y="254"/>
                </a:lnTo>
                <a:lnTo>
                  <a:pt x="349" y="236"/>
                </a:lnTo>
                <a:lnTo>
                  <a:pt x="350" y="261"/>
                </a:lnTo>
                <a:lnTo>
                  <a:pt x="370" y="240"/>
                </a:lnTo>
                <a:lnTo>
                  <a:pt x="384" y="240"/>
                </a:lnTo>
                <a:lnTo>
                  <a:pt x="367" y="283"/>
                </a:lnTo>
                <a:lnTo>
                  <a:pt x="400" y="292"/>
                </a:lnTo>
                <a:lnTo>
                  <a:pt x="411" y="315"/>
                </a:lnTo>
                <a:lnTo>
                  <a:pt x="396" y="322"/>
                </a:lnTo>
                <a:lnTo>
                  <a:pt x="374" y="307"/>
                </a:lnTo>
                <a:lnTo>
                  <a:pt x="337" y="296"/>
                </a:lnTo>
                <a:lnTo>
                  <a:pt x="345" y="325"/>
                </a:lnTo>
                <a:lnTo>
                  <a:pt x="325" y="329"/>
                </a:lnTo>
                <a:lnTo>
                  <a:pt x="309" y="302"/>
                </a:lnTo>
                <a:lnTo>
                  <a:pt x="299" y="319"/>
                </a:lnTo>
                <a:lnTo>
                  <a:pt x="239" y="319"/>
                </a:lnTo>
                <a:lnTo>
                  <a:pt x="239" y="302"/>
                </a:lnTo>
                <a:lnTo>
                  <a:pt x="216" y="283"/>
                </a:lnTo>
                <a:lnTo>
                  <a:pt x="170" y="281"/>
                </a:lnTo>
                <a:lnTo>
                  <a:pt x="208" y="302"/>
                </a:lnTo>
                <a:lnTo>
                  <a:pt x="155" y="314"/>
                </a:lnTo>
                <a:lnTo>
                  <a:pt x="72" y="299"/>
                </a:lnTo>
                <a:lnTo>
                  <a:pt x="41" y="302"/>
                </a:lnTo>
                <a:lnTo>
                  <a:pt x="52" y="192"/>
                </a:lnTo>
                <a:lnTo>
                  <a:pt x="2" y="106"/>
                </a:lnTo>
                <a:lnTo>
                  <a:pt x="0" y="8"/>
                </a:lnTo>
                <a:close/>
              </a:path>
            </a:pathLst>
          </a:custGeom>
          <a:solidFill>
            <a:srgbClr val="9A003E"/>
          </a:solidFill>
          <a:ln w="1270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32" name="Freeform 31"/>
          <p:cNvSpPr>
            <a:spLocks/>
          </p:cNvSpPr>
          <p:nvPr/>
        </p:nvSpPr>
        <p:spPr bwMode="auto">
          <a:xfrm>
            <a:off x="5909584" y="4000990"/>
            <a:ext cx="1169125" cy="447971"/>
          </a:xfrm>
          <a:custGeom>
            <a:avLst/>
            <a:gdLst>
              <a:gd name="T0" fmla="*/ 36 w 588"/>
              <a:gd name="T1" fmla="*/ 96 h 210"/>
              <a:gd name="T2" fmla="*/ 36 w 588"/>
              <a:gd name="T3" fmla="*/ 99 h 210"/>
              <a:gd name="T4" fmla="*/ 26 w 588"/>
              <a:gd name="T5" fmla="*/ 119 h 210"/>
              <a:gd name="T6" fmla="*/ 37 w 588"/>
              <a:gd name="T7" fmla="*/ 145 h 210"/>
              <a:gd name="T8" fmla="*/ 0 w 588"/>
              <a:gd name="T9" fmla="*/ 170 h 210"/>
              <a:gd name="T10" fmla="*/ 9 w 588"/>
              <a:gd name="T11" fmla="*/ 210 h 210"/>
              <a:gd name="T12" fmla="*/ 161 w 588"/>
              <a:gd name="T13" fmla="*/ 197 h 210"/>
              <a:gd name="T14" fmla="*/ 345 w 588"/>
              <a:gd name="T15" fmla="*/ 176 h 210"/>
              <a:gd name="T16" fmla="*/ 436 w 588"/>
              <a:gd name="T17" fmla="*/ 160 h 210"/>
              <a:gd name="T18" fmla="*/ 455 w 588"/>
              <a:gd name="T19" fmla="*/ 106 h 210"/>
              <a:gd name="T20" fmla="*/ 488 w 588"/>
              <a:gd name="T21" fmla="*/ 104 h 210"/>
              <a:gd name="T22" fmla="*/ 588 w 588"/>
              <a:gd name="T23" fmla="*/ 0 h 210"/>
              <a:gd name="T24" fmla="*/ 458 w 588"/>
              <a:gd name="T25" fmla="*/ 27 h 210"/>
              <a:gd name="T26" fmla="*/ 153 w 588"/>
              <a:gd name="T27" fmla="*/ 68 h 210"/>
              <a:gd name="T28" fmla="*/ 156 w 588"/>
              <a:gd name="T29" fmla="*/ 81 h 210"/>
              <a:gd name="T30" fmla="*/ 36 w 588"/>
              <a:gd name="T31" fmla="*/ 9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8" h="210">
                <a:moveTo>
                  <a:pt x="36" y="96"/>
                </a:moveTo>
                <a:lnTo>
                  <a:pt x="36" y="99"/>
                </a:lnTo>
                <a:lnTo>
                  <a:pt x="26" y="119"/>
                </a:lnTo>
                <a:lnTo>
                  <a:pt x="37" y="145"/>
                </a:lnTo>
                <a:lnTo>
                  <a:pt x="0" y="170"/>
                </a:lnTo>
                <a:lnTo>
                  <a:pt x="9" y="210"/>
                </a:lnTo>
                <a:lnTo>
                  <a:pt x="161" y="197"/>
                </a:lnTo>
                <a:lnTo>
                  <a:pt x="345" y="176"/>
                </a:lnTo>
                <a:lnTo>
                  <a:pt x="436" y="160"/>
                </a:lnTo>
                <a:lnTo>
                  <a:pt x="455" y="106"/>
                </a:lnTo>
                <a:lnTo>
                  <a:pt x="488" y="104"/>
                </a:lnTo>
                <a:lnTo>
                  <a:pt x="588" y="0"/>
                </a:lnTo>
                <a:lnTo>
                  <a:pt x="458" y="27"/>
                </a:lnTo>
                <a:lnTo>
                  <a:pt x="153" y="68"/>
                </a:lnTo>
                <a:lnTo>
                  <a:pt x="156" y="81"/>
                </a:lnTo>
                <a:lnTo>
                  <a:pt x="36" y="96"/>
                </a:lnTo>
                <a:close/>
              </a:path>
            </a:pathLst>
          </a:custGeom>
          <a:solidFill>
            <a:schemeClr val="accent6">
              <a:lumMod val="20000"/>
              <a:lumOff val="80000"/>
            </a:schemeClr>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33" name="Freeform 32"/>
          <p:cNvSpPr>
            <a:spLocks/>
          </p:cNvSpPr>
          <p:nvPr/>
        </p:nvSpPr>
        <p:spPr bwMode="auto">
          <a:xfrm>
            <a:off x="5796251" y="4419096"/>
            <a:ext cx="473217" cy="898077"/>
          </a:xfrm>
          <a:custGeom>
            <a:avLst/>
            <a:gdLst>
              <a:gd name="T0" fmla="*/ 68 w 238"/>
              <a:gd name="T1" fmla="*/ 15 h 421"/>
              <a:gd name="T2" fmla="*/ 32 w 238"/>
              <a:gd name="T3" fmla="*/ 85 h 421"/>
              <a:gd name="T4" fmla="*/ 0 w 238"/>
              <a:gd name="T5" fmla="*/ 133 h 421"/>
              <a:gd name="T6" fmla="*/ 11 w 238"/>
              <a:gd name="T7" fmla="*/ 188 h 421"/>
              <a:gd name="T8" fmla="*/ 48 w 238"/>
              <a:gd name="T9" fmla="*/ 264 h 421"/>
              <a:gd name="T10" fmla="*/ 19 w 238"/>
              <a:gd name="T11" fmla="*/ 339 h 421"/>
              <a:gd name="T12" fmla="*/ 7 w 238"/>
              <a:gd name="T13" fmla="*/ 379 h 421"/>
              <a:gd name="T14" fmla="*/ 147 w 238"/>
              <a:gd name="T15" fmla="*/ 363 h 421"/>
              <a:gd name="T16" fmla="*/ 152 w 238"/>
              <a:gd name="T17" fmla="*/ 415 h 421"/>
              <a:gd name="T18" fmla="*/ 179 w 238"/>
              <a:gd name="T19" fmla="*/ 421 h 421"/>
              <a:gd name="T20" fmla="*/ 187 w 238"/>
              <a:gd name="T21" fmla="*/ 395 h 421"/>
              <a:gd name="T22" fmla="*/ 238 w 238"/>
              <a:gd name="T23" fmla="*/ 386 h 421"/>
              <a:gd name="T24" fmla="*/ 226 w 238"/>
              <a:gd name="T25" fmla="*/ 303 h 421"/>
              <a:gd name="T26" fmla="*/ 224 w 238"/>
              <a:gd name="T27" fmla="*/ 0 h 421"/>
              <a:gd name="T28" fmla="*/ 68 w 238"/>
              <a:gd name="T29" fmla="*/ 1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8" h="421">
                <a:moveTo>
                  <a:pt x="68" y="15"/>
                </a:moveTo>
                <a:lnTo>
                  <a:pt x="32" y="85"/>
                </a:lnTo>
                <a:lnTo>
                  <a:pt x="0" y="133"/>
                </a:lnTo>
                <a:lnTo>
                  <a:pt x="11" y="188"/>
                </a:lnTo>
                <a:lnTo>
                  <a:pt x="48" y="264"/>
                </a:lnTo>
                <a:lnTo>
                  <a:pt x="19" y="339"/>
                </a:lnTo>
                <a:lnTo>
                  <a:pt x="7" y="379"/>
                </a:lnTo>
                <a:lnTo>
                  <a:pt x="147" y="363"/>
                </a:lnTo>
                <a:lnTo>
                  <a:pt x="152" y="415"/>
                </a:lnTo>
                <a:lnTo>
                  <a:pt x="179" y="421"/>
                </a:lnTo>
                <a:lnTo>
                  <a:pt x="187" y="395"/>
                </a:lnTo>
                <a:lnTo>
                  <a:pt x="238" y="386"/>
                </a:lnTo>
                <a:lnTo>
                  <a:pt x="226" y="303"/>
                </a:lnTo>
                <a:lnTo>
                  <a:pt x="224" y="0"/>
                </a:lnTo>
                <a:lnTo>
                  <a:pt x="68" y="15"/>
                </a:lnTo>
                <a:close/>
              </a:path>
            </a:pathLst>
          </a:custGeom>
          <a:solidFill>
            <a:schemeClr val="accent6">
              <a:lumMod val="20000"/>
              <a:lumOff val="80000"/>
            </a:schemeClr>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34" name="Freeform 33"/>
          <p:cNvSpPr>
            <a:spLocks/>
          </p:cNvSpPr>
          <p:nvPr/>
        </p:nvSpPr>
        <p:spPr bwMode="auto">
          <a:xfrm>
            <a:off x="5653093" y="3051717"/>
            <a:ext cx="578598" cy="1019669"/>
          </a:xfrm>
          <a:custGeom>
            <a:avLst/>
            <a:gdLst>
              <a:gd name="T0" fmla="*/ 54 w 291"/>
              <a:gd name="T1" fmla="*/ 25 h 478"/>
              <a:gd name="T2" fmla="*/ 222 w 291"/>
              <a:gd name="T3" fmla="*/ 0 h 478"/>
              <a:gd name="T4" fmla="*/ 246 w 291"/>
              <a:gd name="T5" fmla="*/ 57 h 478"/>
              <a:gd name="T6" fmla="*/ 280 w 291"/>
              <a:gd name="T7" fmla="*/ 303 h 478"/>
              <a:gd name="T8" fmla="*/ 291 w 291"/>
              <a:gd name="T9" fmla="*/ 336 h 478"/>
              <a:gd name="T10" fmla="*/ 264 w 291"/>
              <a:gd name="T11" fmla="*/ 401 h 478"/>
              <a:gd name="T12" fmla="*/ 264 w 291"/>
              <a:gd name="T13" fmla="*/ 447 h 478"/>
              <a:gd name="T14" fmla="*/ 237 w 291"/>
              <a:gd name="T15" fmla="*/ 441 h 478"/>
              <a:gd name="T16" fmla="*/ 238 w 291"/>
              <a:gd name="T17" fmla="*/ 478 h 478"/>
              <a:gd name="T18" fmla="*/ 206 w 291"/>
              <a:gd name="T19" fmla="*/ 465 h 478"/>
              <a:gd name="T20" fmla="*/ 189 w 291"/>
              <a:gd name="T21" fmla="*/ 469 h 478"/>
              <a:gd name="T22" fmla="*/ 166 w 291"/>
              <a:gd name="T23" fmla="*/ 466 h 478"/>
              <a:gd name="T24" fmla="*/ 148 w 291"/>
              <a:gd name="T25" fmla="*/ 408 h 478"/>
              <a:gd name="T26" fmla="*/ 114 w 291"/>
              <a:gd name="T27" fmla="*/ 390 h 478"/>
              <a:gd name="T28" fmla="*/ 114 w 291"/>
              <a:gd name="T29" fmla="*/ 328 h 478"/>
              <a:gd name="T30" fmla="*/ 81 w 291"/>
              <a:gd name="T31" fmla="*/ 336 h 478"/>
              <a:gd name="T32" fmla="*/ 62 w 291"/>
              <a:gd name="T33" fmla="*/ 290 h 478"/>
              <a:gd name="T34" fmla="*/ 0 w 291"/>
              <a:gd name="T35" fmla="*/ 238 h 478"/>
              <a:gd name="T36" fmla="*/ 45 w 291"/>
              <a:gd name="T37" fmla="*/ 155 h 478"/>
              <a:gd name="T38" fmla="*/ 32 w 291"/>
              <a:gd name="T39" fmla="*/ 116 h 478"/>
              <a:gd name="T40" fmla="*/ 76 w 291"/>
              <a:gd name="T41" fmla="*/ 109 h 478"/>
              <a:gd name="T42" fmla="*/ 81 w 291"/>
              <a:gd name="T43" fmla="*/ 54 h 478"/>
              <a:gd name="T44" fmla="*/ 54 w 291"/>
              <a:gd name="T45" fmla="*/ 25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1" h="478">
                <a:moveTo>
                  <a:pt x="54" y="25"/>
                </a:moveTo>
                <a:lnTo>
                  <a:pt x="222" y="0"/>
                </a:lnTo>
                <a:lnTo>
                  <a:pt x="246" y="57"/>
                </a:lnTo>
                <a:lnTo>
                  <a:pt x="280" y="303"/>
                </a:lnTo>
                <a:lnTo>
                  <a:pt x="291" y="336"/>
                </a:lnTo>
                <a:lnTo>
                  <a:pt x="264" y="401"/>
                </a:lnTo>
                <a:lnTo>
                  <a:pt x="264" y="447"/>
                </a:lnTo>
                <a:lnTo>
                  <a:pt x="237" y="441"/>
                </a:lnTo>
                <a:lnTo>
                  <a:pt x="238" y="478"/>
                </a:lnTo>
                <a:lnTo>
                  <a:pt x="206" y="465"/>
                </a:lnTo>
                <a:lnTo>
                  <a:pt x="189" y="469"/>
                </a:lnTo>
                <a:lnTo>
                  <a:pt x="166" y="466"/>
                </a:lnTo>
                <a:lnTo>
                  <a:pt x="148" y="408"/>
                </a:lnTo>
                <a:lnTo>
                  <a:pt x="114" y="390"/>
                </a:lnTo>
                <a:lnTo>
                  <a:pt x="114" y="328"/>
                </a:lnTo>
                <a:lnTo>
                  <a:pt x="81" y="336"/>
                </a:lnTo>
                <a:lnTo>
                  <a:pt x="62" y="290"/>
                </a:lnTo>
                <a:lnTo>
                  <a:pt x="0" y="238"/>
                </a:lnTo>
                <a:lnTo>
                  <a:pt x="45" y="155"/>
                </a:lnTo>
                <a:lnTo>
                  <a:pt x="32" y="116"/>
                </a:lnTo>
                <a:lnTo>
                  <a:pt x="76" y="109"/>
                </a:lnTo>
                <a:lnTo>
                  <a:pt x="81" y="54"/>
                </a:lnTo>
                <a:lnTo>
                  <a:pt x="54" y="25"/>
                </a:lnTo>
                <a:close/>
              </a:path>
            </a:pathLst>
          </a:custGeom>
          <a:solidFill>
            <a:schemeClr val="accent6">
              <a:lumMod val="20000"/>
              <a:lumOff val="80000"/>
            </a:schemeClr>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35" name="Freeform 34"/>
          <p:cNvSpPr>
            <a:spLocks/>
          </p:cNvSpPr>
          <p:nvPr/>
        </p:nvSpPr>
        <p:spPr bwMode="auto">
          <a:xfrm>
            <a:off x="6490170" y="2970655"/>
            <a:ext cx="578598" cy="701823"/>
          </a:xfrm>
          <a:custGeom>
            <a:avLst/>
            <a:gdLst>
              <a:gd name="T0" fmla="*/ 0 w 291"/>
              <a:gd name="T1" fmla="*/ 72 h 329"/>
              <a:gd name="T2" fmla="*/ 132 w 291"/>
              <a:gd name="T3" fmla="*/ 59 h 329"/>
              <a:gd name="T4" fmla="*/ 159 w 291"/>
              <a:gd name="T5" fmla="*/ 64 h 329"/>
              <a:gd name="T6" fmla="*/ 220 w 291"/>
              <a:gd name="T7" fmla="*/ 38 h 329"/>
              <a:gd name="T8" fmla="*/ 234 w 291"/>
              <a:gd name="T9" fmla="*/ 11 h 329"/>
              <a:gd name="T10" fmla="*/ 271 w 291"/>
              <a:gd name="T11" fmla="*/ 0 h 329"/>
              <a:gd name="T12" fmla="*/ 291 w 291"/>
              <a:gd name="T13" fmla="*/ 122 h 329"/>
              <a:gd name="T14" fmla="*/ 276 w 291"/>
              <a:gd name="T15" fmla="*/ 136 h 329"/>
              <a:gd name="T16" fmla="*/ 281 w 291"/>
              <a:gd name="T17" fmla="*/ 224 h 329"/>
              <a:gd name="T18" fmla="*/ 251 w 291"/>
              <a:gd name="T19" fmla="*/ 231 h 329"/>
              <a:gd name="T20" fmla="*/ 234 w 291"/>
              <a:gd name="T21" fmla="*/ 280 h 329"/>
              <a:gd name="T22" fmla="*/ 212 w 291"/>
              <a:gd name="T23" fmla="*/ 273 h 329"/>
              <a:gd name="T24" fmla="*/ 205 w 291"/>
              <a:gd name="T25" fmla="*/ 329 h 329"/>
              <a:gd name="T26" fmla="*/ 172 w 291"/>
              <a:gd name="T27" fmla="*/ 306 h 329"/>
              <a:gd name="T28" fmla="*/ 107 w 291"/>
              <a:gd name="T29" fmla="*/ 321 h 329"/>
              <a:gd name="T30" fmla="*/ 80 w 291"/>
              <a:gd name="T31" fmla="*/ 300 h 329"/>
              <a:gd name="T32" fmla="*/ 43 w 291"/>
              <a:gd name="T33" fmla="*/ 299 h 329"/>
              <a:gd name="T34" fmla="*/ 24 w 291"/>
              <a:gd name="T35" fmla="*/ 205 h 329"/>
              <a:gd name="T36" fmla="*/ 0 w 291"/>
              <a:gd name="T37" fmla="*/ 7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1" h="329">
                <a:moveTo>
                  <a:pt x="0" y="72"/>
                </a:moveTo>
                <a:lnTo>
                  <a:pt x="132" y="59"/>
                </a:lnTo>
                <a:lnTo>
                  <a:pt x="159" y="64"/>
                </a:lnTo>
                <a:lnTo>
                  <a:pt x="220" y="38"/>
                </a:lnTo>
                <a:lnTo>
                  <a:pt x="234" y="11"/>
                </a:lnTo>
                <a:lnTo>
                  <a:pt x="271" y="0"/>
                </a:lnTo>
                <a:lnTo>
                  <a:pt x="291" y="122"/>
                </a:lnTo>
                <a:lnTo>
                  <a:pt x="276" y="136"/>
                </a:lnTo>
                <a:lnTo>
                  <a:pt x="281" y="224"/>
                </a:lnTo>
                <a:lnTo>
                  <a:pt x="251" y="231"/>
                </a:lnTo>
                <a:lnTo>
                  <a:pt x="234" y="280"/>
                </a:lnTo>
                <a:lnTo>
                  <a:pt x="212" y="273"/>
                </a:lnTo>
                <a:lnTo>
                  <a:pt x="205" y="329"/>
                </a:lnTo>
                <a:lnTo>
                  <a:pt x="172" y="306"/>
                </a:lnTo>
                <a:lnTo>
                  <a:pt x="107" y="321"/>
                </a:lnTo>
                <a:lnTo>
                  <a:pt x="80" y="300"/>
                </a:lnTo>
                <a:lnTo>
                  <a:pt x="43" y="299"/>
                </a:lnTo>
                <a:lnTo>
                  <a:pt x="24" y="205"/>
                </a:lnTo>
                <a:lnTo>
                  <a:pt x="0" y="72"/>
                </a:lnTo>
                <a:close/>
              </a:path>
            </a:pathLst>
          </a:custGeom>
          <a:solidFill>
            <a:schemeClr val="accent6">
              <a:lumMod val="20000"/>
              <a:lumOff val="80000"/>
            </a:schemeClr>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36" name="Freeform 35"/>
          <p:cNvSpPr>
            <a:spLocks/>
          </p:cNvSpPr>
          <p:nvPr/>
        </p:nvSpPr>
        <p:spPr bwMode="auto">
          <a:xfrm>
            <a:off x="5967245" y="3578772"/>
            <a:ext cx="1016025" cy="650615"/>
          </a:xfrm>
          <a:custGeom>
            <a:avLst/>
            <a:gdLst>
              <a:gd name="T0" fmla="*/ 0 w 511"/>
              <a:gd name="T1" fmla="*/ 281 h 281"/>
              <a:gd name="T2" fmla="*/ 123 w 511"/>
              <a:gd name="T3" fmla="*/ 263 h 281"/>
              <a:gd name="T4" fmla="*/ 123 w 511"/>
              <a:gd name="T5" fmla="*/ 251 h 281"/>
              <a:gd name="T6" fmla="*/ 425 w 511"/>
              <a:gd name="T7" fmla="*/ 211 h 281"/>
              <a:gd name="T8" fmla="*/ 430 w 511"/>
              <a:gd name="T9" fmla="*/ 189 h 281"/>
              <a:gd name="T10" fmla="*/ 473 w 511"/>
              <a:gd name="T11" fmla="*/ 173 h 281"/>
              <a:gd name="T12" fmla="*/ 478 w 511"/>
              <a:gd name="T13" fmla="*/ 151 h 281"/>
              <a:gd name="T14" fmla="*/ 497 w 511"/>
              <a:gd name="T15" fmla="*/ 143 h 281"/>
              <a:gd name="T16" fmla="*/ 511 w 511"/>
              <a:gd name="T17" fmla="*/ 110 h 281"/>
              <a:gd name="T18" fmla="*/ 470 w 511"/>
              <a:gd name="T19" fmla="*/ 76 h 281"/>
              <a:gd name="T20" fmla="*/ 462 w 511"/>
              <a:gd name="T21" fmla="*/ 30 h 281"/>
              <a:gd name="T22" fmla="*/ 430 w 511"/>
              <a:gd name="T23" fmla="*/ 8 h 281"/>
              <a:gd name="T24" fmla="*/ 362 w 511"/>
              <a:gd name="T25" fmla="*/ 21 h 281"/>
              <a:gd name="T26" fmla="*/ 331 w 511"/>
              <a:gd name="T27" fmla="*/ 1 h 281"/>
              <a:gd name="T28" fmla="*/ 301 w 511"/>
              <a:gd name="T29" fmla="*/ 0 h 281"/>
              <a:gd name="T30" fmla="*/ 307 w 511"/>
              <a:gd name="T31" fmla="*/ 30 h 281"/>
              <a:gd name="T32" fmla="*/ 265 w 511"/>
              <a:gd name="T33" fmla="*/ 46 h 281"/>
              <a:gd name="T34" fmla="*/ 238 w 511"/>
              <a:gd name="T35" fmla="*/ 117 h 281"/>
              <a:gd name="T36" fmla="*/ 200 w 511"/>
              <a:gd name="T37" fmla="*/ 105 h 281"/>
              <a:gd name="T38" fmla="*/ 154 w 511"/>
              <a:gd name="T39" fmla="*/ 132 h 281"/>
              <a:gd name="T40" fmla="*/ 96 w 511"/>
              <a:gd name="T41" fmla="*/ 141 h 281"/>
              <a:gd name="T42" fmla="*/ 96 w 511"/>
              <a:gd name="T43" fmla="*/ 181 h 281"/>
              <a:gd name="T44" fmla="*/ 70 w 511"/>
              <a:gd name="T45" fmla="*/ 180 h 281"/>
              <a:gd name="T46" fmla="*/ 71 w 511"/>
              <a:gd name="T47" fmla="*/ 214 h 281"/>
              <a:gd name="T48" fmla="*/ 40 w 511"/>
              <a:gd name="T49" fmla="*/ 201 h 281"/>
              <a:gd name="T50" fmla="*/ 23 w 511"/>
              <a:gd name="T51" fmla="*/ 208 h 281"/>
              <a:gd name="T52" fmla="*/ 38 w 511"/>
              <a:gd name="T53" fmla="*/ 230 h 281"/>
              <a:gd name="T54" fmla="*/ 7 w 511"/>
              <a:gd name="T55" fmla="*/ 262 h 281"/>
              <a:gd name="T56" fmla="*/ 0 w 511"/>
              <a:gd name="T5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1" h="281">
                <a:moveTo>
                  <a:pt x="0" y="281"/>
                </a:moveTo>
                <a:lnTo>
                  <a:pt x="123" y="263"/>
                </a:lnTo>
                <a:lnTo>
                  <a:pt x="123" y="251"/>
                </a:lnTo>
                <a:lnTo>
                  <a:pt x="425" y="211"/>
                </a:lnTo>
                <a:lnTo>
                  <a:pt x="430" y="189"/>
                </a:lnTo>
                <a:lnTo>
                  <a:pt x="473" y="173"/>
                </a:lnTo>
                <a:lnTo>
                  <a:pt x="478" y="151"/>
                </a:lnTo>
                <a:lnTo>
                  <a:pt x="497" y="143"/>
                </a:lnTo>
                <a:lnTo>
                  <a:pt x="511" y="110"/>
                </a:lnTo>
                <a:lnTo>
                  <a:pt x="470" y="76"/>
                </a:lnTo>
                <a:lnTo>
                  <a:pt x="462" y="30"/>
                </a:lnTo>
                <a:lnTo>
                  <a:pt x="430" y="8"/>
                </a:lnTo>
                <a:lnTo>
                  <a:pt x="362" y="21"/>
                </a:lnTo>
                <a:lnTo>
                  <a:pt x="331" y="1"/>
                </a:lnTo>
                <a:lnTo>
                  <a:pt x="301" y="0"/>
                </a:lnTo>
                <a:lnTo>
                  <a:pt x="307" y="30"/>
                </a:lnTo>
                <a:lnTo>
                  <a:pt x="265" y="46"/>
                </a:lnTo>
                <a:lnTo>
                  <a:pt x="238" y="117"/>
                </a:lnTo>
                <a:lnTo>
                  <a:pt x="200" y="105"/>
                </a:lnTo>
                <a:lnTo>
                  <a:pt x="154" y="132"/>
                </a:lnTo>
                <a:lnTo>
                  <a:pt x="96" y="141"/>
                </a:lnTo>
                <a:lnTo>
                  <a:pt x="96" y="181"/>
                </a:lnTo>
                <a:lnTo>
                  <a:pt x="70" y="180"/>
                </a:lnTo>
                <a:lnTo>
                  <a:pt x="71" y="214"/>
                </a:lnTo>
                <a:lnTo>
                  <a:pt x="40" y="201"/>
                </a:lnTo>
                <a:lnTo>
                  <a:pt x="23" y="208"/>
                </a:lnTo>
                <a:lnTo>
                  <a:pt x="38" y="230"/>
                </a:lnTo>
                <a:lnTo>
                  <a:pt x="7" y="262"/>
                </a:lnTo>
                <a:lnTo>
                  <a:pt x="0" y="281"/>
                </a:lnTo>
                <a:close/>
              </a:path>
            </a:pathLst>
          </a:custGeom>
          <a:solidFill>
            <a:schemeClr val="accent6">
              <a:lumMod val="20000"/>
              <a:lumOff val="80000"/>
            </a:schemeClr>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37" name="Freeform 36"/>
          <p:cNvSpPr>
            <a:spLocks/>
          </p:cNvSpPr>
          <p:nvPr/>
        </p:nvSpPr>
        <p:spPr bwMode="auto">
          <a:xfrm>
            <a:off x="7937657" y="2051246"/>
            <a:ext cx="274386" cy="518368"/>
          </a:xfrm>
          <a:custGeom>
            <a:avLst/>
            <a:gdLst>
              <a:gd name="T0" fmla="*/ 29 w 138"/>
              <a:gd name="T1" fmla="*/ 0 h 243"/>
              <a:gd name="T2" fmla="*/ 0 w 138"/>
              <a:gd name="T3" fmla="*/ 42 h 243"/>
              <a:gd name="T4" fmla="*/ 32 w 138"/>
              <a:gd name="T5" fmla="*/ 99 h 243"/>
              <a:gd name="T6" fmla="*/ 13 w 138"/>
              <a:gd name="T7" fmla="*/ 114 h 243"/>
              <a:gd name="T8" fmla="*/ 21 w 138"/>
              <a:gd name="T9" fmla="*/ 243 h 243"/>
              <a:gd name="T10" fmla="*/ 98 w 138"/>
              <a:gd name="T11" fmla="*/ 224 h 243"/>
              <a:gd name="T12" fmla="*/ 118 w 138"/>
              <a:gd name="T13" fmla="*/ 224 h 243"/>
              <a:gd name="T14" fmla="*/ 128 w 138"/>
              <a:gd name="T15" fmla="*/ 210 h 243"/>
              <a:gd name="T16" fmla="*/ 128 w 138"/>
              <a:gd name="T17" fmla="*/ 187 h 243"/>
              <a:gd name="T18" fmla="*/ 138 w 138"/>
              <a:gd name="T19" fmla="*/ 171 h 243"/>
              <a:gd name="T20" fmla="*/ 94 w 138"/>
              <a:gd name="T21" fmla="*/ 152 h 243"/>
              <a:gd name="T22" fmla="*/ 40 w 138"/>
              <a:gd name="T23" fmla="*/ 12 h 243"/>
              <a:gd name="T24" fmla="*/ 29 w 138"/>
              <a:gd name="T2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243">
                <a:moveTo>
                  <a:pt x="29" y="0"/>
                </a:moveTo>
                <a:lnTo>
                  <a:pt x="0" y="42"/>
                </a:lnTo>
                <a:lnTo>
                  <a:pt x="32" y="99"/>
                </a:lnTo>
                <a:lnTo>
                  <a:pt x="13" y="114"/>
                </a:lnTo>
                <a:lnTo>
                  <a:pt x="21" y="243"/>
                </a:lnTo>
                <a:lnTo>
                  <a:pt x="98" y="224"/>
                </a:lnTo>
                <a:lnTo>
                  <a:pt x="118" y="224"/>
                </a:lnTo>
                <a:lnTo>
                  <a:pt x="128" y="210"/>
                </a:lnTo>
                <a:lnTo>
                  <a:pt x="128" y="187"/>
                </a:lnTo>
                <a:lnTo>
                  <a:pt x="138" y="171"/>
                </a:lnTo>
                <a:lnTo>
                  <a:pt x="94" y="152"/>
                </a:lnTo>
                <a:lnTo>
                  <a:pt x="40" y="12"/>
                </a:lnTo>
                <a:lnTo>
                  <a:pt x="29" y="0"/>
                </a:lnTo>
                <a:close/>
              </a:path>
            </a:pathLst>
          </a:custGeom>
          <a:solidFill>
            <a:schemeClr val="accent6">
              <a:lumMod val="20000"/>
              <a:lumOff val="80000"/>
            </a:schemeClr>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38" name="Freeform 37"/>
          <p:cNvSpPr>
            <a:spLocks/>
          </p:cNvSpPr>
          <p:nvPr/>
        </p:nvSpPr>
        <p:spPr bwMode="auto">
          <a:xfrm>
            <a:off x="8091567" y="2663475"/>
            <a:ext cx="128431" cy="110926"/>
          </a:xfrm>
          <a:custGeom>
            <a:avLst/>
            <a:gdLst>
              <a:gd name="T0" fmla="*/ 0 w 61"/>
              <a:gd name="T1" fmla="*/ 9 h 52"/>
              <a:gd name="T2" fmla="*/ 26 w 61"/>
              <a:gd name="T3" fmla="*/ 0 h 52"/>
              <a:gd name="T4" fmla="*/ 61 w 61"/>
              <a:gd name="T5" fmla="*/ 27 h 52"/>
              <a:gd name="T6" fmla="*/ 55 w 61"/>
              <a:gd name="T7" fmla="*/ 34 h 52"/>
              <a:gd name="T8" fmla="*/ 37 w 61"/>
              <a:gd name="T9" fmla="*/ 34 h 52"/>
              <a:gd name="T10" fmla="*/ 28 w 61"/>
              <a:gd name="T11" fmla="*/ 52 h 52"/>
              <a:gd name="T12" fmla="*/ 0 w 61"/>
              <a:gd name="T13" fmla="*/ 9 h 52"/>
              <a:gd name="connsiteX0" fmla="*/ 0 w 10589"/>
              <a:gd name="connsiteY0" fmla="*/ 1501 h 10000"/>
              <a:gd name="connsiteX1" fmla="*/ 4851 w 10589"/>
              <a:gd name="connsiteY1" fmla="*/ 0 h 10000"/>
              <a:gd name="connsiteX2" fmla="*/ 10589 w 10589"/>
              <a:gd name="connsiteY2" fmla="*/ 5192 h 10000"/>
              <a:gd name="connsiteX3" fmla="*/ 9605 w 10589"/>
              <a:gd name="connsiteY3" fmla="*/ 6538 h 10000"/>
              <a:gd name="connsiteX4" fmla="*/ 6655 w 10589"/>
              <a:gd name="connsiteY4" fmla="*/ 6538 h 10000"/>
              <a:gd name="connsiteX5" fmla="*/ 5179 w 10589"/>
              <a:gd name="connsiteY5" fmla="*/ 10000 h 10000"/>
              <a:gd name="connsiteX6" fmla="*/ 0 w 10589"/>
              <a:gd name="connsiteY6" fmla="*/ 1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9" h="10000">
                <a:moveTo>
                  <a:pt x="0" y="1501"/>
                </a:moveTo>
                <a:lnTo>
                  <a:pt x="4851" y="0"/>
                </a:lnTo>
                <a:lnTo>
                  <a:pt x="10589" y="5192"/>
                </a:lnTo>
                <a:lnTo>
                  <a:pt x="9605" y="6538"/>
                </a:lnTo>
                <a:lnTo>
                  <a:pt x="6655" y="6538"/>
                </a:lnTo>
                <a:lnTo>
                  <a:pt x="5179" y="10000"/>
                </a:lnTo>
                <a:lnTo>
                  <a:pt x="0" y="1501"/>
                </a:lnTo>
                <a:close/>
              </a:path>
            </a:pathLst>
          </a:custGeom>
          <a:solidFill>
            <a:schemeClr val="accent6">
              <a:lumMod val="20000"/>
              <a:lumOff val="80000"/>
            </a:schemeClr>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39" name="Freeform 38"/>
          <p:cNvSpPr>
            <a:spLocks/>
          </p:cNvSpPr>
          <p:nvPr/>
        </p:nvSpPr>
        <p:spPr bwMode="auto">
          <a:xfrm>
            <a:off x="6138240" y="3102913"/>
            <a:ext cx="445381" cy="793550"/>
          </a:xfrm>
          <a:custGeom>
            <a:avLst/>
            <a:gdLst>
              <a:gd name="T0" fmla="*/ 0 w 224"/>
              <a:gd name="T1" fmla="*/ 26 h 372"/>
              <a:gd name="T2" fmla="*/ 27 w 224"/>
              <a:gd name="T3" fmla="*/ 40 h 372"/>
              <a:gd name="T4" fmla="*/ 52 w 224"/>
              <a:gd name="T5" fmla="*/ 38 h 372"/>
              <a:gd name="T6" fmla="*/ 61 w 224"/>
              <a:gd name="T7" fmla="*/ 30 h 372"/>
              <a:gd name="T8" fmla="*/ 67 w 224"/>
              <a:gd name="T9" fmla="*/ 7 h 372"/>
              <a:gd name="T10" fmla="*/ 175 w 224"/>
              <a:gd name="T11" fmla="*/ 0 h 372"/>
              <a:gd name="T12" fmla="*/ 224 w 224"/>
              <a:gd name="T13" fmla="*/ 264 h 372"/>
              <a:gd name="T14" fmla="*/ 221 w 224"/>
              <a:gd name="T15" fmla="*/ 260 h 372"/>
              <a:gd name="T16" fmla="*/ 183 w 224"/>
              <a:gd name="T17" fmla="*/ 275 h 372"/>
              <a:gd name="T18" fmla="*/ 157 w 224"/>
              <a:gd name="T19" fmla="*/ 346 h 372"/>
              <a:gd name="T20" fmla="*/ 119 w 224"/>
              <a:gd name="T21" fmla="*/ 336 h 372"/>
              <a:gd name="T22" fmla="*/ 74 w 224"/>
              <a:gd name="T23" fmla="*/ 363 h 372"/>
              <a:gd name="T24" fmla="*/ 15 w 224"/>
              <a:gd name="T25" fmla="*/ 372 h 372"/>
              <a:gd name="T26" fmla="*/ 42 w 224"/>
              <a:gd name="T27" fmla="*/ 304 h 372"/>
              <a:gd name="T28" fmla="*/ 31 w 224"/>
              <a:gd name="T29" fmla="*/ 265 h 372"/>
              <a:gd name="T30" fmla="*/ 0 w 224"/>
              <a:gd name="T31" fmla="*/ 2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4" h="372">
                <a:moveTo>
                  <a:pt x="0" y="26"/>
                </a:moveTo>
                <a:lnTo>
                  <a:pt x="27" y="40"/>
                </a:lnTo>
                <a:lnTo>
                  <a:pt x="52" y="38"/>
                </a:lnTo>
                <a:lnTo>
                  <a:pt x="61" y="30"/>
                </a:lnTo>
                <a:lnTo>
                  <a:pt x="67" y="7"/>
                </a:lnTo>
                <a:lnTo>
                  <a:pt x="175" y="0"/>
                </a:lnTo>
                <a:lnTo>
                  <a:pt x="224" y="264"/>
                </a:lnTo>
                <a:lnTo>
                  <a:pt x="221" y="260"/>
                </a:lnTo>
                <a:lnTo>
                  <a:pt x="183" y="275"/>
                </a:lnTo>
                <a:lnTo>
                  <a:pt x="157" y="346"/>
                </a:lnTo>
                <a:lnTo>
                  <a:pt x="119" y="336"/>
                </a:lnTo>
                <a:lnTo>
                  <a:pt x="74" y="363"/>
                </a:lnTo>
                <a:lnTo>
                  <a:pt x="15" y="372"/>
                </a:lnTo>
                <a:lnTo>
                  <a:pt x="42" y="304"/>
                </a:lnTo>
                <a:lnTo>
                  <a:pt x="31" y="265"/>
                </a:lnTo>
                <a:lnTo>
                  <a:pt x="0" y="26"/>
                </a:lnTo>
                <a:close/>
              </a:path>
            </a:pathLst>
          </a:custGeom>
          <a:solidFill>
            <a:schemeClr val="accent6">
              <a:lumMod val="20000"/>
              <a:lumOff val="80000"/>
            </a:schemeClr>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40" name="Freeform 39"/>
          <p:cNvSpPr>
            <a:spLocks/>
          </p:cNvSpPr>
          <p:nvPr/>
        </p:nvSpPr>
        <p:spPr bwMode="auto">
          <a:xfrm>
            <a:off x="7023036" y="2806398"/>
            <a:ext cx="789358" cy="558898"/>
          </a:xfrm>
          <a:custGeom>
            <a:avLst/>
            <a:gdLst>
              <a:gd name="T0" fmla="*/ 37 w 397"/>
              <a:gd name="T1" fmla="*/ 38 h 262"/>
              <a:gd name="T2" fmla="*/ 0 w 397"/>
              <a:gd name="T3" fmla="*/ 74 h 262"/>
              <a:gd name="T4" fmla="*/ 20 w 397"/>
              <a:gd name="T5" fmla="*/ 199 h 262"/>
              <a:gd name="T6" fmla="*/ 37 w 397"/>
              <a:gd name="T7" fmla="*/ 262 h 262"/>
              <a:gd name="T8" fmla="*/ 105 w 397"/>
              <a:gd name="T9" fmla="*/ 257 h 262"/>
              <a:gd name="T10" fmla="*/ 355 w 397"/>
              <a:gd name="T11" fmla="*/ 209 h 262"/>
              <a:gd name="T12" fmla="*/ 372 w 397"/>
              <a:gd name="T13" fmla="*/ 200 h 262"/>
              <a:gd name="T14" fmla="*/ 397 w 397"/>
              <a:gd name="T15" fmla="*/ 141 h 262"/>
              <a:gd name="T16" fmla="*/ 360 w 397"/>
              <a:gd name="T17" fmla="*/ 111 h 262"/>
              <a:gd name="T18" fmla="*/ 379 w 397"/>
              <a:gd name="T19" fmla="*/ 35 h 262"/>
              <a:gd name="T20" fmla="*/ 352 w 397"/>
              <a:gd name="T21" fmla="*/ 26 h 262"/>
              <a:gd name="T22" fmla="*/ 352 w 397"/>
              <a:gd name="T23" fmla="*/ 7 h 262"/>
              <a:gd name="T24" fmla="*/ 339 w 397"/>
              <a:gd name="T25" fmla="*/ 0 h 262"/>
              <a:gd name="T26" fmla="*/ 49 w 397"/>
              <a:gd name="T27" fmla="*/ 55 h 262"/>
              <a:gd name="T28" fmla="*/ 37 w 397"/>
              <a:gd name="T29" fmla="*/ 38 h 262"/>
              <a:gd name="connsiteX0" fmla="*/ 932 w 10000"/>
              <a:gd name="connsiteY0" fmla="*/ 1450 h 10000"/>
              <a:gd name="connsiteX1" fmla="*/ 0 w 10000"/>
              <a:gd name="connsiteY1" fmla="*/ 2824 h 10000"/>
              <a:gd name="connsiteX2" fmla="*/ 504 w 10000"/>
              <a:gd name="connsiteY2" fmla="*/ 7595 h 10000"/>
              <a:gd name="connsiteX3" fmla="*/ 932 w 10000"/>
              <a:gd name="connsiteY3" fmla="*/ 10000 h 10000"/>
              <a:gd name="connsiteX4" fmla="*/ 2645 w 10000"/>
              <a:gd name="connsiteY4" fmla="*/ 9809 h 10000"/>
              <a:gd name="connsiteX5" fmla="*/ 8942 w 10000"/>
              <a:gd name="connsiteY5" fmla="*/ 7977 h 10000"/>
              <a:gd name="connsiteX6" fmla="*/ 9370 w 10000"/>
              <a:gd name="connsiteY6" fmla="*/ 7634 h 10000"/>
              <a:gd name="connsiteX7" fmla="*/ 10000 w 10000"/>
              <a:gd name="connsiteY7" fmla="*/ 5382 h 10000"/>
              <a:gd name="connsiteX8" fmla="*/ 9068 w 10000"/>
              <a:gd name="connsiteY8" fmla="*/ 4237 h 10000"/>
              <a:gd name="connsiteX9" fmla="*/ 9547 w 10000"/>
              <a:gd name="connsiteY9" fmla="*/ 1336 h 10000"/>
              <a:gd name="connsiteX10" fmla="*/ 8866 w 10000"/>
              <a:gd name="connsiteY10" fmla="*/ 992 h 10000"/>
              <a:gd name="connsiteX11" fmla="*/ 8866 w 10000"/>
              <a:gd name="connsiteY11" fmla="*/ 267 h 10000"/>
              <a:gd name="connsiteX12" fmla="*/ 8539 w 10000"/>
              <a:gd name="connsiteY12" fmla="*/ 0 h 10000"/>
              <a:gd name="connsiteX13" fmla="*/ 1301 w 10000"/>
              <a:gd name="connsiteY13" fmla="*/ 1950 h 10000"/>
              <a:gd name="connsiteX14" fmla="*/ 1234 w 10000"/>
              <a:gd name="connsiteY14" fmla="*/ 2099 h 10000"/>
              <a:gd name="connsiteX15" fmla="*/ 932 w 10000"/>
              <a:gd name="connsiteY15" fmla="*/ 145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0" h="10000">
                <a:moveTo>
                  <a:pt x="932" y="1450"/>
                </a:moveTo>
                <a:lnTo>
                  <a:pt x="0" y="2824"/>
                </a:lnTo>
                <a:lnTo>
                  <a:pt x="504" y="7595"/>
                </a:lnTo>
                <a:cubicBezTo>
                  <a:pt x="647" y="8397"/>
                  <a:pt x="789" y="9198"/>
                  <a:pt x="932" y="10000"/>
                </a:cubicBezTo>
                <a:lnTo>
                  <a:pt x="2645" y="9809"/>
                </a:lnTo>
                <a:lnTo>
                  <a:pt x="8942" y="7977"/>
                </a:lnTo>
                <a:lnTo>
                  <a:pt x="9370" y="7634"/>
                </a:lnTo>
                <a:lnTo>
                  <a:pt x="10000" y="5382"/>
                </a:lnTo>
                <a:lnTo>
                  <a:pt x="9068" y="4237"/>
                </a:lnTo>
                <a:cubicBezTo>
                  <a:pt x="9228" y="3270"/>
                  <a:pt x="9387" y="2303"/>
                  <a:pt x="9547" y="1336"/>
                </a:cubicBezTo>
                <a:lnTo>
                  <a:pt x="8866" y="992"/>
                </a:lnTo>
                <a:lnTo>
                  <a:pt x="8866" y="267"/>
                </a:lnTo>
                <a:lnTo>
                  <a:pt x="8539" y="0"/>
                </a:lnTo>
                <a:cubicBezTo>
                  <a:pt x="6136" y="696"/>
                  <a:pt x="3704" y="1254"/>
                  <a:pt x="1301" y="1950"/>
                </a:cubicBezTo>
                <a:cubicBezTo>
                  <a:pt x="1279" y="2000"/>
                  <a:pt x="1256" y="2049"/>
                  <a:pt x="1234" y="2099"/>
                </a:cubicBezTo>
                <a:cubicBezTo>
                  <a:pt x="1133" y="1883"/>
                  <a:pt x="1033" y="1666"/>
                  <a:pt x="932" y="1450"/>
                </a:cubicBezTo>
                <a:close/>
              </a:path>
            </a:pathLst>
          </a:custGeom>
          <a:solidFill>
            <a:schemeClr val="accent6">
              <a:lumMod val="20000"/>
              <a:lumOff val="80000"/>
            </a:schemeClr>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41" name="Freeform 40"/>
          <p:cNvSpPr>
            <a:spLocks/>
          </p:cNvSpPr>
          <p:nvPr/>
        </p:nvSpPr>
        <p:spPr bwMode="auto">
          <a:xfrm>
            <a:off x="7993330" y="1560610"/>
            <a:ext cx="522925" cy="855414"/>
          </a:xfrm>
          <a:custGeom>
            <a:avLst/>
            <a:gdLst>
              <a:gd name="T0" fmla="*/ 62 w 263"/>
              <a:gd name="T1" fmla="*/ 13 h 401"/>
              <a:gd name="T2" fmla="*/ 23 w 263"/>
              <a:gd name="T3" fmla="*/ 86 h 401"/>
              <a:gd name="T4" fmla="*/ 41 w 263"/>
              <a:gd name="T5" fmla="*/ 114 h 401"/>
              <a:gd name="T6" fmla="*/ 23 w 263"/>
              <a:gd name="T7" fmla="*/ 149 h 401"/>
              <a:gd name="T8" fmla="*/ 35 w 263"/>
              <a:gd name="T9" fmla="*/ 159 h 401"/>
              <a:gd name="T10" fmla="*/ 27 w 263"/>
              <a:gd name="T11" fmla="*/ 183 h 401"/>
              <a:gd name="T12" fmla="*/ 27 w 263"/>
              <a:gd name="T13" fmla="*/ 220 h 401"/>
              <a:gd name="T14" fmla="*/ 0 w 263"/>
              <a:gd name="T15" fmla="*/ 232 h 401"/>
              <a:gd name="T16" fmla="*/ 11 w 263"/>
              <a:gd name="T17" fmla="*/ 244 h 401"/>
              <a:gd name="T18" fmla="*/ 65 w 263"/>
              <a:gd name="T19" fmla="*/ 384 h 401"/>
              <a:gd name="T20" fmla="*/ 109 w 263"/>
              <a:gd name="T21" fmla="*/ 401 h 401"/>
              <a:gd name="T22" fmla="*/ 107 w 263"/>
              <a:gd name="T23" fmla="*/ 373 h 401"/>
              <a:gd name="T24" fmla="*/ 128 w 263"/>
              <a:gd name="T25" fmla="*/ 350 h 401"/>
              <a:gd name="T26" fmla="*/ 120 w 263"/>
              <a:gd name="T27" fmla="*/ 326 h 401"/>
              <a:gd name="T28" fmla="*/ 174 w 263"/>
              <a:gd name="T29" fmla="*/ 298 h 401"/>
              <a:gd name="T30" fmla="*/ 176 w 263"/>
              <a:gd name="T31" fmla="*/ 259 h 401"/>
              <a:gd name="T32" fmla="*/ 208 w 263"/>
              <a:gd name="T33" fmla="*/ 255 h 401"/>
              <a:gd name="T34" fmla="*/ 232 w 263"/>
              <a:gd name="T35" fmla="*/ 227 h 401"/>
              <a:gd name="T36" fmla="*/ 263 w 263"/>
              <a:gd name="T37" fmla="*/ 207 h 401"/>
              <a:gd name="T38" fmla="*/ 263 w 263"/>
              <a:gd name="T39" fmla="*/ 183 h 401"/>
              <a:gd name="T40" fmla="*/ 222 w 263"/>
              <a:gd name="T41" fmla="*/ 174 h 401"/>
              <a:gd name="T42" fmla="*/ 213 w 263"/>
              <a:gd name="T43" fmla="*/ 147 h 401"/>
              <a:gd name="T44" fmla="*/ 172 w 263"/>
              <a:gd name="T45" fmla="*/ 143 h 401"/>
              <a:gd name="T46" fmla="*/ 139 w 263"/>
              <a:gd name="T47" fmla="*/ 24 h 401"/>
              <a:gd name="T48" fmla="*/ 125 w 263"/>
              <a:gd name="T49" fmla="*/ 0 h 401"/>
              <a:gd name="T50" fmla="*/ 82 w 263"/>
              <a:gd name="T51" fmla="*/ 10 h 401"/>
              <a:gd name="T52" fmla="*/ 76 w 263"/>
              <a:gd name="T53" fmla="*/ 21 h 401"/>
              <a:gd name="T54" fmla="*/ 62 w 263"/>
              <a:gd name="T55" fmla="*/ 1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3" h="401">
                <a:moveTo>
                  <a:pt x="62" y="13"/>
                </a:moveTo>
                <a:lnTo>
                  <a:pt x="23" y="86"/>
                </a:lnTo>
                <a:lnTo>
                  <a:pt x="41" y="114"/>
                </a:lnTo>
                <a:lnTo>
                  <a:pt x="23" y="149"/>
                </a:lnTo>
                <a:lnTo>
                  <a:pt x="35" y="159"/>
                </a:lnTo>
                <a:lnTo>
                  <a:pt x="27" y="183"/>
                </a:lnTo>
                <a:lnTo>
                  <a:pt x="27" y="220"/>
                </a:lnTo>
                <a:lnTo>
                  <a:pt x="0" y="232"/>
                </a:lnTo>
                <a:lnTo>
                  <a:pt x="11" y="244"/>
                </a:lnTo>
                <a:lnTo>
                  <a:pt x="65" y="384"/>
                </a:lnTo>
                <a:lnTo>
                  <a:pt x="109" y="401"/>
                </a:lnTo>
                <a:lnTo>
                  <a:pt x="107" y="373"/>
                </a:lnTo>
                <a:lnTo>
                  <a:pt x="128" y="350"/>
                </a:lnTo>
                <a:lnTo>
                  <a:pt x="120" y="326"/>
                </a:lnTo>
                <a:lnTo>
                  <a:pt x="174" y="298"/>
                </a:lnTo>
                <a:lnTo>
                  <a:pt x="176" y="259"/>
                </a:lnTo>
                <a:lnTo>
                  <a:pt x="208" y="255"/>
                </a:lnTo>
                <a:lnTo>
                  <a:pt x="232" y="227"/>
                </a:lnTo>
                <a:lnTo>
                  <a:pt x="263" y="207"/>
                </a:lnTo>
                <a:lnTo>
                  <a:pt x="263" y="183"/>
                </a:lnTo>
                <a:lnTo>
                  <a:pt x="222" y="174"/>
                </a:lnTo>
                <a:lnTo>
                  <a:pt x="213" y="147"/>
                </a:lnTo>
                <a:lnTo>
                  <a:pt x="172" y="143"/>
                </a:lnTo>
                <a:lnTo>
                  <a:pt x="139" y="24"/>
                </a:lnTo>
                <a:lnTo>
                  <a:pt x="125" y="0"/>
                </a:lnTo>
                <a:lnTo>
                  <a:pt x="82" y="10"/>
                </a:lnTo>
                <a:lnTo>
                  <a:pt x="76" y="21"/>
                </a:lnTo>
                <a:lnTo>
                  <a:pt x="62" y="13"/>
                </a:lnTo>
                <a:close/>
              </a:path>
            </a:pathLst>
          </a:custGeom>
          <a:solidFill>
            <a:schemeClr val="accent6">
              <a:lumMod val="20000"/>
              <a:lumOff val="80000"/>
            </a:schemeClr>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nvGrpSpPr>
          <p:cNvPr id="42" name="Group 41"/>
          <p:cNvGrpSpPr/>
          <p:nvPr/>
        </p:nvGrpSpPr>
        <p:grpSpPr>
          <a:xfrm>
            <a:off x="143893" y="1590657"/>
            <a:ext cx="1369944" cy="981266"/>
            <a:chOff x="453129" y="1477824"/>
            <a:chExt cx="1369944" cy="914621"/>
          </a:xfrm>
          <a:solidFill>
            <a:srgbClr val="FF0066"/>
          </a:solidFill>
          <a:effectLst>
            <a:outerShdw blurRad="88900" dist="50800" dir="2700000" algn="tl" rotWithShape="0">
              <a:prstClr val="black">
                <a:alpha val="62000"/>
              </a:prstClr>
            </a:outerShdw>
          </a:effectLst>
        </p:grpSpPr>
        <p:sp>
          <p:nvSpPr>
            <p:cNvPr id="65" name="Freeform 64"/>
            <p:cNvSpPr>
              <a:spLocks/>
            </p:cNvSpPr>
            <p:nvPr/>
          </p:nvSpPr>
          <p:spPr bwMode="auto">
            <a:xfrm>
              <a:off x="1604359" y="2211509"/>
              <a:ext cx="47719" cy="65615"/>
            </a:xfrm>
            <a:custGeom>
              <a:avLst/>
              <a:gdLst>
                <a:gd name="T0" fmla="*/ 7 w 24"/>
                <a:gd name="T1" fmla="*/ 0 h 33"/>
                <a:gd name="T2" fmla="*/ 15 w 24"/>
                <a:gd name="T3" fmla="*/ 5 h 33"/>
                <a:gd name="T4" fmla="*/ 22 w 24"/>
                <a:gd name="T5" fmla="*/ 19 h 33"/>
                <a:gd name="T6" fmla="*/ 24 w 24"/>
                <a:gd name="T7" fmla="*/ 33 h 33"/>
                <a:gd name="T8" fmla="*/ 11 w 24"/>
                <a:gd name="T9" fmla="*/ 24 h 33"/>
                <a:gd name="T10" fmla="*/ 3 w 24"/>
                <a:gd name="T11" fmla="*/ 13 h 33"/>
                <a:gd name="T12" fmla="*/ 0 w 24"/>
                <a:gd name="T13" fmla="*/ 2 h 33"/>
                <a:gd name="T14" fmla="*/ 7 w 24"/>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7" y="0"/>
                  </a:moveTo>
                  <a:lnTo>
                    <a:pt x="15" y="5"/>
                  </a:lnTo>
                  <a:lnTo>
                    <a:pt x="22" y="19"/>
                  </a:lnTo>
                  <a:lnTo>
                    <a:pt x="24" y="33"/>
                  </a:lnTo>
                  <a:lnTo>
                    <a:pt x="11" y="24"/>
                  </a:lnTo>
                  <a:lnTo>
                    <a:pt x="3" y="13"/>
                  </a:lnTo>
                  <a:lnTo>
                    <a:pt x="0" y="2"/>
                  </a:lnTo>
                  <a:lnTo>
                    <a:pt x="7" y="0"/>
                  </a:lnTo>
                </a:path>
              </a:pathLst>
            </a:custGeom>
            <a:grpFill/>
            <a:ln w="12700">
              <a:solidFill>
                <a:schemeClr val="bg1"/>
              </a:solidFill>
              <a:round/>
              <a:headEnd/>
              <a:tailEnd/>
            </a:ln>
            <a:effectLst/>
            <a:scene3d>
              <a:camera prst="orthographicFront"/>
              <a:lightRig rig="threePt" dir="t"/>
            </a:scene3d>
            <a:sp3d/>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66" name="Freeform 65"/>
            <p:cNvSpPr>
              <a:spLocks/>
            </p:cNvSpPr>
            <p:nvPr/>
          </p:nvSpPr>
          <p:spPr bwMode="auto">
            <a:xfrm>
              <a:off x="920382" y="2231392"/>
              <a:ext cx="93451" cy="65615"/>
            </a:xfrm>
            <a:custGeom>
              <a:avLst/>
              <a:gdLst>
                <a:gd name="T0" fmla="*/ 34 w 47"/>
                <a:gd name="T1" fmla="*/ 1 h 33"/>
                <a:gd name="T2" fmla="*/ 43 w 47"/>
                <a:gd name="T3" fmla="*/ 1 h 33"/>
                <a:gd name="T4" fmla="*/ 47 w 47"/>
                <a:gd name="T5" fmla="*/ 9 h 33"/>
                <a:gd name="T6" fmla="*/ 43 w 47"/>
                <a:gd name="T7" fmla="*/ 17 h 33"/>
                <a:gd name="T8" fmla="*/ 35 w 47"/>
                <a:gd name="T9" fmla="*/ 18 h 33"/>
                <a:gd name="T10" fmla="*/ 27 w 47"/>
                <a:gd name="T11" fmla="*/ 26 h 33"/>
                <a:gd name="T12" fmla="*/ 20 w 47"/>
                <a:gd name="T13" fmla="*/ 24 h 33"/>
                <a:gd name="T14" fmla="*/ 13 w 47"/>
                <a:gd name="T15" fmla="*/ 33 h 33"/>
                <a:gd name="T16" fmla="*/ 7 w 47"/>
                <a:gd name="T17" fmla="*/ 32 h 33"/>
                <a:gd name="T18" fmla="*/ 10 w 47"/>
                <a:gd name="T19" fmla="*/ 24 h 33"/>
                <a:gd name="T20" fmla="*/ 1 w 47"/>
                <a:gd name="T21" fmla="*/ 26 h 33"/>
                <a:gd name="T22" fmla="*/ 0 w 47"/>
                <a:gd name="T23" fmla="*/ 16 h 33"/>
                <a:gd name="T24" fmla="*/ 7 w 47"/>
                <a:gd name="T25" fmla="*/ 9 h 33"/>
                <a:gd name="T26" fmla="*/ 13 w 47"/>
                <a:gd name="T27" fmla="*/ 16 h 33"/>
                <a:gd name="T28" fmla="*/ 22 w 47"/>
                <a:gd name="T29" fmla="*/ 6 h 33"/>
                <a:gd name="T30" fmla="*/ 32 w 47"/>
                <a:gd name="T31" fmla="*/ 0 h 33"/>
                <a:gd name="T32" fmla="*/ 38 w 47"/>
                <a:gd name="T33" fmla="*/ 3 h 33"/>
                <a:gd name="T34" fmla="*/ 34 w 47"/>
                <a:gd name="T35"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33">
                  <a:moveTo>
                    <a:pt x="34" y="1"/>
                  </a:moveTo>
                  <a:lnTo>
                    <a:pt x="43" y="1"/>
                  </a:lnTo>
                  <a:lnTo>
                    <a:pt x="47" y="9"/>
                  </a:lnTo>
                  <a:lnTo>
                    <a:pt x="43" y="17"/>
                  </a:lnTo>
                  <a:lnTo>
                    <a:pt x="35" y="18"/>
                  </a:lnTo>
                  <a:lnTo>
                    <a:pt x="27" y="26"/>
                  </a:lnTo>
                  <a:lnTo>
                    <a:pt x="20" y="24"/>
                  </a:lnTo>
                  <a:lnTo>
                    <a:pt x="13" y="33"/>
                  </a:lnTo>
                  <a:lnTo>
                    <a:pt x="7" y="32"/>
                  </a:lnTo>
                  <a:lnTo>
                    <a:pt x="10" y="24"/>
                  </a:lnTo>
                  <a:lnTo>
                    <a:pt x="1" y="26"/>
                  </a:lnTo>
                  <a:lnTo>
                    <a:pt x="0" y="16"/>
                  </a:lnTo>
                  <a:lnTo>
                    <a:pt x="7" y="9"/>
                  </a:lnTo>
                  <a:lnTo>
                    <a:pt x="13" y="16"/>
                  </a:lnTo>
                  <a:lnTo>
                    <a:pt x="22" y="6"/>
                  </a:lnTo>
                  <a:lnTo>
                    <a:pt x="32" y="0"/>
                  </a:lnTo>
                  <a:lnTo>
                    <a:pt x="38" y="3"/>
                  </a:lnTo>
                  <a:lnTo>
                    <a:pt x="34" y="1"/>
                  </a:lnTo>
                  <a:close/>
                </a:path>
              </a:pathLst>
            </a:custGeom>
            <a:grp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67" name="Freeform 66"/>
            <p:cNvSpPr>
              <a:spLocks/>
            </p:cNvSpPr>
            <p:nvPr/>
          </p:nvSpPr>
          <p:spPr bwMode="auto">
            <a:xfrm>
              <a:off x="520731" y="2354667"/>
              <a:ext cx="65615" cy="37778"/>
            </a:xfrm>
            <a:custGeom>
              <a:avLst/>
              <a:gdLst>
                <a:gd name="T0" fmla="*/ 26 w 33"/>
                <a:gd name="T1" fmla="*/ 0 h 19"/>
                <a:gd name="T2" fmla="*/ 33 w 33"/>
                <a:gd name="T3" fmla="*/ 4 h 19"/>
                <a:gd name="T4" fmla="*/ 33 w 33"/>
                <a:gd name="T5" fmla="*/ 15 h 19"/>
                <a:gd name="T6" fmla="*/ 26 w 33"/>
                <a:gd name="T7" fmla="*/ 16 h 19"/>
                <a:gd name="T8" fmla="*/ 18 w 33"/>
                <a:gd name="T9" fmla="*/ 13 h 19"/>
                <a:gd name="T10" fmla="*/ 12 w 33"/>
                <a:gd name="T11" fmla="*/ 19 h 19"/>
                <a:gd name="T12" fmla="*/ 2 w 33"/>
                <a:gd name="T13" fmla="*/ 19 h 19"/>
                <a:gd name="T14" fmla="*/ 0 w 33"/>
                <a:gd name="T15" fmla="*/ 12 h 19"/>
                <a:gd name="T16" fmla="*/ 6 w 33"/>
                <a:gd name="T17" fmla="*/ 9 h 19"/>
                <a:gd name="T18" fmla="*/ 11 w 33"/>
                <a:gd name="T19" fmla="*/ 4 h 19"/>
                <a:gd name="T20" fmla="*/ 20 w 33"/>
                <a:gd name="T21" fmla="*/ 5 h 19"/>
                <a:gd name="T22" fmla="*/ 26 w 33"/>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19">
                  <a:moveTo>
                    <a:pt x="26" y="0"/>
                  </a:moveTo>
                  <a:lnTo>
                    <a:pt x="33" y="4"/>
                  </a:lnTo>
                  <a:lnTo>
                    <a:pt x="33" y="15"/>
                  </a:lnTo>
                  <a:lnTo>
                    <a:pt x="26" y="16"/>
                  </a:lnTo>
                  <a:lnTo>
                    <a:pt x="18" y="13"/>
                  </a:lnTo>
                  <a:lnTo>
                    <a:pt x="12" y="19"/>
                  </a:lnTo>
                  <a:lnTo>
                    <a:pt x="2" y="19"/>
                  </a:lnTo>
                  <a:lnTo>
                    <a:pt x="0" y="12"/>
                  </a:lnTo>
                  <a:lnTo>
                    <a:pt x="6" y="9"/>
                  </a:lnTo>
                  <a:lnTo>
                    <a:pt x="11" y="4"/>
                  </a:lnTo>
                  <a:lnTo>
                    <a:pt x="20" y="5"/>
                  </a:lnTo>
                  <a:lnTo>
                    <a:pt x="26" y="0"/>
                  </a:lnTo>
                </a:path>
              </a:pathLst>
            </a:custGeom>
            <a:grpFill/>
            <a:ln w="12700">
              <a:solidFill>
                <a:schemeClr val="bg1"/>
              </a:solidFill>
              <a:round/>
              <a:headEnd/>
              <a:tailEnd/>
            </a:ln>
            <a:effectLst/>
            <a:scene3d>
              <a:camera prst="orthographicFront"/>
              <a:lightRig rig="threePt" dir="t"/>
            </a:scene3d>
            <a:sp3d/>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68" name="Freeform 67"/>
            <p:cNvSpPr>
              <a:spLocks/>
            </p:cNvSpPr>
            <p:nvPr/>
          </p:nvSpPr>
          <p:spPr bwMode="auto">
            <a:xfrm>
              <a:off x="453129" y="1811860"/>
              <a:ext cx="85498" cy="75556"/>
            </a:xfrm>
            <a:custGeom>
              <a:avLst/>
              <a:gdLst>
                <a:gd name="T0" fmla="*/ 6 w 43"/>
                <a:gd name="T1" fmla="*/ 0 h 38"/>
                <a:gd name="T2" fmla="*/ 6 w 43"/>
                <a:gd name="T3" fmla="*/ 5 h 38"/>
                <a:gd name="T4" fmla="*/ 14 w 43"/>
                <a:gd name="T5" fmla="*/ 8 h 38"/>
                <a:gd name="T6" fmla="*/ 20 w 43"/>
                <a:gd name="T7" fmla="*/ 7 h 38"/>
                <a:gd name="T8" fmla="*/ 25 w 43"/>
                <a:gd name="T9" fmla="*/ 15 h 38"/>
                <a:gd name="T10" fmla="*/ 33 w 43"/>
                <a:gd name="T11" fmla="*/ 20 h 38"/>
                <a:gd name="T12" fmla="*/ 33 w 43"/>
                <a:gd name="T13" fmla="*/ 24 h 38"/>
                <a:gd name="T14" fmla="*/ 41 w 43"/>
                <a:gd name="T15" fmla="*/ 24 h 38"/>
                <a:gd name="T16" fmla="*/ 43 w 43"/>
                <a:gd name="T17" fmla="*/ 30 h 38"/>
                <a:gd name="T18" fmla="*/ 37 w 43"/>
                <a:gd name="T19" fmla="*/ 35 h 38"/>
                <a:gd name="T20" fmla="*/ 33 w 43"/>
                <a:gd name="T21" fmla="*/ 28 h 38"/>
                <a:gd name="T22" fmla="*/ 28 w 43"/>
                <a:gd name="T23" fmla="*/ 33 h 38"/>
                <a:gd name="T24" fmla="*/ 25 w 43"/>
                <a:gd name="T25" fmla="*/ 38 h 38"/>
                <a:gd name="T26" fmla="*/ 20 w 43"/>
                <a:gd name="T27" fmla="*/ 31 h 38"/>
                <a:gd name="T28" fmla="*/ 23 w 43"/>
                <a:gd name="T29" fmla="*/ 28 h 38"/>
                <a:gd name="T30" fmla="*/ 16 w 43"/>
                <a:gd name="T31" fmla="*/ 26 h 38"/>
                <a:gd name="T32" fmla="*/ 18 w 43"/>
                <a:gd name="T33" fmla="*/ 20 h 38"/>
                <a:gd name="T34" fmla="*/ 14 w 43"/>
                <a:gd name="T35" fmla="*/ 16 h 38"/>
                <a:gd name="T36" fmla="*/ 4 w 43"/>
                <a:gd name="T37" fmla="*/ 18 h 38"/>
                <a:gd name="T38" fmla="*/ 0 w 43"/>
                <a:gd name="T39" fmla="*/ 10 h 38"/>
                <a:gd name="T40" fmla="*/ 6 w 43"/>
                <a:gd name="T4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38">
                  <a:moveTo>
                    <a:pt x="6" y="0"/>
                  </a:moveTo>
                  <a:lnTo>
                    <a:pt x="6" y="5"/>
                  </a:lnTo>
                  <a:lnTo>
                    <a:pt x="14" y="8"/>
                  </a:lnTo>
                  <a:lnTo>
                    <a:pt x="20" y="7"/>
                  </a:lnTo>
                  <a:lnTo>
                    <a:pt x="25" y="15"/>
                  </a:lnTo>
                  <a:lnTo>
                    <a:pt x="33" y="20"/>
                  </a:lnTo>
                  <a:lnTo>
                    <a:pt x="33" y="24"/>
                  </a:lnTo>
                  <a:lnTo>
                    <a:pt x="41" y="24"/>
                  </a:lnTo>
                  <a:lnTo>
                    <a:pt x="43" y="30"/>
                  </a:lnTo>
                  <a:lnTo>
                    <a:pt x="37" y="35"/>
                  </a:lnTo>
                  <a:lnTo>
                    <a:pt x="33" y="28"/>
                  </a:lnTo>
                  <a:lnTo>
                    <a:pt x="28" y="33"/>
                  </a:lnTo>
                  <a:lnTo>
                    <a:pt x="25" y="38"/>
                  </a:lnTo>
                  <a:lnTo>
                    <a:pt x="20" y="31"/>
                  </a:lnTo>
                  <a:lnTo>
                    <a:pt x="23" y="28"/>
                  </a:lnTo>
                  <a:lnTo>
                    <a:pt x="16" y="26"/>
                  </a:lnTo>
                  <a:lnTo>
                    <a:pt x="18" y="20"/>
                  </a:lnTo>
                  <a:lnTo>
                    <a:pt x="14" y="16"/>
                  </a:lnTo>
                  <a:lnTo>
                    <a:pt x="4" y="18"/>
                  </a:lnTo>
                  <a:lnTo>
                    <a:pt x="0" y="10"/>
                  </a:lnTo>
                  <a:lnTo>
                    <a:pt x="6" y="0"/>
                  </a:lnTo>
                </a:path>
              </a:pathLst>
            </a:custGeom>
            <a:grpFill/>
            <a:ln w="12700">
              <a:solidFill>
                <a:schemeClr val="bg1"/>
              </a:solidFill>
              <a:round/>
              <a:headEnd/>
              <a:tailEnd/>
            </a:ln>
            <a:effectLst/>
            <a:scene3d>
              <a:camera prst="orthographicFront"/>
              <a:lightRig rig="threePt" dir="t"/>
            </a:scene3d>
            <a:sp3d/>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69" name="Freeform 68"/>
            <p:cNvSpPr>
              <a:spLocks/>
            </p:cNvSpPr>
            <p:nvPr/>
          </p:nvSpPr>
          <p:spPr bwMode="auto">
            <a:xfrm>
              <a:off x="586346" y="1477824"/>
              <a:ext cx="1236727" cy="894738"/>
            </a:xfrm>
            <a:custGeom>
              <a:avLst/>
              <a:gdLst>
                <a:gd name="T0" fmla="*/ 437 w 622"/>
                <a:gd name="T1" fmla="*/ 305 h 450"/>
                <a:gd name="T2" fmla="*/ 483 w 622"/>
                <a:gd name="T3" fmla="*/ 318 h 450"/>
                <a:gd name="T4" fmla="*/ 534 w 622"/>
                <a:gd name="T5" fmla="*/ 332 h 450"/>
                <a:gd name="T6" fmla="*/ 618 w 622"/>
                <a:gd name="T7" fmla="*/ 384 h 450"/>
                <a:gd name="T8" fmla="*/ 610 w 622"/>
                <a:gd name="T9" fmla="*/ 424 h 450"/>
                <a:gd name="T10" fmla="*/ 587 w 622"/>
                <a:gd name="T11" fmla="*/ 405 h 450"/>
                <a:gd name="T12" fmla="*/ 552 w 622"/>
                <a:gd name="T13" fmla="*/ 361 h 450"/>
                <a:gd name="T14" fmla="*/ 502 w 622"/>
                <a:gd name="T15" fmla="*/ 320 h 450"/>
                <a:gd name="T16" fmla="*/ 495 w 622"/>
                <a:gd name="T17" fmla="*/ 335 h 450"/>
                <a:gd name="T18" fmla="*/ 486 w 622"/>
                <a:gd name="T19" fmla="*/ 352 h 450"/>
                <a:gd name="T20" fmla="*/ 425 w 622"/>
                <a:gd name="T21" fmla="*/ 323 h 450"/>
                <a:gd name="T22" fmla="*/ 379 w 622"/>
                <a:gd name="T23" fmla="*/ 316 h 450"/>
                <a:gd name="T24" fmla="*/ 342 w 622"/>
                <a:gd name="T25" fmla="*/ 289 h 450"/>
                <a:gd name="T26" fmla="*/ 308 w 622"/>
                <a:gd name="T27" fmla="*/ 294 h 450"/>
                <a:gd name="T28" fmla="*/ 277 w 622"/>
                <a:gd name="T29" fmla="*/ 295 h 450"/>
                <a:gd name="T30" fmla="*/ 280 w 622"/>
                <a:gd name="T31" fmla="*/ 321 h 450"/>
                <a:gd name="T32" fmla="*/ 231 w 622"/>
                <a:gd name="T33" fmla="*/ 347 h 450"/>
                <a:gd name="T34" fmla="*/ 226 w 622"/>
                <a:gd name="T35" fmla="*/ 323 h 450"/>
                <a:gd name="T36" fmla="*/ 255 w 622"/>
                <a:gd name="T37" fmla="*/ 288 h 450"/>
                <a:gd name="T38" fmla="*/ 227 w 622"/>
                <a:gd name="T39" fmla="*/ 291 h 450"/>
                <a:gd name="T40" fmla="*/ 188 w 622"/>
                <a:gd name="T41" fmla="*/ 334 h 450"/>
                <a:gd name="T42" fmla="*/ 181 w 622"/>
                <a:gd name="T43" fmla="*/ 370 h 450"/>
                <a:gd name="T44" fmla="*/ 138 w 622"/>
                <a:gd name="T45" fmla="*/ 393 h 450"/>
                <a:gd name="T46" fmla="*/ 100 w 622"/>
                <a:gd name="T47" fmla="*/ 416 h 450"/>
                <a:gd name="T48" fmla="*/ 61 w 622"/>
                <a:gd name="T49" fmla="*/ 430 h 450"/>
                <a:gd name="T50" fmla="*/ 0 w 622"/>
                <a:gd name="T51" fmla="*/ 450 h 450"/>
                <a:gd name="T52" fmla="*/ 46 w 622"/>
                <a:gd name="T53" fmla="*/ 426 h 450"/>
                <a:gd name="T54" fmla="*/ 91 w 622"/>
                <a:gd name="T55" fmla="*/ 401 h 450"/>
                <a:gd name="T56" fmla="*/ 120 w 622"/>
                <a:gd name="T57" fmla="*/ 348 h 450"/>
                <a:gd name="T58" fmla="*/ 103 w 622"/>
                <a:gd name="T59" fmla="*/ 355 h 450"/>
                <a:gd name="T60" fmla="*/ 54 w 622"/>
                <a:gd name="T61" fmla="*/ 347 h 450"/>
                <a:gd name="T62" fmla="*/ 51 w 622"/>
                <a:gd name="T63" fmla="*/ 304 h 450"/>
                <a:gd name="T64" fmla="*/ 40 w 622"/>
                <a:gd name="T65" fmla="*/ 309 h 450"/>
                <a:gd name="T66" fmla="*/ 18 w 622"/>
                <a:gd name="T67" fmla="*/ 278 h 450"/>
                <a:gd name="T68" fmla="*/ 4 w 622"/>
                <a:gd name="T69" fmla="*/ 267 h 450"/>
                <a:gd name="T70" fmla="*/ 34 w 622"/>
                <a:gd name="T71" fmla="*/ 222 h 450"/>
                <a:gd name="T72" fmla="*/ 72 w 622"/>
                <a:gd name="T73" fmla="*/ 208 h 450"/>
                <a:gd name="T74" fmla="*/ 91 w 622"/>
                <a:gd name="T75" fmla="*/ 180 h 450"/>
                <a:gd name="T76" fmla="*/ 62 w 622"/>
                <a:gd name="T77" fmla="*/ 178 h 450"/>
                <a:gd name="T78" fmla="*/ 30 w 622"/>
                <a:gd name="T79" fmla="*/ 152 h 450"/>
                <a:gd name="T80" fmla="*/ 22 w 622"/>
                <a:gd name="T81" fmla="*/ 131 h 450"/>
                <a:gd name="T82" fmla="*/ 68 w 622"/>
                <a:gd name="T83" fmla="*/ 119 h 450"/>
                <a:gd name="T84" fmla="*/ 98 w 622"/>
                <a:gd name="T85" fmla="*/ 132 h 450"/>
                <a:gd name="T86" fmla="*/ 107 w 622"/>
                <a:gd name="T87" fmla="*/ 131 h 450"/>
                <a:gd name="T88" fmla="*/ 103 w 622"/>
                <a:gd name="T89" fmla="*/ 113 h 450"/>
                <a:gd name="T90" fmla="*/ 58 w 622"/>
                <a:gd name="T91" fmla="*/ 74 h 450"/>
                <a:gd name="T92" fmla="*/ 86 w 622"/>
                <a:gd name="T93" fmla="*/ 55 h 450"/>
                <a:gd name="T94" fmla="*/ 127 w 622"/>
                <a:gd name="T95" fmla="*/ 22 h 450"/>
                <a:gd name="T96" fmla="*/ 163 w 622"/>
                <a:gd name="T97" fmla="*/ 10 h 450"/>
                <a:gd name="T98" fmla="*/ 203 w 622"/>
                <a:gd name="T99" fmla="*/ 22 h 450"/>
                <a:gd name="T100" fmla="*/ 249 w 622"/>
                <a:gd name="T101" fmla="*/ 29 h 450"/>
                <a:gd name="T102" fmla="*/ 291 w 622"/>
                <a:gd name="T103" fmla="*/ 30 h 450"/>
                <a:gd name="T104" fmla="*/ 350 w 622"/>
                <a:gd name="T105" fmla="*/ 39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2" h="450">
                  <a:moveTo>
                    <a:pt x="358" y="41"/>
                  </a:moveTo>
                  <a:lnTo>
                    <a:pt x="404" y="302"/>
                  </a:lnTo>
                  <a:lnTo>
                    <a:pt x="412" y="301"/>
                  </a:lnTo>
                  <a:lnTo>
                    <a:pt x="424" y="299"/>
                  </a:lnTo>
                  <a:lnTo>
                    <a:pt x="437" y="305"/>
                  </a:lnTo>
                  <a:lnTo>
                    <a:pt x="446" y="314"/>
                  </a:lnTo>
                  <a:lnTo>
                    <a:pt x="457" y="318"/>
                  </a:lnTo>
                  <a:lnTo>
                    <a:pt x="464" y="327"/>
                  </a:lnTo>
                  <a:lnTo>
                    <a:pt x="476" y="324"/>
                  </a:lnTo>
                  <a:lnTo>
                    <a:pt x="483" y="318"/>
                  </a:lnTo>
                  <a:lnTo>
                    <a:pt x="482" y="310"/>
                  </a:lnTo>
                  <a:lnTo>
                    <a:pt x="494" y="303"/>
                  </a:lnTo>
                  <a:lnTo>
                    <a:pt x="502" y="306"/>
                  </a:lnTo>
                  <a:lnTo>
                    <a:pt x="507" y="315"/>
                  </a:lnTo>
                  <a:lnTo>
                    <a:pt x="534" y="332"/>
                  </a:lnTo>
                  <a:lnTo>
                    <a:pt x="562" y="355"/>
                  </a:lnTo>
                  <a:lnTo>
                    <a:pt x="570" y="368"/>
                  </a:lnTo>
                  <a:lnTo>
                    <a:pt x="589" y="377"/>
                  </a:lnTo>
                  <a:lnTo>
                    <a:pt x="606" y="383"/>
                  </a:lnTo>
                  <a:lnTo>
                    <a:pt x="618" y="384"/>
                  </a:lnTo>
                  <a:lnTo>
                    <a:pt x="617" y="392"/>
                  </a:lnTo>
                  <a:lnTo>
                    <a:pt x="622" y="400"/>
                  </a:lnTo>
                  <a:lnTo>
                    <a:pt x="621" y="415"/>
                  </a:lnTo>
                  <a:lnTo>
                    <a:pt x="614" y="426"/>
                  </a:lnTo>
                  <a:lnTo>
                    <a:pt x="610" y="424"/>
                  </a:lnTo>
                  <a:lnTo>
                    <a:pt x="609" y="408"/>
                  </a:lnTo>
                  <a:lnTo>
                    <a:pt x="605" y="395"/>
                  </a:lnTo>
                  <a:lnTo>
                    <a:pt x="597" y="394"/>
                  </a:lnTo>
                  <a:lnTo>
                    <a:pt x="589" y="398"/>
                  </a:lnTo>
                  <a:lnTo>
                    <a:pt x="587" y="405"/>
                  </a:lnTo>
                  <a:lnTo>
                    <a:pt x="579" y="405"/>
                  </a:lnTo>
                  <a:lnTo>
                    <a:pt x="580" y="394"/>
                  </a:lnTo>
                  <a:lnTo>
                    <a:pt x="572" y="383"/>
                  </a:lnTo>
                  <a:lnTo>
                    <a:pt x="557" y="372"/>
                  </a:lnTo>
                  <a:lnTo>
                    <a:pt x="552" y="361"/>
                  </a:lnTo>
                  <a:lnTo>
                    <a:pt x="544" y="358"/>
                  </a:lnTo>
                  <a:lnTo>
                    <a:pt x="536" y="347"/>
                  </a:lnTo>
                  <a:lnTo>
                    <a:pt x="523" y="338"/>
                  </a:lnTo>
                  <a:lnTo>
                    <a:pt x="509" y="332"/>
                  </a:lnTo>
                  <a:lnTo>
                    <a:pt x="502" y="320"/>
                  </a:lnTo>
                  <a:lnTo>
                    <a:pt x="497" y="323"/>
                  </a:lnTo>
                  <a:lnTo>
                    <a:pt x="509" y="342"/>
                  </a:lnTo>
                  <a:lnTo>
                    <a:pt x="507" y="349"/>
                  </a:lnTo>
                  <a:lnTo>
                    <a:pt x="497" y="342"/>
                  </a:lnTo>
                  <a:lnTo>
                    <a:pt x="495" y="335"/>
                  </a:lnTo>
                  <a:lnTo>
                    <a:pt x="485" y="331"/>
                  </a:lnTo>
                  <a:lnTo>
                    <a:pt x="476" y="332"/>
                  </a:lnTo>
                  <a:lnTo>
                    <a:pt x="489" y="341"/>
                  </a:lnTo>
                  <a:lnTo>
                    <a:pt x="495" y="348"/>
                  </a:lnTo>
                  <a:lnTo>
                    <a:pt x="486" y="352"/>
                  </a:lnTo>
                  <a:lnTo>
                    <a:pt x="469" y="345"/>
                  </a:lnTo>
                  <a:lnTo>
                    <a:pt x="454" y="335"/>
                  </a:lnTo>
                  <a:lnTo>
                    <a:pt x="449" y="330"/>
                  </a:lnTo>
                  <a:lnTo>
                    <a:pt x="439" y="330"/>
                  </a:lnTo>
                  <a:lnTo>
                    <a:pt x="425" y="323"/>
                  </a:lnTo>
                  <a:lnTo>
                    <a:pt x="431" y="313"/>
                  </a:lnTo>
                  <a:lnTo>
                    <a:pt x="418" y="317"/>
                  </a:lnTo>
                  <a:lnTo>
                    <a:pt x="402" y="318"/>
                  </a:lnTo>
                  <a:lnTo>
                    <a:pt x="398" y="314"/>
                  </a:lnTo>
                  <a:lnTo>
                    <a:pt x="379" y="316"/>
                  </a:lnTo>
                  <a:lnTo>
                    <a:pt x="364" y="315"/>
                  </a:lnTo>
                  <a:lnTo>
                    <a:pt x="353" y="318"/>
                  </a:lnTo>
                  <a:lnTo>
                    <a:pt x="343" y="312"/>
                  </a:lnTo>
                  <a:lnTo>
                    <a:pt x="345" y="298"/>
                  </a:lnTo>
                  <a:lnTo>
                    <a:pt x="342" y="289"/>
                  </a:lnTo>
                  <a:lnTo>
                    <a:pt x="334" y="304"/>
                  </a:lnTo>
                  <a:lnTo>
                    <a:pt x="326" y="308"/>
                  </a:lnTo>
                  <a:lnTo>
                    <a:pt x="323" y="303"/>
                  </a:lnTo>
                  <a:lnTo>
                    <a:pt x="311" y="301"/>
                  </a:lnTo>
                  <a:lnTo>
                    <a:pt x="308" y="294"/>
                  </a:lnTo>
                  <a:lnTo>
                    <a:pt x="313" y="288"/>
                  </a:lnTo>
                  <a:lnTo>
                    <a:pt x="304" y="288"/>
                  </a:lnTo>
                  <a:lnTo>
                    <a:pt x="293" y="296"/>
                  </a:lnTo>
                  <a:lnTo>
                    <a:pt x="285" y="291"/>
                  </a:lnTo>
                  <a:lnTo>
                    <a:pt x="277" y="295"/>
                  </a:lnTo>
                  <a:lnTo>
                    <a:pt x="284" y="304"/>
                  </a:lnTo>
                  <a:lnTo>
                    <a:pt x="294" y="308"/>
                  </a:lnTo>
                  <a:lnTo>
                    <a:pt x="293" y="315"/>
                  </a:lnTo>
                  <a:lnTo>
                    <a:pt x="284" y="313"/>
                  </a:lnTo>
                  <a:lnTo>
                    <a:pt x="280" y="321"/>
                  </a:lnTo>
                  <a:lnTo>
                    <a:pt x="271" y="325"/>
                  </a:lnTo>
                  <a:lnTo>
                    <a:pt x="266" y="322"/>
                  </a:lnTo>
                  <a:lnTo>
                    <a:pt x="260" y="330"/>
                  </a:lnTo>
                  <a:lnTo>
                    <a:pt x="246" y="340"/>
                  </a:lnTo>
                  <a:lnTo>
                    <a:pt x="231" y="347"/>
                  </a:lnTo>
                  <a:lnTo>
                    <a:pt x="221" y="342"/>
                  </a:lnTo>
                  <a:lnTo>
                    <a:pt x="231" y="337"/>
                  </a:lnTo>
                  <a:lnTo>
                    <a:pt x="241" y="324"/>
                  </a:lnTo>
                  <a:lnTo>
                    <a:pt x="230" y="329"/>
                  </a:lnTo>
                  <a:lnTo>
                    <a:pt x="226" y="323"/>
                  </a:lnTo>
                  <a:lnTo>
                    <a:pt x="237" y="310"/>
                  </a:lnTo>
                  <a:lnTo>
                    <a:pt x="243" y="298"/>
                  </a:lnTo>
                  <a:lnTo>
                    <a:pt x="253" y="296"/>
                  </a:lnTo>
                  <a:lnTo>
                    <a:pt x="260" y="290"/>
                  </a:lnTo>
                  <a:lnTo>
                    <a:pt x="255" y="288"/>
                  </a:lnTo>
                  <a:lnTo>
                    <a:pt x="256" y="281"/>
                  </a:lnTo>
                  <a:lnTo>
                    <a:pt x="247" y="287"/>
                  </a:lnTo>
                  <a:lnTo>
                    <a:pt x="246" y="277"/>
                  </a:lnTo>
                  <a:lnTo>
                    <a:pt x="239" y="287"/>
                  </a:lnTo>
                  <a:lnTo>
                    <a:pt x="227" y="291"/>
                  </a:lnTo>
                  <a:lnTo>
                    <a:pt x="225" y="300"/>
                  </a:lnTo>
                  <a:lnTo>
                    <a:pt x="212" y="310"/>
                  </a:lnTo>
                  <a:lnTo>
                    <a:pt x="209" y="318"/>
                  </a:lnTo>
                  <a:lnTo>
                    <a:pt x="201" y="326"/>
                  </a:lnTo>
                  <a:lnTo>
                    <a:pt x="188" y="334"/>
                  </a:lnTo>
                  <a:lnTo>
                    <a:pt x="182" y="343"/>
                  </a:lnTo>
                  <a:lnTo>
                    <a:pt x="190" y="347"/>
                  </a:lnTo>
                  <a:lnTo>
                    <a:pt x="193" y="355"/>
                  </a:lnTo>
                  <a:lnTo>
                    <a:pt x="185" y="361"/>
                  </a:lnTo>
                  <a:lnTo>
                    <a:pt x="181" y="370"/>
                  </a:lnTo>
                  <a:lnTo>
                    <a:pt x="168" y="375"/>
                  </a:lnTo>
                  <a:lnTo>
                    <a:pt x="161" y="382"/>
                  </a:lnTo>
                  <a:lnTo>
                    <a:pt x="151" y="383"/>
                  </a:lnTo>
                  <a:lnTo>
                    <a:pt x="147" y="389"/>
                  </a:lnTo>
                  <a:lnTo>
                    <a:pt x="138" y="393"/>
                  </a:lnTo>
                  <a:lnTo>
                    <a:pt x="139" y="396"/>
                  </a:lnTo>
                  <a:lnTo>
                    <a:pt x="128" y="404"/>
                  </a:lnTo>
                  <a:lnTo>
                    <a:pt x="118" y="405"/>
                  </a:lnTo>
                  <a:lnTo>
                    <a:pt x="111" y="412"/>
                  </a:lnTo>
                  <a:lnTo>
                    <a:pt x="100" y="416"/>
                  </a:lnTo>
                  <a:lnTo>
                    <a:pt x="102" y="423"/>
                  </a:lnTo>
                  <a:lnTo>
                    <a:pt x="84" y="429"/>
                  </a:lnTo>
                  <a:lnTo>
                    <a:pt x="74" y="436"/>
                  </a:lnTo>
                  <a:lnTo>
                    <a:pt x="71" y="429"/>
                  </a:lnTo>
                  <a:lnTo>
                    <a:pt x="61" y="430"/>
                  </a:lnTo>
                  <a:lnTo>
                    <a:pt x="54" y="436"/>
                  </a:lnTo>
                  <a:lnTo>
                    <a:pt x="41" y="435"/>
                  </a:lnTo>
                  <a:lnTo>
                    <a:pt x="25" y="441"/>
                  </a:lnTo>
                  <a:lnTo>
                    <a:pt x="6" y="445"/>
                  </a:lnTo>
                  <a:lnTo>
                    <a:pt x="0" y="450"/>
                  </a:lnTo>
                  <a:lnTo>
                    <a:pt x="2" y="439"/>
                  </a:lnTo>
                  <a:lnTo>
                    <a:pt x="16" y="433"/>
                  </a:lnTo>
                  <a:lnTo>
                    <a:pt x="35" y="419"/>
                  </a:lnTo>
                  <a:lnTo>
                    <a:pt x="47" y="416"/>
                  </a:lnTo>
                  <a:lnTo>
                    <a:pt x="46" y="426"/>
                  </a:lnTo>
                  <a:lnTo>
                    <a:pt x="51" y="430"/>
                  </a:lnTo>
                  <a:lnTo>
                    <a:pt x="61" y="426"/>
                  </a:lnTo>
                  <a:lnTo>
                    <a:pt x="56" y="420"/>
                  </a:lnTo>
                  <a:lnTo>
                    <a:pt x="69" y="408"/>
                  </a:lnTo>
                  <a:lnTo>
                    <a:pt x="91" y="401"/>
                  </a:lnTo>
                  <a:lnTo>
                    <a:pt x="105" y="389"/>
                  </a:lnTo>
                  <a:lnTo>
                    <a:pt x="116" y="384"/>
                  </a:lnTo>
                  <a:lnTo>
                    <a:pt x="118" y="371"/>
                  </a:lnTo>
                  <a:lnTo>
                    <a:pt x="127" y="352"/>
                  </a:lnTo>
                  <a:lnTo>
                    <a:pt x="120" y="348"/>
                  </a:lnTo>
                  <a:lnTo>
                    <a:pt x="113" y="353"/>
                  </a:lnTo>
                  <a:lnTo>
                    <a:pt x="105" y="350"/>
                  </a:lnTo>
                  <a:lnTo>
                    <a:pt x="106" y="341"/>
                  </a:lnTo>
                  <a:lnTo>
                    <a:pt x="100" y="349"/>
                  </a:lnTo>
                  <a:lnTo>
                    <a:pt x="103" y="355"/>
                  </a:lnTo>
                  <a:lnTo>
                    <a:pt x="96" y="360"/>
                  </a:lnTo>
                  <a:lnTo>
                    <a:pt x="89" y="350"/>
                  </a:lnTo>
                  <a:lnTo>
                    <a:pt x="74" y="341"/>
                  </a:lnTo>
                  <a:lnTo>
                    <a:pt x="63" y="338"/>
                  </a:lnTo>
                  <a:lnTo>
                    <a:pt x="54" y="347"/>
                  </a:lnTo>
                  <a:lnTo>
                    <a:pt x="43" y="344"/>
                  </a:lnTo>
                  <a:lnTo>
                    <a:pt x="48" y="336"/>
                  </a:lnTo>
                  <a:lnTo>
                    <a:pt x="49" y="323"/>
                  </a:lnTo>
                  <a:lnTo>
                    <a:pt x="54" y="314"/>
                  </a:lnTo>
                  <a:lnTo>
                    <a:pt x="51" y="304"/>
                  </a:lnTo>
                  <a:lnTo>
                    <a:pt x="52" y="295"/>
                  </a:lnTo>
                  <a:lnTo>
                    <a:pt x="64" y="285"/>
                  </a:lnTo>
                  <a:lnTo>
                    <a:pt x="57" y="285"/>
                  </a:lnTo>
                  <a:lnTo>
                    <a:pt x="49" y="300"/>
                  </a:lnTo>
                  <a:lnTo>
                    <a:pt x="40" y="309"/>
                  </a:lnTo>
                  <a:lnTo>
                    <a:pt x="30" y="309"/>
                  </a:lnTo>
                  <a:lnTo>
                    <a:pt x="18" y="298"/>
                  </a:lnTo>
                  <a:lnTo>
                    <a:pt x="7" y="284"/>
                  </a:lnTo>
                  <a:lnTo>
                    <a:pt x="9" y="277"/>
                  </a:lnTo>
                  <a:lnTo>
                    <a:pt x="18" y="278"/>
                  </a:lnTo>
                  <a:lnTo>
                    <a:pt x="28" y="284"/>
                  </a:lnTo>
                  <a:lnTo>
                    <a:pt x="35" y="279"/>
                  </a:lnTo>
                  <a:lnTo>
                    <a:pt x="22" y="275"/>
                  </a:lnTo>
                  <a:lnTo>
                    <a:pt x="12" y="266"/>
                  </a:lnTo>
                  <a:lnTo>
                    <a:pt x="4" y="267"/>
                  </a:lnTo>
                  <a:lnTo>
                    <a:pt x="1" y="250"/>
                  </a:lnTo>
                  <a:lnTo>
                    <a:pt x="9" y="241"/>
                  </a:lnTo>
                  <a:lnTo>
                    <a:pt x="24" y="229"/>
                  </a:lnTo>
                  <a:lnTo>
                    <a:pt x="38" y="224"/>
                  </a:lnTo>
                  <a:lnTo>
                    <a:pt x="34" y="222"/>
                  </a:lnTo>
                  <a:lnTo>
                    <a:pt x="36" y="215"/>
                  </a:lnTo>
                  <a:lnTo>
                    <a:pt x="44" y="213"/>
                  </a:lnTo>
                  <a:lnTo>
                    <a:pt x="51" y="218"/>
                  </a:lnTo>
                  <a:lnTo>
                    <a:pt x="62" y="217"/>
                  </a:lnTo>
                  <a:lnTo>
                    <a:pt x="72" y="208"/>
                  </a:lnTo>
                  <a:lnTo>
                    <a:pt x="82" y="210"/>
                  </a:lnTo>
                  <a:lnTo>
                    <a:pt x="93" y="209"/>
                  </a:lnTo>
                  <a:lnTo>
                    <a:pt x="97" y="203"/>
                  </a:lnTo>
                  <a:lnTo>
                    <a:pt x="89" y="189"/>
                  </a:lnTo>
                  <a:lnTo>
                    <a:pt x="91" y="180"/>
                  </a:lnTo>
                  <a:lnTo>
                    <a:pt x="99" y="178"/>
                  </a:lnTo>
                  <a:lnTo>
                    <a:pt x="96" y="172"/>
                  </a:lnTo>
                  <a:lnTo>
                    <a:pt x="87" y="174"/>
                  </a:lnTo>
                  <a:lnTo>
                    <a:pt x="73" y="183"/>
                  </a:lnTo>
                  <a:lnTo>
                    <a:pt x="62" y="178"/>
                  </a:lnTo>
                  <a:lnTo>
                    <a:pt x="45" y="174"/>
                  </a:lnTo>
                  <a:lnTo>
                    <a:pt x="35" y="175"/>
                  </a:lnTo>
                  <a:lnTo>
                    <a:pt x="27" y="168"/>
                  </a:lnTo>
                  <a:lnTo>
                    <a:pt x="22" y="158"/>
                  </a:lnTo>
                  <a:lnTo>
                    <a:pt x="30" y="152"/>
                  </a:lnTo>
                  <a:lnTo>
                    <a:pt x="29" y="146"/>
                  </a:lnTo>
                  <a:lnTo>
                    <a:pt x="19" y="142"/>
                  </a:lnTo>
                  <a:lnTo>
                    <a:pt x="11" y="135"/>
                  </a:lnTo>
                  <a:lnTo>
                    <a:pt x="12" y="131"/>
                  </a:lnTo>
                  <a:lnTo>
                    <a:pt x="22" y="131"/>
                  </a:lnTo>
                  <a:lnTo>
                    <a:pt x="30" y="125"/>
                  </a:lnTo>
                  <a:lnTo>
                    <a:pt x="40" y="128"/>
                  </a:lnTo>
                  <a:lnTo>
                    <a:pt x="48" y="122"/>
                  </a:lnTo>
                  <a:lnTo>
                    <a:pt x="61" y="118"/>
                  </a:lnTo>
                  <a:lnTo>
                    <a:pt x="68" y="119"/>
                  </a:lnTo>
                  <a:lnTo>
                    <a:pt x="65" y="128"/>
                  </a:lnTo>
                  <a:lnTo>
                    <a:pt x="69" y="133"/>
                  </a:lnTo>
                  <a:lnTo>
                    <a:pt x="81" y="133"/>
                  </a:lnTo>
                  <a:lnTo>
                    <a:pt x="92" y="137"/>
                  </a:lnTo>
                  <a:lnTo>
                    <a:pt x="98" y="132"/>
                  </a:lnTo>
                  <a:lnTo>
                    <a:pt x="89" y="126"/>
                  </a:lnTo>
                  <a:lnTo>
                    <a:pt x="85" y="117"/>
                  </a:lnTo>
                  <a:lnTo>
                    <a:pt x="89" y="114"/>
                  </a:lnTo>
                  <a:lnTo>
                    <a:pt x="98" y="124"/>
                  </a:lnTo>
                  <a:lnTo>
                    <a:pt x="107" y="131"/>
                  </a:lnTo>
                  <a:lnTo>
                    <a:pt x="119" y="133"/>
                  </a:lnTo>
                  <a:lnTo>
                    <a:pt x="124" y="126"/>
                  </a:lnTo>
                  <a:lnTo>
                    <a:pt x="111" y="125"/>
                  </a:lnTo>
                  <a:lnTo>
                    <a:pt x="101" y="119"/>
                  </a:lnTo>
                  <a:lnTo>
                    <a:pt x="103" y="113"/>
                  </a:lnTo>
                  <a:lnTo>
                    <a:pt x="97" y="107"/>
                  </a:lnTo>
                  <a:lnTo>
                    <a:pt x="82" y="106"/>
                  </a:lnTo>
                  <a:lnTo>
                    <a:pt x="70" y="100"/>
                  </a:lnTo>
                  <a:lnTo>
                    <a:pt x="71" y="92"/>
                  </a:lnTo>
                  <a:lnTo>
                    <a:pt x="58" y="74"/>
                  </a:lnTo>
                  <a:lnTo>
                    <a:pt x="54" y="58"/>
                  </a:lnTo>
                  <a:lnTo>
                    <a:pt x="57" y="51"/>
                  </a:lnTo>
                  <a:lnTo>
                    <a:pt x="68" y="52"/>
                  </a:lnTo>
                  <a:lnTo>
                    <a:pt x="77" y="56"/>
                  </a:lnTo>
                  <a:lnTo>
                    <a:pt x="86" y="55"/>
                  </a:lnTo>
                  <a:lnTo>
                    <a:pt x="96" y="44"/>
                  </a:lnTo>
                  <a:lnTo>
                    <a:pt x="103" y="41"/>
                  </a:lnTo>
                  <a:lnTo>
                    <a:pt x="104" y="33"/>
                  </a:lnTo>
                  <a:lnTo>
                    <a:pt x="118" y="20"/>
                  </a:lnTo>
                  <a:lnTo>
                    <a:pt x="127" y="22"/>
                  </a:lnTo>
                  <a:lnTo>
                    <a:pt x="137" y="18"/>
                  </a:lnTo>
                  <a:lnTo>
                    <a:pt x="143" y="23"/>
                  </a:lnTo>
                  <a:lnTo>
                    <a:pt x="143" y="13"/>
                  </a:lnTo>
                  <a:lnTo>
                    <a:pt x="153" y="7"/>
                  </a:lnTo>
                  <a:lnTo>
                    <a:pt x="163" y="10"/>
                  </a:lnTo>
                  <a:lnTo>
                    <a:pt x="175" y="0"/>
                  </a:lnTo>
                  <a:lnTo>
                    <a:pt x="187" y="2"/>
                  </a:lnTo>
                  <a:lnTo>
                    <a:pt x="201" y="5"/>
                  </a:lnTo>
                  <a:lnTo>
                    <a:pt x="199" y="13"/>
                  </a:lnTo>
                  <a:lnTo>
                    <a:pt x="203" y="22"/>
                  </a:lnTo>
                  <a:lnTo>
                    <a:pt x="215" y="20"/>
                  </a:lnTo>
                  <a:lnTo>
                    <a:pt x="209" y="13"/>
                  </a:lnTo>
                  <a:lnTo>
                    <a:pt x="220" y="14"/>
                  </a:lnTo>
                  <a:lnTo>
                    <a:pt x="233" y="22"/>
                  </a:lnTo>
                  <a:lnTo>
                    <a:pt x="249" y="29"/>
                  </a:lnTo>
                  <a:lnTo>
                    <a:pt x="253" y="22"/>
                  </a:lnTo>
                  <a:lnTo>
                    <a:pt x="266" y="23"/>
                  </a:lnTo>
                  <a:lnTo>
                    <a:pt x="270" y="30"/>
                  </a:lnTo>
                  <a:lnTo>
                    <a:pt x="279" y="33"/>
                  </a:lnTo>
                  <a:lnTo>
                    <a:pt x="291" y="30"/>
                  </a:lnTo>
                  <a:lnTo>
                    <a:pt x="303" y="36"/>
                  </a:lnTo>
                  <a:lnTo>
                    <a:pt x="316" y="35"/>
                  </a:lnTo>
                  <a:lnTo>
                    <a:pt x="324" y="30"/>
                  </a:lnTo>
                  <a:lnTo>
                    <a:pt x="334" y="30"/>
                  </a:lnTo>
                  <a:lnTo>
                    <a:pt x="350" y="39"/>
                  </a:lnTo>
                  <a:lnTo>
                    <a:pt x="358" y="41"/>
                  </a:lnTo>
                  <a:close/>
                </a:path>
              </a:pathLst>
            </a:custGeom>
            <a:grp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sp>
        <p:nvSpPr>
          <p:cNvPr id="43" name="Freeform 42"/>
          <p:cNvSpPr/>
          <p:nvPr/>
        </p:nvSpPr>
        <p:spPr>
          <a:xfrm>
            <a:off x="7528151" y="3411451"/>
            <a:ext cx="66675" cy="77180"/>
          </a:xfrm>
          <a:custGeom>
            <a:avLst/>
            <a:gdLst>
              <a:gd name="connsiteX0" fmla="*/ 40482 w 90488"/>
              <a:gd name="connsiteY0" fmla="*/ 0 h 97631"/>
              <a:gd name="connsiteX1" fmla="*/ 0 w 90488"/>
              <a:gd name="connsiteY1" fmla="*/ 50006 h 97631"/>
              <a:gd name="connsiteX2" fmla="*/ 50007 w 90488"/>
              <a:gd name="connsiteY2" fmla="*/ 97631 h 97631"/>
              <a:gd name="connsiteX3" fmla="*/ 90488 w 90488"/>
              <a:gd name="connsiteY3" fmla="*/ 40481 h 97631"/>
              <a:gd name="connsiteX4" fmla="*/ 40482 w 90488"/>
              <a:gd name="connsiteY4" fmla="*/ 0 h 9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97631">
                <a:moveTo>
                  <a:pt x="40482" y="0"/>
                </a:moveTo>
                <a:lnTo>
                  <a:pt x="0" y="50006"/>
                </a:lnTo>
                <a:lnTo>
                  <a:pt x="50007" y="97631"/>
                </a:lnTo>
                <a:lnTo>
                  <a:pt x="90488" y="40481"/>
                </a:lnTo>
                <a:lnTo>
                  <a:pt x="40482" y="0"/>
                </a:lnTo>
                <a:close/>
              </a:path>
            </a:pathLst>
          </a:custGeom>
          <a:solidFill>
            <a:srgbClr val="EEECE3"/>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nvGrpSpPr>
          <p:cNvPr id="44" name="Group 43"/>
          <p:cNvGrpSpPr/>
          <p:nvPr/>
        </p:nvGrpSpPr>
        <p:grpSpPr>
          <a:xfrm>
            <a:off x="463758" y="2121642"/>
            <a:ext cx="7690625" cy="4053077"/>
            <a:chOff x="690378" y="2071328"/>
            <a:chExt cx="7690625" cy="4053077"/>
          </a:xfrm>
          <a:solidFill>
            <a:srgbClr val="00BBFE"/>
          </a:solidFill>
        </p:grpSpPr>
        <p:grpSp>
          <p:nvGrpSpPr>
            <p:cNvPr id="45" name="Group 44"/>
            <p:cNvGrpSpPr/>
            <p:nvPr/>
          </p:nvGrpSpPr>
          <p:grpSpPr>
            <a:xfrm>
              <a:off x="690378" y="2869152"/>
              <a:ext cx="636260" cy="497037"/>
              <a:chOff x="719562" y="3068470"/>
              <a:chExt cx="636260" cy="463276"/>
            </a:xfrm>
            <a:grpFill/>
            <a:effectLst>
              <a:outerShdw blurRad="88900" dist="50800" dir="2700000" algn="tl" rotWithShape="0">
                <a:prstClr val="black">
                  <a:alpha val="62000"/>
                </a:prstClr>
              </a:outerShdw>
            </a:effectLst>
          </p:grpSpPr>
          <p:sp>
            <p:nvSpPr>
              <p:cNvPr id="58" name="Freeform 57"/>
              <p:cNvSpPr>
                <a:spLocks/>
              </p:cNvSpPr>
              <p:nvPr/>
            </p:nvSpPr>
            <p:spPr bwMode="auto">
              <a:xfrm>
                <a:off x="1015821" y="3191745"/>
                <a:ext cx="101404" cy="55673"/>
              </a:xfrm>
              <a:custGeom>
                <a:avLst/>
                <a:gdLst>
                  <a:gd name="T0" fmla="*/ 10 w 51"/>
                  <a:gd name="T1" fmla="*/ 0 h 28"/>
                  <a:gd name="T2" fmla="*/ 38 w 51"/>
                  <a:gd name="T3" fmla="*/ 0 h 28"/>
                  <a:gd name="T4" fmla="*/ 51 w 51"/>
                  <a:gd name="T5" fmla="*/ 9 h 28"/>
                  <a:gd name="T6" fmla="*/ 40 w 51"/>
                  <a:gd name="T7" fmla="*/ 23 h 28"/>
                  <a:gd name="T8" fmla="*/ 23 w 51"/>
                  <a:gd name="T9" fmla="*/ 21 h 28"/>
                  <a:gd name="T10" fmla="*/ 15 w 51"/>
                  <a:gd name="T11" fmla="*/ 28 h 28"/>
                  <a:gd name="T12" fmla="*/ 0 w 51"/>
                  <a:gd name="T13" fmla="*/ 25 h 28"/>
                  <a:gd name="T14" fmla="*/ 10 w 51"/>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28">
                    <a:moveTo>
                      <a:pt x="10" y="0"/>
                    </a:moveTo>
                    <a:lnTo>
                      <a:pt x="38" y="0"/>
                    </a:lnTo>
                    <a:lnTo>
                      <a:pt x="51" y="9"/>
                    </a:lnTo>
                    <a:lnTo>
                      <a:pt x="40" y="23"/>
                    </a:lnTo>
                    <a:lnTo>
                      <a:pt x="23" y="21"/>
                    </a:lnTo>
                    <a:lnTo>
                      <a:pt x="15" y="28"/>
                    </a:lnTo>
                    <a:lnTo>
                      <a:pt x="0" y="25"/>
                    </a:lnTo>
                    <a:lnTo>
                      <a:pt x="10" y="0"/>
                    </a:lnTo>
                    <a:close/>
                  </a:path>
                </a:pathLst>
              </a:custGeom>
              <a:solidFill>
                <a:schemeClr val="accent6">
                  <a:lumMod val="20000"/>
                  <a:lumOff val="80000"/>
                </a:schemeClr>
              </a:solidFill>
              <a:ln w="1905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59" name="Freeform 58"/>
              <p:cNvSpPr>
                <a:spLocks/>
              </p:cNvSpPr>
              <p:nvPr/>
            </p:nvSpPr>
            <p:spPr bwMode="auto">
              <a:xfrm>
                <a:off x="1101317" y="3229522"/>
                <a:ext cx="103392" cy="75556"/>
              </a:xfrm>
              <a:custGeom>
                <a:avLst/>
                <a:gdLst>
                  <a:gd name="T0" fmla="*/ 9 w 52"/>
                  <a:gd name="T1" fmla="*/ 0 h 38"/>
                  <a:gd name="T2" fmla="*/ 32 w 52"/>
                  <a:gd name="T3" fmla="*/ 2 h 38"/>
                  <a:gd name="T4" fmla="*/ 52 w 52"/>
                  <a:gd name="T5" fmla="*/ 16 h 38"/>
                  <a:gd name="T6" fmla="*/ 50 w 52"/>
                  <a:gd name="T7" fmla="*/ 32 h 38"/>
                  <a:gd name="T8" fmla="*/ 23 w 52"/>
                  <a:gd name="T9" fmla="*/ 38 h 38"/>
                  <a:gd name="T10" fmla="*/ 15 w 52"/>
                  <a:gd name="T11" fmla="*/ 22 h 38"/>
                  <a:gd name="T12" fmla="*/ 5 w 52"/>
                  <a:gd name="T13" fmla="*/ 20 h 38"/>
                  <a:gd name="T14" fmla="*/ 0 w 52"/>
                  <a:gd name="T15" fmla="*/ 11 h 38"/>
                  <a:gd name="T16" fmla="*/ 9 w 52"/>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38">
                    <a:moveTo>
                      <a:pt x="9" y="0"/>
                    </a:moveTo>
                    <a:lnTo>
                      <a:pt x="32" y="2"/>
                    </a:lnTo>
                    <a:lnTo>
                      <a:pt x="52" y="16"/>
                    </a:lnTo>
                    <a:lnTo>
                      <a:pt x="50" y="32"/>
                    </a:lnTo>
                    <a:lnTo>
                      <a:pt x="23" y="38"/>
                    </a:lnTo>
                    <a:lnTo>
                      <a:pt x="15" y="22"/>
                    </a:lnTo>
                    <a:lnTo>
                      <a:pt x="5" y="20"/>
                    </a:lnTo>
                    <a:lnTo>
                      <a:pt x="0" y="11"/>
                    </a:lnTo>
                    <a:lnTo>
                      <a:pt x="9" y="0"/>
                    </a:lnTo>
                    <a:close/>
                  </a:path>
                </a:pathLst>
              </a:custGeom>
              <a:solidFill>
                <a:schemeClr val="accent6">
                  <a:lumMod val="20000"/>
                  <a:lumOff val="80000"/>
                </a:schemeClr>
              </a:solidFill>
              <a:ln w="1905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60" name="Freeform 59"/>
              <p:cNvSpPr>
                <a:spLocks/>
              </p:cNvSpPr>
              <p:nvPr/>
            </p:nvSpPr>
            <p:spPr bwMode="auto">
              <a:xfrm>
                <a:off x="1043657" y="3267300"/>
                <a:ext cx="45732" cy="37778"/>
              </a:xfrm>
              <a:custGeom>
                <a:avLst/>
                <a:gdLst>
                  <a:gd name="T0" fmla="*/ 0 w 23"/>
                  <a:gd name="T1" fmla="*/ 2 h 19"/>
                  <a:gd name="T2" fmla="*/ 22 w 23"/>
                  <a:gd name="T3" fmla="*/ 0 h 19"/>
                  <a:gd name="T4" fmla="*/ 23 w 23"/>
                  <a:gd name="T5" fmla="*/ 15 h 19"/>
                  <a:gd name="T6" fmla="*/ 4 w 23"/>
                  <a:gd name="T7" fmla="*/ 19 h 19"/>
                  <a:gd name="T8" fmla="*/ 0 w 23"/>
                  <a:gd name="T9" fmla="*/ 2 h 19"/>
                </a:gdLst>
                <a:ahLst/>
                <a:cxnLst>
                  <a:cxn ang="0">
                    <a:pos x="T0" y="T1"/>
                  </a:cxn>
                  <a:cxn ang="0">
                    <a:pos x="T2" y="T3"/>
                  </a:cxn>
                  <a:cxn ang="0">
                    <a:pos x="T4" y="T5"/>
                  </a:cxn>
                  <a:cxn ang="0">
                    <a:pos x="T6" y="T7"/>
                  </a:cxn>
                  <a:cxn ang="0">
                    <a:pos x="T8" y="T9"/>
                  </a:cxn>
                </a:cxnLst>
                <a:rect l="0" t="0" r="r" b="b"/>
                <a:pathLst>
                  <a:path w="23" h="19">
                    <a:moveTo>
                      <a:pt x="0" y="2"/>
                    </a:moveTo>
                    <a:lnTo>
                      <a:pt x="22" y="0"/>
                    </a:lnTo>
                    <a:lnTo>
                      <a:pt x="23" y="15"/>
                    </a:lnTo>
                    <a:lnTo>
                      <a:pt x="4" y="19"/>
                    </a:lnTo>
                    <a:lnTo>
                      <a:pt x="0" y="2"/>
                    </a:lnTo>
                    <a:close/>
                  </a:path>
                </a:pathLst>
              </a:custGeom>
              <a:solidFill>
                <a:schemeClr val="accent6">
                  <a:lumMod val="20000"/>
                  <a:lumOff val="80000"/>
                </a:schemeClr>
              </a:solidFill>
              <a:ln w="1905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61" name="Freeform 60"/>
              <p:cNvSpPr>
                <a:spLocks/>
              </p:cNvSpPr>
              <p:nvPr/>
            </p:nvSpPr>
            <p:spPr bwMode="auto">
              <a:xfrm>
                <a:off x="1166932" y="3315020"/>
                <a:ext cx="188890" cy="216726"/>
              </a:xfrm>
              <a:custGeom>
                <a:avLst/>
                <a:gdLst>
                  <a:gd name="T0" fmla="*/ 15 w 95"/>
                  <a:gd name="T1" fmla="*/ 0 h 109"/>
                  <a:gd name="T2" fmla="*/ 72 w 95"/>
                  <a:gd name="T3" fmla="*/ 24 h 109"/>
                  <a:gd name="T4" fmla="*/ 95 w 95"/>
                  <a:gd name="T5" fmla="*/ 59 h 109"/>
                  <a:gd name="T6" fmla="*/ 72 w 95"/>
                  <a:gd name="T7" fmla="*/ 83 h 109"/>
                  <a:gd name="T8" fmla="*/ 42 w 95"/>
                  <a:gd name="T9" fmla="*/ 88 h 109"/>
                  <a:gd name="T10" fmla="*/ 34 w 95"/>
                  <a:gd name="T11" fmla="*/ 109 h 109"/>
                  <a:gd name="T12" fmla="*/ 11 w 95"/>
                  <a:gd name="T13" fmla="*/ 98 h 109"/>
                  <a:gd name="T14" fmla="*/ 10 w 95"/>
                  <a:gd name="T15" fmla="*/ 63 h 109"/>
                  <a:gd name="T16" fmla="*/ 0 w 95"/>
                  <a:gd name="T17" fmla="*/ 44 h 109"/>
                  <a:gd name="T18" fmla="*/ 15 w 9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09">
                    <a:moveTo>
                      <a:pt x="15" y="0"/>
                    </a:moveTo>
                    <a:lnTo>
                      <a:pt x="72" y="24"/>
                    </a:lnTo>
                    <a:lnTo>
                      <a:pt x="95" y="59"/>
                    </a:lnTo>
                    <a:lnTo>
                      <a:pt x="72" y="83"/>
                    </a:lnTo>
                    <a:lnTo>
                      <a:pt x="42" y="88"/>
                    </a:lnTo>
                    <a:lnTo>
                      <a:pt x="34" y="109"/>
                    </a:lnTo>
                    <a:lnTo>
                      <a:pt x="11" y="98"/>
                    </a:lnTo>
                    <a:lnTo>
                      <a:pt x="10" y="63"/>
                    </a:lnTo>
                    <a:lnTo>
                      <a:pt x="0" y="44"/>
                    </a:lnTo>
                    <a:lnTo>
                      <a:pt x="15" y="0"/>
                    </a:lnTo>
                    <a:close/>
                  </a:path>
                </a:pathLst>
              </a:custGeom>
              <a:solidFill>
                <a:schemeClr val="accent6">
                  <a:lumMod val="20000"/>
                  <a:lumOff val="80000"/>
                </a:schemeClr>
              </a:solidFill>
              <a:ln w="1905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62" name="Freeform 61"/>
              <p:cNvSpPr>
                <a:spLocks/>
              </p:cNvSpPr>
              <p:nvPr/>
            </p:nvSpPr>
            <p:spPr bwMode="auto">
              <a:xfrm>
                <a:off x="719562" y="3126130"/>
                <a:ext cx="45732" cy="73568"/>
              </a:xfrm>
              <a:custGeom>
                <a:avLst/>
                <a:gdLst>
                  <a:gd name="T0" fmla="*/ 14 w 23"/>
                  <a:gd name="T1" fmla="*/ 0 h 37"/>
                  <a:gd name="T2" fmla="*/ 23 w 23"/>
                  <a:gd name="T3" fmla="*/ 7 h 37"/>
                  <a:gd name="T4" fmla="*/ 14 w 23"/>
                  <a:gd name="T5" fmla="*/ 35 h 37"/>
                  <a:gd name="T6" fmla="*/ 0 w 23"/>
                  <a:gd name="T7" fmla="*/ 37 h 37"/>
                  <a:gd name="T8" fmla="*/ 0 w 23"/>
                  <a:gd name="T9" fmla="*/ 24 h 37"/>
                  <a:gd name="T10" fmla="*/ 14 w 23"/>
                  <a:gd name="T11" fmla="*/ 0 h 37"/>
                </a:gdLst>
                <a:ahLst/>
                <a:cxnLst>
                  <a:cxn ang="0">
                    <a:pos x="T0" y="T1"/>
                  </a:cxn>
                  <a:cxn ang="0">
                    <a:pos x="T2" y="T3"/>
                  </a:cxn>
                  <a:cxn ang="0">
                    <a:pos x="T4" y="T5"/>
                  </a:cxn>
                  <a:cxn ang="0">
                    <a:pos x="T6" y="T7"/>
                  </a:cxn>
                  <a:cxn ang="0">
                    <a:pos x="T8" y="T9"/>
                  </a:cxn>
                  <a:cxn ang="0">
                    <a:pos x="T10" y="T11"/>
                  </a:cxn>
                </a:cxnLst>
                <a:rect l="0" t="0" r="r" b="b"/>
                <a:pathLst>
                  <a:path w="23" h="37">
                    <a:moveTo>
                      <a:pt x="14" y="0"/>
                    </a:moveTo>
                    <a:lnTo>
                      <a:pt x="23" y="7"/>
                    </a:lnTo>
                    <a:lnTo>
                      <a:pt x="14" y="35"/>
                    </a:lnTo>
                    <a:lnTo>
                      <a:pt x="0" y="37"/>
                    </a:lnTo>
                    <a:lnTo>
                      <a:pt x="0" y="24"/>
                    </a:lnTo>
                    <a:lnTo>
                      <a:pt x="14" y="0"/>
                    </a:lnTo>
                  </a:path>
                </a:pathLst>
              </a:custGeom>
              <a:solidFill>
                <a:schemeClr val="accent6">
                  <a:lumMod val="20000"/>
                  <a:lumOff val="80000"/>
                </a:schemeClr>
              </a:solidFill>
              <a:ln w="19050">
                <a:solidFill>
                  <a:schemeClr val="bg1"/>
                </a:solidFill>
                <a:round/>
                <a:headEnd/>
                <a:tailEnd/>
              </a:ln>
              <a:effectLst/>
              <a:scene3d>
                <a:camera prst="orthographicFront"/>
                <a:lightRig rig="threePt" dir="t"/>
              </a:scene3d>
              <a:sp3d/>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63" name="Freeform 62"/>
              <p:cNvSpPr>
                <a:spLocks/>
              </p:cNvSpPr>
              <p:nvPr/>
            </p:nvSpPr>
            <p:spPr bwMode="auto">
              <a:xfrm>
                <a:off x="787165" y="3068470"/>
                <a:ext cx="93451" cy="73568"/>
              </a:xfrm>
              <a:custGeom>
                <a:avLst/>
                <a:gdLst>
                  <a:gd name="T0" fmla="*/ 0 w 47"/>
                  <a:gd name="T1" fmla="*/ 21 h 37"/>
                  <a:gd name="T2" fmla="*/ 9 w 47"/>
                  <a:gd name="T3" fmla="*/ 3 h 37"/>
                  <a:gd name="T4" fmla="*/ 42 w 47"/>
                  <a:gd name="T5" fmla="*/ 0 h 37"/>
                  <a:gd name="T6" fmla="*/ 47 w 47"/>
                  <a:gd name="T7" fmla="*/ 21 h 37"/>
                  <a:gd name="T8" fmla="*/ 38 w 47"/>
                  <a:gd name="T9" fmla="*/ 37 h 37"/>
                  <a:gd name="T10" fmla="*/ 19 w 47"/>
                  <a:gd name="T11" fmla="*/ 35 h 37"/>
                  <a:gd name="T12" fmla="*/ 0 w 47"/>
                  <a:gd name="T13" fmla="*/ 21 h 37"/>
                </a:gdLst>
                <a:ahLst/>
                <a:cxnLst>
                  <a:cxn ang="0">
                    <a:pos x="T0" y="T1"/>
                  </a:cxn>
                  <a:cxn ang="0">
                    <a:pos x="T2" y="T3"/>
                  </a:cxn>
                  <a:cxn ang="0">
                    <a:pos x="T4" y="T5"/>
                  </a:cxn>
                  <a:cxn ang="0">
                    <a:pos x="T6" y="T7"/>
                  </a:cxn>
                  <a:cxn ang="0">
                    <a:pos x="T8" y="T9"/>
                  </a:cxn>
                  <a:cxn ang="0">
                    <a:pos x="T10" y="T11"/>
                  </a:cxn>
                  <a:cxn ang="0">
                    <a:pos x="T12" y="T13"/>
                  </a:cxn>
                </a:cxnLst>
                <a:rect l="0" t="0" r="r" b="b"/>
                <a:pathLst>
                  <a:path w="47" h="37">
                    <a:moveTo>
                      <a:pt x="0" y="21"/>
                    </a:moveTo>
                    <a:lnTo>
                      <a:pt x="9" y="3"/>
                    </a:lnTo>
                    <a:lnTo>
                      <a:pt x="42" y="0"/>
                    </a:lnTo>
                    <a:lnTo>
                      <a:pt x="47" y="21"/>
                    </a:lnTo>
                    <a:lnTo>
                      <a:pt x="38" y="37"/>
                    </a:lnTo>
                    <a:lnTo>
                      <a:pt x="19" y="35"/>
                    </a:lnTo>
                    <a:lnTo>
                      <a:pt x="0" y="21"/>
                    </a:lnTo>
                    <a:close/>
                  </a:path>
                </a:pathLst>
              </a:custGeom>
              <a:solidFill>
                <a:schemeClr val="accent6">
                  <a:lumMod val="20000"/>
                  <a:lumOff val="80000"/>
                </a:schemeClr>
              </a:solidFill>
              <a:ln w="1905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64" name="Freeform 63"/>
              <p:cNvSpPr>
                <a:spLocks/>
              </p:cNvSpPr>
              <p:nvPr/>
            </p:nvSpPr>
            <p:spPr bwMode="auto">
              <a:xfrm>
                <a:off x="872662" y="3116189"/>
                <a:ext cx="141170" cy="101404"/>
              </a:xfrm>
              <a:custGeom>
                <a:avLst/>
                <a:gdLst>
                  <a:gd name="T0" fmla="*/ 0 w 71"/>
                  <a:gd name="T1" fmla="*/ 20 h 51"/>
                  <a:gd name="T2" fmla="*/ 49 w 71"/>
                  <a:gd name="T3" fmla="*/ 0 h 51"/>
                  <a:gd name="T4" fmla="*/ 58 w 71"/>
                  <a:gd name="T5" fmla="*/ 24 h 51"/>
                  <a:gd name="T6" fmla="*/ 66 w 71"/>
                  <a:gd name="T7" fmla="*/ 26 h 51"/>
                  <a:gd name="T8" fmla="*/ 71 w 71"/>
                  <a:gd name="T9" fmla="*/ 47 h 51"/>
                  <a:gd name="T10" fmla="*/ 30 w 71"/>
                  <a:gd name="T11" fmla="*/ 51 h 51"/>
                  <a:gd name="T12" fmla="*/ 0 w 71"/>
                  <a:gd name="T13" fmla="*/ 20 h 51"/>
                </a:gdLst>
                <a:ahLst/>
                <a:cxnLst>
                  <a:cxn ang="0">
                    <a:pos x="T0" y="T1"/>
                  </a:cxn>
                  <a:cxn ang="0">
                    <a:pos x="T2" y="T3"/>
                  </a:cxn>
                  <a:cxn ang="0">
                    <a:pos x="T4" y="T5"/>
                  </a:cxn>
                  <a:cxn ang="0">
                    <a:pos x="T6" y="T7"/>
                  </a:cxn>
                  <a:cxn ang="0">
                    <a:pos x="T8" y="T9"/>
                  </a:cxn>
                  <a:cxn ang="0">
                    <a:pos x="T10" y="T11"/>
                  </a:cxn>
                  <a:cxn ang="0">
                    <a:pos x="T12" y="T13"/>
                  </a:cxn>
                </a:cxnLst>
                <a:rect l="0" t="0" r="r" b="b"/>
                <a:pathLst>
                  <a:path w="71" h="51">
                    <a:moveTo>
                      <a:pt x="0" y="20"/>
                    </a:moveTo>
                    <a:lnTo>
                      <a:pt x="49" y="0"/>
                    </a:lnTo>
                    <a:lnTo>
                      <a:pt x="58" y="24"/>
                    </a:lnTo>
                    <a:lnTo>
                      <a:pt x="66" y="26"/>
                    </a:lnTo>
                    <a:lnTo>
                      <a:pt x="71" y="47"/>
                    </a:lnTo>
                    <a:lnTo>
                      <a:pt x="30" y="51"/>
                    </a:lnTo>
                    <a:lnTo>
                      <a:pt x="0" y="20"/>
                    </a:lnTo>
                    <a:close/>
                  </a:path>
                </a:pathLst>
              </a:custGeom>
              <a:solidFill>
                <a:schemeClr val="accent6">
                  <a:lumMod val="20000"/>
                  <a:lumOff val="80000"/>
                </a:schemeClr>
              </a:solidFill>
              <a:ln w="1905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sp>
          <p:nvSpPr>
            <p:cNvPr id="46" name="Freeform 45"/>
            <p:cNvSpPr>
              <a:spLocks/>
            </p:cNvSpPr>
            <p:nvPr/>
          </p:nvSpPr>
          <p:spPr bwMode="auto">
            <a:xfrm>
              <a:off x="3823804" y="4217326"/>
              <a:ext cx="1920705" cy="1907079"/>
            </a:xfrm>
            <a:custGeom>
              <a:avLst/>
              <a:gdLst>
                <a:gd name="T0" fmla="*/ 280 w 966"/>
                <a:gd name="T1" fmla="*/ 0 h 894"/>
                <a:gd name="T2" fmla="*/ 494 w 966"/>
                <a:gd name="T3" fmla="*/ 7 h 894"/>
                <a:gd name="T4" fmla="*/ 494 w 966"/>
                <a:gd name="T5" fmla="*/ 170 h 894"/>
                <a:gd name="T6" fmla="*/ 601 w 966"/>
                <a:gd name="T7" fmla="*/ 215 h 894"/>
                <a:gd name="T8" fmla="*/ 632 w 966"/>
                <a:gd name="T9" fmla="*/ 201 h 894"/>
                <a:gd name="T10" fmla="*/ 703 w 966"/>
                <a:gd name="T11" fmla="*/ 236 h 894"/>
                <a:gd name="T12" fmla="*/ 746 w 966"/>
                <a:gd name="T13" fmla="*/ 233 h 894"/>
                <a:gd name="T14" fmla="*/ 829 w 966"/>
                <a:gd name="T15" fmla="*/ 199 h 894"/>
                <a:gd name="T16" fmla="*/ 876 w 966"/>
                <a:gd name="T17" fmla="*/ 232 h 894"/>
                <a:gd name="T18" fmla="*/ 917 w 966"/>
                <a:gd name="T19" fmla="*/ 241 h 894"/>
                <a:gd name="T20" fmla="*/ 917 w 966"/>
                <a:gd name="T21" fmla="*/ 374 h 894"/>
                <a:gd name="T22" fmla="*/ 966 w 966"/>
                <a:gd name="T23" fmla="*/ 455 h 894"/>
                <a:gd name="T24" fmla="*/ 954 w 966"/>
                <a:gd name="T25" fmla="*/ 568 h 894"/>
                <a:gd name="T26" fmla="*/ 902 w 966"/>
                <a:gd name="T27" fmla="*/ 614 h 894"/>
                <a:gd name="T28" fmla="*/ 891 w 966"/>
                <a:gd name="T29" fmla="*/ 571 h 894"/>
                <a:gd name="T30" fmla="*/ 876 w 966"/>
                <a:gd name="T31" fmla="*/ 590 h 894"/>
                <a:gd name="T32" fmla="*/ 887 w 966"/>
                <a:gd name="T33" fmla="*/ 617 h 894"/>
                <a:gd name="T34" fmla="*/ 794 w 966"/>
                <a:gd name="T35" fmla="*/ 684 h 894"/>
                <a:gd name="T36" fmla="*/ 770 w 966"/>
                <a:gd name="T37" fmla="*/ 689 h 894"/>
                <a:gd name="T38" fmla="*/ 722 w 966"/>
                <a:gd name="T39" fmla="*/ 722 h 894"/>
                <a:gd name="T40" fmla="*/ 722 w 966"/>
                <a:gd name="T41" fmla="*/ 741 h 894"/>
                <a:gd name="T42" fmla="*/ 707 w 966"/>
                <a:gd name="T43" fmla="*/ 746 h 894"/>
                <a:gd name="T44" fmla="*/ 719 w 966"/>
                <a:gd name="T45" fmla="*/ 768 h 894"/>
                <a:gd name="T46" fmla="*/ 692 w 966"/>
                <a:gd name="T47" fmla="*/ 802 h 894"/>
                <a:gd name="T48" fmla="*/ 707 w 966"/>
                <a:gd name="T49" fmla="*/ 850 h 894"/>
                <a:gd name="T50" fmla="*/ 722 w 966"/>
                <a:gd name="T51" fmla="*/ 864 h 894"/>
                <a:gd name="T52" fmla="*/ 719 w 966"/>
                <a:gd name="T53" fmla="*/ 894 h 894"/>
                <a:gd name="T54" fmla="*/ 681 w 966"/>
                <a:gd name="T55" fmla="*/ 894 h 894"/>
                <a:gd name="T56" fmla="*/ 647 w 966"/>
                <a:gd name="T57" fmla="*/ 880 h 894"/>
                <a:gd name="T58" fmla="*/ 625 w 966"/>
                <a:gd name="T59" fmla="*/ 883 h 894"/>
                <a:gd name="T60" fmla="*/ 550 w 966"/>
                <a:gd name="T61" fmla="*/ 856 h 894"/>
                <a:gd name="T62" fmla="*/ 516 w 966"/>
                <a:gd name="T63" fmla="*/ 756 h 894"/>
                <a:gd name="T64" fmla="*/ 464 w 966"/>
                <a:gd name="T65" fmla="*/ 708 h 894"/>
                <a:gd name="T66" fmla="*/ 419 w 966"/>
                <a:gd name="T67" fmla="*/ 617 h 894"/>
                <a:gd name="T68" fmla="*/ 398 w 966"/>
                <a:gd name="T69" fmla="*/ 608 h 894"/>
                <a:gd name="T70" fmla="*/ 372 w 966"/>
                <a:gd name="T71" fmla="*/ 585 h 894"/>
                <a:gd name="T72" fmla="*/ 348 w 966"/>
                <a:gd name="T73" fmla="*/ 585 h 894"/>
                <a:gd name="T74" fmla="*/ 312 w 966"/>
                <a:gd name="T75" fmla="*/ 579 h 894"/>
                <a:gd name="T76" fmla="*/ 285 w 966"/>
                <a:gd name="T77" fmla="*/ 585 h 894"/>
                <a:gd name="T78" fmla="*/ 266 w 966"/>
                <a:gd name="T79" fmla="*/ 630 h 894"/>
                <a:gd name="T80" fmla="*/ 237 w 966"/>
                <a:gd name="T81" fmla="*/ 638 h 894"/>
                <a:gd name="T82" fmla="*/ 176 w 966"/>
                <a:gd name="T83" fmla="*/ 603 h 894"/>
                <a:gd name="T84" fmla="*/ 140 w 966"/>
                <a:gd name="T85" fmla="*/ 561 h 894"/>
                <a:gd name="T86" fmla="*/ 133 w 966"/>
                <a:gd name="T87" fmla="*/ 509 h 894"/>
                <a:gd name="T88" fmla="*/ 107 w 966"/>
                <a:gd name="T89" fmla="*/ 474 h 894"/>
                <a:gd name="T90" fmla="*/ 46 w 966"/>
                <a:gd name="T91" fmla="*/ 426 h 894"/>
                <a:gd name="T92" fmla="*/ 0 w 966"/>
                <a:gd name="T93" fmla="*/ 375 h 894"/>
                <a:gd name="T94" fmla="*/ 0 w 966"/>
                <a:gd name="T95" fmla="*/ 354 h 894"/>
                <a:gd name="T96" fmla="*/ 147 w 966"/>
                <a:gd name="T97" fmla="*/ 355 h 894"/>
                <a:gd name="T98" fmla="*/ 266 w 966"/>
                <a:gd name="T99" fmla="*/ 364 h 894"/>
                <a:gd name="T100" fmla="*/ 280 w 966"/>
                <a:gd name="T101" fmla="*/ 0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6" h="894">
                  <a:moveTo>
                    <a:pt x="280" y="0"/>
                  </a:moveTo>
                  <a:lnTo>
                    <a:pt x="494" y="7"/>
                  </a:lnTo>
                  <a:lnTo>
                    <a:pt x="494" y="170"/>
                  </a:lnTo>
                  <a:lnTo>
                    <a:pt x="601" y="215"/>
                  </a:lnTo>
                  <a:lnTo>
                    <a:pt x="632" y="201"/>
                  </a:lnTo>
                  <a:lnTo>
                    <a:pt x="703" y="236"/>
                  </a:lnTo>
                  <a:lnTo>
                    <a:pt x="746" y="233"/>
                  </a:lnTo>
                  <a:lnTo>
                    <a:pt x="829" y="199"/>
                  </a:lnTo>
                  <a:lnTo>
                    <a:pt x="876" y="232"/>
                  </a:lnTo>
                  <a:lnTo>
                    <a:pt x="917" y="241"/>
                  </a:lnTo>
                  <a:lnTo>
                    <a:pt x="917" y="374"/>
                  </a:lnTo>
                  <a:lnTo>
                    <a:pt x="966" y="455"/>
                  </a:lnTo>
                  <a:lnTo>
                    <a:pt x="954" y="568"/>
                  </a:lnTo>
                  <a:lnTo>
                    <a:pt x="902" y="614"/>
                  </a:lnTo>
                  <a:lnTo>
                    <a:pt x="891" y="571"/>
                  </a:lnTo>
                  <a:lnTo>
                    <a:pt x="876" y="590"/>
                  </a:lnTo>
                  <a:lnTo>
                    <a:pt x="887" y="617"/>
                  </a:lnTo>
                  <a:lnTo>
                    <a:pt x="794" y="684"/>
                  </a:lnTo>
                  <a:lnTo>
                    <a:pt x="770" y="689"/>
                  </a:lnTo>
                  <a:lnTo>
                    <a:pt x="722" y="722"/>
                  </a:lnTo>
                  <a:lnTo>
                    <a:pt x="722" y="741"/>
                  </a:lnTo>
                  <a:lnTo>
                    <a:pt x="707" y="746"/>
                  </a:lnTo>
                  <a:lnTo>
                    <a:pt x="719" y="768"/>
                  </a:lnTo>
                  <a:lnTo>
                    <a:pt x="692" y="802"/>
                  </a:lnTo>
                  <a:lnTo>
                    <a:pt x="707" y="850"/>
                  </a:lnTo>
                  <a:lnTo>
                    <a:pt x="722" y="864"/>
                  </a:lnTo>
                  <a:lnTo>
                    <a:pt x="719" y="894"/>
                  </a:lnTo>
                  <a:lnTo>
                    <a:pt x="681" y="894"/>
                  </a:lnTo>
                  <a:lnTo>
                    <a:pt x="647" y="880"/>
                  </a:lnTo>
                  <a:lnTo>
                    <a:pt x="625" y="883"/>
                  </a:lnTo>
                  <a:lnTo>
                    <a:pt x="550" y="856"/>
                  </a:lnTo>
                  <a:lnTo>
                    <a:pt x="516" y="756"/>
                  </a:lnTo>
                  <a:lnTo>
                    <a:pt x="464" y="708"/>
                  </a:lnTo>
                  <a:lnTo>
                    <a:pt x="419" y="617"/>
                  </a:lnTo>
                  <a:lnTo>
                    <a:pt x="398" y="608"/>
                  </a:lnTo>
                  <a:lnTo>
                    <a:pt x="372" y="585"/>
                  </a:lnTo>
                  <a:lnTo>
                    <a:pt x="348" y="585"/>
                  </a:lnTo>
                  <a:lnTo>
                    <a:pt x="312" y="579"/>
                  </a:lnTo>
                  <a:lnTo>
                    <a:pt x="285" y="585"/>
                  </a:lnTo>
                  <a:lnTo>
                    <a:pt x="266" y="630"/>
                  </a:lnTo>
                  <a:lnTo>
                    <a:pt x="237" y="638"/>
                  </a:lnTo>
                  <a:lnTo>
                    <a:pt x="176" y="603"/>
                  </a:lnTo>
                  <a:lnTo>
                    <a:pt x="140" y="561"/>
                  </a:lnTo>
                  <a:lnTo>
                    <a:pt x="133" y="509"/>
                  </a:lnTo>
                  <a:lnTo>
                    <a:pt x="107" y="474"/>
                  </a:lnTo>
                  <a:lnTo>
                    <a:pt x="46" y="426"/>
                  </a:lnTo>
                  <a:lnTo>
                    <a:pt x="0" y="375"/>
                  </a:lnTo>
                  <a:lnTo>
                    <a:pt x="0" y="354"/>
                  </a:lnTo>
                  <a:lnTo>
                    <a:pt x="147" y="355"/>
                  </a:lnTo>
                  <a:lnTo>
                    <a:pt x="266" y="364"/>
                  </a:lnTo>
                  <a:lnTo>
                    <a:pt x="280" y="0"/>
                  </a:lnTo>
                  <a:close/>
                </a:path>
              </a:pathLst>
            </a:custGeom>
            <a:solidFill>
              <a:srgbClr val="9A003E"/>
            </a:solidFill>
            <a:ln w="1905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47" name="Freeform 46"/>
            <p:cNvSpPr>
              <a:spLocks/>
            </p:cNvSpPr>
            <p:nvPr/>
          </p:nvSpPr>
          <p:spPr bwMode="auto">
            <a:xfrm>
              <a:off x="6812228" y="4277055"/>
              <a:ext cx="749592" cy="836213"/>
            </a:xfrm>
            <a:custGeom>
              <a:avLst/>
              <a:gdLst>
                <a:gd name="T0" fmla="*/ 0 w 377"/>
                <a:gd name="T1" fmla="*/ 24 h 392"/>
                <a:gd name="T2" fmla="*/ 4 w 377"/>
                <a:gd name="T3" fmla="*/ 24 h 392"/>
                <a:gd name="T4" fmla="*/ 91 w 377"/>
                <a:gd name="T5" fmla="*/ 8 h 392"/>
                <a:gd name="T6" fmla="*/ 170 w 377"/>
                <a:gd name="T7" fmla="*/ 0 h 392"/>
                <a:gd name="T8" fmla="*/ 158 w 377"/>
                <a:gd name="T9" fmla="*/ 21 h 392"/>
                <a:gd name="T10" fmla="*/ 182 w 377"/>
                <a:gd name="T11" fmla="*/ 21 h 392"/>
                <a:gd name="T12" fmla="*/ 316 w 377"/>
                <a:gd name="T13" fmla="*/ 142 h 392"/>
                <a:gd name="T14" fmla="*/ 369 w 377"/>
                <a:gd name="T15" fmla="*/ 220 h 392"/>
                <a:gd name="T16" fmla="*/ 377 w 377"/>
                <a:gd name="T17" fmla="*/ 273 h 392"/>
                <a:gd name="T18" fmla="*/ 359 w 377"/>
                <a:gd name="T19" fmla="*/ 286 h 392"/>
                <a:gd name="T20" fmla="*/ 369 w 377"/>
                <a:gd name="T21" fmla="*/ 340 h 392"/>
                <a:gd name="T22" fmla="*/ 331 w 377"/>
                <a:gd name="T23" fmla="*/ 342 h 392"/>
                <a:gd name="T24" fmla="*/ 331 w 377"/>
                <a:gd name="T25" fmla="*/ 386 h 392"/>
                <a:gd name="T26" fmla="*/ 302 w 377"/>
                <a:gd name="T27" fmla="*/ 363 h 392"/>
                <a:gd name="T28" fmla="*/ 107 w 377"/>
                <a:gd name="T29" fmla="*/ 392 h 392"/>
                <a:gd name="T30" fmla="*/ 64 w 377"/>
                <a:gd name="T31" fmla="*/ 309 h 392"/>
                <a:gd name="T32" fmla="*/ 96 w 377"/>
                <a:gd name="T33" fmla="*/ 251 h 392"/>
                <a:gd name="T34" fmla="*/ 53 w 377"/>
                <a:gd name="T35" fmla="*/ 221 h 392"/>
                <a:gd name="T36" fmla="*/ 0 w 377"/>
                <a:gd name="T37" fmla="*/ 2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7" h="392">
                  <a:moveTo>
                    <a:pt x="0" y="24"/>
                  </a:moveTo>
                  <a:lnTo>
                    <a:pt x="4" y="24"/>
                  </a:lnTo>
                  <a:lnTo>
                    <a:pt x="91" y="8"/>
                  </a:lnTo>
                  <a:lnTo>
                    <a:pt x="170" y="0"/>
                  </a:lnTo>
                  <a:lnTo>
                    <a:pt x="158" y="21"/>
                  </a:lnTo>
                  <a:lnTo>
                    <a:pt x="182" y="21"/>
                  </a:lnTo>
                  <a:lnTo>
                    <a:pt x="316" y="142"/>
                  </a:lnTo>
                  <a:lnTo>
                    <a:pt x="369" y="220"/>
                  </a:lnTo>
                  <a:lnTo>
                    <a:pt x="377" y="273"/>
                  </a:lnTo>
                  <a:lnTo>
                    <a:pt x="359" y="286"/>
                  </a:lnTo>
                  <a:lnTo>
                    <a:pt x="369" y="340"/>
                  </a:lnTo>
                  <a:lnTo>
                    <a:pt x="331" y="342"/>
                  </a:lnTo>
                  <a:lnTo>
                    <a:pt x="331" y="386"/>
                  </a:lnTo>
                  <a:lnTo>
                    <a:pt x="302" y="363"/>
                  </a:lnTo>
                  <a:lnTo>
                    <a:pt x="107" y="392"/>
                  </a:lnTo>
                  <a:lnTo>
                    <a:pt x="64" y="309"/>
                  </a:lnTo>
                  <a:lnTo>
                    <a:pt x="96" y="251"/>
                  </a:lnTo>
                  <a:lnTo>
                    <a:pt x="53" y="221"/>
                  </a:lnTo>
                  <a:lnTo>
                    <a:pt x="0" y="24"/>
                  </a:lnTo>
                  <a:close/>
                </a:path>
              </a:pathLst>
            </a:custGeom>
            <a:solidFill>
              <a:schemeClr val="accent6">
                <a:lumMod val="20000"/>
                <a:lumOff val="80000"/>
              </a:schemeClr>
            </a:solidFill>
            <a:ln w="1905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48" name="Freeform 47"/>
            <p:cNvSpPr>
              <a:spLocks/>
            </p:cNvSpPr>
            <p:nvPr/>
          </p:nvSpPr>
          <p:spPr bwMode="auto">
            <a:xfrm>
              <a:off x="6470239" y="4328252"/>
              <a:ext cx="540819" cy="898077"/>
            </a:xfrm>
            <a:custGeom>
              <a:avLst/>
              <a:gdLst>
                <a:gd name="T0" fmla="*/ 0 w 272"/>
                <a:gd name="T1" fmla="*/ 22 h 421"/>
                <a:gd name="T2" fmla="*/ 177 w 272"/>
                <a:gd name="T3" fmla="*/ 0 h 421"/>
                <a:gd name="T4" fmla="*/ 233 w 272"/>
                <a:gd name="T5" fmla="*/ 195 h 421"/>
                <a:gd name="T6" fmla="*/ 272 w 272"/>
                <a:gd name="T7" fmla="*/ 226 h 421"/>
                <a:gd name="T8" fmla="*/ 240 w 272"/>
                <a:gd name="T9" fmla="*/ 284 h 421"/>
                <a:gd name="T10" fmla="*/ 271 w 272"/>
                <a:gd name="T11" fmla="*/ 337 h 421"/>
                <a:gd name="T12" fmla="*/ 90 w 272"/>
                <a:gd name="T13" fmla="*/ 357 h 421"/>
                <a:gd name="T14" fmla="*/ 97 w 272"/>
                <a:gd name="T15" fmla="*/ 404 h 421"/>
                <a:gd name="T16" fmla="*/ 71 w 272"/>
                <a:gd name="T17" fmla="*/ 421 h 421"/>
                <a:gd name="T18" fmla="*/ 50 w 272"/>
                <a:gd name="T19" fmla="*/ 361 h 421"/>
                <a:gd name="T20" fmla="*/ 37 w 272"/>
                <a:gd name="T21" fmla="*/ 410 h 421"/>
                <a:gd name="T22" fmla="*/ 15 w 272"/>
                <a:gd name="T23" fmla="*/ 404 h 421"/>
                <a:gd name="T24" fmla="*/ 8 w 272"/>
                <a:gd name="T25" fmla="*/ 356 h 421"/>
                <a:gd name="T26" fmla="*/ 1 w 272"/>
                <a:gd name="T27" fmla="*/ 315 h 421"/>
                <a:gd name="T28" fmla="*/ 0 w 272"/>
                <a:gd name="T29" fmla="*/ 2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421">
                  <a:moveTo>
                    <a:pt x="0" y="22"/>
                  </a:moveTo>
                  <a:lnTo>
                    <a:pt x="177" y="0"/>
                  </a:lnTo>
                  <a:lnTo>
                    <a:pt x="233" y="195"/>
                  </a:lnTo>
                  <a:lnTo>
                    <a:pt x="272" y="226"/>
                  </a:lnTo>
                  <a:lnTo>
                    <a:pt x="240" y="284"/>
                  </a:lnTo>
                  <a:lnTo>
                    <a:pt x="271" y="337"/>
                  </a:lnTo>
                  <a:lnTo>
                    <a:pt x="90" y="357"/>
                  </a:lnTo>
                  <a:lnTo>
                    <a:pt x="97" y="404"/>
                  </a:lnTo>
                  <a:lnTo>
                    <a:pt x="71" y="421"/>
                  </a:lnTo>
                  <a:lnTo>
                    <a:pt x="50" y="361"/>
                  </a:lnTo>
                  <a:lnTo>
                    <a:pt x="37" y="410"/>
                  </a:lnTo>
                  <a:lnTo>
                    <a:pt x="15" y="404"/>
                  </a:lnTo>
                  <a:lnTo>
                    <a:pt x="8" y="356"/>
                  </a:lnTo>
                  <a:lnTo>
                    <a:pt x="1" y="315"/>
                  </a:lnTo>
                  <a:lnTo>
                    <a:pt x="0" y="22"/>
                  </a:lnTo>
                  <a:close/>
                </a:path>
              </a:pathLst>
            </a:custGeom>
            <a:solidFill>
              <a:schemeClr val="accent6">
                <a:lumMod val="20000"/>
                <a:lumOff val="80000"/>
              </a:schemeClr>
            </a:solidFill>
            <a:ln w="1905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nvGrpSpPr>
            <p:cNvPr id="49" name="Group 48"/>
            <p:cNvGrpSpPr/>
            <p:nvPr/>
          </p:nvGrpSpPr>
          <p:grpSpPr>
            <a:xfrm>
              <a:off x="5947315" y="2071328"/>
              <a:ext cx="1043863" cy="1019669"/>
              <a:chOff x="5947315" y="2071328"/>
              <a:chExt cx="1043863" cy="1019669"/>
            </a:xfrm>
            <a:grpFill/>
          </p:grpSpPr>
          <p:sp>
            <p:nvSpPr>
              <p:cNvPr id="56" name="Freeform 55"/>
              <p:cNvSpPr>
                <a:spLocks/>
              </p:cNvSpPr>
              <p:nvPr/>
            </p:nvSpPr>
            <p:spPr bwMode="auto">
              <a:xfrm>
                <a:off x="5947315" y="2071328"/>
                <a:ext cx="739650" cy="345578"/>
              </a:xfrm>
              <a:custGeom>
                <a:avLst/>
                <a:gdLst>
                  <a:gd name="T0" fmla="*/ 0 w 372"/>
                  <a:gd name="T1" fmla="*/ 90 h 162"/>
                  <a:gd name="T2" fmla="*/ 84 w 372"/>
                  <a:gd name="T3" fmla="*/ 0 h 162"/>
                  <a:gd name="T4" fmla="*/ 69 w 372"/>
                  <a:gd name="T5" fmla="*/ 37 h 162"/>
                  <a:gd name="T6" fmla="*/ 79 w 372"/>
                  <a:gd name="T7" fmla="*/ 48 h 162"/>
                  <a:gd name="T8" fmla="*/ 107 w 372"/>
                  <a:gd name="T9" fmla="*/ 34 h 162"/>
                  <a:gd name="T10" fmla="*/ 164 w 372"/>
                  <a:gd name="T11" fmla="*/ 56 h 162"/>
                  <a:gd name="T12" fmla="*/ 189 w 372"/>
                  <a:gd name="T13" fmla="*/ 37 h 162"/>
                  <a:gd name="T14" fmla="*/ 264 w 372"/>
                  <a:gd name="T15" fmla="*/ 26 h 162"/>
                  <a:gd name="T16" fmla="*/ 279 w 372"/>
                  <a:gd name="T17" fmla="*/ 49 h 162"/>
                  <a:gd name="T18" fmla="*/ 310 w 372"/>
                  <a:gd name="T19" fmla="*/ 44 h 162"/>
                  <a:gd name="T20" fmla="*/ 368 w 372"/>
                  <a:gd name="T21" fmla="*/ 68 h 162"/>
                  <a:gd name="T22" fmla="*/ 372 w 372"/>
                  <a:gd name="T23" fmla="*/ 85 h 162"/>
                  <a:gd name="T24" fmla="*/ 309 w 372"/>
                  <a:gd name="T25" fmla="*/ 101 h 162"/>
                  <a:gd name="T26" fmla="*/ 290 w 372"/>
                  <a:gd name="T27" fmla="*/ 90 h 162"/>
                  <a:gd name="T28" fmla="*/ 257 w 372"/>
                  <a:gd name="T29" fmla="*/ 94 h 162"/>
                  <a:gd name="T30" fmla="*/ 219 w 372"/>
                  <a:gd name="T31" fmla="*/ 116 h 162"/>
                  <a:gd name="T32" fmla="*/ 204 w 372"/>
                  <a:gd name="T33" fmla="*/ 117 h 162"/>
                  <a:gd name="T34" fmla="*/ 190 w 372"/>
                  <a:gd name="T35" fmla="*/ 101 h 162"/>
                  <a:gd name="T36" fmla="*/ 169 w 372"/>
                  <a:gd name="T37" fmla="*/ 161 h 162"/>
                  <a:gd name="T38" fmla="*/ 145 w 372"/>
                  <a:gd name="T39" fmla="*/ 162 h 162"/>
                  <a:gd name="T40" fmla="*/ 135 w 372"/>
                  <a:gd name="T41" fmla="*/ 139 h 162"/>
                  <a:gd name="T42" fmla="*/ 85 w 372"/>
                  <a:gd name="T43" fmla="*/ 128 h 162"/>
                  <a:gd name="T44" fmla="*/ 61 w 372"/>
                  <a:gd name="T45" fmla="*/ 110 h 162"/>
                  <a:gd name="T46" fmla="*/ 20 w 372"/>
                  <a:gd name="T47" fmla="*/ 116 h 162"/>
                  <a:gd name="T48" fmla="*/ 0 w 372"/>
                  <a:gd name="T49" fmla="*/ 9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2" h="162">
                    <a:moveTo>
                      <a:pt x="0" y="90"/>
                    </a:moveTo>
                    <a:lnTo>
                      <a:pt x="84" y="0"/>
                    </a:lnTo>
                    <a:lnTo>
                      <a:pt x="69" y="37"/>
                    </a:lnTo>
                    <a:lnTo>
                      <a:pt x="79" y="48"/>
                    </a:lnTo>
                    <a:lnTo>
                      <a:pt x="107" y="34"/>
                    </a:lnTo>
                    <a:lnTo>
                      <a:pt x="164" y="56"/>
                    </a:lnTo>
                    <a:lnTo>
                      <a:pt x="189" y="37"/>
                    </a:lnTo>
                    <a:lnTo>
                      <a:pt x="264" y="26"/>
                    </a:lnTo>
                    <a:lnTo>
                      <a:pt x="279" y="49"/>
                    </a:lnTo>
                    <a:lnTo>
                      <a:pt x="310" y="44"/>
                    </a:lnTo>
                    <a:lnTo>
                      <a:pt x="368" y="68"/>
                    </a:lnTo>
                    <a:lnTo>
                      <a:pt x="372" y="85"/>
                    </a:lnTo>
                    <a:lnTo>
                      <a:pt x="309" y="101"/>
                    </a:lnTo>
                    <a:lnTo>
                      <a:pt x="290" y="90"/>
                    </a:lnTo>
                    <a:lnTo>
                      <a:pt x="257" y="94"/>
                    </a:lnTo>
                    <a:lnTo>
                      <a:pt x="219" y="116"/>
                    </a:lnTo>
                    <a:lnTo>
                      <a:pt x="204" y="117"/>
                    </a:lnTo>
                    <a:lnTo>
                      <a:pt x="190" y="101"/>
                    </a:lnTo>
                    <a:lnTo>
                      <a:pt x="169" y="161"/>
                    </a:lnTo>
                    <a:lnTo>
                      <a:pt x="145" y="162"/>
                    </a:lnTo>
                    <a:lnTo>
                      <a:pt x="135" y="139"/>
                    </a:lnTo>
                    <a:lnTo>
                      <a:pt x="85" y="128"/>
                    </a:lnTo>
                    <a:lnTo>
                      <a:pt x="61" y="110"/>
                    </a:lnTo>
                    <a:lnTo>
                      <a:pt x="20" y="116"/>
                    </a:lnTo>
                    <a:lnTo>
                      <a:pt x="0" y="90"/>
                    </a:lnTo>
                    <a:close/>
                  </a:path>
                </a:pathLst>
              </a:custGeom>
              <a:solidFill>
                <a:schemeClr val="accent6">
                  <a:lumMod val="20000"/>
                  <a:lumOff val="80000"/>
                </a:schemeClr>
              </a:solidFill>
              <a:ln w="1905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57" name="Freeform 56"/>
              <p:cNvSpPr>
                <a:spLocks/>
              </p:cNvSpPr>
              <p:nvPr/>
            </p:nvSpPr>
            <p:spPr bwMode="auto">
              <a:xfrm>
                <a:off x="6460299" y="2316645"/>
                <a:ext cx="530879" cy="774352"/>
              </a:xfrm>
              <a:custGeom>
                <a:avLst/>
                <a:gdLst>
                  <a:gd name="T0" fmla="*/ 67 w 267"/>
                  <a:gd name="T1" fmla="*/ 16 h 363"/>
                  <a:gd name="T2" fmla="*/ 77 w 267"/>
                  <a:gd name="T3" fmla="*/ 38 h 363"/>
                  <a:gd name="T4" fmla="*/ 59 w 267"/>
                  <a:gd name="T5" fmla="*/ 52 h 363"/>
                  <a:gd name="T6" fmla="*/ 57 w 267"/>
                  <a:gd name="T7" fmla="*/ 110 h 363"/>
                  <a:gd name="T8" fmla="*/ 47 w 267"/>
                  <a:gd name="T9" fmla="*/ 72 h 363"/>
                  <a:gd name="T10" fmla="*/ 8 w 267"/>
                  <a:gd name="T11" fmla="*/ 109 h 363"/>
                  <a:gd name="T12" fmla="*/ 0 w 267"/>
                  <a:gd name="T13" fmla="*/ 213 h 363"/>
                  <a:gd name="T14" fmla="*/ 25 w 267"/>
                  <a:gd name="T15" fmla="*/ 265 h 363"/>
                  <a:gd name="T16" fmla="*/ 27 w 267"/>
                  <a:gd name="T17" fmla="*/ 291 h 363"/>
                  <a:gd name="T18" fmla="*/ 28 w 267"/>
                  <a:gd name="T19" fmla="*/ 312 h 363"/>
                  <a:gd name="T20" fmla="*/ 27 w 267"/>
                  <a:gd name="T21" fmla="*/ 329 h 363"/>
                  <a:gd name="T22" fmla="*/ 22 w 267"/>
                  <a:gd name="T23" fmla="*/ 363 h 363"/>
                  <a:gd name="T24" fmla="*/ 128 w 267"/>
                  <a:gd name="T25" fmla="*/ 357 h 363"/>
                  <a:gd name="T26" fmla="*/ 266 w 267"/>
                  <a:gd name="T27" fmla="*/ 344 h 363"/>
                  <a:gd name="T28" fmla="*/ 241 w 267"/>
                  <a:gd name="T29" fmla="*/ 337 h 363"/>
                  <a:gd name="T30" fmla="*/ 227 w 267"/>
                  <a:gd name="T31" fmla="*/ 320 h 363"/>
                  <a:gd name="T32" fmla="*/ 248 w 267"/>
                  <a:gd name="T33" fmla="*/ 304 h 363"/>
                  <a:gd name="T34" fmla="*/ 248 w 267"/>
                  <a:gd name="T35" fmla="*/ 284 h 363"/>
                  <a:gd name="T36" fmla="*/ 239 w 267"/>
                  <a:gd name="T37" fmla="*/ 266 h 363"/>
                  <a:gd name="T38" fmla="*/ 248 w 267"/>
                  <a:gd name="T39" fmla="*/ 253 h 363"/>
                  <a:gd name="T40" fmla="*/ 267 w 267"/>
                  <a:gd name="T41" fmla="*/ 254 h 363"/>
                  <a:gd name="T42" fmla="*/ 264 w 267"/>
                  <a:gd name="T43" fmla="*/ 205 h 363"/>
                  <a:gd name="T44" fmla="*/ 259 w 267"/>
                  <a:gd name="T45" fmla="*/ 174 h 363"/>
                  <a:gd name="T46" fmla="*/ 247 w 267"/>
                  <a:gd name="T47" fmla="*/ 155 h 363"/>
                  <a:gd name="T48" fmla="*/ 235 w 267"/>
                  <a:gd name="T49" fmla="*/ 143 h 363"/>
                  <a:gd name="T50" fmla="*/ 219 w 267"/>
                  <a:gd name="T51" fmla="*/ 140 h 363"/>
                  <a:gd name="T52" fmla="*/ 203 w 267"/>
                  <a:gd name="T53" fmla="*/ 140 h 363"/>
                  <a:gd name="T54" fmla="*/ 185 w 267"/>
                  <a:gd name="T55" fmla="*/ 165 h 363"/>
                  <a:gd name="T56" fmla="*/ 174 w 267"/>
                  <a:gd name="T57" fmla="*/ 172 h 363"/>
                  <a:gd name="T58" fmla="*/ 166 w 267"/>
                  <a:gd name="T59" fmla="*/ 174 h 363"/>
                  <a:gd name="T60" fmla="*/ 157 w 267"/>
                  <a:gd name="T61" fmla="*/ 171 h 363"/>
                  <a:gd name="T62" fmla="*/ 155 w 267"/>
                  <a:gd name="T63" fmla="*/ 159 h 363"/>
                  <a:gd name="T64" fmla="*/ 157 w 267"/>
                  <a:gd name="T65" fmla="*/ 152 h 363"/>
                  <a:gd name="T66" fmla="*/ 165 w 267"/>
                  <a:gd name="T67" fmla="*/ 143 h 363"/>
                  <a:gd name="T68" fmla="*/ 172 w 267"/>
                  <a:gd name="T69" fmla="*/ 140 h 363"/>
                  <a:gd name="T70" fmla="*/ 179 w 267"/>
                  <a:gd name="T71" fmla="*/ 139 h 363"/>
                  <a:gd name="T72" fmla="*/ 179 w 267"/>
                  <a:gd name="T73" fmla="*/ 124 h 363"/>
                  <a:gd name="T74" fmla="*/ 200 w 267"/>
                  <a:gd name="T75" fmla="*/ 110 h 363"/>
                  <a:gd name="T76" fmla="*/ 179 w 267"/>
                  <a:gd name="T77" fmla="*/ 62 h 363"/>
                  <a:gd name="T78" fmla="*/ 179 w 267"/>
                  <a:gd name="T79" fmla="*/ 39 h 363"/>
                  <a:gd name="T80" fmla="*/ 147 w 267"/>
                  <a:gd name="T81" fmla="*/ 30 h 363"/>
                  <a:gd name="T82" fmla="*/ 97 w 267"/>
                  <a:gd name="T83" fmla="*/ 0 h 363"/>
                  <a:gd name="T84" fmla="*/ 67 w 267"/>
                  <a:gd name="T85" fmla="*/ 16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7" h="363">
                    <a:moveTo>
                      <a:pt x="67" y="16"/>
                    </a:moveTo>
                    <a:lnTo>
                      <a:pt x="77" y="38"/>
                    </a:lnTo>
                    <a:lnTo>
                      <a:pt x="59" y="52"/>
                    </a:lnTo>
                    <a:lnTo>
                      <a:pt x="57" y="110"/>
                    </a:lnTo>
                    <a:lnTo>
                      <a:pt x="47" y="72"/>
                    </a:lnTo>
                    <a:lnTo>
                      <a:pt x="8" y="109"/>
                    </a:lnTo>
                    <a:lnTo>
                      <a:pt x="0" y="213"/>
                    </a:lnTo>
                    <a:lnTo>
                      <a:pt x="25" y="265"/>
                    </a:lnTo>
                    <a:lnTo>
                      <a:pt x="27" y="291"/>
                    </a:lnTo>
                    <a:lnTo>
                      <a:pt x="28" y="312"/>
                    </a:lnTo>
                    <a:lnTo>
                      <a:pt x="27" y="329"/>
                    </a:lnTo>
                    <a:lnTo>
                      <a:pt x="22" y="363"/>
                    </a:lnTo>
                    <a:lnTo>
                      <a:pt x="128" y="357"/>
                    </a:lnTo>
                    <a:lnTo>
                      <a:pt x="266" y="344"/>
                    </a:lnTo>
                    <a:lnTo>
                      <a:pt x="241" y="337"/>
                    </a:lnTo>
                    <a:lnTo>
                      <a:pt x="227" y="320"/>
                    </a:lnTo>
                    <a:lnTo>
                      <a:pt x="248" y="304"/>
                    </a:lnTo>
                    <a:lnTo>
                      <a:pt x="248" y="284"/>
                    </a:lnTo>
                    <a:lnTo>
                      <a:pt x="239" y="266"/>
                    </a:lnTo>
                    <a:lnTo>
                      <a:pt x="248" y="253"/>
                    </a:lnTo>
                    <a:lnTo>
                      <a:pt x="267" y="254"/>
                    </a:lnTo>
                    <a:lnTo>
                      <a:pt x="264" y="205"/>
                    </a:lnTo>
                    <a:lnTo>
                      <a:pt x="259" y="174"/>
                    </a:lnTo>
                    <a:lnTo>
                      <a:pt x="247" y="155"/>
                    </a:lnTo>
                    <a:lnTo>
                      <a:pt x="235" y="143"/>
                    </a:lnTo>
                    <a:lnTo>
                      <a:pt x="219" y="140"/>
                    </a:lnTo>
                    <a:lnTo>
                      <a:pt x="203" y="140"/>
                    </a:lnTo>
                    <a:lnTo>
                      <a:pt x="185" y="165"/>
                    </a:lnTo>
                    <a:lnTo>
                      <a:pt x="174" y="172"/>
                    </a:lnTo>
                    <a:lnTo>
                      <a:pt x="166" y="174"/>
                    </a:lnTo>
                    <a:lnTo>
                      <a:pt x="157" y="171"/>
                    </a:lnTo>
                    <a:lnTo>
                      <a:pt x="155" y="159"/>
                    </a:lnTo>
                    <a:lnTo>
                      <a:pt x="157" y="152"/>
                    </a:lnTo>
                    <a:lnTo>
                      <a:pt x="165" y="143"/>
                    </a:lnTo>
                    <a:lnTo>
                      <a:pt x="172" y="140"/>
                    </a:lnTo>
                    <a:lnTo>
                      <a:pt x="179" y="139"/>
                    </a:lnTo>
                    <a:lnTo>
                      <a:pt x="179" y="124"/>
                    </a:lnTo>
                    <a:lnTo>
                      <a:pt x="200" y="110"/>
                    </a:lnTo>
                    <a:lnTo>
                      <a:pt x="179" y="62"/>
                    </a:lnTo>
                    <a:lnTo>
                      <a:pt x="179" y="39"/>
                    </a:lnTo>
                    <a:lnTo>
                      <a:pt x="147" y="30"/>
                    </a:lnTo>
                    <a:lnTo>
                      <a:pt x="97" y="0"/>
                    </a:lnTo>
                    <a:lnTo>
                      <a:pt x="67" y="16"/>
                    </a:lnTo>
                    <a:close/>
                  </a:path>
                </a:pathLst>
              </a:custGeom>
              <a:solidFill>
                <a:schemeClr val="accent6">
                  <a:lumMod val="20000"/>
                  <a:lumOff val="80000"/>
                </a:schemeClr>
              </a:solidFill>
              <a:ln w="1905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sp>
          <p:nvSpPr>
            <p:cNvPr id="50" name="Freeform 49"/>
            <p:cNvSpPr>
              <a:spLocks/>
            </p:cNvSpPr>
            <p:nvPr/>
          </p:nvSpPr>
          <p:spPr bwMode="auto">
            <a:xfrm>
              <a:off x="7003106" y="3767220"/>
              <a:ext cx="1169125" cy="558898"/>
            </a:xfrm>
            <a:custGeom>
              <a:avLst/>
              <a:gdLst>
                <a:gd name="T0" fmla="*/ 20 w 588"/>
                <a:gd name="T1" fmla="*/ 193 h 262"/>
                <a:gd name="T2" fmla="*/ 0 w 588"/>
                <a:gd name="T3" fmla="*/ 249 h 262"/>
                <a:gd name="T4" fmla="*/ 76 w 588"/>
                <a:gd name="T5" fmla="*/ 242 h 262"/>
                <a:gd name="T6" fmla="*/ 106 w 588"/>
                <a:gd name="T7" fmla="*/ 216 h 262"/>
                <a:gd name="T8" fmla="*/ 210 w 588"/>
                <a:gd name="T9" fmla="*/ 189 h 262"/>
                <a:gd name="T10" fmla="*/ 238 w 588"/>
                <a:gd name="T11" fmla="*/ 204 h 262"/>
                <a:gd name="T12" fmla="*/ 307 w 588"/>
                <a:gd name="T13" fmla="*/ 193 h 262"/>
                <a:gd name="T14" fmla="*/ 307 w 588"/>
                <a:gd name="T15" fmla="*/ 197 h 262"/>
                <a:gd name="T16" fmla="*/ 409 w 588"/>
                <a:gd name="T17" fmla="*/ 262 h 262"/>
                <a:gd name="T18" fmla="*/ 468 w 588"/>
                <a:gd name="T19" fmla="*/ 243 h 262"/>
                <a:gd name="T20" fmla="*/ 501 w 588"/>
                <a:gd name="T21" fmla="*/ 171 h 262"/>
                <a:gd name="T22" fmla="*/ 560 w 588"/>
                <a:gd name="T23" fmla="*/ 150 h 262"/>
                <a:gd name="T24" fmla="*/ 588 w 588"/>
                <a:gd name="T25" fmla="*/ 98 h 262"/>
                <a:gd name="T26" fmla="*/ 586 w 588"/>
                <a:gd name="T27" fmla="*/ 34 h 262"/>
                <a:gd name="T28" fmla="*/ 578 w 588"/>
                <a:gd name="T29" fmla="*/ 87 h 262"/>
                <a:gd name="T30" fmla="*/ 547 w 588"/>
                <a:gd name="T31" fmla="*/ 131 h 262"/>
                <a:gd name="T32" fmla="*/ 534 w 588"/>
                <a:gd name="T33" fmla="*/ 128 h 262"/>
                <a:gd name="T34" fmla="*/ 490 w 588"/>
                <a:gd name="T35" fmla="*/ 139 h 262"/>
                <a:gd name="T36" fmla="*/ 490 w 588"/>
                <a:gd name="T37" fmla="*/ 125 h 262"/>
                <a:gd name="T38" fmla="*/ 534 w 588"/>
                <a:gd name="T39" fmla="*/ 111 h 262"/>
                <a:gd name="T40" fmla="*/ 494 w 588"/>
                <a:gd name="T41" fmla="*/ 106 h 262"/>
                <a:gd name="T42" fmla="*/ 539 w 588"/>
                <a:gd name="T43" fmla="*/ 92 h 262"/>
                <a:gd name="T44" fmla="*/ 556 w 588"/>
                <a:gd name="T45" fmla="*/ 99 h 262"/>
                <a:gd name="T46" fmla="*/ 565 w 588"/>
                <a:gd name="T47" fmla="*/ 49 h 262"/>
                <a:gd name="T48" fmla="*/ 554 w 588"/>
                <a:gd name="T49" fmla="*/ 37 h 262"/>
                <a:gd name="T50" fmla="*/ 500 w 588"/>
                <a:gd name="T51" fmla="*/ 57 h 262"/>
                <a:gd name="T52" fmla="*/ 501 w 588"/>
                <a:gd name="T53" fmla="*/ 26 h 262"/>
                <a:gd name="T54" fmla="*/ 523 w 588"/>
                <a:gd name="T55" fmla="*/ 35 h 262"/>
                <a:gd name="T56" fmla="*/ 554 w 588"/>
                <a:gd name="T57" fmla="*/ 12 h 262"/>
                <a:gd name="T58" fmla="*/ 537 w 588"/>
                <a:gd name="T59" fmla="*/ 0 h 262"/>
                <a:gd name="T60" fmla="*/ 363 w 588"/>
                <a:gd name="T61" fmla="*/ 41 h 262"/>
                <a:gd name="T62" fmla="*/ 147 w 588"/>
                <a:gd name="T63" fmla="*/ 85 h 262"/>
                <a:gd name="T64" fmla="*/ 49 w 588"/>
                <a:gd name="T65" fmla="*/ 192 h 262"/>
                <a:gd name="T66" fmla="*/ 20 w 588"/>
                <a:gd name="T67" fmla="*/ 19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8" h="262">
                  <a:moveTo>
                    <a:pt x="20" y="193"/>
                  </a:moveTo>
                  <a:lnTo>
                    <a:pt x="0" y="249"/>
                  </a:lnTo>
                  <a:lnTo>
                    <a:pt x="76" y="242"/>
                  </a:lnTo>
                  <a:lnTo>
                    <a:pt x="106" y="216"/>
                  </a:lnTo>
                  <a:lnTo>
                    <a:pt x="210" y="189"/>
                  </a:lnTo>
                  <a:lnTo>
                    <a:pt x="238" y="204"/>
                  </a:lnTo>
                  <a:lnTo>
                    <a:pt x="307" y="193"/>
                  </a:lnTo>
                  <a:lnTo>
                    <a:pt x="307" y="197"/>
                  </a:lnTo>
                  <a:lnTo>
                    <a:pt x="409" y="262"/>
                  </a:lnTo>
                  <a:lnTo>
                    <a:pt x="468" y="243"/>
                  </a:lnTo>
                  <a:lnTo>
                    <a:pt x="501" y="171"/>
                  </a:lnTo>
                  <a:lnTo>
                    <a:pt x="560" y="150"/>
                  </a:lnTo>
                  <a:lnTo>
                    <a:pt x="588" y="98"/>
                  </a:lnTo>
                  <a:lnTo>
                    <a:pt x="586" y="34"/>
                  </a:lnTo>
                  <a:lnTo>
                    <a:pt x="578" y="87"/>
                  </a:lnTo>
                  <a:lnTo>
                    <a:pt x="547" y="131"/>
                  </a:lnTo>
                  <a:lnTo>
                    <a:pt x="534" y="128"/>
                  </a:lnTo>
                  <a:lnTo>
                    <a:pt x="490" y="139"/>
                  </a:lnTo>
                  <a:lnTo>
                    <a:pt x="490" y="125"/>
                  </a:lnTo>
                  <a:lnTo>
                    <a:pt x="534" y="111"/>
                  </a:lnTo>
                  <a:lnTo>
                    <a:pt x="494" y="106"/>
                  </a:lnTo>
                  <a:lnTo>
                    <a:pt x="539" y="92"/>
                  </a:lnTo>
                  <a:lnTo>
                    <a:pt x="556" y="99"/>
                  </a:lnTo>
                  <a:lnTo>
                    <a:pt x="565" y="49"/>
                  </a:lnTo>
                  <a:lnTo>
                    <a:pt x="554" y="37"/>
                  </a:lnTo>
                  <a:lnTo>
                    <a:pt x="500" y="57"/>
                  </a:lnTo>
                  <a:lnTo>
                    <a:pt x="501" y="26"/>
                  </a:lnTo>
                  <a:lnTo>
                    <a:pt x="523" y="35"/>
                  </a:lnTo>
                  <a:lnTo>
                    <a:pt x="554" y="12"/>
                  </a:lnTo>
                  <a:lnTo>
                    <a:pt x="537" y="0"/>
                  </a:lnTo>
                  <a:lnTo>
                    <a:pt x="363" y="41"/>
                  </a:lnTo>
                  <a:lnTo>
                    <a:pt x="147" y="85"/>
                  </a:lnTo>
                  <a:lnTo>
                    <a:pt x="49" y="192"/>
                  </a:lnTo>
                  <a:lnTo>
                    <a:pt x="20" y="193"/>
                  </a:lnTo>
                  <a:close/>
                </a:path>
              </a:pathLst>
            </a:custGeom>
            <a:solidFill>
              <a:schemeClr val="accent6">
                <a:lumMod val="20000"/>
                <a:lumOff val="80000"/>
              </a:schemeClr>
            </a:solidFill>
            <a:ln w="1905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51" name="Freeform 50"/>
            <p:cNvSpPr>
              <a:spLocks/>
            </p:cNvSpPr>
            <p:nvPr/>
          </p:nvSpPr>
          <p:spPr bwMode="auto">
            <a:xfrm>
              <a:off x="7116440" y="3174191"/>
              <a:ext cx="588539" cy="663425"/>
            </a:xfrm>
            <a:custGeom>
              <a:avLst/>
              <a:gdLst>
                <a:gd name="T0" fmla="*/ 30 w 296"/>
                <a:gd name="T1" fmla="*/ 163 h 311"/>
                <a:gd name="T2" fmla="*/ 7 w 296"/>
                <a:gd name="T3" fmla="*/ 155 h 311"/>
                <a:gd name="T4" fmla="*/ 0 w 296"/>
                <a:gd name="T5" fmla="*/ 205 h 311"/>
                <a:gd name="T6" fmla="*/ 7 w 296"/>
                <a:gd name="T7" fmla="*/ 257 h 311"/>
                <a:gd name="T8" fmla="*/ 50 w 296"/>
                <a:gd name="T9" fmla="*/ 293 h 311"/>
                <a:gd name="T10" fmla="*/ 61 w 296"/>
                <a:gd name="T11" fmla="*/ 311 h 311"/>
                <a:gd name="T12" fmla="*/ 115 w 296"/>
                <a:gd name="T13" fmla="*/ 293 h 311"/>
                <a:gd name="T14" fmla="*/ 180 w 296"/>
                <a:gd name="T15" fmla="*/ 250 h 311"/>
                <a:gd name="T16" fmla="*/ 199 w 296"/>
                <a:gd name="T17" fmla="*/ 160 h 311"/>
                <a:gd name="T18" fmla="*/ 240 w 296"/>
                <a:gd name="T19" fmla="*/ 135 h 311"/>
                <a:gd name="T20" fmla="*/ 263 w 296"/>
                <a:gd name="T21" fmla="*/ 80 h 311"/>
                <a:gd name="T22" fmla="*/ 296 w 296"/>
                <a:gd name="T23" fmla="*/ 66 h 311"/>
                <a:gd name="T24" fmla="*/ 253 w 296"/>
                <a:gd name="T25" fmla="*/ 57 h 311"/>
                <a:gd name="T26" fmla="*/ 179 w 296"/>
                <a:gd name="T27" fmla="*/ 98 h 311"/>
                <a:gd name="T28" fmla="*/ 167 w 296"/>
                <a:gd name="T29" fmla="*/ 58 h 311"/>
                <a:gd name="T30" fmla="*/ 103 w 296"/>
                <a:gd name="T31" fmla="*/ 63 h 311"/>
                <a:gd name="T32" fmla="*/ 87 w 296"/>
                <a:gd name="T33" fmla="*/ 0 h 311"/>
                <a:gd name="T34" fmla="*/ 71 w 296"/>
                <a:gd name="T35" fmla="*/ 17 h 311"/>
                <a:gd name="T36" fmla="*/ 76 w 296"/>
                <a:gd name="T37" fmla="*/ 106 h 311"/>
                <a:gd name="T38" fmla="*/ 47 w 296"/>
                <a:gd name="T39" fmla="*/ 113 h 311"/>
                <a:gd name="T40" fmla="*/ 30 w 296"/>
                <a:gd name="T41" fmla="*/ 163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6" h="311">
                  <a:moveTo>
                    <a:pt x="30" y="163"/>
                  </a:moveTo>
                  <a:lnTo>
                    <a:pt x="7" y="155"/>
                  </a:lnTo>
                  <a:lnTo>
                    <a:pt x="0" y="205"/>
                  </a:lnTo>
                  <a:lnTo>
                    <a:pt x="7" y="257"/>
                  </a:lnTo>
                  <a:lnTo>
                    <a:pt x="50" y="293"/>
                  </a:lnTo>
                  <a:lnTo>
                    <a:pt x="61" y="311"/>
                  </a:lnTo>
                  <a:lnTo>
                    <a:pt x="115" y="293"/>
                  </a:lnTo>
                  <a:lnTo>
                    <a:pt x="180" y="250"/>
                  </a:lnTo>
                  <a:lnTo>
                    <a:pt x="199" y="160"/>
                  </a:lnTo>
                  <a:lnTo>
                    <a:pt x="240" y="135"/>
                  </a:lnTo>
                  <a:lnTo>
                    <a:pt x="263" y="80"/>
                  </a:lnTo>
                  <a:lnTo>
                    <a:pt x="296" y="66"/>
                  </a:lnTo>
                  <a:lnTo>
                    <a:pt x="253" y="57"/>
                  </a:lnTo>
                  <a:lnTo>
                    <a:pt x="179" y="98"/>
                  </a:lnTo>
                  <a:lnTo>
                    <a:pt x="167" y="58"/>
                  </a:lnTo>
                  <a:lnTo>
                    <a:pt x="103" y="63"/>
                  </a:lnTo>
                  <a:lnTo>
                    <a:pt x="87" y="0"/>
                  </a:lnTo>
                  <a:lnTo>
                    <a:pt x="71" y="17"/>
                  </a:lnTo>
                  <a:lnTo>
                    <a:pt x="76" y="106"/>
                  </a:lnTo>
                  <a:lnTo>
                    <a:pt x="47" y="113"/>
                  </a:lnTo>
                  <a:lnTo>
                    <a:pt x="30" y="163"/>
                  </a:lnTo>
                  <a:close/>
                </a:path>
              </a:pathLst>
            </a:custGeom>
            <a:solidFill>
              <a:srgbClr val="FF0066"/>
            </a:solidFill>
            <a:ln w="1905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52" name="Freeform 51"/>
            <p:cNvSpPr>
              <a:spLocks/>
            </p:cNvSpPr>
            <p:nvPr/>
          </p:nvSpPr>
          <p:spPr bwMode="auto">
            <a:xfrm>
              <a:off x="7953517" y="3184857"/>
              <a:ext cx="161053" cy="221853"/>
            </a:xfrm>
            <a:custGeom>
              <a:avLst/>
              <a:gdLst>
                <a:gd name="T0" fmla="*/ 0 w 81"/>
                <a:gd name="T1" fmla="*/ 6 h 104"/>
                <a:gd name="T2" fmla="*/ 17 w 81"/>
                <a:gd name="T3" fmla="*/ 0 h 104"/>
                <a:gd name="T4" fmla="*/ 54 w 81"/>
                <a:gd name="T5" fmla="*/ 23 h 104"/>
                <a:gd name="T6" fmla="*/ 54 w 81"/>
                <a:gd name="T7" fmla="*/ 46 h 104"/>
                <a:gd name="T8" fmla="*/ 80 w 81"/>
                <a:gd name="T9" fmla="*/ 62 h 104"/>
                <a:gd name="T10" fmla="*/ 81 w 81"/>
                <a:gd name="T11" fmla="*/ 92 h 104"/>
                <a:gd name="T12" fmla="*/ 39 w 81"/>
                <a:gd name="T13" fmla="*/ 104 h 104"/>
                <a:gd name="T14" fmla="*/ 0 w 81"/>
                <a:gd name="T15" fmla="*/ 6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0" y="6"/>
                  </a:moveTo>
                  <a:lnTo>
                    <a:pt x="17" y="0"/>
                  </a:lnTo>
                  <a:lnTo>
                    <a:pt x="54" y="23"/>
                  </a:lnTo>
                  <a:lnTo>
                    <a:pt x="54" y="46"/>
                  </a:lnTo>
                  <a:lnTo>
                    <a:pt x="80" y="62"/>
                  </a:lnTo>
                  <a:lnTo>
                    <a:pt x="81" y="92"/>
                  </a:lnTo>
                  <a:lnTo>
                    <a:pt x="39" y="104"/>
                  </a:lnTo>
                  <a:lnTo>
                    <a:pt x="0" y="6"/>
                  </a:lnTo>
                  <a:close/>
                </a:path>
              </a:pathLst>
            </a:custGeom>
            <a:solidFill>
              <a:schemeClr val="accent6">
                <a:lumMod val="20000"/>
                <a:lumOff val="80000"/>
              </a:schemeClr>
            </a:solidFill>
            <a:ln w="1905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53" name="Freeform 52"/>
            <p:cNvSpPr>
              <a:spLocks/>
            </p:cNvSpPr>
            <p:nvPr/>
          </p:nvSpPr>
          <p:spPr bwMode="auto">
            <a:xfrm>
              <a:off x="7963459" y="2828613"/>
              <a:ext cx="208773" cy="437307"/>
            </a:xfrm>
            <a:custGeom>
              <a:avLst/>
              <a:gdLst>
                <a:gd name="T0" fmla="*/ 18 w 105"/>
                <a:gd name="T1" fmla="*/ 1 h 205"/>
                <a:gd name="T2" fmla="*/ 42 w 105"/>
                <a:gd name="T3" fmla="*/ 0 h 205"/>
                <a:gd name="T4" fmla="*/ 93 w 105"/>
                <a:gd name="T5" fmla="*/ 30 h 205"/>
                <a:gd name="T6" fmla="*/ 86 w 105"/>
                <a:gd name="T7" fmla="*/ 56 h 205"/>
                <a:gd name="T8" fmla="*/ 103 w 105"/>
                <a:gd name="T9" fmla="*/ 71 h 205"/>
                <a:gd name="T10" fmla="*/ 105 w 105"/>
                <a:gd name="T11" fmla="*/ 167 h 205"/>
                <a:gd name="T12" fmla="*/ 87 w 105"/>
                <a:gd name="T13" fmla="*/ 205 h 205"/>
                <a:gd name="T14" fmla="*/ 67 w 105"/>
                <a:gd name="T15" fmla="*/ 191 h 205"/>
                <a:gd name="T16" fmla="*/ 46 w 105"/>
                <a:gd name="T17" fmla="*/ 190 h 205"/>
                <a:gd name="T18" fmla="*/ 10 w 105"/>
                <a:gd name="T19" fmla="*/ 170 h 205"/>
                <a:gd name="T20" fmla="*/ 37 w 105"/>
                <a:gd name="T21" fmla="*/ 108 h 205"/>
                <a:gd name="T22" fmla="*/ 0 w 105"/>
                <a:gd name="T23" fmla="*/ 79 h 205"/>
                <a:gd name="T24" fmla="*/ 18 w 105"/>
                <a:gd name="T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205">
                  <a:moveTo>
                    <a:pt x="18" y="1"/>
                  </a:moveTo>
                  <a:lnTo>
                    <a:pt x="42" y="0"/>
                  </a:lnTo>
                  <a:lnTo>
                    <a:pt x="93" y="30"/>
                  </a:lnTo>
                  <a:lnTo>
                    <a:pt x="86" y="56"/>
                  </a:lnTo>
                  <a:lnTo>
                    <a:pt x="103" y="71"/>
                  </a:lnTo>
                  <a:lnTo>
                    <a:pt x="105" y="167"/>
                  </a:lnTo>
                  <a:lnTo>
                    <a:pt x="87" y="205"/>
                  </a:lnTo>
                  <a:lnTo>
                    <a:pt x="67" y="191"/>
                  </a:lnTo>
                  <a:lnTo>
                    <a:pt x="46" y="190"/>
                  </a:lnTo>
                  <a:lnTo>
                    <a:pt x="10" y="170"/>
                  </a:lnTo>
                  <a:lnTo>
                    <a:pt x="37" y="108"/>
                  </a:lnTo>
                  <a:lnTo>
                    <a:pt x="0" y="79"/>
                  </a:lnTo>
                  <a:lnTo>
                    <a:pt x="18" y="1"/>
                  </a:lnTo>
                  <a:close/>
                </a:path>
              </a:pathLst>
            </a:custGeom>
            <a:solidFill>
              <a:schemeClr val="accent6">
                <a:lumMod val="20000"/>
                <a:lumOff val="80000"/>
              </a:schemeClr>
            </a:solidFill>
            <a:ln w="1905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54" name="Freeform 53"/>
            <p:cNvSpPr>
              <a:spLocks/>
            </p:cNvSpPr>
            <p:nvPr/>
          </p:nvSpPr>
          <p:spPr bwMode="auto">
            <a:xfrm>
              <a:off x="7993283" y="2081994"/>
              <a:ext cx="236187" cy="458639"/>
            </a:xfrm>
            <a:custGeom>
              <a:avLst/>
              <a:gdLst>
                <a:gd name="T0" fmla="*/ 0 w 114"/>
                <a:gd name="T1" fmla="*/ 22 h 215"/>
                <a:gd name="T2" fmla="*/ 82 w 114"/>
                <a:gd name="T3" fmla="*/ 0 h 215"/>
                <a:gd name="T4" fmla="*/ 114 w 114"/>
                <a:gd name="T5" fmla="*/ 59 h 215"/>
                <a:gd name="T6" fmla="*/ 97 w 114"/>
                <a:gd name="T7" fmla="*/ 74 h 215"/>
                <a:gd name="T8" fmla="*/ 104 w 114"/>
                <a:gd name="T9" fmla="*/ 203 h 215"/>
                <a:gd name="T10" fmla="*/ 56 w 114"/>
                <a:gd name="T11" fmla="*/ 215 h 215"/>
                <a:gd name="T12" fmla="*/ 33 w 114"/>
                <a:gd name="T13" fmla="*/ 161 h 215"/>
                <a:gd name="T14" fmla="*/ 32 w 114"/>
                <a:gd name="T15" fmla="*/ 97 h 215"/>
                <a:gd name="T16" fmla="*/ 11 w 114"/>
                <a:gd name="T17" fmla="*/ 78 h 215"/>
                <a:gd name="T18" fmla="*/ 0 w 114"/>
                <a:gd name="T19" fmla="*/ 22 h 215"/>
                <a:gd name="connsiteX0" fmla="*/ 0 w 10000"/>
                <a:gd name="connsiteY0" fmla="*/ 1023 h 10000"/>
                <a:gd name="connsiteX1" fmla="*/ 7193 w 10000"/>
                <a:gd name="connsiteY1" fmla="*/ 0 h 10000"/>
                <a:gd name="connsiteX2" fmla="*/ 10000 w 10000"/>
                <a:gd name="connsiteY2" fmla="*/ 2744 h 10000"/>
                <a:gd name="connsiteX3" fmla="*/ 8509 w 10000"/>
                <a:gd name="connsiteY3" fmla="*/ 3442 h 10000"/>
                <a:gd name="connsiteX4" fmla="*/ 9543 w 10000"/>
                <a:gd name="connsiteY4" fmla="*/ 9553 h 10000"/>
                <a:gd name="connsiteX5" fmla="*/ 4912 w 10000"/>
                <a:gd name="connsiteY5" fmla="*/ 10000 h 10000"/>
                <a:gd name="connsiteX6" fmla="*/ 2895 w 10000"/>
                <a:gd name="connsiteY6" fmla="*/ 7488 h 10000"/>
                <a:gd name="connsiteX7" fmla="*/ 2807 w 10000"/>
                <a:gd name="connsiteY7" fmla="*/ 4512 h 10000"/>
                <a:gd name="connsiteX8" fmla="*/ 965 w 10000"/>
                <a:gd name="connsiteY8" fmla="*/ 3628 h 10000"/>
                <a:gd name="connsiteX9" fmla="*/ 0 w 10000"/>
                <a:gd name="connsiteY9" fmla="*/ 1023 h 10000"/>
                <a:gd name="connsiteX0" fmla="*/ 0 w 10420"/>
                <a:gd name="connsiteY0" fmla="*/ 1023 h 10000"/>
                <a:gd name="connsiteX1" fmla="*/ 7193 w 10420"/>
                <a:gd name="connsiteY1" fmla="*/ 0 h 10000"/>
                <a:gd name="connsiteX2" fmla="*/ 10420 w 10420"/>
                <a:gd name="connsiteY2" fmla="*/ 2744 h 10000"/>
                <a:gd name="connsiteX3" fmla="*/ 8509 w 10420"/>
                <a:gd name="connsiteY3" fmla="*/ 3442 h 10000"/>
                <a:gd name="connsiteX4" fmla="*/ 9543 w 10420"/>
                <a:gd name="connsiteY4" fmla="*/ 9553 h 10000"/>
                <a:gd name="connsiteX5" fmla="*/ 4912 w 10420"/>
                <a:gd name="connsiteY5" fmla="*/ 10000 h 10000"/>
                <a:gd name="connsiteX6" fmla="*/ 2895 w 10420"/>
                <a:gd name="connsiteY6" fmla="*/ 7488 h 10000"/>
                <a:gd name="connsiteX7" fmla="*/ 2807 w 10420"/>
                <a:gd name="connsiteY7" fmla="*/ 4512 h 10000"/>
                <a:gd name="connsiteX8" fmla="*/ 965 w 10420"/>
                <a:gd name="connsiteY8" fmla="*/ 3628 h 10000"/>
                <a:gd name="connsiteX9" fmla="*/ 0 w 10420"/>
                <a:gd name="connsiteY9" fmla="*/ 1023 h 10000"/>
                <a:gd name="connsiteX0" fmla="*/ 0 w 10420"/>
                <a:gd name="connsiteY0" fmla="*/ 1023 h 10000"/>
                <a:gd name="connsiteX1" fmla="*/ 7193 w 10420"/>
                <a:gd name="connsiteY1" fmla="*/ 0 h 10000"/>
                <a:gd name="connsiteX2" fmla="*/ 10420 w 10420"/>
                <a:gd name="connsiteY2" fmla="*/ 2744 h 10000"/>
                <a:gd name="connsiteX3" fmla="*/ 8929 w 10420"/>
                <a:gd name="connsiteY3" fmla="*/ 3498 h 10000"/>
                <a:gd name="connsiteX4" fmla="*/ 9543 w 10420"/>
                <a:gd name="connsiteY4" fmla="*/ 9553 h 10000"/>
                <a:gd name="connsiteX5" fmla="*/ 4912 w 10420"/>
                <a:gd name="connsiteY5" fmla="*/ 10000 h 10000"/>
                <a:gd name="connsiteX6" fmla="*/ 2895 w 10420"/>
                <a:gd name="connsiteY6" fmla="*/ 7488 h 10000"/>
                <a:gd name="connsiteX7" fmla="*/ 2807 w 10420"/>
                <a:gd name="connsiteY7" fmla="*/ 4512 h 10000"/>
                <a:gd name="connsiteX8" fmla="*/ 965 w 10420"/>
                <a:gd name="connsiteY8" fmla="*/ 3628 h 10000"/>
                <a:gd name="connsiteX9" fmla="*/ 0 w 10420"/>
                <a:gd name="connsiteY9" fmla="*/ 102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0" h="10000">
                  <a:moveTo>
                    <a:pt x="0" y="1023"/>
                  </a:moveTo>
                  <a:lnTo>
                    <a:pt x="7193" y="0"/>
                  </a:lnTo>
                  <a:lnTo>
                    <a:pt x="10420" y="2744"/>
                  </a:lnTo>
                  <a:lnTo>
                    <a:pt x="8929" y="3498"/>
                  </a:lnTo>
                  <a:cubicBezTo>
                    <a:pt x="9134" y="5516"/>
                    <a:pt x="9338" y="7535"/>
                    <a:pt x="9543" y="9553"/>
                  </a:cubicBezTo>
                  <a:lnTo>
                    <a:pt x="4912" y="10000"/>
                  </a:lnTo>
                  <a:lnTo>
                    <a:pt x="2895" y="7488"/>
                  </a:lnTo>
                  <a:cubicBezTo>
                    <a:pt x="2866" y="6496"/>
                    <a:pt x="2836" y="5504"/>
                    <a:pt x="2807" y="4512"/>
                  </a:cubicBezTo>
                  <a:lnTo>
                    <a:pt x="965" y="3628"/>
                  </a:lnTo>
                  <a:lnTo>
                    <a:pt x="0" y="1023"/>
                  </a:lnTo>
                  <a:close/>
                </a:path>
              </a:pathLst>
            </a:custGeom>
            <a:solidFill>
              <a:schemeClr val="accent6">
                <a:lumMod val="20000"/>
                <a:lumOff val="80000"/>
              </a:schemeClr>
            </a:solidFill>
            <a:ln w="1905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55" name="Freeform 54"/>
            <p:cNvSpPr>
              <a:spLocks/>
            </p:cNvSpPr>
            <p:nvPr/>
          </p:nvSpPr>
          <p:spPr bwMode="auto">
            <a:xfrm>
              <a:off x="8126500" y="2626832"/>
              <a:ext cx="254503" cy="210315"/>
            </a:xfrm>
            <a:custGeom>
              <a:avLst/>
              <a:gdLst>
                <a:gd name="T0" fmla="*/ 0 w 128"/>
                <a:gd name="T1" fmla="*/ 24 h 95"/>
                <a:gd name="T2" fmla="*/ 99 w 128"/>
                <a:gd name="T3" fmla="*/ 0 h 95"/>
                <a:gd name="T4" fmla="*/ 128 w 128"/>
                <a:gd name="T5" fmla="*/ 43 h 95"/>
                <a:gd name="T6" fmla="*/ 110 w 128"/>
                <a:gd name="T7" fmla="*/ 62 h 95"/>
                <a:gd name="T8" fmla="*/ 80 w 128"/>
                <a:gd name="T9" fmla="*/ 55 h 95"/>
                <a:gd name="T10" fmla="*/ 31 w 128"/>
                <a:gd name="T11" fmla="*/ 95 h 95"/>
                <a:gd name="T12" fmla="*/ 6 w 128"/>
                <a:gd name="T13" fmla="*/ 74 h 95"/>
                <a:gd name="T14" fmla="*/ 0 w 128"/>
                <a:gd name="T15" fmla="*/ 24 h 95"/>
                <a:gd name="connsiteX0" fmla="*/ 0 w 10000"/>
                <a:gd name="connsiteY0" fmla="*/ 2904 h 10378"/>
                <a:gd name="connsiteX1" fmla="*/ 7453 w 10000"/>
                <a:gd name="connsiteY1" fmla="*/ 0 h 10378"/>
                <a:gd name="connsiteX2" fmla="*/ 10000 w 10000"/>
                <a:gd name="connsiteY2" fmla="*/ 4904 h 10378"/>
                <a:gd name="connsiteX3" fmla="*/ 8594 w 10000"/>
                <a:gd name="connsiteY3" fmla="*/ 6904 h 10378"/>
                <a:gd name="connsiteX4" fmla="*/ 6250 w 10000"/>
                <a:gd name="connsiteY4" fmla="*/ 6167 h 10378"/>
                <a:gd name="connsiteX5" fmla="*/ 2422 w 10000"/>
                <a:gd name="connsiteY5" fmla="*/ 10378 h 10378"/>
                <a:gd name="connsiteX6" fmla="*/ 469 w 10000"/>
                <a:gd name="connsiteY6" fmla="*/ 8167 h 10378"/>
                <a:gd name="connsiteX7" fmla="*/ 0 w 10000"/>
                <a:gd name="connsiteY7" fmla="*/ 2904 h 1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378">
                  <a:moveTo>
                    <a:pt x="0" y="2904"/>
                  </a:moveTo>
                  <a:lnTo>
                    <a:pt x="7453" y="0"/>
                  </a:lnTo>
                  <a:lnTo>
                    <a:pt x="10000" y="4904"/>
                  </a:lnTo>
                  <a:lnTo>
                    <a:pt x="8594" y="6904"/>
                  </a:lnTo>
                  <a:lnTo>
                    <a:pt x="6250" y="6167"/>
                  </a:lnTo>
                  <a:lnTo>
                    <a:pt x="2422" y="10378"/>
                  </a:lnTo>
                  <a:lnTo>
                    <a:pt x="469" y="8167"/>
                  </a:lnTo>
                  <a:cubicBezTo>
                    <a:pt x="313" y="6413"/>
                    <a:pt x="156" y="4658"/>
                    <a:pt x="0" y="2904"/>
                  </a:cubicBezTo>
                  <a:close/>
                </a:path>
              </a:pathLst>
            </a:custGeom>
            <a:solidFill>
              <a:schemeClr val="accent6">
                <a:lumMod val="20000"/>
                <a:lumOff val="80000"/>
              </a:schemeClr>
            </a:solidFill>
            <a:ln w="1905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spTree>
    <p:extLst>
      <p:ext uri="{BB962C8B-B14F-4D97-AF65-F5344CB8AC3E}">
        <p14:creationId xmlns:p14="http://schemas.microsoft.com/office/powerpoint/2010/main" val="314842039"/>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Negative shadin"/>
          <p:cNvSpPr/>
          <p:nvPr/>
        </p:nvSpPr>
        <p:spPr>
          <a:xfrm>
            <a:off x="871540" y="4699000"/>
            <a:ext cx="7612502" cy="939799"/>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irst recession shading"/>
          <p:cNvSpPr/>
          <p:nvPr/>
        </p:nvSpPr>
        <p:spPr>
          <a:xfrm>
            <a:off x="6242050" y="1634068"/>
            <a:ext cx="626533" cy="4004731"/>
          </a:xfrm>
          <a:prstGeom prst="rect">
            <a:avLst/>
          </a:prstGeom>
          <a:solidFill>
            <a:srgbClr val="E1D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First recession shading"/>
          <p:cNvSpPr/>
          <p:nvPr/>
        </p:nvSpPr>
        <p:spPr>
          <a:xfrm>
            <a:off x="3193992" y="1634067"/>
            <a:ext cx="330200" cy="4004731"/>
          </a:xfrm>
          <a:prstGeom prst="rect">
            <a:avLst/>
          </a:prstGeom>
          <a:solidFill>
            <a:srgbClr val="E1D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23" name="Chart 22"/>
          <p:cNvGraphicFramePr>
            <a:graphicFrameLocks/>
          </p:cNvGraphicFramePr>
          <p:nvPr>
            <p:extLst>
              <p:ext uri="{D42A27DB-BD31-4B8C-83A1-F6EECF244321}">
                <p14:modId xmlns:p14="http://schemas.microsoft.com/office/powerpoint/2010/main" val="863681597"/>
              </p:ext>
            </p:extLst>
          </p:nvPr>
        </p:nvGraphicFramePr>
        <p:xfrm>
          <a:off x="233464" y="1151466"/>
          <a:ext cx="8571869" cy="4894255"/>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a:spLocks noGrp="1"/>
          </p:cNvSpPr>
          <p:nvPr>
            <p:ph type="title"/>
          </p:nvPr>
        </p:nvSpPr>
        <p:spPr>
          <a:xfrm>
            <a:off x="512763" y="0"/>
            <a:ext cx="6707187" cy="821889"/>
          </a:xfrm>
        </p:spPr>
        <p:txBody>
          <a:bodyPr/>
          <a:lstStyle/>
          <a:p>
            <a:r>
              <a:rPr lang="en-US" dirty="0" smtClean="0"/>
              <a:t>Severance tax volatility</a:t>
            </a:r>
            <a:endParaRPr lang="en-US" sz="2200" dirty="0"/>
          </a:p>
        </p:txBody>
      </p:sp>
      <p:sp>
        <p:nvSpPr>
          <p:cNvPr id="20" name="TextBox 19"/>
          <p:cNvSpPr txBox="1"/>
          <p:nvPr/>
        </p:nvSpPr>
        <p:spPr>
          <a:xfrm>
            <a:off x="512763" y="795214"/>
            <a:ext cx="8108950" cy="369332"/>
          </a:xfrm>
          <a:prstGeom prst="rect">
            <a:avLst/>
          </a:prstGeom>
        </p:spPr>
        <p:txBody>
          <a:bodyPr wrap="square" lIns="0" rIns="0" rtlCol="0">
            <a:spAutoFit/>
          </a:bodyPr>
          <a:lstStyle/>
          <a:p>
            <a:r>
              <a:rPr lang="en-US" b="1" dirty="0" smtClean="0">
                <a:solidFill>
                  <a:srgbClr val="005195"/>
                </a:solidFill>
                <a:latin typeface="Arial"/>
              </a:rPr>
              <a:t>Montana: </a:t>
            </a:r>
            <a:r>
              <a:rPr lang="en-US" dirty="0" smtClean="0">
                <a:solidFill>
                  <a:srgbClr val="005195"/>
                </a:solidFill>
                <a:latin typeface="Arial"/>
              </a:rPr>
              <a:t>Year-over-Year Percent Change of Major Tax Sources</a:t>
            </a:r>
            <a:endParaRPr lang="en-US" dirty="0">
              <a:solidFill>
                <a:srgbClr val="707683"/>
              </a:solidFill>
            </a:endParaRPr>
          </a:p>
        </p:txBody>
      </p:sp>
      <p:sp>
        <p:nvSpPr>
          <p:cNvPr id="2" name="AutoShape 4" descr="data:image/png;base64,iVBORw0KGgoAAAANSUhEUgAAAggAAAEsCAYAAACmKUveAAAOY0lEQVR4Xu3YoRHAMAwEwbj/psNtcAX8BotoZXCT8/kIECBAgAABApfAIUKAAAECBAgQuAUEgjdBgAABAgQIPAICwaMgQIAAAQIEBII3QIAAAQIECLSAPw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gBh1cBLT1NxOo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Second recession text"/>
          <p:cNvSpPr txBox="1"/>
          <p:nvPr/>
        </p:nvSpPr>
        <p:spPr>
          <a:xfrm>
            <a:off x="2891598" y="5359581"/>
            <a:ext cx="1005840" cy="225306"/>
          </a:xfrm>
          <a:prstGeom prst="rect">
            <a:avLst/>
          </a:prstGeom>
          <a:noFill/>
        </p:spPr>
        <p:txBody>
          <a:bodyPr wrap="square" lIns="0" rIns="0" rtlCol="0">
            <a:spAutoFit/>
          </a:bodyPr>
          <a:lstStyle/>
          <a:p>
            <a:pPr algn="ctr">
              <a:lnSpc>
                <a:spcPct val="95000"/>
              </a:lnSpc>
              <a:spcAft>
                <a:spcPts val="1200"/>
              </a:spcAft>
            </a:pPr>
            <a:r>
              <a:rPr lang="en-US" sz="1000" b="1" spc="200" dirty="0">
                <a:solidFill>
                  <a:srgbClr val="707683"/>
                </a:solidFill>
                <a:latin typeface="Arial"/>
              </a:rPr>
              <a:t>RECESSION</a:t>
            </a:r>
          </a:p>
        </p:txBody>
      </p:sp>
      <p:sp>
        <p:nvSpPr>
          <p:cNvPr id="32" name="Second recession text"/>
          <p:cNvSpPr txBox="1"/>
          <p:nvPr/>
        </p:nvSpPr>
        <p:spPr>
          <a:xfrm>
            <a:off x="5941300" y="5336524"/>
            <a:ext cx="1005840" cy="225306"/>
          </a:xfrm>
          <a:prstGeom prst="rect">
            <a:avLst/>
          </a:prstGeom>
          <a:noFill/>
        </p:spPr>
        <p:txBody>
          <a:bodyPr wrap="square" lIns="0" rIns="0" rtlCol="0">
            <a:spAutoFit/>
          </a:bodyPr>
          <a:lstStyle/>
          <a:p>
            <a:pPr algn="ctr">
              <a:lnSpc>
                <a:spcPct val="95000"/>
              </a:lnSpc>
              <a:spcAft>
                <a:spcPts val="1200"/>
              </a:spcAft>
            </a:pPr>
            <a:r>
              <a:rPr lang="en-US" sz="1000" b="1" spc="200" dirty="0">
                <a:solidFill>
                  <a:srgbClr val="707683"/>
                </a:solidFill>
                <a:latin typeface="Arial"/>
              </a:rPr>
              <a:t>RECESSION</a:t>
            </a:r>
          </a:p>
        </p:txBody>
      </p:sp>
      <p:sp>
        <p:nvSpPr>
          <p:cNvPr id="4" name="TextBox 3"/>
          <p:cNvSpPr txBox="1"/>
          <p:nvPr/>
        </p:nvSpPr>
        <p:spPr>
          <a:xfrm>
            <a:off x="504296" y="5759888"/>
            <a:ext cx="620202" cy="215444"/>
          </a:xfrm>
          <a:prstGeom prst="rect">
            <a:avLst/>
          </a:prstGeom>
        </p:spPr>
        <p:txBody>
          <a:bodyPr wrap="square" lIns="0" tIns="0" rIns="0" bIns="0" rtlCol="0">
            <a:spAutoFit/>
          </a:bodyPr>
          <a:lstStyle/>
          <a:p>
            <a:r>
              <a:rPr lang="en-US" sz="1400" dirty="0" smtClean="0">
                <a:solidFill>
                  <a:schemeClr val="accent6"/>
                </a:solidFill>
              </a:rPr>
              <a:t>FY</a:t>
            </a:r>
            <a:endParaRPr lang="en-US" sz="1400" dirty="0">
              <a:solidFill>
                <a:schemeClr val="accent6"/>
              </a:solidFill>
            </a:endParaRPr>
          </a:p>
        </p:txBody>
      </p:sp>
      <p:sp>
        <p:nvSpPr>
          <p:cNvPr id="14" name="TextBox 13"/>
          <p:cNvSpPr txBox="1"/>
          <p:nvPr/>
        </p:nvSpPr>
        <p:spPr>
          <a:xfrm>
            <a:off x="1308875" y="5758771"/>
            <a:ext cx="278296" cy="215444"/>
          </a:xfrm>
          <a:prstGeom prst="rect">
            <a:avLst/>
          </a:prstGeom>
        </p:spPr>
        <p:txBody>
          <a:bodyPr wrap="square" lIns="0" tIns="0" rIns="0" bIns="0" rtlCol="0">
            <a:spAutoFit/>
          </a:bodyPr>
          <a:lstStyle/>
          <a:p>
            <a:r>
              <a:rPr lang="en-US" sz="1400" dirty="0" smtClean="0">
                <a:solidFill>
                  <a:schemeClr val="accent6"/>
                </a:solidFill>
              </a:rPr>
              <a:t>FY</a:t>
            </a:r>
            <a:endParaRPr lang="en-US" sz="1400" dirty="0">
              <a:solidFill>
                <a:schemeClr val="accent6"/>
              </a:solidFill>
            </a:endParaRPr>
          </a:p>
        </p:txBody>
      </p:sp>
      <p:sp>
        <p:nvSpPr>
          <p:cNvPr id="15" name="TextBox 14"/>
          <p:cNvSpPr txBox="1"/>
          <p:nvPr/>
        </p:nvSpPr>
        <p:spPr>
          <a:xfrm>
            <a:off x="2099607" y="5754839"/>
            <a:ext cx="278296" cy="215444"/>
          </a:xfrm>
          <a:prstGeom prst="rect">
            <a:avLst/>
          </a:prstGeom>
        </p:spPr>
        <p:txBody>
          <a:bodyPr wrap="square" lIns="0" tIns="0" rIns="0" bIns="0" rtlCol="0">
            <a:spAutoFit/>
          </a:bodyPr>
          <a:lstStyle/>
          <a:p>
            <a:r>
              <a:rPr lang="en-US" sz="1400" dirty="0" smtClean="0">
                <a:solidFill>
                  <a:schemeClr val="accent6"/>
                </a:solidFill>
              </a:rPr>
              <a:t>FY</a:t>
            </a:r>
            <a:endParaRPr lang="en-US" sz="1400" dirty="0">
              <a:solidFill>
                <a:schemeClr val="accent6"/>
              </a:solidFill>
            </a:endParaRPr>
          </a:p>
        </p:txBody>
      </p:sp>
      <p:sp>
        <p:nvSpPr>
          <p:cNvPr id="16" name="TextBox 15"/>
          <p:cNvSpPr txBox="1"/>
          <p:nvPr/>
        </p:nvSpPr>
        <p:spPr>
          <a:xfrm>
            <a:off x="2890296" y="5754839"/>
            <a:ext cx="278296" cy="215444"/>
          </a:xfrm>
          <a:prstGeom prst="rect">
            <a:avLst/>
          </a:prstGeom>
        </p:spPr>
        <p:txBody>
          <a:bodyPr wrap="square" lIns="0" tIns="0" rIns="0" bIns="0" rtlCol="0">
            <a:spAutoFit/>
          </a:bodyPr>
          <a:lstStyle/>
          <a:p>
            <a:r>
              <a:rPr lang="en-US" sz="1400" dirty="0" smtClean="0">
                <a:solidFill>
                  <a:schemeClr val="accent6"/>
                </a:solidFill>
              </a:rPr>
              <a:t>FY</a:t>
            </a:r>
            <a:endParaRPr lang="en-US" sz="1400" dirty="0">
              <a:solidFill>
                <a:schemeClr val="accent6"/>
              </a:solidFill>
            </a:endParaRPr>
          </a:p>
        </p:txBody>
      </p:sp>
      <p:sp>
        <p:nvSpPr>
          <p:cNvPr id="17" name="TextBox 16"/>
          <p:cNvSpPr txBox="1"/>
          <p:nvPr/>
        </p:nvSpPr>
        <p:spPr>
          <a:xfrm>
            <a:off x="3670893" y="5754839"/>
            <a:ext cx="278296" cy="215444"/>
          </a:xfrm>
          <a:prstGeom prst="rect">
            <a:avLst/>
          </a:prstGeom>
        </p:spPr>
        <p:txBody>
          <a:bodyPr wrap="square" lIns="0" tIns="0" rIns="0" bIns="0" rtlCol="0">
            <a:spAutoFit/>
          </a:bodyPr>
          <a:lstStyle/>
          <a:p>
            <a:r>
              <a:rPr lang="en-US" sz="1400" dirty="0" smtClean="0">
                <a:solidFill>
                  <a:schemeClr val="accent6"/>
                </a:solidFill>
              </a:rPr>
              <a:t>FY</a:t>
            </a:r>
            <a:endParaRPr lang="en-US" sz="1400" dirty="0">
              <a:solidFill>
                <a:schemeClr val="accent6"/>
              </a:solidFill>
            </a:endParaRPr>
          </a:p>
        </p:txBody>
      </p:sp>
      <p:sp>
        <p:nvSpPr>
          <p:cNvPr id="18" name="TextBox 17"/>
          <p:cNvSpPr txBox="1"/>
          <p:nvPr/>
        </p:nvSpPr>
        <p:spPr>
          <a:xfrm>
            <a:off x="4474067" y="5758255"/>
            <a:ext cx="278296" cy="215444"/>
          </a:xfrm>
          <a:prstGeom prst="rect">
            <a:avLst/>
          </a:prstGeom>
        </p:spPr>
        <p:txBody>
          <a:bodyPr wrap="square" lIns="0" tIns="0" rIns="0" bIns="0" rtlCol="0">
            <a:spAutoFit/>
          </a:bodyPr>
          <a:lstStyle/>
          <a:p>
            <a:r>
              <a:rPr lang="en-US" sz="1400" dirty="0" smtClean="0">
                <a:solidFill>
                  <a:schemeClr val="accent6"/>
                </a:solidFill>
              </a:rPr>
              <a:t>FY</a:t>
            </a:r>
            <a:endParaRPr lang="en-US" sz="1400" dirty="0">
              <a:solidFill>
                <a:schemeClr val="accent6"/>
              </a:solidFill>
            </a:endParaRPr>
          </a:p>
        </p:txBody>
      </p:sp>
      <p:sp>
        <p:nvSpPr>
          <p:cNvPr id="19" name="TextBox 18"/>
          <p:cNvSpPr txBox="1"/>
          <p:nvPr/>
        </p:nvSpPr>
        <p:spPr>
          <a:xfrm>
            <a:off x="5237763" y="5754839"/>
            <a:ext cx="278296" cy="215444"/>
          </a:xfrm>
          <a:prstGeom prst="rect">
            <a:avLst/>
          </a:prstGeom>
        </p:spPr>
        <p:txBody>
          <a:bodyPr wrap="square" lIns="0" tIns="0" rIns="0" bIns="0" rtlCol="0">
            <a:spAutoFit/>
          </a:bodyPr>
          <a:lstStyle/>
          <a:p>
            <a:r>
              <a:rPr lang="en-US" sz="1400" dirty="0" smtClean="0">
                <a:solidFill>
                  <a:schemeClr val="accent6"/>
                </a:solidFill>
              </a:rPr>
              <a:t>FY</a:t>
            </a:r>
            <a:endParaRPr lang="en-US" sz="1400" dirty="0">
              <a:solidFill>
                <a:schemeClr val="accent6"/>
              </a:solidFill>
            </a:endParaRPr>
          </a:p>
        </p:txBody>
      </p:sp>
      <p:sp>
        <p:nvSpPr>
          <p:cNvPr id="21" name="TextBox 20"/>
          <p:cNvSpPr txBox="1"/>
          <p:nvPr/>
        </p:nvSpPr>
        <p:spPr>
          <a:xfrm>
            <a:off x="6058440" y="5754839"/>
            <a:ext cx="278296" cy="215444"/>
          </a:xfrm>
          <a:prstGeom prst="rect">
            <a:avLst/>
          </a:prstGeom>
        </p:spPr>
        <p:txBody>
          <a:bodyPr wrap="square" lIns="0" tIns="0" rIns="0" bIns="0" rtlCol="0">
            <a:spAutoFit/>
          </a:bodyPr>
          <a:lstStyle/>
          <a:p>
            <a:r>
              <a:rPr lang="en-US" sz="1400" dirty="0" smtClean="0">
                <a:solidFill>
                  <a:schemeClr val="accent6"/>
                </a:solidFill>
              </a:rPr>
              <a:t>FY</a:t>
            </a:r>
            <a:endParaRPr lang="en-US" sz="1400" dirty="0">
              <a:solidFill>
                <a:schemeClr val="accent6"/>
              </a:solidFill>
            </a:endParaRPr>
          </a:p>
        </p:txBody>
      </p:sp>
      <p:sp>
        <p:nvSpPr>
          <p:cNvPr id="22" name="TextBox 21"/>
          <p:cNvSpPr txBox="1"/>
          <p:nvPr/>
        </p:nvSpPr>
        <p:spPr>
          <a:xfrm>
            <a:off x="6848783" y="5754839"/>
            <a:ext cx="278296" cy="215444"/>
          </a:xfrm>
          <a:prstGeom prst="rect">
            <a:avLst/>
          </a:prstGeom>
        </p:spPr>
        <p:txBody>
          <a:bodyPr wrap="square" lIns="0" tIns="0" rIns="0" bIns="0" rtlCol="0">
            <a:spAutoFit/>
          </a:bodyPr>
          <a:lstStyle/>
          <a:p>
            <a:r>
              <a:rPr lang="en-US" sz="1400" dirty="0" smtClean="0">
                <a:solidFill>
                  <a:schemeClr val="accent6"/>
                </a:solidFill>
              </a:rPr>
              <a:t>FY</a:t>
            </a:r>
            <a:endParaRPr lang="en-US" sz="1400" dirty="0">
              <a:solidFill>
                <a:schemeClr val="accent6"/>
              </a:solidFill>
            </a:endParaRPr>
          </a:p>
        </p:txBody>
      </p:sp>
      <p:sp>
        <p:nvSpPr>
          <p:cNvPr id="25" name="TextBox 24"/>
          <p:cNvSpPr txBox="1"/>
          <p:nvPr/>
        </p:nvSpPr>
        <p:spPr>
          <a:xfrm>
            <a:off x="7656723" y="5754839"/>
            <a:ext cx="278296" cy="215444"/>
          </a:xfrm>
          <a:prstGeom prst="rect">
            <a:avLst/>
          </a:prstGeom>
        </p:spPr>
        <p:txBody>
          <a:bodyPr wrap="square" lIns="0" tIns="0" rIns="0" bIns="0" rtlCol="0">
            <a:spAutoFit/>
          </a:bodyPr>
          <a:lstStyle/>
          <a:p>
            <a:r>
              <a:rPr lang="en-US" sz="1400" dirty="0" smtClean="0">
                <a:solidFill>
                  <a:schemeClr val="accent6"/>
                </a:solidFill>
              </a:rPr>
              <a:t>FY</a:t>
            </a:r>
            <a:endParaRPr lang="en-US" sz="1400" dirty="0">
              <a:solidFill>
                <a:schemeClr val="accent6"/>
              </a:solidFill>
            </a:endParaRPr>
          </a:p>
        </p:txBody>
      </p:sp>
      <p:sp>
        <p:nvSpPr>
          <p:cNvPr id="6" name="TextBox 25"/>
          <p:cNvSpPr txBox="1"/>
          <p:nvPr/>
        </p:nvSpPr>
        <p:spPr>
          <a:xfrm>
            <a:off x="504296" y="5754839"/>
            <a:ext cx="620202" cy="215444"/>
          </a:xfrm>
          <a:prstGeom prst="rect">
            <a:avLst/>
          </a:prstGeom>
        </p:spPr>
        <p:txBody>
          <a:bodyPr wrap="square" lIns="0" tIns="0" rIns="0" bIns="0" rtlCol="0">
            <a:spAutoFit/>
          </a:bodyPr>
          <a:lstStyle/>
          <a:p>
            <a:r>
              <a:rPr lang="en-US" sz="1400" dirty="0" smtClean="0">
                <a:solidFill>
                  <a:schemeClr val="accent6"/>
                </a:solidFill>
              </a:rPr>
              <a:t>FY</a:t>
            </a:r>
            <a:endParaRPr lang="en-US" sz="1400" dirty="0">
              <a:solidFill>
                <a:schemeClr val="accent6"/>
              </a:solidFill>
            </a:endParaRPr>
          </a:p>
        </p:txBody>
      </p:sp>
      <p:sp>
        <p:nvSpPr>
          <p:cNvPr id="7" name="TextBox 26"/>
          <p:cNvSpPr txBox="1"/>
          <p:nvPr/>
        </p:nvSpPr>
        <p:spPr>
          <a:xfrm>
            <a:off x="1308875" y="5754839"/>
            <a:ext cx="278296" cy="215444"/>
          </a:xfrm>
          <a:prstGeom prst="rect">
            <a:avLst/>
          </a:prstGeom>
        </p:spPr>
        <p:txBody>
          <a:bodyPr wrap="square" lIns="0" tIns="0" rIns="0" bIns="0" rtlCol="0">
            <a:spAutoFit/>
          </a:bodyPr>
          <a:lstStyle/>
          <a:p>
            <a:r>
              <a:rPr lang="en-US" sz="1400" dirty="0" smtClean="0">
                <a:solidFill>
                  <a:schemeClr val="accent6"/>
                </a:solidFill>
              </a:rPr>
              <a:t>FY</a:t>
            </a:r>
            <a:endParaRPr lang="en-US" sz="1400" dirty="0">
              <a:solidFill>
                <a:schemeClr val="accent6"/>
              </a:solidFill>
            </a:endParaRPr>
          </a:p>
        </p:txBody>
      </p:sp>
      <p:sp>
        <p:nvSpPr>
          <p:cNvPr id="8" name="TextBox 34"/>
          <p:cNvSpPr txBox="1"/>
          <p:nvPr/>
        </p:nvSpPr>
        <p:spPr>
          <a:xfrm>
            <a:off x="4474067" y="5754839"/>
            <a:ext cx="278296" cy="215444"/>
          </a:xfrm>
          <a:prstGeom prst="rect">
            <a:avLst/>
          </a:prstGeom>
        </p:spPr>
        <p:txBody>
          <a:bodyPr wrap="square" lIns="0" tIns="0" rIns="0" bIns="0" rtlCol="0">
            <a:spAutoFit/>
          </a:bodyPr>
          <a:lstStyle/>
          <a:p>
            <a:r>
              <a:rPr lang="en-US" sz="1400" dirty="0" smtClean="0">
                <a:solidFill>
                  <a:schemeClr val="accent6"/>
                </a:solidFill>
              </a:rPr>
              <a:t>FY</a:t>
            </a:r>
            <a:endParaRPr lang="en-US" sz="1400" dirty="0">
              <a:solidFill>
                <a:schemeClr val="accent6"/>
              </a:solidFill>
            </a:endParaRPr>
          </a:p>
        </p:txBody>
      </p:sp>
      <p:sp>
        <p:nvSpPr>
          <p:cNvPr id="9" name="Rectangle 2"/>
          <p:cNvSpPr/>
          <p:nvPr/>
        </p:nvSpPr>
        <p:spPr>
          <a:xfrm>
            <a:off x="488427" y="5762968"/>
            <a:ext cx="7971279" cy="3072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4"/>
          <p:cNvSpPr txBox="1"/>
          <p:nvPr/>
        </p:nvSpPr>
        <p:spPr>
          <a:xfrm>
            <a:off x="814397" y="5759888"/>
            <a:ext cx="642605" cy="276999"/>
          </a:xfrm>
          <a:prstGeom prst="rect">
            <a:avLst/>
          </a:prstGeom>
        </p:spPr>
        <p:txBody>
          <a:bodyPr wrap="square" lIns="0" rIns="0" rtlCol="0">
            <a:spAutoFit/>
          </a:bodyPr>
          <a:lstStyle/>
          <a:p>
            <a:r>
              <a:rPr lang="en-US" sz="1200" dirty="0" smtClean="0">
                <a:solidFill>
                  <a:schemeClr val="accent6"/>
                </a:solidFill>
              </a:rPr>
              <a:t>FY 1996</a:t>
            </a:r>
            <a:endParaRPr lang="en-US" sz="1200" dirty="0">
              <a:solidFill>
                <a:schemeClr val="accent6"/>
              </a:solidFill>
            </a:endParaRPr>
          </a:p>
        </p:txBody>
      </p:sp>
      <p:sp>
        <p:nvSpPr>
          <p:cNvPr id="11" name="TextBox 35"/>
          <p:cNvSpPr txBox="1"/>
          <p:nvPr/>
        </p:nvSpPr>
        <p:spPr>
          <a:xfrm>
            <a:off x="1611198" y="5759888"/>
            <a:ext cx="642605" cy="276999"/>
          </a:xfrm>
          <a:prstGeom prst="rect">
            <a:avLst/>
          </a:prstGeom>
        </p:spPr>
        <p:txBody>
          <a:bodyPr wrap="square" lIns="0" rIns="0" rtlCol="0">
            <a:spAutoFit/>
          </a:bodyPr>
          <a:lstStyle/>
          <a:p>
            <a:r>
              <a:rPr lang="en-US" sz="1200" dirty="0" smtClean="0">
                <a:solidFill>
                  <a:schemeClr val="accent6"/>
                </a:solidFill>
              </a:rPr>
              <a:t>FY 1998</a:t>
            </a:r>
            <a:endParaRPr lang="en-US" sz="1200" dirty="0">
              <a:solidFill>
                <a:schemeClr val="accent6"/>
              </a:solidFill>
            </a:endParaRPr>
          </a:p>
        </p:txBody>
      </p:sp>
      <p:sp>
        <p:nvSpPr>
          <p:cNvPr id="13" name="TextBox 36"/>
          <p:cNvSpPr txBox="1"/>
          <p:nvPr/>
        </p:nvSpPr>
        <p:spPr>
          <a:xfrm>
            <a:off x="2407999" y="5759888"/>
            <a:ext cx="642605" cy="276999"/>
          </a:xfrm>
          <a:prstGeom prst="rect">
            <a:avLst/>
          </a:prstGeom>
        </p:spPr>
        <p:txBody>
          <a:bodyPr wrap="square" lIns="0" rIns="0" rtlCol="0">
            <a:spAutoFit/>
          </a:bodyPr>
          <a:lstStyle/>
          <a:p>
            <a:r>
              <a:rPr lang="en-US" sz="1200" dirty="0" smtClean="0">
                <a:solidFill>
                  <a:schemeClr val="accent6"/>
                </a:solidFill>
              </a:rPr>
              <a:t>FY 2000</a:t>
            </a:r>
            <a:endParaRPr lang="en-US" sz="1200" dirty="0">
              <a:solidFill>
                <a:schemeClr val="accent6"/>
              </a:solidFill>
            </a:endParaRPr>
          </a:p>
        </p:txBody>
      </p:sp>
      <p:sp>
        <p:nvSpPr>
          <p:cNvPr id="28" name="TextBox 37"/>
          <p:cNvSpPr txBox="1"/>
          <p:nvPr/>
        </p:nvSpPr>
        <p:spPr>
          <a:xfrm>
            <a:off x="3204800" y="5759888"/>
            <a:ext cx="642605" cy="276999"/>
          </a:xfrm>
          <a:prstGeom prst="rect">
            <a:avLst/>
          </a:prstGeom>
        </p:spPr>
        <p:txBody>
          <a:bodyPr wrap="square" lIns="0" rIns="0" rtlCol="0">
            <a:spAutoFit/>
          </a:bodyPr>
          <a:lstStyle/>
          <a:p>
            <a:r>
              <a:rPr lang="en-US" sz="1200" dirty="0" smtClean="0">
                <a:solidFill>
                  <a:schemeClr val="accent6"/>
                </a:solidFill>
              </a:rPr>
              <a:t>FY 2002</a:t>
            </a:r>
            <a:endParaRPr lang="en-US" sz="1200" dirty="0">
              <a:solidFill>
                <a:schemeClr val="accent6"/>
              </a:solidFill>
            </a:endParaRPr>
          </a:p>
        </p:txBody>
      </p:sp>
      <p:sp>
        <p:nvSpPr>
          <p:cNvPr id="29" name="TextBox 38"/>
          <p:cNvSpPr txBox="1"/>
          <p:nvPr/>
        </p:nvSpPr>
        <p:spPr>
          <a:xfrm>
            <a:off x="4001601" y="5759888"/>
            <a:ext cx="642605" cy="276999"/>
          </a:xfrm>
          <a:prstGeom prst="rect">
            <a:avLst/>
          </a:prstGeom>
        </p:spPr>
        <p:txBody>
          <a:bodyPr wrap="square" lIns="0" rIns="0" rtlCol="0">
            <a:spAutoFit/>
          </a:bodyPr>
          <a:lstStyle/>
          <a:p>
            <a:r>
              <a:rPr lang="en-US" sz="1200" dirty="0" smtClean="0">
                <a:solidFill>
                  <a:schemeClr val="accent6"/>
                </a:solidFill>
              </a:rPr>
              <a:t>FY 2004</a:t>
            </a:r>
            <a:endParaRPr lang="en-US" sz="1200" dirty="0">
              <a:solidFill>
                <a:schemeClr val="accent6"/>
              </a:solidFill>
            </a:endParaRPr>
          </a:p>
        </p:txBody>
      </p:sp>
      <p:sp>
        <p:nvSpPr>
          <p:cNvPr id="34" name="TextBox 39"/>
          <p:cNvSpPr txBox="1"/>
          <p:nvPr/>
        </p:nvSpPr>
        <p:spPr>
          <a:xfrm>
            <a:off x="4798402" y="5759888"/>
            <a:ext cx="642605" cy="276999"/>
          </a:xfrm>
          <a:prstGeom prst="rect">
            <a:avLst/>
          </a:prstGeom>
        </p:spPr>
        <p:txBody>
          <a:bodyPr wrap="square" lIns="0" rIns="0" rtlCol="0">
            <a:spAutoFit/>
          </a:bodyPr>
          <a:lstStyle/>
          <a:p>
            <a:r>
              <a:rPr lang="en-US" sz="1200" dirty="0" smtClean="0">
                <a:solidFill>
                  <a:schemeClr val="accent6"/>
                </a:solidFill>
              </a:rPr>
              <a:t>FY 2006</a:t>
            </a:r>
            <a:endParaRPr lang="en-US" sz="1200" dirty="0">
              <a:solidFill>
                <a:schemeClr val="accent6"/>
              </a:solidFill>
            </a:endParaRPr>
          </a:p>
        </p:txBody>
      </p:sp>
      <p:sp>
        <p:nvSpPr>
          <p:cNvPr id="45" name="TextBox 40"/>
          <p:cNvSpPr txBox="1"/>
          <p:nvPr/>
        </p:nvSpPr>
        <p:spPr>
          <a:xfrm>
            <a:off x="5595203" y="5759888"/>
            <a:ext cx="642605" cy="276999"/>
          </a:xfrm>
          <a:prstGeom prst="rect">
            <a:avLst/>
          </a:prstGeom>
        </p:spPr>
        <p:txBody>
          <a:bodyPr wrap="square" lIns="0" rIns="0" rtlCol="0">
            <a:spAutoFit/>
          </a:bodyPr>
          <a:lstStyle/>
          <a:p>
            <a:r>
              <a:rPr lang="en-US" sz="1200" dirty="0" smtClean="0">
                <a:solidFill>
                  <a:schemeClr val="accent6"/>
                </a:solidFill>
              </a:rPr>
              <a:t>FY 2008</a:t>
            </a:r>
            <a:endParaRPr lang="en-US" sz="1200" dirty="0">
              <a:solidFill>
                <a:schemeClr val="accent6"/>
              </a:solidFill>
            </a:endParaRPr>
          </a:p>
        </p:txBody>
      </p:sp>
      <p:sp>
        <p:nvSpPr>
          <p:cNvPr id="46" name="TextBox 41"/>
          <p:cNvSpPr txBox="1"/>
          <p:nvPr/>
        </p:nvSpPr>
        <p:spPr>
          <a:xfrm>
            <a:off x="6392004" y="5759888"/>
            <a:ext cx="642605" cy="276999"/>
          </a:xfrm>
          <a:prstGeom prst="rect">
            <a:avLst/>
          </a:prstGeom>
        </p:spPr>
        <p:txBody>
          <a:bodyPr wrap="square" lIns="0" rIns="0" rtlCol="0">
            <a:spAutoFit/>
          </a:bodyPr>
          <a:lstStyle/>
          <a:p>
            <a:r>
              <a:rPr lang="en-US" sz="1200" dirty="0" smtClean="0">
                <a:solidFill>
                  <a:schemeClr val="accent6"/>
                </a:solidFill>
              </a:rPr>
              <a:t>FY 2010</a:t>
            </a:r>
            <a:endParaRPr lang="en-US" sz="1200" dirty="0">
              <a:solidFill>
                <a:schemeClr val="accent6"/>
              </a:solidFill>
            </a:endParaRPr>
          </a:p>
        </p:txBody>
      </p:sp>
      <p:sp>
        <p:nvSpPr>
          <p:cNvPr id="47" name="TextBox 42"/>
          <p:cNvSpPr txBox="1"/>
          <p:nvPr/>
        </p:nvSpPr>
        <p:spPr>
          <a:xfrm>
            <a:off x="7188805" y="5759888"/>
            <a:ext cx="642605" cy="276999"/>
          </a:xfrm>
          <a:prstGeom prst="rect">
            <a:avLst/>
          </a:prstGeom>
        </p:spPr>
        <p:txBody>
          <a:bodyPr wrap="square" lIns="0" rIns="0" rtlCol="0">
            <a:spAutoFit/>
          </a:bodyPr>
          <a:lstStyle/>
          <a:p>
            <a:r>
              <a:rPr lang="en-US" sz="1200" dirty="0" smtClean="0">
                <a:solidFill>
                  <a:schemeClr val="accent6"/>
                </a:solidFill>
              </a:rPr>
              <a:t>FY 2012</a:t>
            </a:r>
            <a:endParaRPr lang="en-US" sz="1200" dirty="0">
              <a:solidFill>
                <a:schemeClr val="accent6"/>
              </a:solidFill>
            </a:endParaRPr>
          </a:p>
        </p:txBody>
      </p:sp>
      <p:sp>
        <p:nvSpPr>
          <p:cNvPr id="48" name="TextBox 43"/>
          <p:cNvSpPr txBox="1"/>
          <p:nvPr/>
        </p:nvSpPr>
        <p:spPr>
          <a:xfrm>
            <a:off x="7985606" y="5759888"/>
            <a:ext cx="642605" cy="276999"/>
          </a:xfrm>
          <a:prstGeom prst="rect">
            <a:avLst/>
          </a:prstGeom>
        </p:spPr>
        <p:txBody>
          <a:bodyPr wrap="square" lIns="0" rIns="0" rtlCol="0">
            <a:spAutoFit/>
          </a:bodyPr>
          <a:lstStyle/>
          <a:p>
            <a:r>
              <a:rPr lang="en-US" sz="1200" dirty="0" smtClean="0">
                <a:solidFill>
                  <a:schemeClr val="accent6"/>
                </a:solidFill>
              </a:rPr>
              <a:t>FY 2014</a:t>
            </a:r>
            <a:endParaRPr lang="en-US" sz="1200" dirty="0">
              <a:solidFill>
                <a:schemeClr val="accent6"/>
              </a:solidFill>
            </a:endParaRPr>
          </a:p>
        </p:txBody>
      </p:sp>
    </p:spTree>
    <p:extLst>
      <p:ext uri="{BB962C8B-B14F-4D97-AF65-F5344CB8AC3E}">
        <p14:creationId xmlns:p14="http://schemas.microsoft.com/office/powerpoint/2010/main" val="1701573130"/>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510" y="248117"/>
            <a:ext cx="6707187" cy="821889"/>
          </a:xfrm>
        </p:spPr>
        <p:txBody>
          <a:bodyPr/>
          <a:lstStyle/>
          <a:p>
            <a:r>
              <a:rPr lang="en-US" dirty="0" smtClean="0"/>
              <a:t>Corporate income tax most volatile in 25 out of 30 states where it is a major source</a:t>
            </a:r>
            <a:endParaRPr lang="en-US" dirty="0"/>
          </a:p>
        </p:txBody>
      </p:sp>
      <p:grpSp>
        <p:nvGrpSpPr>
          <p:cNvPr id="3" name="Group 2"/>
          <p:cNvGrpSpPr/>
          <p:nvPr/>
        </p:nvGrpSpPr>
        <p:grpSpPr>
          <a:xfrm>
            <a:off x="1427940" y="1560610"/>
            <a:ext cx="7088315" cy="4614109"/>
            <a:chOff x="1654560" y="1510296"/>
            <a:chExt cx="7088315" cy="4614109"/>
          </a:xfrm>
          <a:solidFill>
            <a:schemeClr val="bg1"/>
          </a:solidFill>
          <a:effectLst>
            <a:outerShdw blurRad="88900" dist="50800" dir="2700000" algn="tl" rotWithShape="0">
              <a:prstClr val="black">
                <a:alpha val="62000"/>
              </a:prstClr>
            </a:outerShdw>
          </a:effectLst>
        </p:grpSpPr>
        <p:sp>
          <p:nvSpPr>
            <p:cNvPr id="74" name="Freeform 73"/>
            <p:cNvSpPr>
              <a:spLocks/>
            </p:cNvSpPr>
            <p:nvPr/>
          </p:nvSpPr>
          <p:spPr bwMode="auto">
            <a:xfrm>
              <a:off x="7440533" y="3201067"/>
              <a:ext cx="674037" cy="299503"/>
            </a:xfrm>
            <a:custGeom>
              <a:avLst/>
              <a:gdLst>
                <a:gd name="T0" fmla="*/ 0 w 339"/>
                <a:gd name="T1" fmla="*/ 46 h 138"/>
                <a:gd name="T2" fmla="*/ 254 w 339"/>
                <a:gd name="T3" fmla="*/ 0 h 138"/>
                <a:gd name="T4" fmla="*/ 294 w 339"/>
                <a:gd name="T5" fmla="*/ 94 h 138"/>
                <a:gd name="T6" fmla="*/ 338 w 339"/>
                <a:gd name="T7" fmla="*/ 84 h 138"/>
                <a:gd name="T8" fmla="*/ 339 w 339"/>
                <a:gd name="T9" fmla="*/ 132 h 138"/>
                <a:gd name="T10" fmla="*/ 303 w 339"/>
                <a:gd name="T11" fmla="*/ 138 h 138"/>
                <a:gd name="T12" fmla="*/ 273 w 339"/>
                <a:gd name="T13" fmla="*/ 107 h 138"/>
                <a:gd name="T14" fmla="*/ 254 w 339"/>
                <a:gd name="T15" fmla="*/ 70 h 138"/>
                <a:gd name="T16" fmla="*/ 249 w 339"/>
                <a:gd name="T17" fmla="*/ 17 h 138"/>
                <a:gd name="T18" fmla="*/ 235 w 339"/>
                <a:gd name="T19" fmla="*/ 43 h 138"/>
                <a:gd name="T20" fmla="*/ 253 w 339"/>
                <a:gd name="T21" fmla="*/ 121 h 138"/>
                <a:gd name="T22" fmla="*/ 178 w 339"/>
                <a:gd name="T23" fmla="*/ 133 h 138"/>
                <a:gd name="T24" fmla="*/ 175 w 339"/>
                <a:gd name="T25" fmla="*/ 76 h 138"/>
                <a:gd name="T26" fmla="*/ 130 w 339"/>
                <a:gd name="T27" fmla="*/ 51 h 138"/>
                <a:gd name="T28" fmla="*/ 91 w 339"/>
                <a:gd name="T29" fmla="*/ 44 h 138"/>
                <a:gd name="T30" fmla="*/ 11 w 339"/>
                <a:gd name="T31" fmla="*/ 84 h 138"/>
                <a:gd name="T32" fmla="*/ 0 w 339"/>
                <a:gd name="T33" fmla="*/ 46 h 138"/>
                <a:gd name="connsiteX0" fmla="*/ 0 w 10000"/>
                <a:gd name="connsiteY0" fmla="*/ 3333 h 10000"/>
                <a:gd name="connsiteX1" fmla="*/ 7634 w 10000"/>
                <a:gd name="connsiteY1" fmla="*/ 0 h 10000"/>
                <a:gd name="connsiteX2" fmla="*/ 8673 w 10000"/>
                <a:gd name="connsiteY2" fmla="*/ 6812 h 10000"/>
                <a:gd name="connsiteX3" fmla="*/ 9971 w 10000"/>
                <a:gd name="connsiteY3" fmla="*/ 6087 h 10000"/>
                <a:gd name="connsiteX4" fmla="*/ 10000 w 10000"/>
                <a:gd name="connsiteY4" fmla="*/ 9565 h 10000"/>
                <a:gd name="connsiteX5" fmla="*/ 8938 w 10000"/>
                <a:gd name="connsiteY5" fmla="*/ 10000 h 10000"/>
                <a:gd name="connsiteX6" fmla="*/ 8053 w 10000"/>
                <a:gd name="connsiteY6" fmla="*/ 7754 h 10000"/>
                <a:gd name="connsiteX7" fmla="*/ 7493 w 10000"/>
                <a:gd name="connsiteY7" fmla="*/ 5072 h 10000"/>
                <a:gd name="connsiteX8" fmla="*/ 7345 w 10000"/>
                <a:gd name="connsiteY8" fmla="*/ 1232 h 10000"/>
                <a:gd name="connsiteX9" fmla="*/ 6932 w 10000"/>
                <a:gd name="connsiteY9" fmla="*/ 3116 h 10000"/>
                <a:gd name="connsiteX10" fmla="*/ 7463 w 10000"/>
                <a:gd name="connsiteY10" fmla="*/ 8768 h 10000"/>
                <a:gd name="connsiteX11" fmla="*/ 5251 w 10000"/>
                <a:gd name="connsiteY11" fmla="*/ 9638 h 10000"/>
                <a:gd name="connsiteX12" fmla="*/ 5162 w 10000"/>
                <a:gd name="connsiteY12" fmla="*/ 5507 h 10000"/>
                <a:gd name="connsiteX13" fmla="*/ 3835 w 10000"/>
                <a:gd name="connsiteY13" fmla="*/ 3696 h 10000"/>
                <a:gd name="connsiteX14" fmla="*/ 2684 w 10000"/>
                <a:gd name="connsiteY14" fmla="*/ 3188 h 10000"/>
                <a:gd name="connsiteX15" fmla="*/ 324 w 10000"/>
                <a:gd name="connsiteY15" fmla="*/ 6087 h 10000"/>
                <a:gd name="connsiteX16" fmla="*/ 0 w 10000"/>
                <a:gd name="connsiteY16" fmla="*/ 3333 h 10000"/>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812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986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986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986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00" h="10174">
                  <a:moveTo>
                    <a:pt x="0" y="3507"/>
                  </a:moveTo>
                  <a:lnTo>
                    <a:pt x="7705" y="0"/>
                  </a:lnTo>
                  <a:lnTo>
                    <a:pt x="8673" y="6986"/>
                  </a:lnTo>
                  <a:lnTo>
                    <a:pt x="9971" y="6261"/>
                  </a:lnTo>
                  <a:cubicBezTo>
                    <a:pt x="9981" y="7420"/>
                    <a:pt x="9990" y="8580"/>
                    <a:pt x="10000" y="9739"/>
                  </a:cubicBezTo>
                  <a:lnTo>
                    <a:pt x="8938" y="10174"/>
                  </a:lnTo>
                  <a:lnTo>
                    <a:pt x="8053" y="7928"/>
                  </a:lnTo>
                  <a:lnTo>
                    <a:pt x="7493" y="5246"/>
                  </a:lnTo>
                  <a:cubicBezTo>
                    <a:pt x="7444" y="3966"/>
                    <a:pt x="7394" y="2686"/>
                    <a:pt x="7345" y="1406"/>
                  </a:cubicBezTo>
                  <a:cubicBezTo>
                    <a:pt x="7207" y="2034"/>
                    <a:pt x="7070" y="2662"/>
                    <a:pt x="6932" y="3290"/>
                  </a:cubicBezTo>
                  <a:lnTo>
                    <a:pt x="7463" y="8942"/>
                  </a:lnTo>
                  <a:lnTo>
                    <a:pt x="5251" y="9986"/>
                  </a:lnTo>
                  <a:cubicBezTo>
                    <a:pt x="5115" y="8782"/>
                    <a:pt x="5192" y="7058"/>
                    <a:pt x="5162" y="5681"/>
                  </a:cubicBezTo>
                  <a:lnTo>
                    <a:pt x="3835" y="3870"/>
                  </a:lnTo>
                  <a:lnTo>
                    <a:pt x="2684" y="3362"/>
                  </a:lnTo>
                  <a:lnTo>
                    <a:pt x="324" y="6261"/>
                  </a:lnTo>
                  <a:lnTo>
                    <a:pt x="0" y="3507"/>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nvGrpSpPr>
            <p:cNvPr id="75" name="Group 74"/>
            <p:cNvGrpSpPr/>
            <p:nvPr/>
          </p:nvGrpSpPr>
          <p:grpSpPr>
            <a:xfrm>
              <a:off x="7040884" y="3317116"/>
              <a:ext cx="1073270" cy="693290"/>
              <a:chOff x="6972788" y="3486014"/>
              <a:chExt cx="1073270" cy="646200"/>
            </a:xfrm>
            <a:grpFill/>
            <a:effectLst/>
          </p:grpSpPr>
          <p:sp>
            <p:nvSpPr>
              <p:cNvPr id="126" name="Freeform 125"/>
              <p:cNvSpPr>
                <a:spLocks/>
              </p:cNvSpPr>
              <p:nvPr/>
            </p:nvSpPr>
            <p:spPr bwMode="auto">
              <a:xfrm>
                <a:off x="6972788" y="3486014"/>
                <a:ext cx="1025966" cy="646200"/>
              </a:xfrm>
              <a:custGeom>
                <a:avLst/>
                <a:gdLst>
                  <a:gd name="T0" fmla="*/ 85 w 516"/>
                  <a:gd name="T1" fmla="*/ 228 h 325"/>
                  <a:gd name="T2" fmla="*/ 69 w 516"/>
                  <a:gd name="T3" fmla="*/ 260 h 325"/>
                  <a:gd name="T4" fmla="*/ 48 w 516"/>
                  <a:gd name="T5" fmla="*/ 269 h 325"/>
                  <a:gd name="T6" fmla="*/ 47 w 516"/>
                  <a:gd name="T7" fmla="*/ 291 h 325"/>
                  <a:gd name="T8" fmla="*/ 2 w 516"/>
                  <a:gd name="T9" fmla="*/ 307 h 325"/>
                  <a:gd name="T10" fmla="*/ 0 w 516"/>
                  <a:gd name="T11" fmla="*/ 325 h 325"/>
                  <a:gd name="T12" fmla="*/ 122 w 516"/>
                  <a:gd name="T13" fmla="*/ 303 h 325"/>
                  <a:gd name="T14" fmla="*/ 345 w 516"/>
                  <a:gd name="T15" fmla="*/ 256 h 325"/>
                  <a:gd name="T16" fmla="*/ 516 w 516"/>
                  <a:gd name="T17" fmla="*/ 215 h 325"/>
                  <a:gd name="T18" fmla="*/ 516 w 516"/>
                  <a:gd name="T19" fmla="*/ 182 h 325"/>
                  <a:gd name="T20" fmla="*/ 497 w 516"/>
                  <a:gd name="T21" fmla="*/ 172 h 325"/>
                  <a:gd name="T22" fmla="*/ 482 w 516"/>
                  <a:gd name="T23" fmla="*/ 189 h 325"/>
                  <a:gd name="T24" fmla="*/ 474 w 516"/>
                  <a:gd name="T25" fmla="*/ 144 h 325"/>
                  <a:gd name="T26" fmla="*/ 482 w 516"/>
                  <a:gd name="T27" fmla="*/ 105 h 325"/>
                  <a:gd name="T28" fmla="*/ 420 w 516"/>
                  <a:gd name="T29" fmla="*/ 76 h 325"/>
                  <a:gd name="T30" fmla="*/ 376 w 516"/>
                  <a:gd name="T31" fmla="*/ 83 h 325"/>
                  <a:gd name="T32" fmla="*/ 375 w 516"/>
                  <a:gd name="T33" fmla="*/ 23 h 325"/>
                  <a:gd name="T34" fmla="*/ 329 w 516"/>
                  <a:gd name="T35" fmla="*/ 0 h 325"/>
                  <a:gd name="T36" fmla="*/ 295 w 516"/>
                  <a:gd name="T37" fmla="*/ 14 h 325"/>
                  <a:gd name="T38" fmla="*/ 273 w 516"/>
                  <a:gd name="T39" fmla="*/ 70 h 325"/>
                  <a:gd name="T40" fmla="*/ 233 w 516"/>
                  <a:gd name="T41" fmla="*/ 94 h 325"/>
                  <a:gd name="T42" fmla="*/ 216 w 516"/>
                  <a:gd name="T43" fmla="*/ 183 h 325"/>
                  <a:gd name="T44" fmla="*/ 152 w 516"/>
                  <a:gd name="T45" fmla="*/ 228 h 325"/>
                  <a:gd name="T46" fmla="*/ 99 w 516"/>
                  <a:gd name="T47" fmla="*/ 245 h 325"/>
                  <a:gd name="T48" fmla="*/ 85 w 516"/>
                  <a:gd name="T49" fmla="*/ 22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6" h="325">
                    <a:moveTo>
                      <a:pt x="85" y="228"/>
                    </a:moveTo>
                    <a:lnTo>
                      <a:pt x="69" y="260"/>
                    </a:lnTo>
                    <a:lnTo>
                      <a:pt x="48" y="269"/>
                    </a:lnTo>
                    <a:lnTo>
                      <a:pt x="47" y="291"/>
                    </a:lnTo>
                    <a:lnTo>
                      <a:pt x="2" y="307"/>
                    </a:lnTo>
                    <a:lnTo>
                      <a:pt x="0" y="325"/>
                    </a:lnTo>
                    <a:lnTo>
                      <a:pt x="122" y="303"/>
                    </a:lnTo>
                    <a:lnTo>
                      <a:pt x="345" y="256"/>
                    </a:lnTo>
                    <a:lnTo>
                      <a:pt x="516" y="215"/>
                    </a:lnTo>
                    <a:lnTo>
                      <a:pt x="516" y="182"/>
                    </a:lnTo>
                    <a:lnTo>
                      <a:pt x="497" y="172"/>
                    </a:lnTo>
                    <a:lnTo>
                      <a:pt x="482" y="189"/>
                    </a:lnTo>
                    <a:lnTo>
                      <a:pt x="474" y="144"/>
                    </a:lnTo>
                    <a:lnTo>
                      <a:pt x="482" y="105"/>
                    </a:lnTo>
                    <a:lnTo>
                      <a:pt x="420" y="76"/>
                    </a:lnTo>
                    <a:lnTo>
                      <a:pt x="376" y="83"/>
                    </a:lnTo>
                    <a:lnTo>
                      <a:pt x="375" y="23"/>
                    </a:lnTo>
                    <a:lnTo>
                      <a:pt x="329" y="0"/>
                    </a:lnTo>
                    <a:lnTo>
                      <a:pt x="295" y="14"/>
                    </a:lnTo>
                    <a:lnTo>
                      <a:pt x="273" y="70"/>
                    </a:lnTo>
                    <a:lnTo>
                      <a:pt x="233" y="94"/>
                    </a:lnTo>
                    <a:lnTo>
                      <a:pt x="216" y="183"/>
                    </a:lnTo>
                    <a:lnTo>
                      <a:pt x="152" y="228"/>
                    </a:lnTo>
                    <a:lnTo>
                      <a:pt x="99" y="245"/>
                    </a:lnTo>
                    <a:lnTo>
                      <a:pt x="85" y="228"/>
                    </a:lnTo>
                    <a:close/>
                  </a:path>
                </a:pathLst>
              </a:custGeom>
              <a:grpFill/>
              <a:ln w="12700">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27" name="Freeform 126"/>
              <p:cNvSpPr>
                <a:spLocks/>
              </p:cNvSpPr>
              <p:nvPr/>
            </p:nvSpPr>
            <p:spPr bwMode="auto">
              <a:xfrm>
                <a:off x="7972490" y="3649055"/>
                <a:ext cx="73568" cy="121287"/>
              </a:xfrm>
              <a:custGeom>
                <a:avLst/>
                <a:gdLst>
                  <a:gd name="T0" fmla="*/ 0 w 37"/>
                  <a:gd name="T1" fmla="*/ 5 h 61"/>
                  <a:gd name="T2" fmla="*/ 37 w 37"/>
                  <a:gd name="T3" fmla="*/ 0 h 61"/>
                  <a:gd name="T4" fmla="*/ 16 w 37"/>
                  <a:gd name="T5" fmla="*/ 61 h 61"/>
                  <a:gd name="T6" fmla="*/ 1 w 37"/>
                  <a:gd name="T7" fmla="*/ 60 h 61"/>
                  <a:gd name="T8" fmla="*/ 0 w 37"/>
                  <a:gd name="T9" fmla="*/ 5 h 61"/>
                </a:gdLst>
                <a:ahLst/>
                <a:cxnLst>
                  <a:cxn ang="0">
                    <a:pos x="T0" y="T1"/>
                  </a:cxn>
                  <a:cxn ang="0">
                    <a:pos x="T2" y="T3"/>
                  </a:cxn>
                  <a:cxn ang="0">
                    <a:pos x="T4" y="T5"/>
                  </a:cxn>
                  <a:cxn ang="0">
                    <a:pos x="T6" y="T7"/>
                  </a:cxn>
                  <a:cxn ang="0">
                    <a:pos x="T8" y="T9"/>
                  </a:cxn>
                </a:cxnLst>
                <a:rect l="0" t="0" r="r" b="b"/>
                <a:pathLst>
                  <a:path w="37" h="61">
                    <a:moveTo>
                      <a:pt x="0" y="5"/>
                    </a:moveTo>
                    <a:lnTo>
                      <a:pt x="37" y="0"/>
                    </a:lnTo>
                    <a:lnTo>
                      <a:pt x="16" y="61"/>
                    </a:lnTo>
                    <a:lnTo>
                      <a:pt x="1" y="60"/>
                    </a:lnTo>
                    <a:lnTo>
                      <a:pt x="0" y="5"/>
                    </a:lnTo>
                    <a:close/>
                  </a:path>
                </a:pathLst>
              </a:custGeom>
              <a:grpFill/>
              <a:ln w="12700">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sp>
          <p:nvSpPr>
            <p:cNvPr id="76" name="Freeform 75"/>
            <p:cNvSpPr>
              <a:spLocks/>
            </p:cNvSpPr>
            <p:nvPr/>
          </p:nvSpPr>
          <p:spPr bwMode="auto">
            <a:xfrm>
              <a:off x="1749999" y="2071328"/>
              <a:ext cx="1101522" cy="917275"/>
            </a:xfrm>
            <a:custGeom>
              <a:avLst/>
              <a:gdLst>
                <a:gd name="T0" fmla="*/ 120 w 554"/>
                <a:gd name="T1" fmla="*/ 0 h 430"/>
                <a:gd name="T2" fmla="*/ 105 w 554"/>
                <a:gd name="T3" fmla="*/ 9 h 430"/>
                <a:gd name="T4" fmla="*/ 95 w 554"/>
                <a:gd name="T5" fmla="*/ 47 h 430"/>
                <a:gd name="T6" fmla="*/ 85 w 554"/>
                <a:gd name="T7" fmla="*/ 79 h 430"/>
                <a:gd name="T8" fmla="*/ 77 w 554"/>
                <a:gd name="T9" fmla="*/ 104 h 430"/>
                <a:gd name="T10" fmla="*/ 68 w 554"/>
                <a:gd name="T11" fmla="*/ 132 h 430"/>
                <a:gd name="T12" fmla="*/ 56 w 554"/>
                <a:gd name="T13" fmla="*/ 160 h 430"/>
                <a:gd name="T14" fmla="*/ 41 w 554"/>
                <a:gd name="T15" fmla="*/ 190 h 430"/>
                <a:gd name="T16" fmla="*/ 21 w 554"/>
                <a:gd name="T17" fmla="*/ 226 h 430"/>
                <a:gd name="T18" fmla="*/ 0 w 554"/>
                <a:gd name="T19" fmla="*/ 260 h 430"/>
                <a:gd name="T20" fmla="*/ 0 w 554"/>
                <a:gd name="T21" fmla="*/ 335 h 430"/>
                <a:gd name="T22" fmla="*/ 311 w 554"/>
                <a:gd name="T23" fmla="*/ 399 h 430"/>
                <a:gd name="T24" fmla="*/ 454 w 554"/>
                <a:gd name="T25" fmla="*/ 430 h 430"/>
                <a:gd name="T26" fmla="*/ 484 w 554"/>
                <a:gd name="T27" fmla="*/ 281 h 430"/>
                <a:gd name="T28" fmla="*/ 503 w 554"/>
                <a:gd name="T29" fmla="*/ 268 h 430"/>
                <a:gd name="T30" fmla="*/ 485 w 554"/>
                <a:gd name="T31" fmla="*/ 234 h 430"/>
                <a:gd name="T32" fmla="*/ 493 w 554"/>
                <a:gd name="T33" fmla="*/ 200 h 430"/>
                <a:gd name="T34" fmla="*/ 554 w 554"/>
                <a:gd name="T35" fmla="*/ 143 h 430"/>
                <a:gd name="T36" fmla="*/ 512 w 554"/>
                <a:gd name="T37" fmla="*/ 92 h 430"/>
                <a:gd name="T38" fmla="*/ 340 w 554"/>
                <a:gd name="T39" fmla="*/ 55 h 430"/>
                <a:gd name="T40" fmla="*/ 317 w 554"/>
                <a:gd name="T41" fmla="*/ 71 h 430"/>
                <a:gd name="T42" fmla="*/ 285 w 554"/>
                <a:gd name="T43" fmla="*/ 44 h 430"/>
                <a:gd name="T44" fmla="*/ 258 w 554"/>
                <a:gd name="T45" fmla="*/ 72 h 430"/>
                <a:gd name="T46" fmla="*/ 231 w 554"/>
                <a:gd name="T47" fmla="*/ 44 h 430"/>
                <a:gd name="T48" fmla="*/ 164 w 554"/>
                <a:gd name="T49" fmla="*/ 46 h 430"/>
                <a:gd name="T50" fmla="*/ 172 w 554"/>
                <a:gd name="T51" fmla="*/ 4 h 430"/>
                <a:gd name="T52" fmla="*/ 120 w 554"/>
                <a:gd name="T5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4" h="430">
                  <a:moveTo>
                    <a:pt x="120" y="0"/>
                  </a:moveTo>
                  <a:lnTo>
                    <a:pt x="105" y="9"/>
                  </a:lnTo>
                  <a:lnTo>
                    <a:pt x="95" y="47"/>
                  </a:lnTo>
                  <a:lnTo>
                    <a:pt x="85" y="79"/>
                  </a:lnTo>
                  <a:lnTo>
                    <a:pt x="77" y="104"/>
                  </a:lnTo>
                  <a:lnTo>
                    <a:pt x="68" y="132"/>
                  </a:lnTo>
                  <a:lnTo>
                    <a:pt x="56" y="160"/>
                  </a:lnTo>
                  <a:lnTo>
                    <a:pt x="41" y="190"/>
                  </a:lnTo>
                  <a:lnTo>
                    <a:pt x="21" y="226"/>
                  </a:lnTo>
                  <a:lnTo>
                    <a:pt x="0" y="260"/>
                  </a:lnTo>
                  <a:lnTo>
                    <a:pt x="0" y="335"/>
                  </a:lnTo>
                  <a:lnTo>
                    <a:pt x="311" y="399"/>
                  </a:lnTo>
                  <a:lnTo>
                    <a:pt x="454" y="430"/>
                  </a:lnTo>
                  <a:lnTo>
                    <a:pt x="484" y="281"/>
                  </a:lnTo>
                  <a:lnTo>
                    <a:pt x="503" y="268"/>
                  </a:lnTo>
                  <a:lnTo>
                    <a:pt x="485" y="234"/>
                  </a:lnTo>
                  <a:lnTo>
                    <a:pt x="493" y="200"/>
                  </a:lnTo>
                  <a:lnTo>
                    <a:pt x="554" y="143"/>
                  </a:lnTo>
                  <a:lnTo>
                    <a:pt x="512" y="92"/>
                  </a:lnTo>
                  <a:lnTo>
                    <a:pt x="340" y="55"/>
                  </a:lnTo>
                  <a:lnTo>
                    <a:pt x="317" y="71"/>
                  </a:lnTo>
                  <a:lnTo>
                    <a:pt x="285" y="44"/>
                  </a:lnTo>
                  <a:lnTo>
                    <a:pt x="258" y="72"/>
                  </a:lnTo>
                  <a:lnTo>
                    <a:pt x="231" y="44"/>
                  </a:lnTo>
                  <a:lnTo>
                    <a:pt x="164" y="46"/>
                  </a:lnTo>
                  <a:lnTo>
                    <a:pt x="172" y="4"/>
                  </a:lnTo>
                  <a:lnTo>
                    <a:pt x="120"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77" name="Freeform 76"/>
            <p:cNvSpPr>
              <a:spLocks/>
            </p:cNvSpPr>
            <p:nvPr/>
          </p:nvSpPr>
          <p:spPr bwMode="auto">
            <a:xfrm>
              <a:off x="4308950" y="1887872"/>
              <a:ext cx="922574" cy="580229"/>
            </a:xfrm>
            <a:custGeom>
              <a:avLst/>
              <a:gdLst>
                <a:gd name="T0" fmla="*/ 3 w 464"/>
                <a:gd name="T1" fmla="*/ 0 h 272"/>
                <a:gd name="T2" fmla="*/ 389 w 464"/>
                <a:gd name="T3" fmla="*/ 10 h 272"/>
                <a:gd name="T4" fmla="*/ 418 w 464"/>
                <a:gd name="T5" fmla="*/ 88 h 272"/>
                <a:gd name="T6" fmla="*/ 445 w 464"/>
                <a:gd name="T7" fmla="*/ 149 h 272"/>
                <a:gd name="T8" fmla="*/ 464 w 464"/>
                <a:gd name="T9" fmla="*/ 249 h 272"/>
                <a:gd name="T10" fmla="*/ 453 w 464"/>
                <a:gd name="T11" fmla="*/ 272 h 272"/>
                <a:gd name="T12" fmla="*/ 309 w 464"/>
                <a:gd name="T13" fmla="*/ 267 h 272"/>
                <a:gd name="T14" fmla="*/ 0 w 464"/>
                <a:gd name="T15" fmla="*/ 263 h 272"/>
                <a:gd name="T16" fmla="*/ 3 w 464"/>
                <a:gd name="T1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272">
                  <a:moveTo>
                    <a:pt x="3" y="0"/>
                  </a:moveTo>
                  <a:lnTo>
                    <a:pt x="389" y="10"/>
                  </a:lnTo>
                  <a:lnTo>
                    <a:pt x="418" y="88"/>
                  </a:lnTo>
                  <a:lnTo>
                    <a:pt x="445" y="149"/>
                  </a:lnTo>
                  <a:lnTo>
                    <a:pt x="464" y="249"/>
                  </a:lnTo>
                  <a:lnTo>
                    <a:pt x="453" y="272"/>
                  </a:lnTo>
                  <a:lnTo>
                    <a:pt x="309" y="267"/>
                  </a:lnTo>
                  <a:lnTo>
                    <a:pt x="0" y="263"/>
                  </a:lnTo>
                  <a:lnTo>
                    <a:pt x="3"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78" name="Freeform 77"/>
            <p:cNvSpPr>
              <a:spLocks/>
            </p:cNvSpPr>
            <p:nvPr/>
          </p:nvSpPr>
          <p:spPr bwMode="auto">
            <a:xfrm>
              <a:off x="4281114" y="2451037"/>
              <a:ext cx="978247" cy="671958"/>
            </a:xfrm>
            <a:custGeom>
              <a:avLst/>
              <a:gdLst>
                <a:gd name="T0" fmla="*/ 8 w 492"/>
                <a:gd name="T1" fmla="*/ 0 h 315"/>
                <a:gd name="T2" fmla="*/ 7 w 492"/>
                <a:gd name="T3" fmla="*/ 123 h 315"/>
                <a:gd name="T4" fmla="*/ 0 w 492"/>
                <a:gd name="T5" fmla="*/ 264 h 315"/>
                <a:gd name="T6" fmla="*/ 357 w 492"/>
                <a:gd name="T7" fmla="*/ 270 h 315"/>
                <a:gd name="T8" fmla="*/ 395 w 492"/>
                <a:gd name="T9" fmla="*/ 290 h 315"/>
                <a:gd name="T10" fmla="*/ 421 w 492"/>
                <a:gd name="T11" fmla="*/ 262 h 315"/>
                <a:gd name="T12" fmla="*/ 492 w 492"/>
                <a:gd name="T13" fmla="*/ 315 h 315"/>
                <a:gd name="T14" fmla="*/ 481 w 492"/>
                <a:gd name="T15" fmla="*/ 260 h 315"/>
                <a:gd name="T16" fmla="*/ 488 w 492"/>
                <a:gd name="T17" fmla="*/ 220 h 315"/>
                <a:gd name="T18" fmla="*/ 492 w 492"/>
                <a:gd name="T19" fmla="*/ 76 h 315"/>
                <a:gd name="T20" fmla="*/ 460 w 492"/>
                <a:gd name="T21" fmla="*/ 45 h 315"/>
                <a:gd name="T22" fmla="*/ 473 w 492"/>
                <a:gd name="T23" fmla="*/ 4 h 315"/>
                <a:gd name="T24" fmla="*/ 239 w 492"/>
                <a:gd name="T25" fmla="*/ 3 h 315"/>
                <a:gd name="T26" fmla="*/ 8 w 492"/>
                <a:gd name="T27"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2" h="315">
                  <a:moveTo>
                    <a:pt x="8" y="0"/>
                  </a:moveTo>
                  <a:lnTo>
                    <a:pt x="7" y="123"/>
                  </a:lnTo>
                  <a:lnTo>
                    <a:pt x="0" y="264"/>
                  </a:lnTo>
                  <a:lnTo>
                    <a:pt x="357" y="270"/>
                  </a:lnTo>
                  <a:lnTo>
                    <a:pt x="395" y="290"/>
                  </a:lnTo>
                  <a:lnTo>
                    <a:pt x="421" y="262"/>
                  </a:lnTo>
                  <a:lnTo>
                    <a:pt x="492" y="315"/>
                  </a:lnTo>
                  <a:lnTo>
                    <a:pt x="481" y="260"/>
                  </a:lnTo>
                  <a:lnTo>
                    <a:pt x="488" y="220"/>
                  </a:lnTo>
                  <a:lnTo>
                    <a:pt x="492" y="76"/>
                  </a:lnTo>
                  <a:lnTo>
                    <a:pt x="460" y="45"/>
                  </a:lnTo>
                  <a:lnTo>
                    <a:pt x="473" y="4"/>
                  </a:lnTo>
                  <a:lnTo>
                    <a:pt x="239" y="3"/>
                  </a:lnTo>
                  <a:lnTo>
                    <a:pt x="8"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79" name="Freeform 78"/>
            <p:cNvSpPr>
              <a:spLocks/>
            </p:cNvSpPr>
            <p:nvPr/>
          </p:nvSpPr>
          <p:spPr bwMode="auto">
            <a:xfrm>
              <a:off x="4271172" y="3012068"/>
              <a:ext cx="1159184" cy="558898"/>
            </a:xfrm>
            <a:custGeom>
              <a:avLst/>
              <a:gdLst>
                <a:gd name="T0" fmla="*/ 7 w 583"/>
                <a:gd name="T1" fmla="*/ 0 h 262"/>
                <a:gd name="T2" fmla="*/ 0 w 583"/>
                <a:gd name="T3" fmla="*/ 173 h 262"/>
                <a:gd name="T4" fmla="*/ 132 w 583"/>
                <a:gd name="T5" fmla="*/ 178 h 262"/>
                <a:gd name="T6" fmla="*/ 131 w 583"/>
                <a:gd name="T7" fmla="*/ 262 h 262"/>
                <a:gd name="T8" fmla="*/ 308 w 583"/>
                <a:gd name="T9" fmla="*/ 260 h 262"/>
                <a:gd name="T10" fmla="*/ 467 w 583"/>
                <a:gd name="T11" fmla="*/ 257 h 262"/>
                <a:gd name="T12" fmla="*/ 583 w 583"/>
                <a:gd name="T13" fmla="*/ 260 h 262"/>
                <a:gd name="T14" fmla="*/ 547 w 583"/>
                <a:gd name="T15" fmla="*/ 186 h 262"/>
                <a:gd name="T16" fmla="*/ 522 w 583"/>
                <a:gd name="T17" fmla="*/ 117 h 262"/>
                <a:gd name="T18" fmla="*/ 495 w 583"/>
                <a:gd name="T19" fmla="*/ 47 h 262"/>
                <a:gd name="T20" fmla="*/ 428 w 583"/>
                <a:gd name="T21" fmla="*/ 1 h 262"/>
                <a:gd name="T22" fmla="*/ 399 w 583"/>
                <a:gd name="T23" fmla="*/ 28 h 262"/>
                <a:gd name="T24" fmla="*/ 362 w 583"/>
                <a:gd name="T25" fmla="*/ 9 h 262"/>
                <a:gd name="T26" fmla="*/ 204 w 583"/>
                <a:gd name="T27" fmla="*/ 3 h 262"/>
                <a:gd name="T28" fmla="*/ 7 w 583"/>
                <a:gd name="T2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3" h="262">
                  <a:moveTo>
                    <a:pt x="7" y="0"/>
                  </a:moveTo>
                  <a:lnTo>
                    <a:pt x="0" y="173"/>
                  </a:lnTo>
                  <a:lnTo>
                    <a:pt x="132" y="178"/>
                  </a:lnTo>
                  <a:lnTo>
                    <a:pt x="131" y="262"/>
                  </a:lnTo>
                  <a:lnTo>
                    <a:pt x="308" y="260"/>
                  </a:lnTo>
                  <a:lnTo>
                    <a:pt x="467" y="257"/>
                  </a:lnTo>
                  <a:lnTo>
                    <a:pt x="583" y="260"/>
                  </a:lnTo>
                  <a:lnTo>
                    <a:pt x="547" y="186"/>
                  </a:lnTo>
                  <a:lnTo>
                    <a:pt x="522" y="117"/>
                  </a:lnTo>
                  <a:lnTo>
                    <a:pt x="495" y="47"/>
                  </a:lnTo>
                  <a:lnTo>
                    <a:pt x="428" y="1"/>
                  </a:lnTo>
                  <a:lnTo>
                    <a:pt x="399" y="28"/>
                  </a:lnTo>
                  <a:lnTo>
                    <a:pt x="362" y="9"/>
                  </a:lnTo>
                  <a:lnTo>
                    <a:pt x="204" y="3"/>
                  </a:lnTo>
                  <a:lnTo>
                    <a:pt x="7"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80" name="Freeform 79"/>
            <p:cNvSpPr>
              <a:spLocks/>
            </p:cNvSpPr>
            <p:nvPr/>
          </p:nvSpPr>
          <p:spPr bwMode="auto">
            <a:xfrm>
              <a:off x="4510160" y="3561993"/>
              <a:ext cx="1025576" cy="550805"/>
            </a:xfrm>
            <a:custGeom>
              <a:avLst/>
              <a:gdLst>
                <a:gd name="T0" fmla="*/ 4 w 511"/>
                <a:gd name="T1" fmla="*/ 3 h 258"/>
                <a:gd name="T2" fmla="*/ 3 w 511"/>
                <a:gd name="T3" fmla="*/ 151 h 258"/>
                <a:gd name="T4" fmla="*/ 0 w 511"/>
                <a:gd name="T5" fmla="*/ 254 h 258"/>
                <a:gd name="T6" fmla="*/ 511 w 511"/>
                <a:gd name="T7" fmla="*/ 258 h 258"/>
                <a:gd name="T8" fmla="*/ 501 w 511"/>
                <a:gd name="T9" fmla="*/ 123 h 258"/>
                <a:gd name="T10" fmla="*/ 501 w 511"/>
                <a:gd name="T11" fmla="*/ 74 h 258"/>
                <a:gd name="T12" fmla="*/ 460 w 511"/>
                <a:gd name="T13" fmla="*/ 42 h 258"/>
                <a:gd name="T14" fmla="*/ 472 w 511"/>
                <a:gd name="T15" fmla="*/ 16 h 258"/>
                <a:gd name="T16" fmla="*/ 455 w 511"/>
                <a:gd name="T17" fmla="*/ 0 h 258"/>
                <a:gd name="T18" fmla="*/ 222 w 511"/>
                <a:gd name="T19" fmla="*/ 3 h 258"/>
                <a:gd name="T20" fmla="*/ 4 w 511"/>
                <a:gd name="T21" fmla="*/ 3 h 258"/>
                <a:gd name="connsiteX0" fmla="*/ 172 w 10094"/>
                <a:gd name="connsiteY0" fmla="*/ 116 h 10000"/>
                <a:gd name="connsiteX1" fmla="*/ 153 w 10094"/>
                <a:gd name="connsiteY1" fmla="*/ 5853 h 10000"/>
                <a:gd name="connsiteX2" fmla="*/ 0 w 10094"/>
                <a:gd name="connsiteY2" fmla="*/ 9969 h 10000"/>
                <a:gd name="connsiteX3" fmla="*/ 10094 w 10094"/>
                <a:gd name="connsiteY3" fmla="*/ 10000 h 10000"/>
                <a:gd name="connsiteX4" fmla="*/ 9898 w 10094"/>
                <a:gd name="connsiteY4" fmla="*/ 4767 h 10000"/>
                <a:gd name="connsiteX5" fmla="*/ 9898 w 10094"/>
                <a:gd name="connsiteY5" fmla="*/ 2868 h 10000"/>
                <a:gd name="connsiteX6" fmla="*/ 9096 w 10094"/>
                <a:gd name="connsiteY6" fmla="*/ 1628 h 10000"/>
                <a:gd name="connsiteX7" fmla="*/ 9331 w 10094"/>
                <a:gd name="connsiteY7" fmla="*/ 620 h 10000"/>
                <a:gd name="connsiteX8" fmla="*/ 8998 w 10094"/>
                <a:gd name="connsiteY8" fmla="*/ 0 h 10000"/>
                <a:gd name="connsiteX9" fmla="*/ 4438 w 10094"/>
                <a:gd name="connsiteY9" fmla="*/ 116 h 10000"/>
                <a:gd name="connsiteX10" fmla="*/ 172 w 10094"/>
                <a:gd name="connsiteY10" fmla="*/ 116 h 10000"/>
                <a:gd name="connsiteX0" fmla="*/ 172 w 10094"/>
                <a:gd name="connsiteY0" fmla="*/ 124 h 10008"/>
                <a:gd name="connsiteX1" fmla="*/ 153 w 10094"/>
                <a:gd name="connsiteY1" fmla="*/ 5861 h 10008"/>
                <a:gd name="connsiteX2" fmla="*/ 0 w 10094"/>
                <a:gd name="connsiteY2" fmla="*/ 9977 h 10008"/>
                <a:gd name="connsiteX3" fmla="*/ 10094 w 10094"/>
                <a:gd name="connsiteY3" fmla="*/ 10008 h 10008"/>
                <a:gd name="connsiteX4" fmla="*/ 9898 w 10094"/>
                <a:gd name="connsiteY4" fmla="*/ 4775 h 10008"/>
                <a:gd name="connsiteX5" fmla="*/ 9898 w 10094"/>
                <a:gd name="connsiteY5" fmla="*/ 2876 h 10008"/>
                <a:gd name="connsiteX6" fmla="*/ 9096 w 10094"/>
                <a:gd name="connsiteY6" fmla="*/ 1636 h 10008"/>
                <a:gd name="connsiteX7" fmla="*/ 9331 w 10094"/>
                <a:gd name="connsiteY7" fmla="*/ 628 h 10008"/>
                <a:gd name="connsiteX8" fmla="*/ 8998 w 10094"/>
                <a:gd name="connsiteY8" fmla="*/ 8 h 10008"/>
                <a:gd name="connsiteX9" fmla="*/ 4625 w 10094"/>
                <a:gd name="connsiteY9" fmla="*/ 0 h 10008"/>
                <a:gd name="connsiteX10" fmla="*/ 172 w 10094"/>
                <a:gd name="connsiteY10" fmla="*/ 124 h 10008"/>
                <a:gd name="connsiteX0" fmla="*/ 172 w 10094"/>
                <a:gd name="connsiteY0" fmla="*/ 124 h 10008"/>
                <a:gd name="connsiteX1" fmla="*/ 28 w 10094"/>
                <a:gd name="connsiteY1" fmla="*/ 5923 h 10008"/>
                <a:gd name="connsiteX2" fmla="*/ 0 w 10094"/>
                <a:gd name="connsiteY2" fmla="*/ 9977 h 10008"/>
                <a:gd name="connsiteX3" fmla="*/ 10094 w 10094"/>
                <a:gd name="connsiteY3" fmla="*/ 10008 h 10008"/>
                <a:gd name="connsiteX4" fmla="*/ 9898 w 10094"/>
                <a:gd name="connsiteY4" fmla="*/ 4775 h 10008"/>
                <a:gd name="connsiteX5" fmla="*/ 9898 w 10094"/>
                <a:gd name="connsiteY5" fmla="*/ 2876 h 10008"/>
                <a:gd name="connsiteX6" fmla="*/ 9096 w 10094"/>
                <a:gd name="connsiteY6" fmla="*/ 1636 h 10008"/>
                <a:gd name="connsiteX7" fmla="*/ 9331 w 10094"/>
                <a:gd name="connsiteY7" fmla="*/ 628 h 10008"/>
                <a:gd name="connsiteX8" fmla="*/ 8998 w 10094"/>
                <a:gd name="connsiteY8" fmla="*/ 8 h 10008"/>
                <a:gd name="connsiteX9" fmla="*/ 4625 w 10094"/>
                <a:gd name="connsiteY9" fmla="*/ 0 h 10008"/>
                <a:gd name="connsiteX10" fmla="*/ 172 w 10094"/>
                <a:gd name="connsiteY10" fmla="*/ 124 h 1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4" h="10008">
                  <a:moveTo>
                    <a:pt x="172" y="124"/>
                  </a:moveTo>
                  <a:cubicBezTo>
                    <a:pt x="166" y="2036"/>
                    <a:pt x="34" y="4011"/>
                    <a:pt x="28" y="5923"/>
                  </a:cubicBezTo>
                  <a:cubicBezTo>
                    <a:pt x="19" y="7274"/>
                    <a:pt x="9" y="8626"/>
                    <a:pt x="0" y="9977"/>
                  </a:cubicBezTo>
                  <a:lnTo>
                    <a:pt x="10094" y="10008"/>
                  </a:lnTo>
                  <a:cubicBezTo>
                    <a:pt x="10029" y="8264"/>
                    <a:pt x="9963" y="6519"/>
                    <a:pt x="9898" y="4775"/>
                  </a:cubicBezTo>
                  <a:lnTo>
                    <a:pt x="9898" y="2876"/>
                  </a:lnTo>
                  <a:lnTo>
                    <a:pt x="9096" y="1636"/>
                  </a:lnTo>
                  <a:cubicBezTo>
                    <a:pt x="9174" y="1300"/>
                    <a:pt x="9253" y="964"/>
                    <a:pt x="9331" y="628"/>
                  </a:cubicBezTo>
                  <a:lnTo>
                    <a:pt x="8998" y="8"/>
                  </a:lnTo>
                  <a:lnTo>
                    <a:pt x="4625" y="0"/>
                  </a:lnTo>
                  <a:lnTo>
                    <a:pt x="172" y="124"/>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81" name="Freeform 80"/>
            <p:cNvSpPr>
              <a:spLocks/>
            </p:cNvSpPr>
            <p:nvPr/>
          </p:nvSpPr>
          <p:spPr bwMode="auto">
            <a:xfrm>
              <a:off x="4376553" y="4104267"/>
              <a:ext cx="1196961" cy="620761"/>
            </a:xfrm>
            <a:custGeom>
              <a:avLst/>
              <a:gdLst>
                <a:gd name="T0" fmla="*/ 5 w 602"/>
                <a:gd name="T1" fmla="*/ 0 h 291"/>
                <a:gd name="T2" fmla="*/ 0 w 602"/>
                <a:gd name="T3" fmla="*/ 52 h 291"/>
                <a:gd name="T4" fmla="*/ 214 w 602"/>
                <a:gd name="T5" fmla="*/ 59 h 291"/>
                <a:gd name="T6" fmla="*/ 215 w 602"/>
                <a:gd name="T7" fmla="*/ 225 h 291"/>
                <a:gd name="T8" fmla="*/ 324 w 602"/>
                <a:gd name="T9" fmla="*/ 271 h 291"/>
                <a:gd name="T10" fmla="*/ 355 w 602"/>
                <a:gd name="T11" fmla="*/ 254 h 291"/>
                <a:gd name="T12" fmla="*/ 425 w 602"/>
                <a:gd name="T13" fmla="*/ 291 h 291"/>
                <a:gd name="T14" fmla="*/ 469 w 602"/>
                <a:gd name="T15" fmla="*/ 290 h 291"/>
                <a:gd name="T16" fmla="*/ 553 w 602"/>
                <a:gd name="T17" fmla="*/ 254 h 291"/>
                <a:gd name="T18" fmla="*/ 602 w 602"/>
                <a:gd name="T19" fmla="*/ 288 h 291"/>
                <a:gd name="T20" fmla="*/ 602 w 602"/>
                <a:gd name="T21" fmla="*/ 109 h 291"/>
                <a:gd name="T22" fmla="*/ 586 w 602"/>
                <a:gd name="T23" fmla="*/ 4 h 291"/>
                <a:gd name="T24" fmla="*/ 5 w 602"/>
                <a:gd name="T25"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2" h="291">
                  <a:moveTo>
                    <a:pt x="5" y="0"/>
                  </a:moveTo>
                  <a:lnTo>
                    <a:pt x="0" y="52"/>
                  </a:lnTo>
                  <a:lnTo>
                    <a:pt x="214" y="59"/>
                  </a:lnTo>
                  <a:lnTo>
                    <a:pt x="215" y="225"/>
                  </a:lnTo>
                  <a:lnTo>
                    <a:pt x="324" y="271"/>
                  </a:lnTo>
                  <a:lnTo>
                    <a:pt x="355" y="254"/>
                  </a:lnTo>
                  <a:lnTo>
                    <a:pt x="425" y="291"/>
                  </a:lnTo>
                  <a:lnTo>
                    <a:pt x="469" y="290"/>
                  </a:lnTo>
                  <a:lnTo>
                    <a:pt x="553" y="254"/>
                  </a:lnTo>
                  <a:lnTo>
                    <a:pt x="602" y="288"/>
                  </a:lnTo>
                  <a:lnTo>
                    <a:pt x="602" y="109"/>
                  </a:lnTo>
                  <a:lnTo>
                    <a:pt x="586" y="4"/>
                  </a:lnTo>
                  <a:lnTo>
                    <a:pt x="5"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82" name="Freeform 81"/>
            <p:cNvSpPr>
              <a:spLocks/>
            </p:cNvSpPr>
            <p:nvPr/>
          </p:nvSpPr>
          <p:spPr bwMode="auto">
            <a:xfrm>
              <a:off x="5080414" y="1817477"/>
              <a:ext cx="912634" cy="1100730"/>
            </a:xfrm>
            <a:custGeom>
              <a:avLst/>
              <a:gdLst>
                <a:gd name="T0" fmla="*/ 0 w 459"/>
                <a:gd name="T1" fmla="*/ 40 h 516"/>
                <a:gd name="T2" fmla="*/ 121 w 459"/>
                <a:gd name="T3" fmla="*/ 40 h 516"/>
                <a:gd name="T4" fmla="*/ 118 w 459"/>
                <a:gd name="T5" fmla="*/ 0 h 516"/>
                <a:gd name="T6" fmla="*/ 145 w 459"/>
                <a:gd name="T7" fmla="*/ 11 h 516"/>
                <a:gd name="T8" fmla="*/ 150 w 459"/>
                <a:gd name="T9" fmla="*/ 42 h 516"/>
                <a:gd name="T10" fmla="*/ 208 w 459"/>
                <a:gd name="T11" fmla="*/ 76 h 516"/>
                <a:gd name="T12" fmla="*/ 225 w 459"/>
                <a:gd name="T13" fmla="*/ 61 h 516"/>
                <a:gd name="T14" fmla="*/ 259 w 459"/>
                <a:gd name="T15" fmla="*/ 61 h 516"/>
                <a:gd name="T16" fmla="*/ 285 w 459"/>
                <a:gd name="T17" fmla="*/ 89 h 516"/>
                <a:gd name="T18" fmla="*/ 302 w 459"/>
                <a:gd name="T19" fmla="*/ 80 h 516"/>
                <a:gd name="T20" fmla="*/ 353 w 459"/>
                <a:gd name="T21" fmla="*/ 91 h 516"/>
                <a:gd name="T22" fmla="*/ 371 w 459"/>
                <a:gd name="T23" fmla="*/ 69 h 516"/>
                <a:gd name="T24" fmla="*/ 402 w 459"/>
                <a:gd name="T25" fmla="*/ 86 h 516"/>
                <a:gd name="T26" fmla="*/ 459 w 459"/>
                <a:gd name="T27" fmla="*/ 84 h 516"/>
                <a:gd name="T28" fmla="*/ 367 w 459"/>
                <a:gd name="T29" fmla="*/ 147 h 516"/>
                <a:gd name="T30" fmla="*/ 321 w 459"/>
                <a:gd name="T31" fmla="*/ 203 h 516"/>
                <a:gd name="T32" fmla="*/ 331 w 459"/>
                <a:gd name="T33" fmla="*/ 286 h 516"/>
                <a:gd name="T34" fmla="*/ 299 w 459"/>
                <a:gd name="T35" fmla="*/ 319 h 516"/>
                <a:gd name="T36" fmla="*/ 312 w 459"/>
                <a:gd name="T37" fmla="*/ 344 h 516"/>
                <a:gd name="T38" fmla="*/ 312 w 459"/>
                <a:gd name="T39" fmla="*/ 404 h 516"/>
                <a:gd name="T40" fmla="*/ 343 w 459"/>
                <a:gd name="T41" fmla="*/ 404 h 516"/>
                <a:gd name="T42" fmla="*/ 389 w 459"/>
                <a:gd name="T43" fmla="*/ 447 h 516"/>
                <a:gd name="T44" fmla="*/ 408 w 459"/>
                <a:gd name="T45" fmla="*/ 500 h 516"/>
                <a:gd name="T46" fmla="*/ 85 w 459"/>
                <a:gd name="T47" fmla="*/ 516 h 516"/>
                <a:gd name="T48" fmla="*/ 86 w 459"/>
                <a:gd name="T49" fmla="*/ 372 h 516"/>
                <a:gd name="T50" fmla="*/ 57 w 459"/>
                <a:gd name="T51" fmla="*/ 341 h 516"/>
                <a:gd name="T52" fmla="*/ 67 w 459"/>
                <a:gd name="T53" fmla="*/ 304 h 516"/>
                <a:gd name="T54" fmla="*/ 76 w 459"/>
                <a:gd name="T55" fmla="*/ 281 h 516"/>
                <a:gd name="T56" fmla="*/ 57 w 459"/>
                <a:gd name="T57" fmla="*/ 183 h 516"/>
                <a:gd name="T58" fmla="*/ 29 w 459"/>
                <a:gd name="T59" fmla="*/ 118 h 516"/>
                <a:gd name="T60" fmla="*/ 0 w 459"/>
                <a:gd name="T61" fmla="*/ 4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9" h="516">
                  <a:moveTo>
                    <a:pt x="0" y="40"/>
                  </a:moveTo>
                  <a:lnTo>
                    <a:pt x="121" y="40"/>
                  </a:lnTo>
                  <a:lnTo>
                    <a:pt x="118" y="0"/>
                  </a:lnTo>
                  <a:lnTo>
                    <a:pt x="145" y="11"/>
                  </a:lnTo>
                  <a:lnTo>
                    <a:pt x="150" y="42"/>
                  </a:lnTo>
                  <a:lnTo>
                    <a:pt x="208" y="76"/>
                  </a:lnTo>
                  <a:lnTo>
                    <a:pt x="225" y="61"/>
                  </a:lnTo>
                  <a:lnTo>
                    <a:pt x="259" y="61"/>
                  </a:lnTo>
                  <a:lnTo>
                    <a:pt x="285" y="89"/>
                  </a:lnTo>
                  <a:lnTo>
                    <a:pt x="302" y="80"/>
                  </a:lnTo>
                  <a:lnTo>
                    <a:pt x="353" y="91"/>
                  </a:lnTo>
                  <a:lnTo>
                    <a:pt x="371" y="69"/>
                  </a:lnTo>
                  <a:lnTo>
                    <a:pt x="402" y="86"/>
                  </a:lnTo>
                  <a:lnTo>
                    <a:pt x="459" y="84"/>
                  </a:lnTo>
                  <a:lnTo>
                    <a:pt x="367" y="147"/>
                  </a:lnTo>
                  <a:lnTo>
                    <a:pt x="321" y="203"/>
                  </a:lnTo>
                  <a:lnTo>
                    <a:pt x="331" y="286"/>
                  </a:lnTo>
                  <a:lnTo>
                    <a:pt x="299" y="319"/>
                  </a:lnTo>
                  <a:lnTo>
                    <a:pt x="312" y="344"/>
                  </a:lnTo>
                  <a:lnTo>
                    <a:pt x="312" y="404"/>
                  </a:lnTo>
                  <a:lnTo>
                    <a:pt x="343" y="404"/>
                  </a:lnTo>
                  <a:lnTo>
                    <a:pt x="389" y="447"/>
                  </a:lnTo>
                  <a:lnTo>
                    <a:pt x="408" y="500"/>
                  </a:lnTo>
                  <a:lnTo>
                    <a:pt x="85" y="516"/>
                  </a:lnTo>
                  <a:lnTo>
                    <a:pt x="86" y="372"/>
                  </a:lnTo>
                  <a:lnTo>
                    <a:pt x="57" y="341"/>
                  </a:lnTo>
                  <a:lnTo>
                    <a:pt x="67" y="304"/>
                  </a:lnTo>
                  <a:lnTo>
                    <a:pt x="76" y="281"/>
                  </a:lnTo>
                  <a:lnTo>
                    <a:pt x="57" y="183"/>
                  </a:lnTo>
                  <a:lnTo>
                    <a:pt x="29" y="118"/>
                  </a:lnTo>
                  <a:lnTo>
                    <a:pt x="0" y="4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83" name="Freeform 82"/>
            <p:cNvSpPr>
              <a:spLocks/>
            </p:cNvSpPr>
            <p:nvPr/>
          </p:nvSpPr>
          <p:spPr bwMode="auto">
            <a:xfrm>
              <a:off x="1654560" y="2770603"/>
              <a:ext cx="1169125" cy="1950082"/>
            </a:xfrm>
            <a:custGeom>
              <a:avLst/>
              <a:gdLst>
                <a:gd name="T0" fmla="*/ 45 w 588"/>
                <a:gd name="T1" fmla="*/ 0 h 904"/>
                <a:gd name="T2" fmla="*/ 314 w 588"/>
                <a:gd name="T3" fmla="*/ 54 h 904"/>
                <a:gd name="T4" fmla="*/ 256 w 588"/>
                <a:gd name="T5" fmla="*/ 319 h 904"/>
                <a:gd name="T6" fmla="*/ 559 w 588"/>
                <a:gd name="T7" fmla="*/ 725 h 904"/>
                <a:gd name="T8" fmla="*/ 588 w 588"/>
                <a:gd name="T9" fmla="*/ 776 h 904"/>
                <a:gd name="T10" fmla="*/ 558 w 588"/>
                <a:gd name="T11" fmla="*/ 801 h 904"/>
                <a:gd name="T12" fmla="*/ 539 w 588"/>
                <a:gd name="T13" fmla="*/ 846 h 904"/>
                <a:gd name="T14" fmla="*/ 522 w 588"/>
                <a:gd name="T15" fmla="*/ 873 h 904"/>
                <a:gd name="T16" fmla="*/ 540 w 588"/>
                <a:gd name="T17" fmla="*/ 896 h 904"/>
                <a:gd name="T18" fmla="*/ 510 w 588"/>
                <a:gd name="T19" fmla="*/ 904 h 904"/>
                <a:gd name="T20" fmla="*/ 331 w 588"/>
                <a:gd name="T21" fmla="*/ 898 h 904"/>
                <a:gd name="T22" fmla="*/ 320 w 588"/>
                <a:gd name="T23" fmla="*/ 845 h 904"/>
                <a:gd name="T24" fmla="*/ 289 w 588"/>
                <a:gd name="T25" fmla="*/ 806 h 904"/>
                <a:gd name="T26" fmla="*/ 266 w 588"/>
                <a:gd name="T27" fmla="*/ 792 h 904"/>
                <a:gd name="T28" fmla="*/ 259 w 588"/>
                <a:gd name="T29" fmla="*/ 765 h 904"/>
                <a:gd name="T30" fmla="*/ 240 w 588"/>
                <a:gd name="T31" fmla="*/ 749 h 904"/>
                <a:gd name="T32" fmla="*/ 221 w 588"/>
                <a:gd name="T33" fmla="*/ 730 h 904"/>
                <a:gd name="T34" fmla="*/ 216 w 588"/>
                <a:gd name="T35" fmla="*/ 709 h 904"/>
                <a:gd name="T36" fmla="*/ 198 w 588"/>
                <a:gd name="T37" fmla="*/ 695 h 904"/>
                <a:gd name="T38" fmla="*/ 171 w 588"/>
                <a:gd name="T39" fmla="*/ 703 h 904"/>
                <a:gd name="T40" fmla="*/ 139 w 588"/>
                <a:gd name="T41" fmla="*/ 692 h 904"/>
                <a:gd name="T42" fmla="*/ 139 w 588"/>
                <a:gd name="T43" fmla="*/ 680 h 904"/>
                <a:gd name="T44" fmla="*/ 138 w 588"/>
                <a:gd name="T45" fmla="*/ 655 h 904"/>
                <a:gd name="T46" fmla="*/ 125 w 588"/>
                <a:gd name="T47" fmla="*/ 628 h 904"/>
                <a:gd name="T48" fmla="*/ 124 w 588"/>
                <a:gd name="T49" fmla="*/ 605 h 904"/>
                <a:gd name="T50" fmla="*/ 110 w 588"/>
                <a:gd name="T51" fmla="*/ 585 h 904"/>
                <a:gd name="T52" fmla="*/ 114 w 588"/>
                <a:gd name="T53" fmla="*/ 567 h 904"/>
                <a:gd name="T54" fmla="*/ 75 w 588"/>
                <a:gd name="T55" fmla="*/ 521 h 904"/>
                <a:gd name="T56" fmla="*/ 75 w 588"/>
                <a:gd name="T57" fmla="*/ 495 h 904"/>
                <a:gd name="T58" fmla="*/ 95 w 588"/>
                <a:gd name="T59" fmla="*/ 485 h 904"/>
                <a:gd name="T60" fmla="*/ 95 w 588"/>
                <a:gd name="T61" fmla="*/ 468 h 904"/>
                <a:gd name="T62" fmla="*/ 75 w 588"/>
                <a:gd name="T63" fmla="*/ 463 h 904"/>
                <a:gd name="T64" fmla="*/ 66 w 588"/>
                <a:gd name="T65" fmla="*/ 439 h 904"/>
                <a:gd name="T66" fmla="*/ 56 w 588"/>
                <a:gd name="T67" fmla="*/ 394 h 904"/>
                <a:gd name="T68" fmla="*/ 85 w 588"/>
                <a:gd name="T69" fmla="*/ 419 h 904"/>
                <a:gd name="T70" fmla="*/ 74 w 588"/>
                <a:gd name="T71" fmla="*/ 387 h 904"/>
                <a:gd name="T72" fmla="*/ 95 w 588"/>
                <a:gd name="T73" fmla="*/ 387 h 904"/>
                <a:gd name="T74" fmla="*/ 95 w 588"/>
                <a:gd name="T75" fmla="*/ 365 h 904"/>
                <a:gd name="T76" fmla="*/ 74 w 588"/>
                <a:gd name="T77" fmla="*/ 349 h 904"/>
                <a:gd name="T78" fmla="*/ 64 w 588"/>
                <a:gd name="T79" fmla="*/ 370 h 904"/>
                <a:gd name="T80" fmla="*/ 45 w 588"/>
                <a:gd name="T81" fmla="*/ 364 h 904"/>
                <a:gd name="T82" fmla="*/ 7 w 588"/>
                <a:gd name="T83" fmla="*/ 261 h 904"/>
                <a:gd name="T84" fmla="*/ 18 w 588"/>
                <a:gd name="T85" fmla="*/ 188 h 904"/>
                <a:gd name="T86" fmla="*/ 0 w 588"/>
                <a:gd name="T87" fmla="*/ 147 h 904"/>
                <a:gd name="T88" fmla="*/ 8 w 588"/>
                <a:gd name="T89" fmla="*/ 116 h 904"/>
                <a:gd name="T90" fmla="*/ 27 w 588"/>
                <a:gd name="T91" fmla="*/ 109 h 904"/>
                <a:gd name="T92" fmla="*/ 45 w 588"/>
                <a:gd name="T93" fmla="*/ 62 h 904"/>
                <a:gd name="T94" fmla="*/ 45 w 588"/>
                <a:gd name="T95"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88" h="904">
                  <a:moveTo>
                    <a:pt x="45" y="0"/>
                  </a:moveTo>
                  <a:lnTo>
                    <a:pt x="314" y="54"/>
                  </a:lnTo>
                  <a:lnTo>
                    <a:pt x="256" y="319"/>
                  </a:lnTo>
                  <a:lnTo>
                    <a:pt x="559" y="725"/>
                  </a:lnTo>
                  <a:lnTo>
                    <a:pt x="588" y="776"/>
                  </a:lnTo>
                  <a:lnTo>
                    <a:pt x="558" y="801"/>
                  </a:lnTo>
                  <a:lnTo>
                    <a:pt x="539" y="846"/>
                  </a:lnTo>
                  <a:lnTo>
                    <a:pt x="522" y="873"/>
                  </a:lnTo>
                  <a:lnTo>
                    <a:pt x="540" y="896"/>
                  </a:lnTo>
                  <a:lnTo>
                    <a:pt x="510" y="904"/>
                  </a:lnTo>
                  <a:lnTo>
                    <a:pt x="331" y="898"/>
                  </a:lnTo>
                  <a:lnTo>
                    <a:pt x="320" y="845"/>
                  </a:lnTo>
                  <a:lnTo>
                    <a:pt x="289" y="806"/>
                  </a:lnTo>
                  <a:lnTo>
                    <a:pt x="266" y="792"/>
                  </a:lnTo>
                  <a:lnTo>
                    <a:pt x="259" y="765"/>
                  </a:lnTo>
                  <a:lnTo>
                    <a:pt x="240" y="749"/>
                  </a:lnTo>
                  <a:lnTo>
                    <a:pt x="221" y="730"/>
                  </a:lnTo>
                  <a:lnTo>
                    <a:pt x="216" y="709"/>
                  </a:lnTo>
                  <a:lnTo>
                    <a:pt x="198" y="695"/>
                  </a:lnTo>
                  <a:lnTo>
                    <a:pt x="171" y="703"/>
                  </a:lnTo>
                  <a:lnTo>
                    <a:pt x="139" y="692"/>
                  </a:lnTo>
                  <a:lnTo>
                    <a:pt x="139" y="680"/>
                  </a:lnTo>
                  <a:lnTo>
                    <a:pt x="138" y="655"/>
                  </a:lnTo>
                  <a:lnTo>
                    <a:pt x="125" y="628"/>
                  </a:lnTo>
                  <a:lnTo>
                    <a:pt x="124" y="605"/>
                  </a:lnTo>
                  <a:lnTo>
                    <a:pt x="110" y="585"/>
                  </a:lnTo>
                  <a:lnTo>
                    <a:pt x="114" y="567"/>
                  </a:lnTo>
                  <a:lnTo>
                    <a:pt x="75" y="521"/>
                  </a:lnTo>
                  <a:lnTo>
                    <a:pt x="75" y="495"/>
                  </a:lnTo>
                  <a:lnTo>
                    <a:pt x="95" y="485"/>
                  </a:lnTo>
                  <a:lnTo>
                    <a:pt x="95" y="468"/>
                  </a:lnTo>
                  <a:lnTo>
                    <a:pt x="75" y="463"/>
                  </a:lnTo>
                  <a:lnTo>
                    <a:pt x="66" y="439"/>
                  </a:lnTo>
                  <a:lnTo>
                    <a:pt x="56" y="394"/>
                  </a:lnTo>
                  <a:lnTo>
                    <a:pt x="85" y="419"/>
                  </a:lnTo>
                  <a:lnTo>
                    <a:pt x="74" y="387"/>
                  </a:lnTo>
                  <a:lnTo>
                    <a:pt x="95" y="387"/>
                  </a:lnTo>
                  <a:lnTo>
                    <a:pt x="95" y="365"/>
                  </a:lnTo>
                  <a:lnTo>
                    <a:pt x="74" y="349"/>
                  </a:lnTo>
                  <a:lnTo>
                    <a:pt x="64" y="370"/>
                  </a:lnTo>
                  <a:lnTo>
                    <a:pt x="45" y="364"/>
                  </a:lnTo>
                  <a:lnTo>
                    <a:pt x="7" y="261"/>
                  </a:lnTo>
                  <a:lnTo>
                    <a:pt x="18" y="188"/>
                  </a:lnTo>
                  <a:lnTo>
                    <a:pt x="0" y="147"/>
                  </a:lnTo>
                  <a:lnTo>
                    <a:pt x="8" y="116"/>
                  </a:lnTo>
                  <a:lnTo>
                    <a:pt x="27" y="109"/>
                  </a:lnTo>
                  <a:lnTo>
                    <a:pt x="45" y="62"/>
                  </a:lnTo>
                  <a:lnTo>
                    <a:pt x="45"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84" name="Freeform 83"/>
            <p:cNvSpPr>
              <a:spLocks/>
            </p:cNvSpPr>
            <p:nvPr/>
          </p:nvSpPr>
          <p:spPr bwMode="auto">
            <a:xfrm>
              <a:off x="1958772" y="1572159"/>
              <a:ext cx="882808" cy="701823"/>
            </a:xfrm>
            <a:custGeom>
              <a:avLst/>
              <a:gdLst>
                <a:gd name="T0" fmla="*/ 113 w 444"/>
                <a:gd name="T1" fmla="*/ 0 h 329"/>
                <a:gd name="T2" fmla="*/ 203 w 444"/>
                <a:gd name="T3" fmla="*/ 26 h 329"/>
                <a:gd name="T4" fmla="*/ 273 w 444"/>
                <a:gd name="T5" fmla="*/ 43 h 329"/>
                <a:gd name="T6" fmla="*/ 307 w 444"/>
                <a:gd name="T7" fmla="*/ 50 h 329"/>
                <a:gd name="T8" fmla="*/ 342 w 444"/>
                <a:gd name="T9" fmla="*/ 54 h 329"/>
                <a:gd name="T10" fmla="*/ 388 w 444"/>
                <a:gd name="T11" fmla="*/ 64 h 329"/>
                <a:gd name="T12" fmla="*/ 444 w 444"/>
                <a:gd name="T13" fmla="*/ 73 h 329"/>
                <a:gd name="T14" fmla="*/ 408 w 444"/>
                <a:gd name="T15" fmla="*/ 329 h 329"/>
                <a:gd name="T16" fmla="*/ 236 w 444"/>
                <a:gd name="T17" fmla="*/ 292 h 329"/>
                <a:gd name="T18" fmla="*/ 212 w 444"/>
                <a:gd name="T19" fmla="*/ 309 h 329"/>
                <a:gd name="T20" fmla="*/ 181 w 444"/>
                <a:gd name="T21" fmla="*/ 283 h 329"/>
                <a:gd name="T22" fmla="*/ 154 w 444"/>
                <a:gd name="T23" fmla="*/ 309 h 329"/>
                <a:gd name="T24" fmla="*/ 128 w 444"/>
                <a:gd name="T25" fmla="*/ 288 h 329"/>
                <a:gd name="T26" fmla="*/ 58 w 444"/>
                <a:gd name="T27" fmla="*/ 283 h 329"/>
                <a:gd name="T28" fmla="*/ 67 w 444"/>
                <a:gd name="T29" fmla="*/ 242 h 329"/>
                <a:gd name="T30" fmla="*/ 15 w 444"/>
                <a:gd name="T31" fmla="*/ 238 h 329"/>
                <a:gd name="T32" fmla="*/ 11 w 444"/>
                <a:gd name="T33" fmla="*/ 214 h 329"/>
                <a:gd name="T34" fmla="*/ 21 w 444"/>
                <a:gd name="T35" fmla="*/ 190 h 329"/>
                <a:gd name="T36" fmla="*/ 8 w 444"/>
                <a:gd name="T37" fmla="*/ 167 h 329"/>
                <a:gd name="T38" fmla="*/ 10 w 444"/>
                <a:gd name="T39" fmla="*/ 103 h 329"/>
                <a:gd name="T40" fmla="*/ 0 w 444"/>
                <a:gd name="T41" fmla="*/ 53 h 329"/>
                <a:gd name="T42" fmla="*/ 6 w 444"/>
                <a:gd name="T43" fmla="*/ 34 h 329"/>
                <a:gd name="T44" fmla="*/ 28 w 444"/>
                <a:gd name="T45" fmla="*/ 43 h 329"/>
                <a:gd name="T46" fmla="*/ 52 w 444"/>
                <a:gd name="T47" fmla="*/ 71 h 329"/>
                <a:gd name="T48" fmla="*/ 96 w 444"/>
                <a:gd name="T49" fmla="*/ 78 h 329"/>
                <a:gd name="T50" fmla="*/ 107 w 444"/>
                <a:gd name="T51" fmla="*/ 102 h 329"/>
                <a:gd name="T52" fmla="*/ 86 w 444"/>
                <a:gd name="T53" fmla="*/ 102 h 329"/>
                <a:gd name="T54" fmla="*/ 83 w 444"/>
                <a:gd name="T55" fmla="*/ 122 h 329"/>
                <a:gd name="T56" fmla="*/ 96 w 444"/>
                <a:gd name="T57" fmla="*/ 124 h 329"/>
                <a:gd name="T58" fmla="*/ 101 w 444"/>
                <a:gd name="T59" fmla="*/ 144 h 329"/>
                <a:gd name="T60" fmla="*/ 75 w 444"/>
                <a:gd name="T61" fmla="*/ 160 h 329"/>
                <a:gd name="T62" fmla="*/ 75 w 444"/>
                <a:gd name="T63" fmla="*/ 174 h 329"/>
                <a:gd name="T64" fmla="*/ 104 w 444"/>
                <a:gd name="T65" fmla="*/ 174 h 329"/>
                <a:gd name="T66" fmla="*/ 113 w 444"/>
                <a:gd name="T67" fmla="*/ 138 h 329"/>
                <a:gd name="T68" fmla="*/ 135 w 444"/>
                <a:gd name="T69" fmla="*/ 117 h 329"/>
                <a:gd name="T70" fmla="*/ 107 w 444"/>
                <a:gd name="T71" fmla="*/ 61 h 329"/>
                <a:gd name="T72" fmla="*/ 125 w 444"/>
                <a:gd name="T73" fmla="*/ 44 h 329"/>
                <a:gd name="T74" fmla="*/ 113 w 444"/>
                <a:gd name="T75"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4" h="329">
                  <a:moveTo>
                    <a:pt x="113" y="0"/>
                  </a:moveTo>
                  <a:lnTo>
                    <a:pt x="203" y="26"/>
                  </a:lnTo>
                  <a:lnTo>
                    <a:pt x="273" y="43"/>
                  </a:lnTo>
                  <a:lnTo>
                    <a:pt x="307" y="50"/>
                  </a:lnTo>
                  <a:lnTo>
                    <a:pt x="342" y="54"/>
                  </a:lnTo>
                  <a:lnTo>
                    <a:pt x="388" y="64"/>
                  </a:lnTo>
                  <a:lnTo>
                    <a:pt x="444" y="73"/>
                  </a:lnTo>
                  <a:lnTo>
                    <a:pt x="408" y="329"/>
                  </a:lnTo>
                  <a:lnTo>
                    <a:pt x="236" y="292"/>
                  </a:lnTo>
                  <a:lnTo>
                    <a:pt x="212" y="309"/>
                  </a:lnTo>
                  <a:lnTo>
                    <a:pt x="181" y="283"/>
                  </a:lnTo>
                  <a:lnTo>
                    <a:pt x="154" y="309"/>
                  </a:lnTo>
                  <a:lnTo>
                    <a:pt x="128" y="288"/>
                  </a:lnTo>
                  <a:lnTo>
                    <a:pt x="58" y="283"/>
                  </a:lnTo>
                  <a:lnTo>
                    <a:pt x="67" y="242"/>
                  </a:lnTo>
                  <a:lnTo>
                    <a:pt x="15" y="238"/>
                  </a:lnTo>
                  <a:lnTo>
                    <a:pt x="11" y="214"/>
                  </a:lnTo>
                  <a:lnTo>
                    <a:pt x="21" y="190"/>
                  </a:lnTo>
                  <a:lnTo>
                    <a:pt x="8" y="167"/>
                  </a:lnTo>
                  <a:lnTo>
                    <a:pt x="10" y="103"/>
                  </a:lnTo>
                  <a:lnTo>
                    <a:pt x="0" y="53"/>
                  </a:lnTo>
                  <a:lnTo>
                    <a:pt x="6" y="34"/>
                  </a:lnTo>
                  <a:lnTo>
                    <a:pt x="28" y="43"/>
                  </a:lnTo>
                  <a:lnTo>
                    <a:pt x="52" y="71"/>
                  </a:lnTo>
                  <a:lnTo>
                    <a:pt x="96" y="78"/>
                  </a:lnTo>
                  <a:lnTo>
                    <a:pt x="107" y="102"/>
                  </a:lnTo>
                  <a:lnTo>
                    <a:pt x="86" y="102"/>
                  </a:lnTo>
                  <a:lnTo>
                    <a:pt x="83" y="122"/>
                  </a:lnTo>
                  <a:lnTo>
                    <a:pt x="96" y="124"/>
                  </a:lnTo>
                  <a:lnTo>
                    <a:pt x="101" y="144"/>
                  </a:lnTo>
                  <a:lnTo>
                    <a:pt x="75" y="160"/>
                  </a:lnTo>
                  <a:lnTo>
                    <a:pt x="75" y="174"/>
                  </a:lnTo>
                  <a:lnTo>
                    <a:pt x="104" y="174"/>
                  </a:lnTo>
                  <a:lnTo>
                    <a:pt x="113" y="138"/>
                  </a:lnTo>
                  <a:lnTo>
                    <a:pt x="135" y="117"/>
                  </a:lnTo>
                  <a:lnTo>
                    <a:pt x="107" y="61"/>
                  </a:lnTo>
                  <a:lnTo>
                    <a:pt x="125" y="44"/>
                  </a:lnTo>
                  <a:lnTo>
                    <a:pt x="113"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85" name="Freeform 84"/>
            <p:cNvSpPr>
              <a:spLocks/>
            </p:cNvSpPr>
            <p:nvPr/>
          </p:nvSpPr>
          <p:spPr bwMode="auto">
            <a:xfrm>
              <a:off x="2652690" y="1725750"/>
              <a:ext cx="789358" cy="1375914"/>
            </a:xfrm>
            <a:custGeom>
              <a:avLst/>
              <a:gdLst>
                <a:gd name="T0" fmla="*/ 96 w 397"/>
                <a:gd name="T1" fmla="*/ 0 h 645"/>
                <a:gd name="T2" fmla="*/ 60 w 397"/>
                <a:gd name="T3" fmla="*/ 253 h 645"/>
                <a:gd name="T4" fmla="*/ 98 w 397"/>
                <a:gd name="T5" fmla="*/ 306 h 645"/>
                <a:gd name="T6" fmla="*/ 39 w 397"/>
                <a:gd name="T7" fmla="*/ 362 h 645"/>
                <a:gd name="T8" fmla="*/ 32 w 397"/>
                <a:gd name="T9" fmla="*/ 402 h 645"/>
                <a:gd name="T10" fmla="*/ 49 w 397"/>
                <a:gd name="T11" fmla="*/ 430 h 645"/>
                <a:gd name="T12" fmla="*/ 32 w 397"/>
                <a:gd name="T13" fmla="*/ 444 h 645"/>
                <a:gd name="T14" fmla="*/ 0 w 397"/>
                <a:gd name="T15" fmla="*/ 591 h 645"/>
                <a:gd name="T16" fmla="*/ 190 w 397"/>
                <a:gd name="T17" fmla="*/ 621 h 645"/>
                <a:gd name="T18" fmla="*/ 369 w 397"/>
                <a:gd name="T19" fmla="*/ 645 h 645"/>
                <a:gd name="T20" fmla="*/ 387 w 397"/>
                <a:gd name="T21" fmla="*/ 513 h 645"/>
                <a:gd name="T22" fmla="*/ 397 w 397"/>
                <a:gd name="T23" fmla="*/ 440 h 645"/>
                <a:gd name="T24" fmla="*/ 379 w 397"/>
                <a:gd name="T25" fmla="*/ 413 h 645"/>
                <a:gd name="T26" fmla="*/ 338 w 397"/>
                <a:gd name="T27" fmla="*/ 421 h 645"/>
                <a:gd name="T28" fmla="*/ 285 w 397"/>
                <a:gd name="T29" fmla="*/ 427 h 645"/>
                <a:gd name="T30" fmla="*/ 275 w 397"/>
                <a:gd name="T31" fmla="*/ 367 h 645"/>
                <a:gd name="T32" fmla="*/ 211 w 397"/>
                <a:gd name="T33" fmla="*/ 318 h 645"/>
                <a:gd name="T34" fmla="*/ 220 w 397"/>
                <a:gd name="T35" fmla="*/ 286 h 645"/>
                <a:gd name="T36" fmla="*/ 226 w 397"/>
                <a:gd name="T37" fmla="*/ 231 h 645"/>
                <a:gd name="T38" fmla="*/ 143 w 397"/>
                <a:gd name="T39" fmla="*/ 113 h 645"/>
                <a:gd name="T40" fmla="*/ 154 w 397"/>
                <a:gd name="T41" fmla="*/ 8 h 645"/>
                <a:gd name="T42" fmla="*/ 96 w 397"/>
                <a:gd name="T43"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7" h="645">
                  <a:moveTo>
                    <a:pt x="96" y="0"/>
                  </a:moveTo>
                  <a:lnTo>
                    <a:pt x="60" y="253"/>
                  </a:lnTo>
                  <a:lnTo>
                    <a:pt x="98" y="306"/>
                  </a:lnTo>
                  <a:lnTo>
                    <a:pt x="39" y="362"/>
                  </a:lnTo>
                  <a:lnTo>
                    <a:pt x="32" y="402"/>
                  </a:lnTo>
                  <a:lnTo>
                    <a:pt x="49" y="430"/>
                  </a:lnTo>
                  <a:lnTo>
                    <a:pt x="32" y="444"/>
                  </a:lnTo>
                  <a:lnTo>
                    <a:pt x="0" y="591"/>
                  </a:lnTo>
                  <a:lnTo>
                    <a:pt x="190" y="621"/>
                  </a:lnTo>
                  <a:lnTo>
                    <a:pt x="369" y="645"/>
                  </a:lnTo>
                  <a:lnTo>
                    <a:pt x="387" y="513"/>
                  </a:lnTo>
                  <a:lnTo>
                    <a:pt x="397" y="440"/>
                  </a:lnTo>
                  <a:lnTo>
                    <a:pt x="379" y="413"/>
                  </a:lnTo>
                  <a:lnTo>
                    <a:pt x="338" y="421"/>
                  </a:lnTo>
                  <a:lnTo>
                    <a:pt x="285" y="427"/>
                  </a:lnTo>
                  <a:lnTo>
                    <a:pt x="275" y="367"/>
                  </a:lnTo>
                  <a:lnTo>
                    <a:pt x="211" y="318"/>
                  </a:lnTo>
                  <a:lnTo>
                    <a:pt x="220" y="286"/>
                  </a:lnTo>
                  <a:lnTo>
                    <a:pt x="226" y="231"/>
                  </a:lnTo>
                  <a:lnTo>
                    <a:pt x="143" y="113"/>
                  </a:lnTo>
                  <a:lnTo>
                    <a:pt x="154" y="8"/>
                  </a:lnTo>
                  <a:lnTo>
                    <a:pt x="96"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86" name="Freeform 85"/>
            <p:cNvSpPr>
              <a:spLocks/>
            </p:cNvSpPr>
            <p:nvPr/>
          </p:nvSpPr>
          <p:spPr bwMode="auto">
            <a:xfrm>
              <a:off x="2167543" y="2899009"/>
              <a:ext cx="884797" cy="1427110"/>
            </a:xfrm>
            <a:custGeom>
              <a:avLst/>
              <a:gdLst>
                <a:gd name="T0" fmla="*/ 57 w 445"/>
                <a:gd name="T1" fmla="*/ 0 h 669"/>
                <a:gd name="T2" fmla="*/ 0 w 445"/>
                <a:gd name="T3" fmla="*/ 264 h 669"/>
                <a:gd name="T4" fmla="*/ 302 w 445"/>
                <a:gd name="T5" fmla="*/ 669 h 669"/>
                <a:gd name="T6" fmla="*/ 321 w 445"/>
                <a:gd name="T7" fmla="*/ 651 h 669"/>
                <a:gd name="T8" fmla="*/ 320 w 445"/>
                <a:gd name="T9" fmla="*/ 572 h 669"/>
                <a:gd name="T10" fmla="*/ 358 w 445"/>
                <a:gd name="T11" fmla="*/ 577 h 669"/>
                <a:gd name="T12" fmla="*/ 396 w 445"/>
                <a:gd name="T13" fmla="*/ 333 h 669"/>
                <a:gd name="T14" fmla="*/ 423 w 445"/>
                <a:gd name="T15" fmla="*/ 165 h 669"/>
                <a:gd name="T16" fmla="*/ 430 w 445"/>
                <a:gd name="T17" fmla="*/ 114 h 669"/>
                <a:gd name="T18" fmla="*/ 445 w 445"/>
                <a:gd name="T19" fmla="*/ 70 h 669"/>
                <a:gd name="T20" fmla="*/ 245 w 445"/>
                <a:gd name="T21" fmla="*/ 41 h 669"/>
                <a:gd name="T22" fmla="*/ 57 w 445"/>
                <a:gd name="T23"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5" h="669">
                  <a:moveTo>
                    <a:pt x="57" y="0"/>
                  </a:moveTo>
                  <a:lnTo>
                    <a:pt x="0" y="264"/>
                  </a:lnTo>
                  <a:lnTo>
                    <a:pt x="302" y="669"/>
                  </a:lnTo>
                  <a:lnTo>
                    <a:pt x="321" y="651"/>
                  </a:lnTo>
                  <a:lnTo>
                    <a:pt x="320" y="572"/>
                  </a:lnTo>
                  <a:lnTo>
                    <a:pt x="358" y="577"/>
                  </a:lnTo>
                  <a:lnTo>
                    <a:pt x="396" y="333"/>
                  </a:lnTo>
                  <a:lnTo>
                    <a:pt x="423" y="165"/>
                  </a:lnTo>
                  <a:lnTo>
                    <a:pt x="430" y="114"/>
                  </a:lnTo>
                  <a:lnTo>
                    <a:pt x="445" y="70"/>
                  </a:lnTo>
                  <a:lnTo>
                    <a:pt x="245" y="41"/>
                  </a:lnTo>
                  <a:lnTo>
                    <a:pt x="57"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87" name="Freeform 86"/>
            <p:cNvSpPr>
              <a:spLocks/>
            </p:cNvSpPr>
            <p:nvPr/>
          </p:nvSpPr>
          <p:spPr bwMode="auto">
            <a:xfrm>
              <a:off x="2929065" y="1734282"/>
              <a:ext cx="1387838" cy="927942"/>
            </a:xfrm>
            <a:custGeom>
              <a:avLst/>
              <a:gdLst>
                <a:gd name="T0" fmla="*/ 11 w 698"/>
                <a:gd name="T1" fmla="*/ 0 h 435"/>
                <a:gd name="T2" fmla="*/ 147 w 698"/>
                <a:gd name="T3" fmla="*/ 18 h 435"/>
                <a:gd name="T4" fmla="*/ 231 w 698"/>
                <a:gd name="T5" fmla="*/ 29 h 435"/>
                <a:gd name="T6" fmla="*/ 340 w 698"/>
                <a:gd name="T7" fmla="*/ 41 h 435"/>
                <a:gd name="T8" fmla="*/ 441 w 698"/>
                <a:gd name="T9" fmla="*/ 50 h 435"/>
                <a:gd name="T10" fmla="*/ 615 w 698"/>
                <a:gd name="T11" fmla="*/ 63 h 435"/>
                <a:gd name="T12" fmla="*/ 698 w 698"/>
                <a:gd name="T13" fmla="*/ 69 h 435"/>
                <a:gd name="T14" fmla="*/ 695 w 698"/>
                <a:gd name="T15" fmla="*/ 423 h 435"/>
                <a:gd name="T16" fmla="*/ 267 w 698"/>
                <a:gd name="T17" fmla="*/ 387 h 435"/>
                <a:gd name="T18" fmla="*/ 258 w 698"/>
                <a:gd name="T19" fmla="*/ 435 h 435"/>
                <a:gd name="T20" fmla="*/ 241 w 698"/>
                <a:gd name="T21" fmla="*/ 412 h 435"/>
                <a:gd name="T22" fmla="*/ 202 w 698"/>
                <a:gd name="T23" fmla="*/ 416 h 435"/>
                <a:gd name="T24" fmla="*/ 146 w 698"/>
                <a:gd name="T25" fmla="*/ 424 h 435"/>
                <a:gd name="T26" fmla="*/ 136 w 698"/>
                <a:gd name="T27" fmla="*/ 363 h 435"/>
                <a:gd name="T28" fmla="*/ 70 w 698"/>
                <a:gd name="T29" fmla="*/ 313 h 435"/>
                <a:gd name="T30" fmla="*/ 81 w 698"/>
                <a:gd name="T31" fmla="*/ 267 h 435"/>
                <a:gd name="T32" fmla="*/ 87 w 698"/>
                <a:gd name="T33" fmla="*/ 230 h 435"/>
                <a:gd name="T34" fmla="*/ 0 w 698"/>
                <a:gd name="T35" fmla="*/ 108 h 435"/>
                <a:gd name="T36" fmla="*/ 11 w 698"/>
                <a:gd name="T3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8" h="435">
                  <a:moveTo>
                    <a:pt x="11" y="0"/>
                  </a:moveTo>
                  <a:lnTo>
                    <a:pt x="147" y="18"/>
                  </a:lnTo>
                  <a:lnTo>
                    <a:pt x="231" y="29"/>
                  </a:lnTo>
                  <a:lnTo>
                    <a:pt x="340" y="41"/>
                  </a:lnTo>
                  <a:lnTo>
                    <a:pt x="441" y="50"/>
                  </a:lnTo>
                  <a:lnTo>
                    <a:pt x="615" y="63"/>
                  </a:lnTo>
                  <a:lnTo>
                    <a:pt x="698" y="69"/>
                  </a:lnTo>
                  <a:lnTo>
                    <a:pt x="695" y="423"/>
                  </a:lnTo>
                  <a:lnTo>
                    <a:pt x="267" y="387"/>
                  </a:lnTo>
                  <a:lnTo>
                    <a:pt x="258" y="435"/>
                  </a:lnTo>
                  <a:lnTo>
                    <a:pt x="241" y="412"/>
                  </a:lnTo>
                  <a:lnTo>
                    <a:pt x="202" y="416"/>
                  </a:lnTo>
                  <a:lnTo>
                    <a:pt x="146" y="424"/>
                  </a:lnTo>
                  <a:lnTo>
                    <a:pt x="136" y="363"/>
                  </a:lnTo>
                  <a:lnTo>
                    <a:pt x="70" y="313"/>
                  </a:lnTo>
                  <a:lnTo>
                    <a:pt x="81" y="267"/>
                  </a:lnTo>
                  <a:lnTo>
                    <a:pt x="87" y="230"/>
                  </a:lnTo>
                  <a:lnTo>
                    <a:pt x="0" y="108"/>
                  </a:lnTo>
                  <a:lnTo>
                    <a:pt x="11"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88" name="Freeform 87"/>
            <p:cNvSpPr>
              <a:spLocks/>
            </p:cNvSpPr>
            <p:nvPr/>
          </p:nvSpPr>
          <p:spPr bwMode="auto">
            <a:xfrm>
              <a:off x="3358540" y="2551297"/>
              <a:ext cx="948423" cy="825548"/>
            </a:xfrm>
            <a:custGeom>
              <a:avLst/>
              <a:gdLst>
                <a:gd name="T0" fmla="*/ 47 w 477"/>
                <a:gd name="T1" fmla="*/ 0 h 387"/>
                <a:gd name="T2" fmla="*/ 29 w 477"/>
                <a:gd name="T3" fmla="*/ 146 h 387"/>
                <a:gd name="T4" fmla="*/ 0 w 477"/>
                <a:gd name="T5" fmla="*/ 351 h 387"/>
                <a:gd name="T6" fmla="*/ 138 w 477"/>
                <a:gd name="T7" fmla="*/ 362 h 387"/>
                <a:gd name="T8" fmla="*/ 462 w 477"/>
                <a:gd name="T9" fmla="*/ 387 h 387"/>
                <a:gd name="T10" fmla="*/ 477 w 477"/>
                <a:gd name="T11" fmla="*/ 40 h 387"/>
                <a:gd name="T12" fmla="*/ 47 w 477"/>
                <a:gd name="T13" fmla="*/ 0 h 387"/>
              </a:gdLst>
              <a:ahLst/>
              <a:cxnLst>
                <a:cxn ang="0">
                  <a:pos x="T0" y="T1"/>
                </a:cxn>
                <a:cxn ang="0">
                  <a:pos x="T2" y="T3"/>
                </a:cxn>
                <a:cxn ang="0">
                  <a:pos x="T4" y="T5"/>
                </a:cxn>
                <a:cxn ang="0">
                  <a:pos x="T6" y="T7"/>
                </a:cxn>
                <a:cxn ang="0">
                  <a:pos x="T8" y="T9"/>
                </a:cxn>
                <a:cxn ang="0">
                  <a:pos x="T10" y="T11"/>
                </a:cxn>
                <a:cxn ang="0">
                  <a:pos x="T12" y="T13"/>
                </a:cxn>
              </a:cxnLst>
              <a:rect l="0" t="0" r="r" b="b"/>
              <a:pathLst>
                <a:path w="477" h="387">
                  <a:moveTo>
                    <a:pt x="47" y="0"/>
                  </a:moveTo>
                  <a:lnTo>
                    <a:pt x="29" y="146"/>
                  </a:lnTo>
                  <a:lnTo>
                    <a:pt x="0" y="351"/>
                  </a:lnTo>
                  <a:lnTo>
                    <a:pt x="138" y="362"/>
                  </a:lnTo>
                  <a:lnTo>
                    <a:pt x="462" y="387"/>
                  </a:lnTo>
                  <a:lnTo>
                    <a:pt x="477" y="40"/>
                  </a:lnTo>
                  <a:lnTo>
                    <a:pt x="47"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89" name="Freeform 88"/>
            <p:cNvSpPr>
              <a:spLocks/>
            </p:cNvSpPr>
            <p:nvPr/>
          </p:nvSpPr>
          <p:spPr bwMode="auto">
            <a:xfrm>
              <a:off x="2901229" y="3052599"/>
              <a:ext cx="731697" cy="1019669"/>
            </a:xfrm>
            <a:custGeom>
              <a:avLst/>
              <a:gdLst>
                <a:gd name="T0" fmla="*/ 68 w 368"/>
                <a:gd name="T1" fmla="*/ 0 h 478"/>
                <a:gd name="T2" fmla="*/ 248 w 368"/>
                <a:gd name="T3" fmla="*/ 25 h 478"/>
                <a:gd name="T4" fmla="*/ 235 w 368"/>
                <a:gd name="T5" fmla="*/ 117 h 478"/>
                <a:gd name="T6" fmla="*/ 368 w 368"/>
                <a:gd name="T7" fmla="*/ 129 h 478"/>
                <a:gd name="T8" fmla="*/ 331 w 368"/>
                <a:gd name="T9" fmla="*/ 478 h 478"/>
                <a:gd name="T10" fmla="*/ 0 w 368"/>
                <a:gd name="T11" fmla="*/ 444 h 478"/>
                <a:gd name="T12" fmla="*/ 33 w 368"/>
                <a:gd name="T13" fmla="*/ 220 h 478"/>
                <a:gd name="T14" fmla="*/ 68 w 368"/>
                <a:gd name="T15" fmla="*/ 0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8" h="478">
                  <a:moveTo>
                    <a:pt x="68" y="0"/>
                  </a:moveTo>
                  <a:lnTo>
                    <a:pt x="248" y="25"/>
                  </a:lnTo>
                  <a:lnTo>
                    <a:pt x="235" y="117"/>
                  </a:lnTo>
                  <a:lnTo>
                    <a:pt x="368" y="129"/>
                  </a:lnTo>
                  <a:lnTo>
                    <a:pt x="331" y="478"/>
                  </a:lnTo>
                  <a:lnTo>
                    <a:pt x="0" y="444"/>
                  </a:lnTo>
                  <a:lnTo>
                    <a:pt x="33" y="220"/>
                  </a:lnTo>
                  <a:lnTo>
                    <a:pt x="68"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90" name="Freeform 89"/>
            <p:cNvSpPr>
              <a:spLocks/>
            </p:cNvSpPr>
            <p:nvPr/>
          </p:nvSpPr>
          <p:spPr bwMode="auto">
            <a:xfrm>
              <a:off x="3547428" y="3327781"/>
              <a:ext cx="988189" cy="785017"/>
            </a:xfrm>
            <a:custGeom>
              <a:avLst/>
              <a:gdLst>
                <a:gd name="T0" fmla="*/ 42 w 497"/>
                <a:gd name="T1" fmla="*/ 0 h 368"/>
                <a:gd name="T2" fmla="*/ 17 w 497"/>
                <a:gd name="T3" fmla="*/ 222 h 368"/>
                <a:gd name="T4" fmla="*/ 0 w 497"/>
                <a:gd name="T5" fmla="*/ 347 h 368"/>
                <a:gd name="T6" fmla="*/ 248 w 497"/>
                <a:gd name="T7" fmla="*/ 360 h 368"/>
                <a:gd name="T8" fmla="*/ 485 w 497"/>
                <a:gd name="T9" fmla="*/ 368 h 368"/>
                <a:gd name="T10" fmla="*/ 492 w 497"/>
                <a:gd name="T11" fmla="*/ 196 h 368"/>
                <a:gd name="T12" fmla="*/ 497 w 497"/>
                <a:gd name="T13" fmla="*/ 27 h 368"/>
                <a:gd name="T14" fmla="*/ 361 w 497"/>
                <a:gd name="T15" fmla="*/ 25 h 368"/>
                <a:gd name="T16" fmla="*/ 42 w 497"/>
                <a:gd name="T17"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368">
                  <a:moveTo>
                    <a:pt x="42" y="0"/>
                  </a:moveTo>
                  <a:lnTo>
                    <a:pt x="17" y="222"/>
                  </a:lnTo>
                  <a:lnTo>
                    <a:pt x="0" y="347"/>
                  </a:lnTo>
                  <a:lnTo>
                    <a:pt x="248" y="360"/>
                  </a:lnTo>
                  <a:lnTo>
                    <a:pt x="485" y="368"/>
                  </a:lnTo>
                  <a:lnTo>
                    <a:pt x="492" y="196"/>
                  </a:lnTo>
                  <a:lnTo>
                    <a:pt x="497" y="27"/>
                  </a:lnTo>
                  <a:lnTo>
                    <a:pt x="361" y="25"/>
                  </a:lnTo>
                  <a:lnTo>
                    <a:pt x="42"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91" name="Freeform 90"/>
            <p:cNvSpPr>
              <a:spLocks/>
            </p:cNvSpPr>
            <p:nvPr/>
          </p:nvSpPr>
          <p:spPr bwMode="auto">
            <a:xfrm>
              <a:off x="2672573" y="4001872"/>
              <a:ext cx="882808" cy="1060200"/>
            </a:xfrm>
            <a:custGeom>
              <a:avLst/>
              <a:gdLst>
                <a:gd name="T0" fmla="*/ 113 w 444"/>
                <a:gd name="T1" fmla="*/ 0 h 497"/>
                <a:gd name="T2" fmla="*/ 104 w 444"/>
                <a:gd name="T3" fmla="*/ 65 h 497"/>
                <a:gd name="T4" fmla="*/ 66 w 444"/>
                <a:gd name="T5" fmla="*/ 56 h 497"/>
                <a:gd name="T6" fmla="*/ 68 w 444"/>
                <a:gd name="T7" fmla="*/ 141 h 497"/>
                <a:gd name="T8" fmla="*/ 49 w 444"/>
                <a:gd name="T9" fmla="*/ 157 h 497"/>
                <a:gd name="T10" fmla="*/ 77 w 444"/>
                <a:gd name="T11" fmla="*/ 209 h 497"/>
                <a:gd name="T12" fmla="*/ 49 w 444"/>
                <a:gd name="T13" fmla="*/ 231 h 497"/>
                <a:gd name="T14" fmla="*/ 34 w 444"/>
                <a:gd name="T15" fmla="*/ 268 h 497"/>
                <a:gd name="T16" fmla="*/ 13 w 444"/>
                <a:gd name="T17" fmla="*/ 305 h 497"/>
                <a:gd name="T18" fmla="*/ 28 w 444"/>
                <a:gd name="T19" fmla="*/ 326 h 497"/>
                <a:gd name="T20" fmla="*/ 2 w 444"/>
                <a:gd name="T21" fmla="*/ 334 h 497"/>
                <a:gd name="T22" fmla="*/ 0 w 444"/>
                <a:gd name="T23" fmla="*/ 368 h 497"/>
                <a:gd name="T24" fmla="*/ 250 w 444"/>
                <a:gd name="T25" fmla="*/ 495 h 497"/>
                <a:gd name="T26" fmla="*/ 392 w 444"/>
                <a:gd name="T27" fmla="*/ 497 h 497"/>
                <a:gd name="T28" fmla="*/ 444 w 444"/>
                <a:gd name="T29" fmla="*/ 38 h 497"/>
                <a:gd name="T30" fmla="*/ 113 w 444"/>
                <a:gd name="T31"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4" h="497">
                  <a:moveTo>
                    <a:pt x="113" y="0"/>
                  </a:moveTo>
                  <a:lnTo>
                    <a:pt x="104" y="65"/>
                  </a:lnTo>
                  <a:lnTo>
                    <a:pt x="66" y="56"/>
                  </a:lnTo>
                  <a:lnTo>
                    <a:pt x="68" y="141"/>
                  </a:lnTo>
                  <a:lnTo>
                    <a:pt x="49" y="157"/>
                  </a:lnTo>
                  <a:lnTo>
                    <a:pt x="77" y="209"/>
                  </a:lnTo>
                  <a:lnTo>
                    <a:pt x="49" y="231"/>
                  </a:lnTo>
                  <a:lnTo>
                    <a:pt x="34" y="268"/>
                  </a:lnTo>
                  <a:lnTo>
                    <a:pt x="13" y="305"/>
                  </a:lnTo>
                  <a:lnTo>
                    <a:pt x="28" y="326"/>
                  </a:lnTo>
                  <a:lnTo>
                    <a:pt x="2" y="334"/>
                  </a:lnTo>
                  <a:lnTo>
                    <a:pt x="0" y="368"/>
                  </a:lnTo>
                  <a:lnTo>
                    <a:pt x="250" y="495"/>
                  </a:lnTo>
                  <a:lnTo>
                    <a:pt x="392" y="497"/>
                  </a:lnTo>
                  <a:lnTo>
                    <a:pt x="444" y="38"/>
                  </a:lnTo>
                  <a:lnTo>
                    <a:pt x="113"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92" name="Freeform 91"/>
            <p:cNvSpPr>
              <a:spLocks/>
            </p:cNvSpPr>
            <p:nvPr/>
          </p:nvSpPr>
          <p:spPr bwMode="auto">
            <a:xfrm>
              <a:off x="3434095" y="4063735"/>
              <a:ext cx="958364" cy="1017536"/>
            </a:xfrm>
            <a:custGeom>
              <a:avLst/>
              <a:gdLst>
                <a:gd name="T0" fmla="*/ 58 w 482"/>
                <a:gd name="T1" fmla="*/ 0 h 477"/>
                <a:gd name="T2" fmla="*/ 482 w 482"/>
                <a:gd name="T3" fmla="*/ 19 h 477"/>
                <a:gd name="T4" fmla="*/ 462 w 482"/>
                <a:gd name="T5" fmla="*/ 443 h 477"/>
                <a:gd name="T6" fmla="*/ 324 w 482"/>
                <a:gd name="T7" fmla="*/ 435 h 477"/>
                <a:gd name="T8" fmla="*/ 196 w 482"/>
                <a:gd name="T9" fmla="*/ 431 h 477"/>
                <a:gd name="T10" fmla="*/ 196 w 482"/>
                <a:gd name="T11" fmla="*/ 448 h 477"/>
                <a:gd name="T12" fmla="*/ 88 w 482"/>
                <a:gd name="T13" fmla="*/ 448 h 477"/>
                <a:gd name="T14" fmla="*/ 82 w 482"/>
                <a:gd name="T15" fmla="*/ 477 h 477"/>
                <a:gd name="T16" fmla="*/ 0 w 482"/>
                <a:gd name="T17" fmla="*/ 468 h 477"/>
                <a:gd name="T18" fmla="*/ 46 w 482"/>
                <a:gd name="T19" fmla="*/ 111 h 477"/>
                <a:gd name="T20" fmla="*/ 58 w 482"/>
                <a:gd name="T21"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2" h="477">
                  <a:moveTo>
                    <a:pt x="58" y="0"/>
                  </a:moveTo>
                  <a:lnTo>
                    <a:pt x="482" y="19"/>
                  </a:lnTo>
                  <a:lnTo>
                    <a:pt x="462" y="443"/>
                  </a:lnTo>
                  <a:lnTo>
                    <a:pt x="324" y="435"/>
                  </a:lnTo>
                  <a:lnTo>
                    <a:pt x="196" y="431"/>
                  </a:lnTo>
                  <a:lnTo>
                    <a:pt x="196" y="448"/>
                  </a:lnTo>
                  <a:lnTo>
                    <a:pt x="88" y="448"/>
                  </a:lnTo>
                  <a:lnTo>
                    <a:pt x="82" y="477"/>
                  </a:lnTo>
                  <a:lnTo>
                    <a:pt x="0" y="468"/>
                  </a:lnTo>
                  <a:lnTo>
                    <a:pt x="46" y="111"/>
                  </a:lnTo>
                  <a:lnTo>
                    <a:pt x="58"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93" name="Freeform 92"/>
            <p:cNvSpPr>
              <a:spLocks/>
            </p:cNvSpPr>
            <p:nvPr/>
          </p:nvSpPr>
          <p:spPr bwMode="auto">
            <a:xfrm>
              <a:off x="3823804" y="4217326"/>
              <a:ext cx="1920705" cy="1907079"/>
            </a:xfrm>
            <a:custGeom>
              <a:avLst/>
              <a:gdLst>
                <a:gd name="T0" fmla="*/ 280 w 966"/>
                <a:gd name="T1" fmla="*/ 0 h 894"/>
                <a:gd name="T2" fmla="*/ 494 w 966"/>
                <a:gd name="T3" fmla="*/ 7 h 894"/>
                <a:gd name="T4" fmla="*/ 494 w 966"/>
                <a:gd name="T5" fmla="*/ 170 h 894"/>
                <a:gd name="T6" fmla="*/ 601 w 966"/>
                <a:gd name="T7" fmla="*/ 215 h 894"/>
                <a:gd name="T8" fmla="*/ 632 w 966"/>
                <a:gd name="T9" fmla="*/ 201 h 894"/>
                <a:gd name="T10" fmla="*/ 703 w 966"/>
                <a:gd name="T11" fmla="*/ 236 h 894"/>
                <a:gd name="T12" fmla="*/ 746 w 966"/>
                <a:gd name="T13" fmla="*/ 233 h 894"/>
                <a:gd name="T14" fmla="*/ 829 w 966"/>
                <a:gd name="T15" fmla="*/ 199 h 894"/>
                <a:gd name="T16" fmla="*/ 876 w 966"/>
                <a:gd name="T17" fmla="*/ 232 h 894"/>
                <a:gd name="T18" fmla="*/ 917 w 966"/>
                <a:gd name="T19" fmla="*/ 241 h 894"/>
                <a:gd name="T20" fmla="*/ 917 w 966"/>
                <a:gd name="T21" fmla="*/ 374 h 894"/>
                <a:gd name="T22" fmla="*/ 966 w 966"/>
                <a:gd name="T23" fmla="*/ 455 h 894"/>
                <a:gd name="T24" fmla="*/ 954 w 966"/>
                <a:gd name="T25" fmla="*/ 568 h 894"/>
                <a:gd name="T26" fmla="*/ 902 w 966"/>
                <a:gd name="T27" fmla="*/ 614 h 894"/>
                <a:gd name="T28" fmla="*/ 891 w 966"/>
                <a:gd name="T29" fmla="*/ 571 h 894"/>
                <a:gd name="T30" fmla="*/ 876 w 966"/>
                <a:gd name="T31" fmla="*/ 590 h 894"/>
                <a:gd name="T32" fmla="*/ 887 w 966"/>
                <a:gd name="T33" fmla="*/ 617 h 894"/>
                <a:gd name="T34" fmla="*/ 794 w 966"/>
                <a:gd name="T35" fmla="*/ 684 h 894"/>
                <a:gd name="T36" fmla="*/ 770 w 966"/>
                <a:gd name="T37" fmla="*/ 689 h 894"/>
                <a:gd name="T38" fmla="*/ 722 w 966"/>
                <a:gd name="T39" fmla="*/ 722 h 894"/>
                <a:gd name="T40" fmla="*/ 722 w 966"/>
                <a:gd name="T41" fmla="*/ 741 h 894"/>
                <a:gd name="T42" fmla="*/ 707 w 966"/>
                <a:gd name="T43" fmla="*/ 746 h 894"/>
                <a:gd name="T44" fmla="*/ 719 w 966"/>
                <a:gd name="T45" fmla="*/ 768 h 894"/>
                <a:gd name="T46" fmla="*/ 692 w 966"/>
                <a:gd name="T47" fmla="*/ 802 h 894"/>
                <a:gd name="T48" fmla="*/ 707 w 966"/>
                <a:gd name="T49" fmla="*/ 850 h 894"/>
                <a:gd name="T50" fmla="*/ 722 w 966"/>
                <a:gd name="T51" fmla="*/ 864 h 894"/>
                <a:gd name="T52" fmla="*/ 719 w 966"/>
                <a:gd name="T53" fmla="*/ 894 h 894"/>
                <a:gd name="T54" fmla="*/ 681 w 966"/>
                <a:gd name="T55" fmla="*/ 894 h 894"/>
                <a:gd name="T56" fmla="*/ 647 w 966"/>
                <a:gd name="T57" fmla="*/ 880 h 894"/>
                <a:gd name="T58" fmla="*/ 625 w 966"/>
                <a:gd name="T59" fmla="*/ 883 h 894"/>
                <a:gd name="T60" fmla="*/ 550 w 966"/>
                <a:gd name="T61" fmla="*/ 856 h 894"/>
                <a:gd name="T62" fmla="*/ 516 w 966"/>
                <a:gd name="T63" fmla="*/ 756 h 894"/>
                <a:gd name="T64" fmla="*/ 464 w 966"/>
                <a:gd name="T65" fmla="*/ 708 h 894"/>
                <a:gd name="T66" fmla="*/ 419 w 966"/>
                <a:gd name="T67" fmla="*/ 617 h 894"/>
                <a:gd name="T68" fmla="*/ 398 w 966"/>
                <a:gd name="T69" fmla="*/ 608 h 894"/>
                <a:gd name="T70" fmla="*/ 372 w 966"/>
                <a:gd name="T71" fmla="*/ 585 h 894"/>
                <a:gd name="T72" fmla="*/ 348 w 966"/>
                <a:gd name="T73" fmla="*/ 585 h 894"/>
                <a:gd name="T74" fmla="*/ 312 w 966"/>
                <a:gd name="T75" fmla="*/ 579 h 894"/>
                <a:gd name="T76" fmla="*/ 285 w 966"/>
                <a:gd name="T77" fmla="*/ 585 h 894"/>
                <a:gd name="T78" fmla="*/ 266 w 966"/>
                <a:gd name="T79" fmla="*/ 630 h 894"/>
                <a:gd name="T80" fmla="*/ 237 w 966"/>
                <a:gd name="T81" fmla="*/ 638 h 894"/>
                <a:gd name="T82" fmla="*/ 176 w 966"/>
                <a:gd name="T83" fmla="*/ 603 h 894"/>
                <a:gd name="T84" fmla="*/ 140 w 966"/>
                <a:gd name="T85" fmla="*/ 561 h 894"/>
                <a:gd name="T86" fmla="*/ 133 w 966"/>
                <a:gd name="T87" fmla="*/ 509 h 894"/>
                <a:gd name="T88" fmla="*/ 107 w 966"/>
                <a:gd name="T89" fmla="*/ 474 h 894"/>
                <a:gd name="T90" fmla="*/ 46 w 966"/>
                <a:gd name="T91" fmla="*/ 426 h 894"/>
                <a:gd name="T92" fmla="*/ 0 w 966"/>
                <a:gd name="T93" fmla="*/ 375 h 894"/>
                <a:gd name="T94" fmla="*/ 0 w 966"/>
                <a:gd name="T95" fmla="*/ 354 h 894"/>
                <a:gd name="T96" fmla="*/ 147 w 966"/>
                <a:gd name="T97" fmla="*/ 355 h 894"/>
                <a:gd name="T98" fmla="*/ 266 w 966"/>
                <a:gd name="T99" fmla="*/ 364 h 894"/>
                <a:gd name="T100" fmla="*/ 280 w 966"/>
                <a:gd name="T101" fmla="*/ 0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6" h="894">
                  <a:moveTo>
                    <a:pt x="280" y="0"/>
                  </a:moveTo>
                  <a:lnTo>
                    <a:pt x="494" y="7"/>
                  </a:lnTo>
                  <a:lnTo>
                    <a:pt x="494" y="170"/>
                  </a:lnTo>
                  <a:lnTo>
                    <a:pt x="601" y="215"/>
                  </a:lnTo>
                  <a:lnTo>
                    <a:pt x="632" y="201"/>
                  </a:lnTo>
                  <a:lnTo>
                    <a:pt x="703" y="236"/>
                  </a:lnTo>
                  <a:lnTo>
                    <a:pt x="746" y="233"/>
                  </a:lnTo>
                  <a:lnTo>
                    <a:pt x="829" y="199"/>
                  </a:lnTo>
                  <a:lnTo>
                    <a:pt x="876" y="232"/>
                  </a:lnTo>
                  <a:lnTo>
                    <a:pt x="917" y="241"/>
                  </a:lnTo>
                  <a:lnTo>
                    <a:pt x="917" y="374"/>
                  </a:lnTo>
                  <a:lnTo>
                    <a:pt x="966" y="455"/>
                  </a:lnTo>
                  <a:lnTo>
                    <a:pt x="954" y="568"/>
                  </a:lnTo>
                  <a:lnTo>
                    <a:pt x="902" y="614"/>
                  </a:lnTo>
                  <a:lnTo>
                    <a:pt x="891" y="571"/>
                  </a:lnTo>
                  <a:lnTo>
                    <a:pt x="876" y="590"/>
                  </a:lnTo>
                  <a:lnTo>
                    <a:pt x="887" y="617"/>
                  </a:lnTo>
                  <a:lnTo>
                    <a:pt x="794" y="684"/>
                  </a:lnTo>
                  <a:lnTo>
                    <a:pt x="770" y="689"/>
                  </a:lnTo>
                  <a:lnTo>
                    <a:pt x="722" y="722"/>
                  </a:lnTo>
                  <a:lnTo>
                    <a:pt x="722" y="741"/>
                  </a:lnTo>
                  <a:lnTo>
                    <a:pt x="707" y="746"/>
                  </a:lnTo>
                  <a:lnTo>
                    <a:pt x="719" y="768"/>
                  </a:lnTo>
                  <a:lnTo>
                    <a:pt x="692" y="802"/>
                  </a:lnTo>
                  <a:lnTo>
                    <a:pt x="707" y="850"/>
                  </a:lnTo>
                  <a:lnTo>
                    <a:pt x="722" y="864"/>
                  </a:lnTo>
                  <a:lnTo>
                    <a:pt x="719" y="894"/>
                  </a:lnTo>
                  <a:lnTo>
                    <a:pt x="681" y="894"/>
                  </a:lnTo>
                  <a:lnTo>
                    <a:pt x="647" y="880"/>
                  </a:lnTo>
                  <a:lnTo>
                    <a:pt x="625" y="883"/>
                  </a:lnTo>
                  <a:lnTo>
                    <a:pt x="550" y="856"/>
                  </a:lnTo>
                  <a:lnTo>
                    <a:pt x="516" y="756"/>
                  </a:lnTo>
                  <a:lnTo>
                    <a:pt x="464" y="708"/>
                  </a:lnTo>
                  <a:lnTo>
                    <a:pt x="419" y="617"/>
                  </a:lnTo>
                  <a:lnTo>
                    <a:pt x="398" y="608"/>
                  </a:lnTo>
                  <a:lnTo>
                    <a:pt x="372" y="585"/>
                  </a:lnTo>
                  <a:lnTo>
                    <a:pt x="348" y="585"/>
                  </a:lnTo>
                  <a:lnTo>
                    <a:pt x="312" y="579"/>
                  </a:lnTo>
                  <a:lnTo>
                    <a:pt x="285" y="585"/>
                  </a:lnTo>
                  <a:lnTo>
                    <a:pt x="266" y="630"/>
                  </a:lnTo>
                  <a:lnTo>
                    <a:pt x="237" y="638"/>
                  </a:lnTo>
                  <a:lnTo>
                    <a:pt x="176" y="603"/>
                  </a:lnTo>
                  <a:lnTo>
                    <a:pt x="140" y="561"/>
                  </a:lnTo>
                  <a:lnTo>
                    <a:pt x="133" y="509"/>
                  </a:lnTo>
                  <a:lnTo>
                    <a:pt x="107" y="474"/>
                  </a:lnTo>
                  <a:lnTo>
                    <a:pt x="46" y="426"/>
                  </a:lnTo>
                  <a:lnTo>
                    <a:pt x="0" y="375"/>
                  </a:lnTo>
                  <a:lnTo>
                    <a:pt x="0" y="354"/>
                  </a:lnTo>
                  <a:lnTo>
                    <a:pt x="147" y="355"/>
                  </a:lnTo>
                  <a:lnTo>
                    <a:pt x="266" y="364"/>
                  </a:lnTo>
                  <a:lnTo>
                    <a:pt x="280"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94" name="Freeform 93"/>
            <p:cNvSpPr>
              <a:spLocks/>
            </p:cNvSpPr>
            <p:nvPr/>
          </p:nvSpPr>
          <p:spPr bwMode="auto">
            <a:xfrm>
              <a:off x="5547665" y="4134131"/>
              <a:ext cx="664095" cy="671958"/>
            </a:xfrm>
            <a:custGeom>
              <a:avLst/>
              <a:gdLst>
                <a:gd name="T0" fmla="*/ 0 w 334"/>
                <a:gd name="T1" fmla="*/ 30 h 315"/>
                <a:gd name="T2" fmla="*/ 131 w 334"/>
                <a:gd name="T3" fmla="*/ 14 h 315"/>
                <a:gd name="T4" fmla="*/ 294 w 334"/>
                <a:gd name="T5" fmla="*/ 0 h 315"/>
                <a:gd name="T6" fmla="*/ 286 w 334"/>
                <a:gd name="T7" fmla="*/ 42 h 315"/>
                <a:gd name="T8" fmla="*/ 322 w 334"/>
                <a:gd name="T9" fmla="*/ 33 h 315"/>
                <a:gd name="T10" fmla="*/ 334 w 334"/>
                <a:gd name="T11" fmla="*/ 60 h 315"/>
                <a:gd name="T12" fmla="*/ 296 w 334"/>
                <a:gd name="T13" fmla="*/ 86 h 315"/>
                <a:gd name="T14" fmla="*/ 306 w 334"/>
                <a:gd name="T15" fmla="*/ 130 h 315"/>
                <a:gd name="T16" fmla="*/ 267 w 334"/>
                <a:gd name="T17" fmla="*/ 203 h 315"/>
                <a:gd name="T18" fmla="*/ 238 w 334"/>
                <a:gd name="T19" fmla="*/ 247 h 315"/>
                <a:gd name="T20" fmla="*/ 254 w 334"/>
                <a:gd name="T21" fmla="*/ 305 h 315"/>
                <a:gd name="T22" fmla="*/ 47 w 334"/>
                <a:gd name="T23" fmla="*/ 315 h 315"/>
                <a:gd name="T24" fmla="*/ 46 w 334"/>
                <a:gd name="T25" fmla="*/ 280 h 315"/>
                <a:gd name="T26" fmla="*/ 6 w 334"/>
                <a:gd name="T27" fmla="*/ 272 h 315"/>
                <a:gd name="T28" fmla="*/ 6 w 334"/>
                <a:gd name="T29" fmla="*/ 86 h 315"/>
                <a:gd name="T30" fmla="*/ 0 w 334"/>
                <a:gd name="T31" fmla="*/ 3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4" h="315">
                  <a:moveTo>
                    <a:pt x="0" y="30"/>
                  </a:moveTo>
                  <a:lnTo>
                    <a:pt x="131" y="14"/>
                  </a:lnTo>
                  <a:lnTo>
                    <a:pt x="294" y="0"/>
                  </a:lnTo>
                  <a:lnTo>
                    <a:pt x="286" y="42"/>
                  </a:lnTo>
                  <a:lnTo>
                    <a:pt x="322" y="33"/>
                  </a:lnTo>
                  <a:lnTo>
                    <a:pt x="334" y="60"/>
                  </a:lnTo>
                  <a:lnTo>
                    <a:pt x="296" y="86"/>
                  </a:lnTo>
                  <a:lnTo>
                    <a:pt x="306" y="130"/>
                  </a:lnTo>
                  <a:lnTo>
                    <a:pt x="267" y="203"/>
                  </a:lnTo>
                  <a:lnTo>
                    <a:pt x="238" y="247"/>
                  </a:lnTo>
                  <a:lnTo>
                    <a:pt x="254" y="305"/>
                  </a:lnTo>
                  <a:lnTo>
                    <a:pt x="47" y="315"/>
                  </a:lnTo>
                  <a:lnTo>
                    <a:pt x="46" y="280"/>
                  </a:lnTo>
                  <a:lnTo>
                    <a:pt x="6" y="272"/>
                  </a:lnTo>
                  <a:lnTo>
                    <a:pt x="6" y="86"/>
                  </a:lnTo>
                  <a:lnTo>
                    <a:pt x="0" y="3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95" name="Freeform 94"/>
            <p:cNvSpPr>
              <a:spLocks/>
            </p:cNvSpPr>
            <p:nvPr/>
          </p:nvSpPr>
          <p:spPr bwMode="auto">
            <a:xfrm>
              <a:off x="5233513" y="2879809"/>
              <a:ext cx="807253" cy="558898"/>
            </a:xfrm>
            <a:custGeom>
              <a:avLst/>
              <a:gdLst>
                <a:gd name="T0" fmla="*/ 7 w 406"/>
                <a:gd name="T1" fmla="*/ 14 h 262"/>
                <a:gd name="T2" fmla="*/ 0 w 406"/>
                <a:gd name="T3" fmla="*/ 58 h 262"/>
                <a:gd name="T4" fmla="*/ 9 w 406"/>
                <a:gd name="T5" fmla="*/ 107 h 262"/>
                <a:gd name="T6" fmla="*/ 47 w 406"/>
                <a:gd name="T7" fmla="*/ 208 h 262"/>
                <a:gd name="T8" fmla="*/ 68 w 406"/>
                <a:gd name="T9" fmla="*/ 262 h 262"/>
                <a:gd name="T10" fmla="*/ 305 w 406"/>
                <a:gd name="T11" fmla="*/ 249 h 262"/>
                <a:gd name="T12" fmla="*/ 345 w 406"/>
                <a:gd name="T13" fmla="*/ 262 h 262"/>
                <a:gd name="T14" fmla="*/ 369 w 406"/>
                <a:gd name="T15" fmla="*/ 210 h 262"/>
                <a:gd name="T16" fmla="*/ 359 w 406"/>
                <a:gd name="T17" fmla="*/ 173 h 262"/>
                <a:gd name="T18" fmla="*/ 400 w 406"/>
                <a:gd name="T19" fmla="*/ 166 h 262"/>
                <a:gd name="T20" fmla="*/ 406 w 406"/>
                <a:gd name="T21" fmla="*/ 108 h 262"/>
                <a:gd name="T22" fmla="*/ 381 w 406"/>
                <a:gd name="T23" fmla="*/ 82 h 262"/>
                <a:gd name="T24" fmla="*/ 339 w 406"/>
                <a:gd name="T25" fmla="*/ 58 h 262"/>
                <a:gd name="T26" fmla="*/ 349 w 406"/>
                <a:gd name="T27" fmla="*/ 24 h 262"/>
                <a:gd name="T28" fmla="*/ 331 w 406"/>
                <a:gd name="T29" fmla="*/ 0 h 262"/>
                <a:gd name="T30" fmla="*/ 242 w 406"/>
                <a:gd name="T31" fmla="*/ 3 h 262"/>
                <a:gd name="T32" fmla="*/ 152 w 406"/>
                <a:gd name="T33" fmla="*/ 7 h 262"/>
                <a:gd name="T34" fmla="*/ 7 w 406"/>
                <a:gd name="T35" fmla="*/ 1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6" h="262">
                  <a:moveTo>
                    <a:pt x="7" y="14"/>
                  </a:moveTo>
                  <a:lnTo>
                    <a:pt x="0" y="58"/>
                  </a:lnTo>
                  <a:lnTo>
                    <a:pt x="9" y="107"/>
                  </a:lnTo>
                  <a:lnTo>
                    <a:pt x="47" y="208"/>
                  </a:lnTo>
                  <a:lnTo>
                    <a:pt x="68" y="262"/>
                  </a:lnTo>
                  <a:lnTo>
                    <a:pt x="305" y="249"/>
                  </a:lnTo>
                  <a:lnTo>
                    <a:pt x="345" y="262"/>
                  </a:lnTo>
                  <a:lnTo>
                    <a:pt x="369" y="210"/>
                  </a:lnTo>
                  <a:lnTo>
                    <a:pt x="359" y="173"/>
                  </a:lnTo>
                  <a:lnTo>
                    <a:pt x="400" y="166"/>
                  </a:lnTo>
                  <a:lnTo>
                    <a:pt x="406" y="108"/>
                  </a:lnTo>
                  <a:lnTo>
                    <a:pt x="381" y="82"/>
                  </a:lnTo>
                  <a:lnTo>
                    <a:pt x="339" y="58"/>
                  </a:lnTo>
                  <a:lnTo>
                    <a:pt x="349" y="24"/>
                  </a:lnTo>
                  <a:lnTo>
                    <a:pt x="331" y="0"/>
                  </a:lnTo>
                  <a:lnTo>
                    <a:pt x="242" y="3"/>
                  </a:lnTo>
                  <a:lnTo>
                    <a:pt x="152" y="7"/>
                  </a:lnTo>
                  <a:lnTo>
                    <a:pt x="7" y="14"/>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96" name="Freeform 95"/>
            <p:cNvSpPr>
              <a:spLocks/>
            </p:cNvSpPr>
            <p:nvPr/>
          </p:nvSpPr>
          <p:spPr bwMode="auto">
            <a:xfrm>
              <a:off x="5366730" y="3408843"/>
              <a:ext cx="920587" cy="817015"/>
            </a:xfrm>
            <a:custGeom>
              <a:avLst/>
              <a:gdLst>
                <a:gd name="T0" fmla="*/ 0 w 463"/>
                <a:gd name="T1" fmla="*/ 14 h 383"/>
                <a:gd name="T2" fmla="*/ 202 w 463"/>
                <a:gd name="T3" fmla="*/ 0 h 383"/>
                <a:gd name="T4" fmla="*/ 245 w 463"/>
                <a:gd name="T5" fmla="*/ 0 h 383"/>
                <a:gd name="T6" fmla="*/ 277 w 463"/>
                <a:gd name="T7" fmla="*/ 12 h 383"/>
                <a:gd name="T8" fmla="*/ 261 w 463"/>
                <a:gd name="T9" fmla="*/ 46 h 383"/>
                <a:gd name="T10" fmla="*/ 320 w 463"/>
                <a:gd name="T11" fmla="*/ 99 h 383"/>
                <a:gd name="T12" fmla="*/ 339 w 463"/>
                <a:gd name="T13" fmla="*/ 145 h 383"/>
                <a:gd name="T14" fmla="*/ 374 w 463"/>
                <a:gd name="T15" fmla="*/ 133 h 383"/>
                <a:gd name="T16" fmla="*/ 372 w 463"/>
                <a:gd name="T17" fmla="*/ 199 h 383"/>
                <a:gd name="T18" fmla="*/ 407 w 463"/>
                <a:gd name="T19" fmla="*/ 218 h 383"/>
                <a:gd name="T20" fmla="*/ 424 w 463"/>
                <a:gd name="T21" fmla="*/ 275 h 383"/>
                <a:gd name="T22" fmla="*/ 450 w 463"/>
                <a:gd name="T23" fmla="*/ 279 h 383"/>
                <a:gd name="T24" fmla="*/ 463 w 463"/>
                <a:gd name="T25" fmla="*/ 302 h 383"/>
                <a:gd name="T26" fmla="*/ 432 w 463"/>
                <a:gd name="T27" fmla="*/ 335 h 383"/>
                <a:gd name="T28" fmla="*/ 421 w 463"/>
                <a:gd name="T29" fmla="*/ 373 h 383"/>
                <a:gd name="T30" fmla="*/ 378 w 463"/>
                <a:gd name="T31" fmla="*/ 383 h 383"/>
                <a:gd name="T32" fmla="*/ 388 w 463"/>
                <a:gd name="T33" fmla="*/ 341 h 383"/>
                <a:gd name="T34" fmla="*/ 215 w 463"/>
                <a:gd name="T35" fmla="*/ 356 h 383"/>
                <a:gd name="T36" fmla="*/ 91 w 463"/>
                <a:gd name="T37" fmla="*/ 372 h 383"/>
                <a:gd name="T38" fmla="*/ 82 w 463"/>
                <a:gd name="T39" fmla="*/ 331 h 383"/>
                <a:gd name="T40" fmla="*/ 74 w 463"/>
                <a:gd name="T41" fmla="*/ 209 h 383"/>
                <a:gd name="T42" fmla="*/ 73 w 463"/>
                <a:gd name="T43" fmla="*/ 143 h 383"/>
                <a:gd name="T44" fmla="*/ 30 w 463"/>
                <a:gd name="T45" fmla="*/ 112 h 383"/>
                <a:gd name="T46" fmla="*/ 46 w 463"/>
                <a:gd name="T47" fmla="*/ 85 h 383"/>
                <a:gd name="T48" fmla="*/ 26 w 463"/>
                <a:gd name="T49" fmla="*/ 69 h 383"/>
                <a:gd name="T50" fmla="*/ 0 w 463"/>
                <a:gd name="T51" fmla="*/ 14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3" h="383">
                  <a:moveTo>
                    <a:pt x="0" y="14"/>
                  </a:moveTo>
                  <a:lnTo>
                    <a:pt x="202" y="0"/>
                  </a:lnTo>
                  <a:lnTo>
                    <a:pt x="245" y="0"/>
                  </a:lnTo>
                  <a:lnTo>
                    <a:pt x="277" y="12"/>
                  </a:lnTo>
                  <a:lnTo>
                    <a:pt x="261" y="46"/>
                  </a:lnTo>
                  <a:lnTo>
                    <a:pt x="320" y="99"/>
                  </a:lnTo>
                  <a:lnTo>
                    <a:pt x="339" y="145"/>
                  </a:lnTo>
                  <a:lnTo>
                    <a:pt x="374" y="133"/>
                  </a:lnTo>
                  <a:lnTo>
                    <a:pt x="372" y="199"/>
                  </a:lnTo>
                  <a:lnTo>
                    <a:pt x="407" y="218"/>
                  </a:lnTo>
                  <a:lnTo>
                    <a:pt x="424" y="275"/>
                  </a:lnTo>
                  <a:lnTo>
                    <a:pt x="450" y="279"/>
                  </a:lnTo>
                  <a:lnTo>
                    <a:pt x="463" y="302"/>
                  </a:lnTo>
                  <a:lnTo>
                    <a:pt x="432" y="335"/>
                  </a:lnTo>
                  <a:lnTo>
                    <a:pt x="421" y="373"/>
                  </a:lnTo>
                  <a:lnTo>
                    <a:pt x="378" y="383"/>
                  </a:lnTo>
                  <a:lnTo>
                    <a:pt x="388" y="341"/>
                  </a:lnTo>
                  <a:lnTo>
                    <a:pt x="215" y="356"/>
                  </a:lnTo>
                  <a:lnTo>
                    <a:pt x="91" y="372"/>
                  </a:lnTo>
                  <a:lnTo>
                    <a:pt x="82" y="331"/>
                  </a:lnTo>
                  <a:lnTo>
                    <a:pt x="74" y="209"/>
                  </a:lnTo>
                  <a:lnTo>
                    <a:pt x="73" y="143"/>
                  </a:lnTo>
                  <a:lnTo>
                    <a:pt x="30" y="112"/>
                  </a:lnTo>
                  <a:lnTo>
                    <a:pt x="46" y="85"/>
                  </a:lnTo>
                  <a:lnTo>
                    <a:pt x="26" y="69"/>
                  </a:lnTo>
                  <a:lnTo>
                    <a:pt x="0" y="14"/>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97" name="Freeform 96"/>
            <p:cNvSpPr>
              <a:spLocks/>
            </p:cNvSpPr>
            <p:nvPr/>
          </p:nvSpPr>
          <p:spPr bwMode="auto">
            <a:xfrm>
              <a:off x="6812228" y="4277055"/>
              <a:ext cx="749592" cy="836213"/>
            </a:xfrm>
            <a:custGeom>
              <a:avLst/>
              <a:gdLst>
                <a:gd name="T0" fmla="*/ 0 w 377"/>
                <a:gd name="T1" fmla="*/ 24 h 392"/>
                <a:gd name="T2" fmla="*/ 4 w 377"/>
                <a:gd name="T3" fmla="*/ 24 h 392"/>
                <a:gd name="T4" fmla="*/ 91 w 377"/>
                <a:gd name="T5" fmla="*/ 8 h 392"/>
                <a:gd name="T6" fmla="*/ 170 w 377"/>
                <a:gd name="T7" fmla="*/ 0 h 392"/>
                <a:gd name="T8" fmla="*/ 158 w 377"/>
                <a:gd name="T9" fmla="*/ 21 h 392"/>
                <a:gd name="T10" fmla="*/ 182 w 377"/>
                <a:gd name="T11" fmla="*/ 21 h 392"/>
                <a:gd name="T12" fmla="*/ 316 w 377"/>
                <a:gd name="T13" fmla="*/ 142 h 392"/>
                <a:gd name="T14" fmla="*/ 369 w 377"/>
                <a:gd name="T15" fmla="*/ 220 h 392"/>
                <a:gd name="T16" fmla="*/ 377 w 377"/>
                <a:gd name="T17" fmla="*/ 273 h 392"/>
                <a:gd name="T18" fmla="*/ 359 w 377"/>
                <a:gd name="T19" fmla="*/ 286 h 392"/>
                <a:gd name="T20" fmla="*/ 369 w 377"/>
                <a:gd name="T21" fmla="*/ 340 h 392"/>
                <a:gd name="T22" fmla="*/ 331 w 377"/>
                <a:gd name="T23" fmla="*/ 342 h 392"/>
                <a:gd name="T24" fmla="*/ 331 w 377"/>
                <a:gd name="T25" fmla="*/ 386 h 392"/>
                <a:gd name="T26" fmla="*/ 302 w 377"/>
                <a:gd name="T27" fmla="*/ 363 h 392"/>
                <a:gd name="T28" fmla="*/ 107 w 377"/>
                <a:gd name="T29" fmla="*/ 392 h 392"/>
                <a:gd name="T30" fmla="*/ 64 w 377"/>
                <a:gd name="T31" fmla="*/ 309 h 392"/>
                <a:gd name="T32" fmla="*/ 96 w 377"/>
                <a:gd name="T33" fmla="*/ 251 h 392"/>
                <a:gd name="T34" fmla="*/ 53 w 377"/>
                <a:gd name="T35" fmla="*/ 221 h 392"/>
                <a:gd name="T36" fmla="*/ 0 w 377"/>
                <a:gd name="T37" fmla="*/ 2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7" h="392">
                  <a:moveTo>
                    <a:pt x="0" y="24"/>
                  </a:moveTo>
                  <a:lnTo>
                    <a:pt x="4" y="24"/>
                  </a:lnTo>
                  <a:lnTo>
                    <a:pt x="91" y="8"/>
                  </a:lnTo>
                  <a:lnTo>
                    <a:pt x="170" y="0"/>
                  </a:lnTo>
                  <a:lnTo>
                    <a:pt x="158" y="21"/>
                  </a:lnTo>
                  <a:lnTo>
                    <a:pt x="182" y="21"/>
                  </a:lnTo>
                  <a:lnTo>
                    <a:pt x="316" y="142"/>
                  </a:lnTo>
                  <a:lnTo>
                    <a:pt x="369" y="220"/>
                  </a:lnTo>
                  <a:lnTo>
                    <a:pt x="377" y="273"/>
                  </a:lnTo>
                  <a:lnTo>
                    <a:pt x="359" y="286"/>
                  </a:lnTo>
                  <a:lnTo>
                    <a:pt x="369" y="340"/>
                  </a:lnTo>
                  <a:lnTo>
                    <a:pt x="331" y="342"/>
                  </a:lnTo>
                  <a:lnTo>
                    <a:pt x="331" y="386"/>
                  </a:lnTo>
                  <a:lnTo>
                    <a:pt x="302" y="363"/>
                  </a:lnTo>
                  <a:lnTo>
                    <a:pt x="107" y="392"/>
                  </a:lnTo>
                  <a:lnTo>
                    <a:pt x="64" y="309"/>
                  </a:lnTo>
                  <a:lnTo>
                    <a:pt x="96" y="251"/>
                  </a:lnTo>
                  <a:lnTo>
                    <a:pt x="53" y="221"/>
                  </a:lnTo>
                  <a:lnTo>
                    <a:pt x="0" y="24"/>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98" name="Freeform 97"/>
            <p:cNvSpPr>
              <a:spLocks/>
            </p:cNvSpPr>
            <p:nvPr/>
          </p:nvSpPr>
          <p:spPr bwMode="auto">
            <a:xfrm>
              <a:off x="7136323" y="4166129"/>
              <a:ext cx="683978" cy="580229"/>
            </a:xfrm>
            <a:custGeom>
              <a:avLst/>
              <a:gdLst>
                <a:gd name="T0" fmla="*/ 13 w 344"/>
                <a:gd name="T1" fmla="*/ 48 h 272"/>
                <a:gd name="T2" fmla="*/ 40 w 344"/>
                <a:gd name="T3" fmla="*/ 22 h 272"/>
                <a:gd name="T4" fmla="*/ 143 w 344"/>
                <a:gd name="T5" fmla="*/ 0 h 272"/>
                <a:gd name="T6" fmla="*/ 174 w 344"/>
                <a:gd name="T7" fmla="*/ 15 h 272"/>
                <a:gd name="T8" fmla="*/ 241 w 344"/>
                <a:gd name="T9" fmla="*/ 3 h 272"/>
                <a:gd name="T10" fmla="*/ 295 w 344"/>
                <a:gd name="T11" fmla="*/ 42 h 272"/>
                <a:gd name="T12" fmla="*/ 344 w 344"/>
                <a:gd name="T13" fmla="*/ 73 h 272"/>
                <a:gd name="T14" fmla="*/ 316 w 344"/>
                <a:gd name="T15" fmla="*/ 154 h 272"/>
                <a:gd name="T16" fmla="*/ 275 w 344"/>
                <a:gd name="T17" fmla="*/ 195 h 272"/>
                <a:gd name="T18" fmla="*/ 229 w 344"/>
                <a:gd name="T19" fmla="*/ 208 h 272"/>
                <a:gd name="T20" fmla="*/ 239 w 344"/>
                <a:gd name="T21" fmla="*/ 241 h 272"/>
                <a:gd name="T22" fmla="*/ 210 w 344"/>
                <a:gd name="T23" fmla="*/ 272 h 272"/>
                <a:gd name="T24" fmla="*/ 157 w 344"/>
                <a:gd name="T25" fmla="*/ 195 h 272"/>
                <a:gd name="T26" fmla="*/ 22 w 344"/>
                <a:gd name="T27" fmla="*/ 73 h 272"/>
                <a:gd name="T28" fmla="*/ 0 w 344"/>
                <a:gd name="T29" fmla="*/ 73 h 272"/>
                <a:gd name="T30" fmla="*/ 13 w 344"/>
                <a:gd name="T31" fmla="*/ 4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4" h="272">
                  <a:moveTo>
                    <a:pt x="13" y="48"/>
                  </a:moveTo>
                  <a:lnTo>
                    <a:pt x="40" y="22"/>
                  </a:lnTo>
                  <a:lnTo>
                    <a:pt x="143" y="0"/>
                  </a:lnTo>
                  <a:lnTo>
                    <a:pt x="174" y="15"/>
                  </a:lnTo>
                  <a:lnTo>
                    <a:pt x="241" y="3"/>
                  </a:lnTo>
                  <a:lnTo>
                    <a:pt x="295" y="42"/>
                  </a:lnTo>
                  <a:lnTo>
                    <a:pt x="344" y="73"/>
                  </a:lnTo>
                  <a:lnTo>
                    <a:pt x="316" y="154"/>
                  </a:lnTo>
                  <a:lnTo>
                    <a:pt x="275" y="195"/>
                  </a:lnTo>
                  <a:lnTo>
                    <a:pt x="229" y="208"/>
                  </a:lnTo>
                  <a:lnTo>
                    <a:pt x="239" y="241"/>
                  </a:lnTo>
                  <a:lnTo>
                    <a:pt x="210" y="272"/>
                  </a:lnTo>
                  <a:lnTo>
                    <a:pt x="157" y="195"/>
                  </a:lnTo>
                  <a:lnTo>
                    <a:pt x="22" y="73"/>
                  </a:lnTo>
                  <a:lnTo>
                    <a:pt x="0" y="73"/>
                  </a:lnTo>
                  <a:lnTo>
                    <a:pt x="13" y="48"/>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99" name="Freeform 98"/>
            <p:cNvSpPr>
              <a:spLocks/>
            </p:cNvSpPr>
            <p:nvPr/>
          </p:nvSpPr>
          <p:spPr bwMode="auto">
            <a:xfrm>
              <a:off x="5641116" y="4778356"/>
              <a:ext cx="817195" cy="701823"/>
            </a:xfrm>
            <a:custGeom>
              <a:avLst/>
              <a:gdLst>
                <a:gd name="T0" fmla="*/ 0 w 411"/>
                <a:gd name="T1" fmla="*/ 8 h 329"/>
                <a:gd name="T2" fmla="*/ 207 w 411"/>
                <a:gd name="T3" fmla="*/ 0 h 329"/>
                <a:gd name="T4" fmla="*/ 244 w 411"/>
                <a:gd name="T5" fmla="*/ 68 h 329"/>
                <a:gd name="T6" fmla="*/ 212 w 411"/>
                <a:gd name="T7" fmla="*/ 147 h 329"/>
                <a:gd name="T8" fmla="*/ 202 w 411"/>
                <a:gd name="T9" fmla="*/ 183 h 329"/>
                <a:gd name="T10" fmla="*/ 340 w 411"/>
                <a:gd name="T11" fmla="*/ 168 h 329"/>
                <a:gd name="T12" fmla="*/ 350 w 411"/>
                <a:gd name="T13" fmla="*/ 221 h 329"/>
                <a:gd name="T14" fmla="*/ 307 w 411"/>
                <a:gd name="T15" fmla="*/ 216 h 329"/>
                <a:gd name="T16" fmla="*/ 288 w 411"/>
                <a:gd name="T17" fmla="*/ 239 h 329"/>
                <a:gd name="T18" fmla="*/ 311 w 411"/>
                <a:gd name="T19" fmla="*/ 254 h 329"/>
                <a:gd name="T20" fmla="*/ 349 w 411"/>
                <a:gd name="T21" fmla="*/ 236 h 329"/>
                <a:gd name="T22" fmla="*/ 350 w 411"/>
                <a:gd name="T23" fmla="*/ 261 h 329"/>
                <a:gd name="T24" fmla="*/ 370 w 411"/>
                <a:gd name="T25" fmla="*/ 240 h 329"/>
                <a:gd name="T26" fmla="*/ 384 w 411"/>
                <a:gd name="T27" fmla="*/ 240 h 329"/>
                <a:gd name="T28" fmla="*/ 367 w 411"/>
                <a:gd name="T29" fmla="*/ 283 h 329"/>
                <a:gd name="T30" fmla="*/ 400 w 411"/>
                <a:gd name="T31" fmla="*/ 292 h 329"/>
                <a:gd name="T32" fmla="*/ 411 w 411"/>
                <a:gd name="T33" fmla="*/ 315 h 329"/>
                <a:gd name="T34" fmla="*/ 396 w 411"/>
                <a:gd name="T35" fmla="*/ 322 h 329"/>
                <a:gd name="T36" fmla="*/ 374 w 411"/>
                <a:gd name="T37" fmla="*/ 307 h 329"/>
                <a:gd name="T38" fmla="*/ 337 w 411"/>
                <a:gd name="T39" fmla="*/ 296 h 329"/>
                <a:gd name="T40" fmla="*/ 345 w 411"/>
                <a:gd name="T41" fmla="*/ 325 h 329"/>
                <a:gd name="T42" fmla="*/ 325 w 411"/>
                <a:gd name="T43" fmla="*/ 329 h 329"/>
                <a:gd name="T44" fmla="*/ 309 w 411"/>
                <a:gd name="T45" fmla="*/ 302 h 329"/>
                <a:gd name="T46" fmla="*/ 299 w 411"/>
                <a:gd name="T47" fmla="*/ 319 h 329"/>
                <a:gd name="T48" fmla="*/ 239 w 411"/>
                <a:gd name="T49" fmla="*/ 319 h 329"/>
                <a:gd name="T50" fmla="*/ 239 w 411"/>
                <a:gd name="T51" fmla="*/ 302 h 329"/>
                <a:gd name="T52" fmla="*/ 216 w 411"/>
                <a:gd name="T53" fmla="*/ 283 h 329"/>
                <a:gd name="T54" fmla="*/ 170 w 411"/>
                <a:gd name="T55" fmla="*/ 281 h 329"/>
                <a:gd name="T56" fmla="*/ 208 w 411"/>
                <a:gd name="T57" fmla="*/ 302 h 329"/>
                <a:gd name="T58" fmla="*/ 155 w 411"/>
                <a:gd name="T59" fmla="*/ 314 h 329"/>
                <a:gd name="T60" fmla="*/ 72 w 411"/>
                <a:gd name="T61" fmla="*/ 299 h 329"/>
                <a:gd name="T62" fmla="*/ 41 w 411"/>
                <a:gd name="T63" fmla="*/ 302 h 329"/>
                <a:gd name="T64" fmla="*/ 52 w 411"/>
                <a:gd name="T65" fmla="*/ 192 h 329"/>
                <a:gd name="T66" fmla="*/ 2 w 411"/>
                <a:gd name="T67" fmla="*/ 106 h 329"/>
                <a:gd name="T68" fmla="*/ 0 w 411"/>
                <a:gd name="T69" fmla="*/ 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1" h="329">
                  <a:moveTo>
                    <a:pt x="0" y="8"/>
                  </a:moveTo>
                  <a:lnTo>
                    <a:pt x="207" y="0"/>
                  </a:lnTo>
                  <a:lnTo>
                    <a:pt x="244" y="68"/>
                  </a:lnTo>
                  <a:lnTo>
                    <a:pt x="212" y="147"/>
                  </a:lnTo>
                  <a:lnTo>
                    <a:pt x="202" y="183"/>
                  </a:lnTo>
                  <a:lnTo>
                    <a:pt x="340" y="168"/>
                  </a:lnTo>
                  <a:lnTo>
                    <a:pt x="350" y="221"/>
                  </a:lnTo>
                  <a:lnTo>
                    <a:pt x="307" y="216"/>
                  </a:lnTo>
                  <a:lnTo>
                    <a:pt x="288" y="239"/>
                  </a:lnTo>
                  <a:lnTo>
                    <a:pt x="311" y="254"/>
                  </a:lnTo>
                  <a:lnTo>
                    <a:pt x="349" y="236"/>
                  </a:lnTo>
                  <a:lnTo>
                    <a:pt x="350" y="261"/>
                  </a:lnTo>
                  <a:lnTo>
                    <a:pt x="370" y="240"/>
                  </a:lnTo>
                  <a:lnTo>
                    <a:pt x="384" y="240"/>
                  </a:lnTo>
                  <a:lnTo>
                    <a:pt x="367" y="283"/>
                  </a:lnTo>
                  <a:lnTo>
                    <a:pt x="400" y="292"/>
                  </a:lnTo>
                  <a:lnTo>
                    <a:pt x="411" y="315"/>
                  </a:lnTo>
                  <a:lnTo>
                    <a:pt x="396" y="322"/>
                  </a:lnTo>
                  <a:lnTo>
                    <a:pt x="374" y="307"/>
                  </a:lnTo>
                  <a:lnTo>
                    <a:pt x="337" y="296"/>
                  </a:lnTo>
                  <a:lnTo>
                    <a:pt x="345" y="325"/>
                  </a:lnTo>
                  <a:lnTo>
                    <a:pt x="325" y="329"/>
                  </a:lnTo>
                  <a:lnTo>
                    <a:pt x="309" y="302"/>
                  </a:lnTo>
                  <a:lnTo>
                    <a:pt x="299" y="319"/>
                  </a:lnTo>
                  <a:lnTo>
                    <a:pt x="239" y="319"/>
                  </a:lnTo>
                  <a:lnTo>
                    <a:pt x="239" y="302"/>
                  </a:lnTo>
                  <a:lnTo>
                    <a:pt x="216" y="283"/>
                  </a:lnTo>
                  <a:lnTo>
                    <a:pt x="170" y="281"/>
                  </a:lnTo>
                  <a:lnTo>
                    <a:pt x="208" y="302"/>
                  </a:lnTo>
                  <a:lnTo>
                    <a:pt x="155" y="314"/>
                  </a:lnTo>
                  <a:lnTo>
                    <a:pt x="72" y="299"/>
                  </a:lnTo>
                  <a:lnTo>
                    <a:pt x="41" y="302"/>
                  </a:lnTo>
                  <a:lnTo>
                    <a:pt x="52" y="192"/>
                  </a:lnTo>
                  <a:lnTo>
                    <a:pt x="2" y="106"/>
                  </a:lnTo>
                  <a:lnTo>
                    <a:pt x="0" y="8"/>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00" name="Freeform 99"/>
            <p:cNvSpPr>
              <a:spLocks/>
            </p:cNvSpPr>
            <p:nvPr/>
          </p:nvSpPr>
          <p:spPr bwMode="auto">
            <a:xfrm>
              <a:off x="6136204" y="3950676"/>
              <a:ext cx="1169125" cy="447971"/>
            </a:xfrm>
            <a:custGeom>
              <a:avLst/>
              <a:gdLst>
                <a:gd name="T0" fmla="*/ 36 w 588"/>
                <a:gd name="T1" fmla="*/ 96 h 210"/>
                <a:gd name="T2" fmla="*/ 36 w 588"/>
                <a:gd name="T3" fmla="*/ 99 h 210"/>
                <a:gd name="T4" fmla="*/ 26 w 588"/>
                <a:gd name="T5" fmla="*/ 119 h 210"/>
                <a:gd name="T6" fmla="*/ 37 w 588"/>
                <a:gd name="T7" fmla="*/ 145 h 210"/>
                <a:gd name="T8" fmla="*/ 0 w 588"/>
                <a:gd name="T9" fmla="*/ 170 h 210"/>
                <a:gd name="T10" fmla="*/ 9 w 588"/>
                <a:gd name="T11" fmla="*/ 210 h 210"/>
                <a:gd name="T12" fmla="*/ 161 w 588"/>
                <a:gd name="T13" fmla="*/ 197 h 210"/>
                <a:gd name="T14" fmla="*/ 345 w 588"/>
                <a:gd name="T15" fmla="*/ 176 h 210"/>
                <a:gd name="T16" fmla="*/ 436 w 588"/>
                <a:gd name="T17" fmla="*/ 160 h 210"/>
                <a:gd name="T18" fmla="*/ 455 w 588"/>
                <a:gd name="T19" fmla="*/ 106 h 210"/>
                <a:gd name="T20" fmla="*/ 488 w 588"/>
                <a:gd name="T21" fmla="*/ 104 h 210"/>
                <a:gd name="T22" fmla="*/ 588 w 588"/>
                <a:gd name="T23" fmla="*/ 0 h 210"/>
                <a:gd name="T24" fmla="*/ 458 w 588"/>
                <a:gd name="T25" fmla="*/ 27 h 210"/>
                <a:gd name="T26" fmla="*/ 153 w 588"/>
                <a:gd name="T27" fmla="*/ 68 h 210"/>
                <a:gd name="T28" fmla="*/ 156 w 588"/>
                <a:gd name="T29" fmla="*/ 81 h 210"/>
                <a:gd name="T30" fmla="*/ 36 w 588"/>
                <a:gd name="T31" fmla="*/ 9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8" h="210">
                  <a:moveTo>
                    <a:pt x="36" y="96"/>
                  </a:moveTo>
                  <a:lnTo>
                    <a:pt x="36" y="99"/>
                  </a:lnTo>
                  <a:lnTo>
                    <a:pt x="26" y="119"/>
                  </a:lnTo>
                  <a:lnTo>
                    <a:pt x="37" y="145"/>
                  </a:lnTo>
                  <a:lnTo>
                    <a:pt x="0" y="170"/>
                  </a:lnTo>
                  <a:lnTo>
                    <a:pt x="9" y="210"/>
                  </a:lnTo>
                  <a:lnTo>
                    <a:pt x="161" y="197"/>
                  </a:lnTo>
                  <a:lnTo>
                    <a:pt x="345" y="176"/>
                  </a:lnTo>
                  <a:lnTo>
                    <a:pt x="436" y="160"/>
                  </a:lnTo>
                  <a:lnTo>
                    <a:pt x="455" y="106"/>
                  </a:lnTo>
                  <a:lnTo>
                    <a:pt x="488" y="104"/>
                  </a:lnTo>
                  <a:lnTo>
                    <a:pt x="588" y="0"/>
                  </a:lnTo>
                  <a:lnTo>
                    <a:pt x="458" y="27"/>
                  </a:lnTo>
                  <a:lnTo>
                    <a:pt x="153" y="68"/>
                  </a:lnTo>
                  <a:lnTo>
                    <a:pt x="156" y="81"/>
                  </a:lnTo>
                  <a:lnTo>
                    <a:pt x="36" y="96"/>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01" name="Freeform 100"/>
            <p:cNvSpPr>
              <a:spLocks/>
            </p:cNvSpPr>
            <p:nvPr/>
          </p:nvSpPr>
          <p:spPr bwMode="auto">
            <a:xfrm>
              <a:off x="6022871" y="4368782"/>
              <a:ext cx="473217" cy="898077"/>
            </a:xfrm>
            <a:custGeom>
              <a:avLst/>
              <a:gdLst>
                <a:gd name="T0" fmla="*/ 68 w 238"/>
                <a:gd name="T1" fmla="*/ 15 h 421"/>
                <a:gd name="T2" fmla="*/ 32 w 238"/>
                <a:gd name="T3" fmla="*/ 85 h 421"/>
                <a:gd name="T4" fmla="*/ 0 w 238"/>
                <a:gd name="T5" fmla="*/ 133 h 421"/>
                <a:gd name="T6" fmla="*/ 11 w 238"/>
                <a:gd name="T7" fmla="*/ 188 h 421"/>
                <a:gd name="T8" fmla="*/ 48 w 238"/>
                <a:gd name="T9" fmla="*/ 264 h 421"/>
                <a:gd name="T10" fmla="*/ 19 w 238"/>
                <a:gd name="T11" fmla="*/ 339 h 421"/>
                <a:gd name="T12" fmla="*/ 7 w 238"/>
                <a:gd name="T13" fmla="*/ 379 h 421"/>
                <a:gd name="T14" fmla="*/ 147 w 238"/>
                <a:gd name="T15" fmla="*/ 363 h 421"/>
                <a:gd name="T16" fmla="*/ 152 w 238"/>
                <a:gd name="T17" fmla="*/ 415 h 421"/>
                <a:gd name="T18" fmla="*/ 179 w 238"/>
                <a:gd name="T19" fmla="*/ 421 h 421"/>
                <a:gd name="T20" fmla="*/ 187 w 238"/>
                <a:gd name="T21" fmla="*/ 395 h 421"/>
                <a:gd name="T22" fmla="*/ 238 w 238"/>
                <a:gd name="T23" fmla="*/ 386 h 421"/>
                <a:gd name="T24" fmla="*/ 226 w 238"/>
                <a:gd name="T25" fmla="*/ 303 h 421"/>
                <a:gd name="T26" fmla="*/ 224 w 238"/>
                <a:gd name="T27" fmla="*/ 0 h 421"/>
                <a:gd name="T28" fmla="*/ 68 w 238"/>
                <a:gd name="T29" fmla="*/ 1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8" h="421">
                  <a:moveTo>
                    <a:pt x="68" y="15"/>
                  </a:moveTo>
                  <a:lnTo>
                    <a:pt x="32" y="85"/>
                  </a:lnTo>
                  <a:lnTo>
                    <a:pt x="0" y="133"/>
                  </a:lnTo>
                  <a:lnTo>
                    <a:pt x="11" y="188"/>
                  </a:lnTo>
                  <a:lnTo>
                    <a:pt x="48" y="264"/>
                  </a:lnTo>
                  <a:lnTo>
                    <a:pt x="19" y="339"/>
                  </a:lnTo>
                  <a:lnTo>
                    <a:pt x="7" y="379"/>
                  </a:lnTo>
                  <a:lnTo>
                    <a:pt x="147" y="363"/>
                  </a:lnTo>
                  <a:lnTo>
                    <a:pt x="152" y="415"/>
                  </a:lnTo>
                  <a:lnTo>
                    <a:pt x="179" y="421"/>
                  </a:lnTo>
                  <a:lnTo>
                    <a:pt x="187" y="395"/>
                  </a:lnTo>
                  <a:lnTo>
                    <a:pt x="238" y="386"/>
                  </a:lnTo>
                  <a:lnTo>
                    <a:pt x="226" y="303"/>
                  </a:lnTo>
                  <a:lnTo>
                    <a:pt x="224" y="0"/>
                  </a:lnTo>
                  <a:lnTo>
                    <a:pt x="68" y="15"/>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02" name="Freeform 101"/>
            <p:cNvSpPr>
              <a:spLocks/>
            </p:cNvSpPr>
            <p:nvPr/>
          </p:nvSpPr>
          <p:spPr bwMode="auto">
            <a:xfrm>
              <a:off x="6470239" y="4328252"/>
              <a:ext cx="540819" cy="898077"/>
            </a:xfrm>
            <a:custGeom>
              <a:avLst/>
              <a:gdLst>
                <a:gd name="T0" fmla="*/ 0 w 272"/>
                <a:gd name="T1" fmla="*/ 22 h 421"/>
                <a:gd name="T2" fmla="*/ 177 w 272"/>
                <a:gd name="T3" fmla="*/ 0 h 421"/>
                <a:gd name="T4" fmla="*/ 233 w 272"/>
                <a:gd name="T5" fmla="*/ 195 h 421"/>
                <a:gd name="T6" fmla="*/ 272 w 272"/>
                <a:gd name="T7" fmla="*/ 226 h 421"/>
                <a:gd name="T8" fmla="*/ 240 w 272"/>
                <a:gd name="T9" fmla="*/ 284 h 421"/>
                <a:gd name="T10" fmla="*/ 271 w 272"/>
                <a:gd name="T11" fmla="*/ 337 h 421"/>
                <a:gd name="T12" fmla="*/ 90 w 272"/>
                <a:gd name="T13" fmla="*/ 357 h 421"/>
                <a:gd name="T14" fmla="*/ 97 w 272"/>
                <a:gd name="T15" fmla="*/ 404 h 421"/>
                <a:gd name="T16" fmla="*/ 71 w 272"/>
                <a:gd name="T17" fmla="*/ 421 h 421"/>
                <a:gd name="T18" fmla="*/ 50 w 272"/>
                <a:gd name="T19" fmla="*/ 361 h 421"/>
                <a:gd name="T20" fmla="*/ 37 w 272"/>
                <a:gd name="T21" fmla="*/ 410 h 421"/>
                <a:gd name="T22" fmla="*/ 15 w 272"/>
                <a:gd name="T23" fmla="*/ 404 h 421"/>
                <a:gd name="T24" fmla="*/ 8 w 272"/>
                <a:gd name="T25" fmla="*/ 356 h 421"/>
                <a:gd name="T26" fmla="*/ 1 w 272"/>
                <a:gd name="T27" fmla="*/ 315 h 421"/>
                <a:gd name="T28" fmla="*/ 0 w 272"/>
                <a:gd name="T29" fmla="*/ 2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421">
                  <a:moveTo>
                    <a:pt x="0" y="22"/>
                  </a:moveTo>
                  <a:lnTo>
                    <a:pt x="177" y="0"/>
                  </a:lnTo>
                  <a:lnTo>
                    <a:pt x="233" y="195"/>
                  </a:lnTo>
                  <a:lnTo>
                    <a:pt x="272" y="226"/>
                  </a:lnTo>
                  <a:lnTo>
                    <a:pt x="240" y="284"/>
                  </a:lnTo>
                  <a:lnTo>
                    <a:pt x="271" y="337"/>
                  </a:lnTo>
                  <a:lnTo>
                    <a:pt x="90" y="357"/>
                  </a:lnTo>
                  <a:lnTo>
                    <a:pt x="97" y="404"/>
                  </a:lnTo>
                  <a:lnTo>
                    <a:pt x="71" y="421"/>
                  </a:lnTo>
                  <a:lnTo>
                    <a:pt x="50" y="361"/>
                  </a:lnTo>
                  <a:lnTo>
                    <a:pt x="37" y="410"/>
                  </a:lnTo>
                  <a:lnTo>
                    <a:pt x="15" y="404"/>
                  </a:lnTo>
                  <a:lnTo>
                    <a:pt x="8" y="356"/>
                  </a:lnTo>
                  <a:lnTo>
                    <a:pt x="1" y="315"/>
                  </a:lnTo>
                  <a:lnTo>
                    <a:pt x="0" y="22"/>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03" name="Freeform 102"/>
            <p:cNvSpPr>
              <a:spLocks/>
            </p:cNvSpPr>
            <p:nvPr/>
          </p:nvSpPr>
          <p:spPr bwMode="auto">
            <a:xfrm>
              <a:off x="6651176" y="5002343"/>
              <a:ext cx="1272516" cy="927942"/>
            </a:xfrm>
            <a:custGeom>
              <a:avLst/>
              <a:gdLst>
                <a:gd name="T0" fmla="*/ 0 w 640"/>
                <a:gd name="T1" fmla="*/ 42 h 435"/>
                <a:gd name="T2" fmla="*/ 175 w 640"/>
                <a:gd name="T3" fmla="*/ 24 h 435"/>
                <a:gd name="T4" fmla="*/ 194 w 640"/>
                <a:gd name="T5" fmla="*/ 52 h 435"/>
                <a:gd name="T6" fmla="*/ 383 w 640"/>
                <a:gd name="T7" fmla="*/ 24 h 435"/>
                <a:gd name="T8" fmla="*/ 415 w 640"/>
                <a:gd name="T9" fmla="*/ 47 h 435"/>
                <a:gd name="T10" fmla="*/ 415 w 640"/>
                <a:gd name="T11" fmla="*/ 4 h 435"/>
                <a:gd name="T12" fmla="*/ 413 w 640"/>
                <a:gd name="T13" fmla="*/ 0 h 435"/>
                <a:gd name="T14" fmla="*/ 451 w 640"/>
                <a:gd name="T15" fmla="*/ 3 h 435"/>
                <a:gd name="T16" fmla="*/ 490 w 640"/>
                <a:gd name="T17" fmla="*/ 68 h 435"/>
                <a:gd name="T18" fmla="*/ 555 w 640"/>
                <a:gd name="T19" fmla="*/ 160 h 435"/>
                <a:gd name="T20" fmla="*/ 585 w 640"/>
                <a:gd name="T21" fmla="*/ 239 h 435"/>
                <a:gd name="T22" fmla="*/ 633 w 640"/>
                <a:gd name="T23" fmla="*/ 294 h 435"/>
                <a:gd name="T24" fmla="*/ 640 w 640"/>
                <a:gd name="T25" fmla="*/ 374 h 435"/>
                <a:gd name="T26" fmla="*/ 625 w 640"/>
                <a:gd name="T27" fmla="*/ 422 h 435"/>
                <a:gd name="T28" fmla="*/ 558 w 640"/>
                <a:gd name="T29" fmla="*/ 435 h 435"/>
                <a:gd name="T30" fmla="*/ 547 w 640"/>
                <a:gd name="T31" fmla="*/ 415 h 435"/>
                <a:gd name="T32" fmla="*/ 500 w 640"/>
                <a:gd name="T33" fmla="*/ 386 h 435"/>
                <a:gd name="T34" fmla="*/ 484 w 640"/>
                <a:gd name="T35" fmla="*/ 355 h 435"/>
                <a:gd name="T36" fmla="*/ 471 w 640"/>
                <a:gd name="T37" fmla="*/ 344 h 435"/>
                <a:gd name="T38" fmla="*/ 465 w 640"/>
                <a:gd name="T39" fmla="*/ 316 h 435"/>
                <a:gd name="T40" fmla="*/ 453 w 640"/>
                <a:gd name="T41" fmla="*/ 325 h 435"/>
                <a:gd name="T42" fmla="*/ 415 w 640"/>
                <a:gd name="T43" fmla="*/ 288 h 435"/>
                <a:gd name="T44" fmla="*/ 425 w 640"/>
                <a:gd name="T45" fmla="*/ 254 h 435"/>
                <a:gd name="T46" fmla="*/ 415 w 640"/>
                <a:gd name="T47" fmla="*/ 235 h 435"/>
                <a:gd name="T48" fmla="*/ 405 w 640"/>
                <a:gd name="T49" fmla="*/ 241 h 435"/>
                <a:gd name="T50" fmla="*/ 406 w 640"/>
                <a:gd name="T51" fmla="*/ 261 h 435"/>
                <a:gd name="T52" fmla="*/ 393 w 640"/>
                <a:gd name="T53" fmla="*/ 235 h 435"/>
                <a:gd name="T54" fmla="*/ 394 w 640"/>
                <a:gd name="T55" fmla="*/ 174 h 435"/>
                <a:gd name="T56" fmla="*/ 371 w 640"/>
                <a:gd name="T57" fmla="*/ 138 h 435"/>
                <a:gd name="T58" fmla="*/ 311 w 640"/>
                <a:gd name="T59" fmla="*/ 107 h 435"/>
                <a:gd name="T60" fmla="*/ 281 w 640"/>
                <a:gd name="T61" fmla="*/ 73 h 435"/>
                <a:gd name="T62" fmla="*/ 247 w 640"/>
                <a:gd name="T63" fmla="*/ 70 h 435"/>
                <a:gd name="T64" fmla="*/ 233 w 640"/>
                <a:gd name="T65" fmla="*/ 91 h 435"/>
                <a:gd name="T66" fmla="*/ 184 w 640"/>
                <a:gd name="T67" fmla="*/ 106 h 435"/>
                <a:gd name="T68" fmla="*/ 154 w 640"/>
                <a:gd name="T69" fmla="*/ 91 h 435"/>
                <a:gd name="T70" fmla="*/ 139 w 640"/>
                <a:gd name="T71" fmla="*/ 68 h 435"/>
                <a:gd name="T72" fmla="*/ 46 w 640"/>
                <a:gd name="T73" fmla="*/ 89 h 435"/>
                <a:gd name="T74" fmla="*/ 26 w 640"/>
                <a:gd name="T75" fmla="*/ 72 h 435"/>
                <a:gd name="T76" fmla="*/ 5 w 640"/>
                <a:gd name="T77" fmla="*/ 90 h 435"/>
                <a:gd name="T78" fmla="*/ 0 w 640"/>
                <a:gd name="T79" fmla="*/ 4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0" h="435">
                  <a:moveTo>
                    <a:pt x="0" y="42"/>
                  </a:moveTo>
                  <a:lnTo>
                    <a:pt x="175" y="24"/>
                  </a:lnTo>
                  <a:lnTo>
                    <a:pt x="194" y="52"/>
                  </a:lnTo>
                  <a:lnTo>
                    <a:pt x="383" y="24"/>
                  </a:lnTo>
                  <a:lnTo>
                    <a:pt x="415" y="47"/>
                  </a:lnTo>
                  <a:lnTo>
                    <a:pt x="415" y="4"/>
                  </a:lnTo>
                  <a:lnTo>
                    <a:pt x="413" y="0"/>
                  </a:lnTo>
                  <a:lnTo>
                    <a:pt x="451" y="3"/>
                  </a:lnTo>
                  <a:lnTo>
                    <a:pt x="490" y="68"/>
                  </a:lnTo>
                  <a:lnTo>
                    <a:pt x="555" y="160"/>
                  </a:lnTo>
                  <a:lnTo>
                    <a:pt x="585" y="239"/>
                  </a:lnTo>
                  <a:lnTo>
                    <a:pt x="633" y="294"/>
                  </a:lnTo>
                  <a:lnTo>
                    <a:pt x="640" y="374"/>
                  </a:lnTo>
                  <a:lnTo>
                    <a:pt x="625" y="422"/>
                  </a:lnTo>
                  <a:lnTo>
                    <a:pt x="558" y="435"/>
                  </a:lnTo>
                  <a:lnTo>
                    <a:pt x="547" y="415"/>
                  </a:lnTo>
                  <a:lnTo>
                    <a:pt x="500" y="386"/>
                  </a:lnTo>
                  <a:lnTo>
                    <a:pt x="484" y="355"/>
                  </a:lnTo>
                  <a:lnTo>
                    <a:pt x="471" y="344"/>
                  </a:lnTo>
                  <a:lnTo>
                    <a:pt x="465" y="316"/>
                  </a:lnTo>
                  <a:lnTo>
                    <a:pt x="453" y="325"/>
                  </a:lnTo>
                  <a:lnTo>
                    <a:pt x="415" y="288"/>
                  </a:lnTo>
                  <a:lnTo>
                    <a:pt x="425" y="254"/>
                  </a:lnTo>
                  <a:lnTo>
                    <a:pt x="415" y="235"/>
                  </a:lnTo>
                  <a:lnTo>
                    <a:pt x="405" y="241"/>
                  </a:lnTo>
                  <a:lnTo>
                    <a:pt x="406" y="261"/>
                  </a:lnTo>
                  <a:lnTo>
                    <a:pt x="393" y="235"/>
                  </a:lnTo>
                  <a:lnTo>
                    <a:pt x="394" y="174"/>
                  </a:lnTo>
                  <a:lnTo>
                    <a:pt x="371" y="138"/>
                  </a:lnTo>
                  <a:lnTo>
                    <a:pt x="311" y="107"/>
                  </a:lnTo>
                  <a:lnTo>
                    <a:pt x="281" y="73"/>
                  </a:lnTo>
                  <a:lnTo>
                    <a:pt x="247" y="70"/>
                  </a:lnTo>
                  <a:lnTo>
                    <a:pt x="233" y="91"/>
                  </a:lnTo>
                  <a:lnTo>
                    <a:pt x="184" y="106"/>
                  </a:lnTo>
                  <a:lnTo>
                    <a:pt x="154" y="91"/>
                  </a:lnTo>
                  <a:lnTo>
                    <a:pt x="139" y="68"/>
                  </a:lnTo>
                  <a:lnTo>
                    <a:pt x="46" y="89"/>
                  </a:lnTo>
                  <a:lnTo>
                    <a:pt x="26" y="72"/>
                  </a:lnTo>
                  <a:lnTo>
                    <a:pt x="5" y="90"/>
                  </a:lnTo>
                  <a:lnTo>
                    <a:pt x="0" y="42"/>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04" name="Freeform 103"/>
            <p:cNvSpPr>
              <a:spLocks/>
            </p:cNvSpPr>
            <p:nvPr/>
          </p:nvSpPr>
          <p:spPr bwMode="auto">
            <a:xfrm>
              <a:off x="5947315" y="2071328"/>
              <a:ext cx="739650" cy="345578"/>
            </a:xfrm>
            <a:custGeom>
              <a:avLst/>
              <a:gdLst>
                <a:gd name="T0" fmla="*/ 0 w 372"/>
                <a:gd name="T1" fmla="*/ 90 h 162"/>
                <a:gd name="T2" fmla="*/ 84 w 372"/>
                <a:gd name="T3" fmla="*/ 0 h 162"/>
                <a:gd name="T4" fmla="*/ 69 w 372"/>
                <a:gd name="T5" fmla="*/ 37 h 162"/>
                <a:gd name="T6" fmla="*/ 79 w 372"/>
                <a:gd name="T7" fmla="*/ 48 h 162"/>
                <a:gd name="T8" fmla="*/ 107 w 372"/>
                <a:gd name="T9" fmla="*/ 34 h 162"/>
                <a:gd name="T10" fmla="*/ 164 w 372"/>
                <a:gd name="T11" fmla="*/ 56 h 162"/>
                <a:gd name="T12" fmla="*/ 189 w 372"/>
                <a:gd name="T13" fmla="*/ 37 h 162"/>
                <a:gd name="T14" fmla="*/ 264 w 372"/>
                <a:gd name="T15" fmla="*/ 26 h 162"/>
                <a:gd name="T16" fmla="*/ 279 w 372"/>
                <a:gd name="T17" fmla="*/ 49 h 162"/>
                <a:gd name="T18" fmla="*/ 310 w 372"/>
                <a:gd name="T19" fmla="*/ 44 h 162"/>
                <a:gd name="T20" fmla="*/ 368 w 372"/>
                <a:gd name="T21" fmla="*/ 68 h 162"/>
                <a:gd name="T22" fmla="*/ 372 w 372"/>
                <a:gd name="T23" fmla="*/ 85 h 162"/>
                <a:gd name="T24" fmla="*/ 309 w 372"/>
                <a:gd name="T25" fmla="*/ 101 h 162"/>
                <a:gd name="T26" fmla="*/ 290 w 372"/>
                <a:gd name="T27" fmla="*/ 90 h 162"/>
                <a:gd name="T28" fmla="*/ 257 w 372"/>
                <a:gd name="T29" fmla="*/ 94 h 162"/>
                <a:gd name="T30" fmla="*/ 219 w 372"/>
                <a:gd name="T31" fmla="*/ 116 h 162"/>
                <a:gd name="T32" fmla="*/ 204 w 372"/>
                <a:gd name="T33" fmla="*/ 117 h 162"/>
                <a:gd name="T34" fmla="*/ 190 w 372"/>
                <a:gd name="T35" fmla="*/ 101 h 162"/>
                <a:gd name="T36" fmla="*/ 169 w 372"/>
                <a:gd name="T37" fmla="*/ 161 h 162"/>
                <a:gd name="T38" fmla="*/ 145 w 372"/>
                <a:gd name="T39" fmla="*/ 162 h 162"/>
                <a:gd name="T40" fmla="*/ 135 w 372"/>
                <a:gd name="T41" fmla="*/ 139 h 162"/>
                <a:gd name="T42" fmla="*/ 85 w 372"/>
                <a:gd name="T43" fmla="*/ 128 h 162"/>
                <a:gd name="T44" fmla="*/ 61 w 372"/>
                <a:gd name="T45" fmla="*/ 110 h 162"/>
                <a:gd name="T46" fmla="*/ 20 w 372"/>
                <a:gd name="T47" fmla="*/ 116 h 162"/>
                <a:gd name="T48" fmla="*/ 0 w 372"/>
                <a:gd name="T49" fmla="*/ 9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2" h="162">
                  <a:moveTo>
                    <a:pt x="0" y="90"/>
                  </a:moveTo>
                  <a:lnTo>
                    <a:pt x="84" y="0"/>
                  </a:lnTo>
                  <a:lnTo>
                    <a:pt x="69" y="37"/>
                  </a:lnTo>
                  <a:lnTo>
                    <a:pt x="79" y="48"/>
                  </a:lnTo>
                  <a:lnTo>
                    <a:pt x="107" y="34"/>
                  </a:lnTo>
                  <a:lnTo>
                    <a:pt x="164" y="56"/>
                  </a:lnTo>
                  <a:lnTo>
                    <a:pt x="189" y="37"/>
                  </a:lnTo>
                  <a:lnTo>
                    <a:pt x="264" y="26"/>
                  </a:lnTo>
                  <a:lnTo>
                    <a:pt x="279" y="49"/>
                  </a:lnTo>
                  <a:lnTo>
                    <a:pt x="310" y="44"/>
                  </a:lnTo>
                  <a:lnTo>
                    <a:pt x="368" y="68"/>
                  </a:lnTo>
                  <a:lnTo>
                    <a:pt x="372" y="85"/>
                  </a:lnTo>
                  <a:lnTo>
                    <a:pt x="309" y="101"/>
                  </a:lnTo>
                  <a:lnTo>
                    <a:pt x="290" y="90"/>
                  </a:lnTo>
                  <a:lnTo>
                    <a:pt x="257" y="94"/>
                  </a:lnTo>
                  <a:lnTo>
                    <a:pt x="219" y="116"/>
                  </a:lnTo>
                  <a:lnTo>
                    <a:pt x="204" y="117"/>
                  </a:lnTo>
                  <a:lnTo>
                    <a:pt x="190" y="101"/>
                  </a:lnTo>
                  <a:lnTo>
                    <a:pt x="169" y="161"/>
                  </a:lnTo>
                  <a:lnTo>
                    <a:pt x="145" y="162"/>
                  </a:lnTo>
                  <a:lnTo>
                    <a:pt x="135" y="139"/>
                  </a:lnTo>
                  <a:lnTo>
                    <a:pt x="85" y="128"/>
                  </a:lnTo>
                  <a:lnTo>
                    <a:pt x="61" y="110"/>
                  </a:lnTo>
                  <a:lnTo>
                    <a:pt x="20" y="116"/>
                  </a:lnTo>
                  <a:lnTo>
                    <a:pt x="0" y="9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05" name="Freeform 104"/>
            <p:cNvSpPr>
              <a:spLocks/>
            </p:cNvSpPr>
            <p:nvPr/>
          </p:nvSpPr>
          <p:spPr bwMode="auto">
            <a:xfrm>
              <a:off x="6460299" y="2316645"/>
              <a:ext cx="530879" cy="774352"/>
            </a:xfrm>
            <a:custGeom>
              <a:avLst/>
              <a:gdLst>
                <a:gd name="T0" fmla="*/ 67 w 267"/>
                <a:gd name="T1" fmla="*/ 16 h 363"/>
                <a:gd name="T2" fmla="*/ 77 w 267"/>
                <a:gd name="T3" fmla="*/ 38 h 363"/>
                <a:gd name="T4" fmla="*/ 59 w 267"/>
                <a:gd name="T5" fmla="*/ 52 h 363"/>
                <a:gd name="T6" fmla="*/ 57 w 267"/>
                <a:gd name="T7" fmla="*/ 110 h 363"/>
                <a:gd name="T8" fmla="*/ 47 w 267"/>
                <a:gd name="T9" fmla="*/ 72 h 363"/>
                <a:gd name="T10" fmla="*/ 8 w 267"/>
                <a:gd name="T11" fmla="*/ 109 h 363"/>
                <a:gd name="T12" fmla="*/ 0 w 267"/>
                <a:gd name="T13" fmla="*/ 213 h 363"/>
                <a:gd name="T14" fmla="*/ 25 w 267"/>
                <a:gd name="T15" fmla="*/ 265 h 363"/>
                <a:gd name="T16" fmla="*/ 27 w 267"/>
                <a:gd name="T17" fmla="*/ 291 h 363"/>
                <a:gd name="T18" fmla="*/ 28 w 267"/>
                <a:gd name="T19" fmla="*/ 312 h 363"/>
                <a:gd name="T20" fmla="*/ 27 w 267"/>
                <a:gd name="T21" fmla="*/ 329 h 363"/>
                <a:gd name="T22" fmla="*/ 22 w 267"/>
                <a:gd name="T23" fmla="*/ 363 h 363"/>
                <a:gd name="T24" fmla="*/ 128 w 267"/>
                <a:gd name="T25" fmla="*/ 357 h 363"/>
                <a:gd name="T26" fmla="*/ 266 w 267"/>
                <a:gd name="T27" fmla="*/ 344 h 363"/>
                <a:gd name="T28" fmla="*/ 241 w 267"/>
                <a:gd name="T29" fmla="*/ 337 h 363"/>
                <a:gd name="T30" fmla="*/ 227 w 267"/>
                <a:gd name="T31" fmla="*/ 320 h 363"/>
                <a:gd name="T32" fmla="*/ 248 w 267"/>
                <a:gd name="T33" fmla="*/ 304 h 363"/>
                <a:gd name="T34" fmla="*/ 248 w 267"/>
                <a:gd name="T35" fmla="*/ 284 h 363"/>
                <a:gd name="T36" fmla="*/ 239 w 267"/>
                <a:gd name="T37" fmla="*/ 266 h 363"/>
                <a:gd name="T38" fmla="*/ 248 w 267"/>
                <a:gd name="T39" fmla="*/ 253 h 363"/>
                <a:gd name="T40" fmla="*/ 267 w 267"/>
                <a:gd name="T41" fmla="*/ 254 h 363"/>
                <a:gd name="T42" fmla="*/ 264 w 267"/>
                <a:gd name="T43" fmla="*/ 205 h 363"/>
                <a:gd name="T44" fmla="*/ 259 w 267"/>
                <a:gd name="T45" fmla="*/ 174 h 363"/>
                <a:gd name="T46" fmla="*/ 247 w 267"/>
                <a:gd name="T47" fmla="*/ 155 h 363"/>
                <a:gd name="T48" fmla="*/ 235 w 267"/>
                <a:gd name="T49" fmla="*/ 143 h 363"/>
                <a:gd name="T50" fmla="*/ 219 w 267"/>
                <a:gd name="T51" fmla="*/ 140 h 363"/>
                <a:gd name="T52" fmla="*/ 203 w 267"/>
                <a:gd name="T53" fmla="*/ 140 h 363"/>
                <a:gd name="T54" fmla="*/ 185 w 267"/>
                <a:gd name="T55" fmla="*/ 165 h 363"/>
                <a:gd name="T56" fmla="*/ 174 w 267"/>
                <a:gd name="T57" fmla="*/ 172 h 363"/>
                <a:gd name="T58" fmla="*/ 166 w 267"/>
                <a:gd name="T59" fmla="*/ 174 h 363"/>
                <a:gd name="T60" fmla="*/ 157 w 267"/>
                <a:gd name="T61" fmla="*/ 171 h 363"/>
                <a:gd name="T62" fmla="*/ 155 w 267"/>
                <a:gd name="T63" fmla="*/ 159 h 363"/>
                <a:gd name="T64" fmla="*/ 157 w 267"/>
                <a:gd name="T65" fmla="*/ 152 h 363"/>
                <a:gd name="T66" fmla="*/ 165 w 267"/>
                <a:gd name="T67" fmla="*/ 143 h 363"/>
                <a:gd name="T68" fmla="*/ 172 w 267"/>
                <a:gd name="T69" fmla="*/ 140 h 363"/>
                <a:gd name="T70" fmla="*/ 179 w 267"/>
                <a:gd name="T71" fmla="*/ 139 h 363"/>
                <a:gd name="T72" fmla="*/ 179 w 267"/>
                <a:gd name="T73" fmla="*/ 124 h 363"/>
                <a:gd name="T74" fmla="*/ 200 w 267"/>
                <a:gd name="T75" fmla="*/ 110 h 363"/>
                <a:gd name="T76" fmla="*/ 179 w 267"/>
                <a:gd name="T77" fmla="*/ 62 h 363"/>
                <a:gd name="T78" fmla="*/ 179 w 267"/>
                <a:gd name="T79" fmla="*/ 39 h 363"/>
                <a:gd name="T80" fmla="*/ 147 w 267"/>
                <a:gd name="T81" fmla="*/ 30 h 363"/>
                <a:gd name="T82" fmla="*/ 97 w 267"/>
                <a:gd name="T83" fmla="*/ 0 h 363"/>
                <a:gd name="T84" fmla="*/ 67 w 267"/>
                <a:gd name="T85" fmla="*/ 16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7" h="363">
                  <a:moveTo>
                    <a:pt x="67" y="16"/>
                  </a:moveTo>
                  <a:lnTo>
                    <a:pt x="77" y="38"/>
                  </a:lnTo>
                  <a:lnTo>
                    <a:pt x="59" y="52"/>
                  </a:lnTo>
                  <a:lnTo>
                    <a:pt x="57" y="110"/>
                  </a:lnTo>
                  <a:lnTo>
                    <a:pt x="47" y="72"/>
                  </a:lnTo>
                  <a:lnTo>
                    <a:pt x="8" y="109"/>
                  </a:lnTo>
                  <a:lnTo>
                    <a:pt x="0" y="213"/>
                  </a:lnTo>
                  <a:lnTo>
                    <a:pt x="25" y="265"/>
                  </a:lnTo>
                  <a:lnTo>
                    <a:pt x="27" y="291"/>
                  </a:lnTo>
                  <a:lnTo>
                    <a:pt x="28" y="312"/>
                  </a:lnTo>
                  <a:lnTo>
                    <a:pt x="27" y="329"/>
                  </a:lnTo>
                  <a:lnTo>
                    <a:pt x="22" y="363"/>
                  </a:lnTo>
                  <a:lnTo>
                    <a:pt x="128" y="357"/>
                  </a:lnTo>
                  <a:lnTo>
                    <a:pt x="266" y="344"/>
                  </a:lnTo>
                  <a:lnTo>
                    <a:pt x="241" y="337"/>
                  </a:lnTo>
                  <a:lnTo>
                    <a:pt x="227" y="320"/>
                  </a:lnTo>
                  <a:lnTo>
                    <a:pt x="248" y="304"/>
                  </a:lnTo>
                  <a:lnTo>
                    <a:pt x="248" y="284"/>
                  </a:lnTo>
                  <a:lnTo>
                    <a:pt x="239" y="266"/>
                  </a:lnTo>
                  <a:lnTo>
                    <a:pt x="248" y="253"/>
                  </a:lnTo>
                  <a:lnTo>
                    <a:pt x="267" y="254"/>
                  </a:lnTo>
                  <a:lnTo>
                    <a:pt x="264" y="205"/>
                  </a:lnTo>
                  <a:lnTo>
                    <a:pt x="259" y="174"/>
                  </a:lnTo>
                  <a:lnTo>
                    <a:pt x="247" y="155"/>
                  </a:lnTo>
                  <a:lnTo>
                    <a:pt x="235" y="143"/>
                  </a:lnTo>
                  <a:lnTo>
                    <a:pt x="219" y="140"/>
                  </a:lnTo>
                  <a:lnTo>
                    <a:pt x="203" y="140"/>
                  </a:lnTo>
                  <a:lnTo>
                    <a:pt x="185" y="165"/>
                  </a:lnTo>
                  <a:lnTo>
                    <a:pt x="174" y="172"/>
                  </a:lnTo>
                  <a:lnTo>
                    <a:pt x="166" y="174"/>
                  </a:lnTo>
                  <a:lnTo>
                    <a:pt x="157" y="171"/>
                  </a:lnTo>
                  <a:lnTo>
                    <a:pt x="155" y="159"/>
                  </a:lnTo>
                  <a:lnTo>
                    <a:pt x="157" y="152"/>
                  </a:lnTo>
                  <a:lnTo>
                    <a:pt x="165" y="143"/>
                  </a:lnTo>
                  <a:lnTo>
                    <a:pt x="172" y="140"/>
                  </a:lnTo>
                  <a:lnTo>
                    <a:pt x="179" y="139"/>
                  </a:lnTo>
                  <a:lnTo>
                    <a:pt x="179" y="124"/>
                  </a:lnTo>
                  <a:lnTo>
                    <a:pt x="200" y="110"/>
                  </a:lnTo>
                  <a:lnTo>
                    <a:pt x="179" y="62"/>
                  </a:lnTo>
                  <a:lnTo>
                    <a:pt x="179" y="39"/>
                  </a:lnTo>
                  <a:lnTo>
                    <a:pt x="147" y="30"/>
                  </a:lnTo>
                  <a:lnTo>
                    <a:pt x="97" y="0"/>
                  </a:lnTo>
                  <a:lnTo>
                    <a:pt x="67" y="16"/>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06" name="Freeform 105"/>
            <p:cNvSpPr>
              <a:spLocks/>
            </p:cNvSpPr>
            <p:nvPr/>
          </p:nvSpPr>
          <p:spPr bwMode="auto">
            <a:xfrm>
              <a:off x="5879713" y="3001403"/>
              <a:ext cx="578598" cy="1019669"/>
            </a:xfrm>
            <a:custGeom>
              <a:avLst/>
              <a:gdLst>
                <a:gd name="T0" fmla="*/ 54 w 291"/>
                <a:gd name="T1" fmla="*/ 25 h 478"/>
                <a:gd name="T2" fmla="*/ 222 w 291"/>
                <a:gd name="T3" fmla="*/ 0 h 478"/>
                <a:gd name="T4" fmla="*/ 246 w 291"/>
                <a:gd name="T5" fmla="*/ 57 h 478"/>
                <a:gd name="T6" fmla="*/ 280 w 291"/>
                <a:gd name="T7" fmla="*/ 303 h 478"/>
                <a:gd name="T8" fmla="*/ 291 w 291"/>
                <a:gd name="T9" fmla="*/ 336 h 478"/>
                <a:gd name="T10" fmla="*/ 264 w 291"/>
                <a:gd name="T11" fmla="*/ 401 h 478"/>
                <a:gd name="T12" fmla="*/ 264 w 291"/>
                <a:gd name="T13" fmla="*/ 447 h 478"/>
                <a:gd name="T14" fmla="*/ 237 w 291"/>
                <a:gd name="T15" fmla="*/ 441 h 478"/>
                <a:gd name="T16" fmla="*/ 238 w 291"/>
                <a:gd name="T17" fmla="*/ 478 h 478"/>
                <a:gd name="T18" fmla="*/ 206 w 291"/>
                <a:gd name="T19" fmla="*/ 465 h 478"/>
                <a:gd name="T20" fmla="*/ 189 w 291"/>
                <a:gd name="T21" fmla="*/ 469 h 478"/>
                <a:gd name="T22" fmla="*/ 166 w 291"/>
                <a:gd name="T23" fmla="*/ 466 h 478"/>
                <a:gd name="T24" fmla="*/ 148 w 291"/>
                <a:gd name="T25" fmla="*/ 408 h 478"/>
                <a:gd name="T26" fmla="*/ 114 w 291"/>
                <a:gd name="T27" fmla="*/ 390 h 478"/>
                <a:gd name="T28" fmla="*/ 114 w 291"/>
                <a:gd name="T29" fmla="*/ 328 h 478"/>
                <a:gd name="T30" fmla="*/ 81 w 291"/>
                <a:gd name="T31" fmla="*/ 336 h 478"/>
                <a:gd name="T32" fmla="*/ 62 w 291"/>
                <a:gd name="T33" fmla="*/ 290 h 478"/>
                <a:gd name="T34" fmla="*/ 0 w 291"/>
                <a:gd name="T35" fmla="*/ 238 h 478"/>
                <a:gd name="T36" fmla="*/ 45 w 291"/>
                <a:gd name="T37" fmla="*/ 155 h 478"/>
                <a:gd name="T38" fmla="*/ 32 w 291"/>
                <a:gd name="T39" fmla="*/ 116 h 478"/>
                <a:gd name="T40" fmla="*/ 76 w 291"/>
                <a:gd name="T41" fmla="*/ 109 h 478"/>
                <a:gd name="T42" fmla="*/ 81 w 291"/>
                <a:gd name="T43" fmla="*/ 54 h 478"/>
                <a:gd name="T44" fmla="*/ 54 w 291"/>
                <a:gd name="T45" fmla="*/ 25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1" h="478">
                  <a:moveTo>
                    <a:pt x="54" y="25"/>
                  </a:moveTo>
                  <a:lnTo>
                    <a:pt x="222" y="0"/>
                  </a:lnTo>
                  <a:lnTo>
                    <a:pt x="246" y="57"/>
                  </a:lnTo>
                  <a:lnTo>
                    <a:pt x="280" y="303"/>
                  </a:lnTo>
                  <a:lnTo>
                    <a:pt x="291" y="336"/>
                  </a:lnTo>
                  <a:lnTo>
                    <a:pt x="264" y="401"/>
                  </a:lnTo>
                  <a:lnTo>
                    <a:pt x="264" y="447"/>
                  </a:lnTo>
                  <a:lnTo>
                    <a:pt x="237" y="441"/>
                  </a:lnTo>
                  <a:lnTo>
                    <a:pt x="238" y="478"/>
                  </a:lnTo>
                  <a:lnTo>
                    <a:pt x="206" y="465"/>
                  </a:lnTo>
                  <a:lnTo>
                    <a:pt x="189" y="469"/>
                  </a:lnTo>
                  <a:lnTo>
                    <a:pt x="166" y="466"/>
                  </a:lnTo>
                  <a:lnTo>
                    <a:pt x="148" y="408"/>
                  </a:lnTo>
                  <a:lnTo>
                    <a:pt x="114" y="390"/>
                  </a:lnTo>
                  <a:lnTo>
                    <a:pt x="114" y="328"/>
                  </a:lnTo>
                  <a:lnTo>
                    <a:pt x="81" y="336"/>
                  </a:lnTo>
                  <a:lnTo>
                    <a:pt x="62" y="290"/>
                  </a:lnTo>
                  <a:lnTo>
                    <a:pt x="0" y="238"/>
                  </a:lnTo>
                  <a:lnTo>
                    <a:pt x="45" y="155"/>
                  </a:lnTo>
                  <a:lnTo>
                    <a:pt x="32" y="116"/>
                  </a:lnTo>
                  <a:lnTo>
                    <a:pt x="76" y="109"/>
                  </a:lnTo>
                  <a:lnTo>
                    <a:pt x="81" y="54"/>
                  </a:lnTo>
                  <a:lnTo>
                    <a:pt x="54" y="25"/>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07" name="Freeform 106"/>
            <p:cNvSpPr>
              <a:spLocks/>
            </p:cNvSpPr>
            <p:nvPr/>
          </p:nvSpPr>
          <p:spPr bwMode="auto">
            <a:xfrm>
              <a:off x="6716790" y="2920341"/>
              <a:ext cx="578598" cy="701823"/>
            </a:xfrm>
            <a:custGeom>
              <a:avLst/>
              <a:gdLst>
                <a:gd name="T0" fmla="*/ 0 w 291"/>
                <a:gd name="T1" fmla="*/ 72 h 329"/>
                <a:gd name="T2" fmla="*/ 132 w 291"/>
                <a:gd name="T3" fmla="*/ 59 h 329"/>
                <a:gd name="T4" fmla="*/ 159 w 291"/>
                <a:gd name="T5" fmla="*/ 64 h 329"/>
                <a:gd name="T6" fmla="*/ 220 w 291"/>
                <a:gd name="T7" fmla="*/ 38 h 329"/>
                <a:gd name="T8" fmla="*/ 234 w 291"/>
                <a:gd name="T9" fmla="*/ 11 h 329"/>
                <a:gd name="T10" fmla="*/ 271 w 291"/>
                <a:gd name="T11" fmla="*/ 0 h 329"/>
                <a:gd name="T12" fmla="*/ 291 w 291"/>
                <a:gd name="T13" fmla="*/ 122 h 329"/>
                <a:gd name="T14" fmla="*/ 276 w 291"/>
                <a:gd name="T15" fmla="*/ 136 h 329"/>
                <a:gd name="T16" fmla="*/ 281 w 291"/>
                <a:gd name="T17" fmla="*/ 224 h 329"/>
                <a:gd name="T18" fmla="*/ 251 w 291"/>
                <a:gd name="T19" fmla="*/ 231 h 329"/>
                <a:gd name="T20" fmla="*/ 234 w 291"/>
                <a:gd name="T21" fmla="*/ 280 h 329"/>
                <a:gd name="T22" fmla="*/ 212 w 291"/>
                <a:gd name="T23" fmla="*/ 273 h 329"/>
                <a:gd name="T24" fmla="*/ 205 w 291"/>
                <a:gd name="T25" fmla="*/ 329 h 329"/>
                <a:gd name="T26" fmla="*/ 172 w 291"/>
                <a:gd name="T27" fmla="*/ 306 h 329"/>
                <a:gd name="T28" fmla="*/ 107 w 291"/>
                <a:gd name="T29" fmla="*/ 321 h 329"/>
                <a:gd name="T30" fmla="*/ 80 w 291"/>
                <a:gd name="T31" fmla="*/ 300 h 329"/>
                <a:gd name="T32" fmla="*/ 43 w 291"/>
                <a:gd name="T33" fmla="*/ 299 h 329"/>
                <a:gd name="T34" fmla="*/ 24 w 291"/>
                <a:gd name="T35" fmla="*/ 205 h 329"/>
                <a:gd name="T36" fmla="*/ 0 w 291"/>
                <a:gd name="T37" fmla="*/ 7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1" h="329">
                  <a:moveTo>
                    <a:pt x="0" y="72"/>
                  </a:moveTo>
                  <a:lnTo>
                    <a:pt x="132" y="59"/>
                  </a:lnTo>
                  <a:lnTo>
                    <a:pt x="159" y="64"/>
                  </a:lnTo>
                  <a:lnTo>
                    <a:pt x="220" y="38"/>
                  </a:lnTo>
                  <a:lnTo>
                    <a:pt x="234" y="11"/>
                  </a:lnTo>
                  <a:lnTo>
                    <a:pt x="271" y="0"/>
                  </a:lnTo>
                  <a:lnTo>
                    <a:pt x="291" y="122"/>
                  </a:lnTo>
                  <a:lnTo>
                    <a:pt x="276" y="136"/>
                  </a:lnTo>
                  <a:lnTo>
                    <a:pt x="281" y="224"/>
                  </a:lnTo>
                  <a:lnTo>
                    <a:pt x="251" y="231"/>
                  </a:lnTo>
                  <a:lnTo>
                    <a:pt x="234" y="280"/>
                  </a:lnTo>
                  <a:lnTo>
                    <a:pt x="212" y="273"/>
                  </a:lnTo>
                  <a:lnTo>
                    <a:pt x="205" y="329"/>
                  </a:lnTo>
                  <a:lnTo>
                    <a:pt x="172" y="306"/>
                  </a:lnTo>
                  <a:lnTo>
                    <a:pt x="107" y="321"/>
                  </a:lnTo>
                  <a:lnTo>
                    <a:pt x="80" y="300"/>
                  </a:lnTo>
                  <a:lnTo>
                    <a:pt x="43" y="299"/>
                  </a:lnTo>
                  <a:lnTo>
                    <a:pt x="24" y="205"/>
                  </a:lnTo>
                  <a:lnTo>
                    <a:pt x="0" y="72"/>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08" name="Freeform 107"/>
            <p:cNvSpPr>
              <a:spLocks/>
            </p:cNvSpPr>
            <p:nvPr/>
          </p:nvSpPr>
          <p:spPr bwMode="auto">
            <a:xfrm>
              <a:off x="6193865" y="3528458"/>
              <a:ext cx="1016025" cy="650615"/>
            </a:xfrm>
            <a:custGeom>
              <a:avLst/>
              <a:gdLst>
                <a:gd name="T0" fmla="*/ 0 w 511"/>
                <a:gd name="T1" fmla="*/ 281 h 281"/>
                <a:gd name="T2" fmla="*/ 123 w 511"/>
                <a:gd name="T3" fmla="*/ 263 h 281"/>
                <a:gd name="T4" fmla="*/ 123 w 511"/>
                <a:gd name="T5" fmla="*/ 251 h 281"/>
                <a:gd name="T6" fmla="*/ 425 w 511"/>
                <a:gd name="T7" fmla="*/ 211 h 281"/>
                <a:gd name="T8" fmla="*/ 430 w 511"/>
                <a:gd name="T9" fmla="*/ 189 h 281"/>
                <a:gd name="T10" fmla="*/ 473 w 511"/>
                <a:gd name="T11" fmla="*/ 173 h 281"/>
                <a:gd name="T12" fmla="*/ 478 w 511"/>
                <a:gd name="T13" fmla="*/ 151 h 281"/>
                <a:gd name="T14" fmla="*/ 497 w 511"/>
                <a:gd name="T15" fmla="*/ 143 h 281"/>
                <a:gd name="T16" fmla="*/ 511 w 511"/>
                <a:gd name="T17" fmla="*/ 110 h 281"/>
                <a:gd name="T18" fmla="*/ 470 w 511"/>
                <a:gd name="T19" fmla="*/ 76 h 281"/>
                <a:gd name="T20" fmla="*/ 462 w 511"/>
                <a:gd name="T21" fmla="*/ 30 h 281"/>
                <a:gd name="T22" fmla="*/ 430 w 511"/>
                <a:gd name="T23" fmla="*/ 8 h 281"/>
                <a:gd name="T24" fmla="*/ 362 w 511"/>
                <a:gd name="T25" fmla="*/ 21 h 281"/>
                <a:gd name="T26" fmla="*/ 331 w 511"/>
                <a:gd name="T27" fmla="*/ 1 h 281"/>
                <a:gd name="T28" fmla="*/ 301 w 511"/>
                <a:gd name="T29" fmla="*/ 0 h 281"/>
                <a:gd name="T30" fmla="*/ 307 w 511"/>
                <a:gd name="T31" fmla="*/ 30 h 281"/>
                <a:gd name="T32" fmla="*/ 265 w 511"/>
                <a:gd name="T33" fmla="*/ 46 h 281"/>
                <a:gd name="T34" fmla="*/ 238 w 511"/>
                <a:gd name="T35" fmla="*/ 117 h 281"/>
                <a:gd name="T36" fmla="*/ 200 w 511"/>
                <a:gd name="T37" fmla="*/ 105 h 281"/>
                <a:gd name="T38" fmla="*/ 154 w 511"/>
                <a:gd name="T39" fmla="*/ 132 h 281"/>
                <a:gd name="T40" fmla="*/ 96 w 511"/>
                <a:gd name="T41" fmla="*/ 141 h 281"/>
                <a:gd name="T42" fmla="*/ 96 w 511"/>
                <a:gd name="T43" fmla="*/ 181 h 281"/>
                <a:gd name="T44" fmla="*/ 70 w 511"/>
                <a:gd name="T45" fmla="*/ 180 h 281"/>
                <a:gd name="T46" fmla="*/ 71 w 511"/>
                <a:gd name="T47" fmla="*/ 214 h 281"/>
                <a:gd name="T48" fmla="*/ 40 w 511"/>
                <a:gd name="T49" fmla="*/ 201 h 281"/>
                <a:gd name="T50" fmla="*/ 23 w 511"/>
                <a:gd name="T51" fmla="*/ 208 h 281"/>
                <a:gd name="T52" fmla="*/ 38 w 511"/>
                <a:gd name="T53" fmla="*/ 230 h 281"/>
                <a:gd name="T54" fmla="*/ 7 w 511"/>
                <a:gd name="T55" fmla="*/ 262 h 281"/>
                <a:gd name="T56" fmla="*/ 0 w 511"/>
                <a:gd name="T5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1" h="281">
                  <a:moveTo>
                    <a:pt x="0" y="281"/>
                  </a:moveTo>
                  <a:lnTo>
                    <a:pt x="123" y="263"/>
                  </a:lnTo>
                  <a:lnTo>
                    <a:pt x="123" y="251"/>
                  </a:lnTo>
                  <a:lnTo>
                    <a:pt x="425" y="211"/>
                  </a:lnTo>
                  <a:lnTo>
                    <a:pt x="430" y="189"/>
                  </a:lnTo>
                  <a:lnTo>
                    <a:pt x="473" y="173"/>
                  </a:lnTo>
                  <a:lnTo>
                    <a:pt x="478" y="151"/>
                  </a:lnTo>
                  <a:lnTo>
                    <a:pt x="497" y="143"/>
                  </a:lnTo>
                  <a:lnTo>
                    <a:pt x="511" y="110"/>
                  </a:lnTo>
                  <a:lnTo>
                    <a:pt x="470" y="76"/>
                  </a:lnTo>
                  <a:lnTo>
                    <a:pt x="462" y="30"/>
                  </a:lnTo>
                  <a:lnTo>
                    <a:pt x="430" y="8"/>
                  </a:lnTo>
                  <a:lnTo>
                    <a:pt x="362" y="21"/>
                  </a:lnTo>
                  <a:lnTo>
                    <a:pt x="331" y="1"/>
                  </a:lnTo>
                  <a:lnTo>
                    <a:pt x="301" y="0"/>
                  </a:lnTo>
                  <a:lnTo>
                    <a:pt x="307" y="30"/>
                  </a:lnTo>
                  <a:lnTo>
                    <a:pt x="265" y="46"/>
                  </a:lnTo>
                  <a:lnTo>
                    <a:pt x="238" y="117"/>
                  </a:lnTo>
                  <a:lnTo>
                    <a:pt x="200" y="105"/>
                  </a:lnTo>
                  <a:lnTo>
                    <a:pt x="154" y="132"/>
                  </a:lnTo>
                  <a:lnTo>
                    <a:pt x="96" y="141"/>
                  </a:lnTo>
                  <a:lnTo>
                    <a:pt x="96" y="181"/>
                  </a:lnTo>
                  <a:lnTo>
                    <a:pt x="70" y="180"/>
                  </a:lnTo>
                  <a:lnTo>
                    <a:pt x="71" y="214"/>
                  </a:lnTo>
                  <a:lnTo>
                    <a:pt x="40" y="201"/>
                  </a:lnTo>
                  <a:lnTo>
                    <a:pt x="23" y="208"/>
                  </a:lnTo>
                  <a:lnTo>
                    <a:pt x="38" y="230"/>
                  </a:lnTo>
                  <a:lnTo>
                    <a:pt x="7" y="262"/>
                  </a:lnTo>
                  <a:lnTo>
                    <a:pt x="0" y="281"/>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09" name="Freeform 108"/>
            <p:cNvSpPr>
              <a:spLocks/>
            </p:cNvSpPr>
            <p:nvPr/>
          </p:nvSpPr>
          <p:spPr bwMode="auto">
            <a:xfrm>
              <a:off x="7003106" y="3767220"/>
              <a:ext cx="1169125" cy="558898"/>
            </a:xfrm>
            <a:custGeom>
              <a:avLst/>
              <a:gdLst>
                <a:gd name="T0" fmla="*/ 20 w 588"/>
                <a:gd name="T1" fmla="*/ 193 h 262"/>
                <a:gd name="T2" fmla="*/ 0 w 588"/>
                <a:gd name="T3" fmla="*/ 249 h 262"/>
                <a:gd name="T4" fmla="*/ 76 w 588"/>
                <a:gd name="T5" fmla="*/ 242 h 262"/>
                <a:gd name="T6" fmla="*/ 106 w 588"/>
                <a:gd name="T7" fmla="*/ 216 h 262"/>
                <a:gd name="T8" fmla="*/ 210 w 588"/>
                <a:gd name="T9" fmla="*/ 189 h 262"/>
                <a:gd name="T10" fmla="*/ 238 w 588"/>
                <a:gd name="T11" fmla="*/ 204 h 262"/>
                <a:gd name="T12" fmla="*/ 307 w 588"/>
                <a:gd name="T13" fmla="*/ 193 h 262"/>
                <a:gd name="T14" fmla="*/ 307 w 588"/>
                <a:gd name="T15" fmla="*/ 197 h 262"/>
                <a:gd name="T16" fmla="*/ 409 w 588"/>
                <a:gd name="T17" fmla="*/ 262 h 262"/>
                <a:gd name="T18" fmla="*/ 468 w 588"/>
                <a:gd name="T19" fmla="*/ 243 h 262"/>
                <a:gd name="T20" fmla="*/ 501 w 588"/>
                <a:gd name="T21" fmla="*/ 171 h 262"/>
                <a:gd name="T22" fmla="*/ 560 w 588"/>
                <a:gd name="T23" fmla="*/ 150 h 262"/>
                <a:gd name="T24" fmla="*/ 588 w 588"/>
                <a:gd name="T25" fmla="*/ 98 h 262"/>
                <a:gd name="T26" fmla="*/ 586 w 588"/>
                <a:gd name="T27" fmla="*/ 34 h 262"/>
                <a:gd name="T28" fmla="*/ 578 w 588"/>
                <a:gd name="T29" fmla="*/ 87 h 262"/>
                <a:gd name="T30" fmla="*/ 547 w 588"/>
                <a:gd name="T31" fmla="*/ 131 h 262"/>
                <a:gd name="T32" fmla="*/ 534 w 588"/>
                <a:gd name="T33" fmla="*/ 128 h 262"/>
                <a:gd name="T34" fmla="*/ 490 w 588"/>
                <a:gd name="T35" fmla="*/ 139 h 262"/>
                <a:gd name="T36" fmla="*/ 490 w 588"/>
                <a:gd name="T37" fmla="*/ 125 h 262"/>
                <a:gd name="T38" fmla="*/ 534 w 588"/>
                <a:gd name="T39" fmla="*/ 111 h 262"/>
                <a:gd name="T40" fmla="*/ 494 w 588"/>
                <a:gd name="T41" fmla="*/ 106 h 262"/>
                <a:gd name="T42" fmla="*/ 539 w 588"/>
                <a:gd name="T43" fmla="*/ 92 h 262"/>
                <a:gd name="T44" fmla="*/ 556 w 588"/>
                <a:gd name="T45" fmla="*/ 99 h 262"/>
                <a:gd name="T46" fmla="*/ 565 w 588"/>
                <a:gd name="T47" fmla="*/ 49 h 262"/>
                <a:gd name="T48" fmla="*/ 554 w 588"/>
                <a:gd name="T49" fmla="*/ 37 h 262"/>
                <a:gd name="T50" fmla="*/ 500 w 588"/>
                <a:gd name="T51" fmla="*/ 57 h 262"/>
                <a:gd name="T52" fmla="*/ 501 w 588"/>
                <a:gd name="T53" fmla="*/ 26 h 262"/>
                <a:gd name="T54" fmla="*/ 523 w 588"/>
                <a:gd name="T55" fmla="*/ 35 h 262"/>
                <a:gd name="T56" fmla="*/ 554 w 588"/>
                <a:gd name="T57" fmla="*/ 12 h 262"/>
                <a:gd name="T58" fmla="*/ 537 w 588"/>
                <a:gd name="T59" fmla="*/ 0 h 262"/>
                <a:gd name="T60" fmla="*/ 363 w 588"/>
                <a:gd name="T61" fmla="*/ 41 h 262"/>
                <a:gd name="T62" fmla="*/ 147 w 588"/>
                <a:gd name="T63" fmla="*/ 85 h 262"/>
                <a:gd name="T64" fmla="*/ 49 w 588"/>
                <a:gd name="T65" fmla="*/ 192 h 262"/>
                <a:gd name="T66" fmla="*/ 20 w 588"/>
                <a:gd name="T67" fmla="*/ 19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8" h="262">
                  <a:moveTo>
                    <a:pt x="20" y="193"/>
                  </a:moveTo>
                  <a:lnTo>
                    <a:pt x="0" y="249"/>
                  </a:lnTo>
                  <a:lnTo>
                    <a:pt x="76" y="242"/>
                  </a:lnTo>
                  <a:lnTo>
                    <a:pt x="106" y="216"/>
                  </a:lnTo>
                  <a:lnTo>
                    <a:pt x="210" y="189"/>
                  </a:lnTo>
                  <a:lnTo>
                    <a:pt x="238" y="204"/>
                  </a:lnTo>
                  <a:lnTo>
                    <a:pt x="307" y="193"/>
                  </a:lnTo>
                  <a:lnTo>
                    <a:pt x="307" y="197"/>
                  </a:lnTo>
                  <a:lnTo>
                    <a:pt x="409" y="262"/>
                  </a:lnTo>
                  <a:lnTo>
                    <a:pt x="468" y="243"/>
                  </a:lnTo>
                  <a:lnTo>
                    <a:pt x="501" y="171"/>
                  </a:lnTo>
                  <a:lnTo>
                    <a:pt x="560" y="150"/>
                  </a:lnTo>
                  <a:lnTo>
                    <a:pt x="588" y="98"/>
                  </a:lnTo>
                  <a:lnTo>
                    <a:pt x="586" y="34"/>
                  </a:lnTo>
                  <a:lnTo>
                    <a:pt x="578" y="87"/>
                  </a:lnTo>
                  <a:lnTo>
                    <a:pt x="547" y="131"/>
                  </a:lnTo>
                  <a:lnTo>
                    <a:pt x="534" y="128"/>
                  </a:lnTo>
                  <a:lnTo>
                    <a:pt x="490" y="139"/>
                  </a:lnTo>
                  <a:lnTo>
                    <a:pt x="490" y="125"/>
                  </a:lnTo>
                  <a:lnTo>
                    <a:pt x="534" y="111"/>
                  </a:lnTo>
                  <a:lnTo>
                    <a:pt x="494" y="106"/>
                  </a:lnTo>
                  <a:lnTo>
                    <a:pt x="539" y="92"/>
                  </a:lnTo>
                  <a:lnTo>
                    <a:pt x="556" y="99"/>
                  </a:lnTo>
                  <a:lnTo>
                    <a:pt x="565" y="49"/>
                  </a:lnTo>
                  <a:lnTo>
                    <a:pt x="554" y="37"/>
                  </a:lnTo>
                  <a:lnTo>
                    <a:pt x="500" y="57"/>
                  </a:lnTo>
                  <a:lnTo>
                    <a:pt x="501" y="26"/>
                  </a:lnTo>
                  <a:lnTo>
                    <a:pt x="523" y="35"/>
                  </a:lnTo>
                  <a:lnTo>
                    <a:pt x="554" y="12"/>
                  </a:lnTo>
                  <a:lnTo>
                    <a:pt x="537" y="0"/>
                  </a:lnTo>
                  <a:lnTo>
                    <a:pt x="363" y="41"/>
                  </a:lnTo>
                  <a:lnTo>
                    <a:pt x="147" y="85"/>
                  </a:lnTo>
                  <a:lnTo>
                    <a:pt x="49" y="192"/>
                  </a:lnTo>
                  <a:lnTo>
                    <a:pt x="20" y="193"/>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10" name="Freeform 109"/>
            <p:cNvSpPr>
              <a:spLocks/>
            </p:cNvSpPr>
            <p:nvPr/>
          </p:nvSpPr>
          <p:spPr bwMode="auto">
            <a:xfrm>
              <a:off x="7116440" y="3174191"/>
              <a:ext cx="588539" cy="663425"/>
            </a:xfrm>
            <a:custGeom>
              <a:avLst/>
              <a:gdLst>
                <a:gd name="T0" fmla="*/ 30 w 296"/>
                <a:gd name="T1" fmla="*/ 163 h 311"/>
                <a:gd name="T2" fmla="*/ 7 w 296"/>
                <a:gd name="T3" fmla="*/ 155 h 311"/>
                <a:gd name="T4" fmla="*/ 0 w 296"/>
                <a:gd name="T5" fmla="*/ 205 h 311"/>
                <a:gd name="T6" fmla="*/ 7 w 296"/>
                <a:gd name="T7" fmla="*/ 257 h 311"/>
                <a:gd name="T8" fmla="*/ 50 w 296"/>
                <a:gd name="T9" fmla="*/ 293 h 311"/>
                <a:gd name="T10" fmla="*/ 61 w 296"/>
                <a:gd name="T11" fmla="*/ 311 h 311"/>
                <a:gd name="T12" fmla="*/ 115 w 296"/>
                <a:gd name="T13" fmla="*/ 293 h 311"/>
                <a:gd name="T14" fmla="*/ 180 w 296"/>
                <a:gd name="T15" fmla="*/ 250 h 311"/>
                <a:gd name="T16" fmla="*/ 199 w 296"/>
                <a:gd name="T17" fmla="*/ 160 h 311"/>
                <a:gd name="T18" fmla="*/ 240 w 296"/>
                <a:gd name="T19" fmla="*/ 135 h 311"/>
                <a:gd name="T20" fmla="*/ 263 w 296"/>
                <a:gd name="T21" fmla="*/ 80 h 311"/>
                <a:gd name="T22" fmla="*/ 296 w 296"/>
                <a:gd name="T23" fmla="*/ 66 h 311"/>
                <a:gd name="T24" fmla="*/ 253 w 296"/>
                <a:gd name="T25" fmla="*/ 57 h 311"/>
                <a:gd name="T26" fmla="*/ 179 w 296"/>
                <a:gd name="T27" fmla="*/ 98 h 311"/>
                <a:gd name="T28" fmla="*/ 167 w 296"/>
                <a:gd name="T29" fmla="*/ 58 h 311"/>
                <a:gd name="T30" fmla="*/ 103 w 296"/>
                <a:gd name="T31" fmla="*/ 63 h 311"/>
                <a:gd name="T32" fmla="*/ 87 w 296"/>
                <a:gd name="T33" fmla="*/ 0 h 311"/>
                <a:gd name="T34" fmla="*/ 71 w 296"/>
                <a:gd name="T35" fmla="*/ 17 h 311"/>
                <a:gd name="T36" fmla="*/ 76 w 296"/>
                <a:gd name="T37" fmla="*/ 106 h 311"/>
                <a:gd name="T38" fmla="*/ 47 w 296"/>
                <a:gd name="T39" fmla="*/ 113 h 311"/>
                <a:gd name="T40" fmla="*/ 30 w 296"/>
                <a:gd name="T41" fmla="*/ 163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6" h="311">
                  <a:moveTo>
                    <a:pt x="30" y="163"/>
                  </a:moveTo>
                  <a:lnTo>
                    <a:pt x="7" y="155"/>
                  </a:lnTo>
                  <a:lnTo>
                    <a:pt x="0" y="205"/>
                  </a:lnTo>
                  <a:lnTo>
                    <a:pt x="7" y="257"/>
                  </a:lnTo>
                  <a:lnTo>
                    <a:pt x="50" y="293"/>
                  </a:lnTo>
                  <a:lnTo>
                    <a:pt x="61" y="311"/>
                  </a:lnTo>
                  <a:lnTo>
                    <a:pt x="115" y="293"/>
                  </a:lnTo>
                  <a:lnTo>
                    <a:pt x="180" y="250"/>
                  </a:lnTo>
                  <a:lnTo>
                    <a:pt x="199" y="160"/>
                  </a:lnTo>
                  <a:lnTo>
                    <a:pt x="240" y="135"/>
                  </a:lnTo>
                  <a:lnTo>
                    <a:pt x="263" y="80"/>
                  </a:lnTo>
                  <a:lnTo>
                    <a:pt x="296" y="66"/>
                  </a:lnTo>
                  <a:lnTo>
                    <a:pt x="253" y="57"/>
                  </a:lnTo>
                  <a:lnTo>
                    <a:pt x="179" y="98"/>
                  </a:lnTo>
                  <a:lnTo>
                    <a:pt x="167" y="58"/>
                  </a:lnTo>
                  <a:lnTo>
                    <a:pt x="103" y="63"/>
                  </a:lnTo>
                  <a:lnTo>
                    <a:pt x="87" y="0"/>
                  </a:lnTo>
                  <a:lnTo>
                    <a:pt x="71" y="17"/>
                  </a:lnTo>
                  <a:lnTo>
                    <a:pt x="76" y="106"/>
                  </a:lnTo>
                  <a:lnTo>
                    <a:pt x="47" y="113"/>
                  </a:lnTo>
                  <a:lnTo>
                    <a:pt x="30" y="163"/>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11" name="Freeform 110"/>
            <p:cNvSpPr>
              <a:spLocks/>
            </p:cNvSpPr>
            <p:nvPr/>
          </p:nvSpPr>
          <p:spPr bwMode="auto">
            <a:xfrm>
              <a:off x="7953517" y="3184857"/>
              <a:ext cx="161053" cy="221853"/>
            </a:xfrm>
            <a:custGeom>
              <a:avLst/>
              <a:gdLst>
                <a:gd name="T0" fmla="*/ 0 w 81"/>
                <a:gd name="T1" fmla="*/ 6 h 104"/>
                <a:gd name="T2" fmla="*/ 17 w 81"/>
                <a:gd name="T3" fmla="*/ 0 h 104"/>
                <a:gd name="T4" fmla="*/ 54 w 81"/>
                <a:gd name="T5" fmla="*/ 23 h 104"/>
                <a:gd name="T6" fmla="*/ 54 w 81"/>
                <a:gd name="T7" fmla="*/ 46 h 104"/>
                <a:gd name="T8" fmla="*/ 80 w 81"/>
                <a:gd name="T9" fmla="*/ 62 h 104"/>
                <a:gd name="T10" fmla="*/ 81 w 81"/>
                <a:gd name="T11" fmla="*/ 92 h 104"/>
                <a:gd name="T12" fmla="*/ 39 w 81"/>
                <a:gd name="T13" fmla="*/ 104 h 104"/>
                <a:gd name="T14" fmla="*/ 0 w 81"/>
                <a:gd name="T15" fmla="*/ 6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0" y="6"/>
                  </a:moveTo>
                  <a:lnTo>
                    <a:pt x="17" y="0"/>
                  </a:lnTo>
                  <a:lnTo>
                    <a:pt x="54" y="23"/>
                  </a:lnTo>
                  <a:lnTo>
                    <a:pt x="54" y="46"/>
                  </a:lnTo>
                  <a:lnTo>
                    <a:pt x="80" y="62"/>
                  </a:lnTo>
                  <a:lnTo>
                    <a:pt x="81" y="92"/>
                  </a:lnTo>
                  <a:lnTo>
                    <a:pt x="39" y="104"/>
                  </a:lnTo>
                  <a:lnTo>
                    <a:pt x="0" y="6"/>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12" name="Freeform 111"/>
            <p:cNvSpPr>
              <a:spLocks/>
            </p:cNvSpPr>
            <p:nvPr/>
          </p:nvSpPr>
          <p:spPr bwMode="auto">
            <a:xfrm>
              <a:off x="7963459" y="2828613"/>
              <a:ext cx="208773" cy="437307"/>
            </a:xfrm>
            <a:custGeom>
              <a:avLst/>
              <a:gdLst>
                <a:gd name="T0" fmla="*/ 18 w 105"/>
                <a:gd name="T1" fmla="*/ 1 h 205"/>
                <a:gd name="T2" fmla="*/ 42 w 105"/>
                <a:gd name="T3" fmla="*/ 0 h 205"/>
                <a:gd name="T4" fmla="*/ 93 w 105"/>
                <a:gd name="T5" fmla="*/ 30 h 205"/>
                <a:gd name="T6" fmla="*/ 86 w 105"/>
                <a:gd name="T7" fmla="*/ 56 h 205"/>
                <a:gd name="T8" fmla="*/ 103 w 105"/>
                <a:gd name="T9" fmla="*/ 71 h 205"/>
                <a:gd name="T10" fmla="*/ 105 w 105"/>
                <a:gd name="T11" fmla="*/ 167 h 205"/>
                <a:gd name="T12" fmla="*/ 87 w 105"/>
                <a:gd name="T13" fmla="*/ 205 h 205"/>
                <a:gd name="T14" fmla="*/ 67 w 105"/>
                <a:gd name="T15" fmla="*/ 191 h 205"/>
                <a:gd name="T16" fmla="*/ 46 w 105"/>
                <a:gd name="T17" fmla="*/ 190 h 205"/>
                <a:gd name="T18" fmla="*/ 10 w 105"/>
                <a:gd name="T19" fmla="*/ 170 h 205"/>
                <a:gd name="T20" fmla="*/ 37 w 105"/>
                <a:gd name="T21" fmla="*/ 108 h 205"/>
                <a:gd name="T22" fmla="*/ 0 w 105"/>
                <a:gd name="T23" fmla="*/ 79 h 205"/>
                <a:gd name="T24" fmla="*/ 18 w 105"/>
                <a:gd name="T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205">
                  <a:moveTo>
                    <a:pt x="18" y="1"/>
                  </a:moveTo>
                  <a:lnTo>
                    <a:pt x="42" y="0"/>
                  </a:lnTo>
                  <a:lnTo>
                    <a:pt x="93" y="30"/>
                  </a:lnTo>
                  <a:lnTo>
                    <a:pt x="86" y="56"/>
                  </a:lnTo>
                  <a:lnTo>
                    <a:pt x="103" y="71"/>
                  </a:lnTo>
                  <a:lnTo>
                    <a:pt x="105" y="167"/>
                  </a:lnTo>
                  <a:lnTo>
                    <a:pt x="87" y="205"/>
                  </a:lnTo>
                  <a:lnTo>
                    <a:pt x="67" y="191"/>
                  </a:lnTo>
                  <a:lnTo>
                    <a:pt x="46" y="190"/>
                  </a:lnTo>
                  <a:lnTo>
                    <a:pt x="10" y="170"/>
                  </a:lnTo>
                  <a:lnTo>
                    <a:pt x="37" y="108"/>
                  </a:lnTo>
                  <a:lnTo>
                    <a:pt x="0" y="79"/>
                  </a:lnTo>
                  <a:lnTo>
                    <a:pt x="18" y="1"/>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13" name="Freeform 112"/>
            <p:cNvSpPr>
              <a:spLocks/>
            </p:cNvSpPr>
            <p:nvPr/>
          </p:nvSpPr>
          <p:spPr bwMode="auto">
            <a:xfrm>
              <a:off x="7993283" y="2081994"/>
              <a:ext cx="236187" cy="458639"/>
            </a:xfrm>
            <a:custGeom>
              <a:avLst/>
              <a:gdLst>
                <a:gd name="T0" fmla="*/ 0 w 114"/>
                <a:gd name="T1" fmla="*/ 22 h 215"/>
                <a:gd name="T2" fmla="*/ 82 w 114"/>
                <a:gd name="T3" fmla="*/ 0 h 215"/>
                <a:gd name="T4" fmla="*/ 114 w 114"/>
                <a:gd name="T5" fmla="*/ 59 h 215"/>
                <a:gd name="T6" fmla="*/ 97 w 114"/>
                <a:gd name="T7" fmla="*/ 74 h 215"/>
                <a:gd name="T8" fmla="*/ 104 w 114"/>
                <a:gd name="T9" fmla="*/ 203 h 215"/>
                <a:gd name="T10" fmla="*/ 56 w 114"/>
                <a:gd name="T11" fmla="*/ 215 h 215"/>
                <a:gd name="T12" fmla="*/ 33 w 114"/>
                <a:gd name="T13" fmla="*/ 161 h 215"/>
                <a:gd name="T14" fmla="*/ 32 w 114"/>
                <a:gd name="T15" fmla="*/ 97 h 215"/>
                <a:gd name="T16" fmla="*/ 11 w 114"/>
                <a:gd name="T17" fmla="*/ 78 h 215"/>
                <a:gd name="T18" fmla="*/ 0 w 114"/>
                <a:gd name="T19" fmla="*/ 22 h 215"/>
                <a:gd name="connsiteX0" fmla="*/ 0 w 10000"/>
                <a:gd name="connsiteY0" fmla="*/ 1023 h 10000"/>
                <a:gd name="connsiteX1" fmla="*/ 7193 w 10000"/>
                <a:gd name="connsiteY1" fmla="*/ 0 h 10000"/>
                <a:gd name="connsiteX2" fmla="*/ 10000 w 10000"/>
                <a:gd name="connsiteY2" fmla="*/ 2744 h 10000"/>
                <a:gd name="connsiteX3" fmla="*/ 8509 w 10000"/>
                <a:gd name="connsiteY3" fmla="*/ 3442 h 10000"/>
                <a:gd name="connsiteX4" fmla="*/ 9543 w 10000"/>
                <a:gd name="connsiteY4" fmla="*/ 9553 h 10000"/>
                <a:gd name="connsiteX5" fmla="*/ 4912 w 10000"/>
                <a:gd name="connsiteY5" fmla="*/ 10000 h 10000"/>
                <a:gd name="connsiteX6" fmla="*/ 2895 w 10000"/>
                <a:gd name="connsiteY6" fmla="*/ 7488 h 10000"/>
                <a:gd name="connsiteX7" fmla="*/ 2807 w 10000"/>
                <a:gd name="connsiteY7" fmla="*/ 4512 h 10000"/>
                <a:gd name="connsiteX8" fmla="*/ 965 w 10000"/>
                <a:gd name="connsiteY8" fmla="*/ 3628 h 10000"/>
                <a:gd name="connsiteX9" fmla="*/ 0 w 10000"/>
                <a:gd name="connsiteY9" fmla="*/ 1023 h 10000"/>
                <a:gd name="connsiteX0" fmla="*/ 0 w 10420"/>
                <a:gd name="connsiteY0" fmla="*/ 1023 h 10000"/>
                <a:gd name="connsiteX1" fmla="*/ 7193 w 10420"/>
                <a:gd name="connsiteY1" fmla="*/ 0 h 10000"/>
                <a:gd name="connsiteX2" fmla="*/ 10420 w 10420"/>
                <a:gd name="connsiteY2" fmla="*/ 2744 h 10000"/>
                <a:gd name="connsiteX3" fmla="*/ 8509 w 10420"/>
                <a:gd name="connsiteY3" fmla="*/ 3442 h 10000"/>
                <a:gd name="connsiteX4" fmla="*/ 9543 w 10420"/>
                <a:gd name="connsiteY4" fmla="*/ 9553 h 10000"/>
                <a:gd name="connsiteX5" fmla="*/ 4912 w 10420"/>
                <a:gd name="connsiteY5" fmla="*/ 10000 h 10000"/>
                <a:gd name="connsiteX6" fmla="*/ 2895 w 10420"/>
                <a:gd name="connsiteY6" fmla="*/ 7488 h 10000"/>
                <a:gd name="connsiteX7" fmla="*/ 2807 w 10420"/>
                <a:gd name="connsiteY7" fmla="*/ 4512 h 10000"/>
                <a:gd name="connsiteX8" fmla="*/ 965 w 10420"/>
                <a:gd name="connsiteY8" fmla="*/ 3628 h 10000"/>
                <a:gd name="connsiteX9" fmla="*/ 0 w 10420"/>
                <a:gd name="connsiteY9" fmla="*/ 1023 h 10000"/>
                <a:gd name="connsiteX0" fmla="*/ 0 w 10420"/>
                <a:gd name="connsiteY0" fmla="*/ 1023 h 10000"/>
                <a:gd name="connsiteX1" fmla="*/ 7193 w 10420"/>
                <a:gd name="connsiteY1" fmla="*/ 0 h 10000"/>
                <a:gd name="connsiteX2" fmla="*/ 10420 w 10420"/>
                <a:gd name="connsiteY2" fmla="*/ 2744 h 10000"/>
                <a:gd name="connsiteX3" fmla="*/ 8929 w 10420"/>
                <a:gd name="connsiteY3" fmla="*/ 3498 h 10000"/>
                <a:gd name="connsiteX4" fmla="*/ 9543 w 10420"/>
                <a:gd name="connsiteY4" fmla="*/ 9553 h 10000"/>
                <a:gd name="connsiteX5" fmla="*/ 4912 w 10420"/>
                <a:gd name="connsiteY5" fmla="*/ 10000 h 10000"/>
                <a:gd name="connsiteX6" fmla="*/ 2895 w 10420"/>
                <a:gd name="connsiteY6" fmla="*/ 7488 h 10000"/>
                <a:gd name="connsiteX7" fmla="*/ 2807 w 10420"/>
                <a:gd name="connsiteY7" fmla="*/ 4512 h 10000"/>
                <a:gd name="connsiteX8" fmla="*/ 965 w 10420"/>
                <a:gd name="connsiteY8" fmla="*/ 3628 h 10000"/>
                <a:gd name="connsiteX9" fmla="*/ 0 w 10420"/>
                <a:gd name="connsiteY9" fmla="*/ 102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0" h="10000">
                  <a:moveTo>
                    <a:pt x="0" y="1023"/>
                  </a:moveTo>
                  <a:lnTo>
                    <a:pt x="7193" y="0"/>
                  </a:lnTo>
                  <a:lnTo>
                    <a:pt x="10420" y="2744"/>
                  </a:lnTo>
                  <a:lnTo>
                    <a:pt x="8929" y="3498"/>
                  </a:lnTo>
                  <a:cubicBezTo>
                    <a:pt x="9134" y="5516"/>
                    <a:pt x="9338" y="7535"/>
                    <a:pt x="9543" y="9553"/>
                  </a:cubicBezTo>
                  <a:lnTo>
                    <a:pt x="4912" y="10000"/>
                  </a:lnTo>
                  <a:lnTo>
                    <a:pt x="2895" y="7488"/>
                  </a:lnTo>
                  <a:cubicBezTo>
                    <a:pt x="2866" y="6496"/>
                    <a:pt x="2836" y="5504"/>
                    <a:pt x="2807" y="4512"/>
                  </a:cubicBezTo>
                  <a:lnTo>
                    <a:pt x="965" y="3628"/>
                  </a:lnTo>
                  <a:lnTo>
                    <a:pt x="0" y="1023"/>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14" name="Freeform 113"/>
            <p:cNvSpPr>
              <a:spLocks/>
            </p:cNvSpPr>
            <p:nvPr/>
          </p:nvSpPr>
          <p:spPr bwMode="auto">
            <a:xfrm>
              <a:off x="8106617" y="2451037"/>
              <a:ext cx="493100" cy="232519"/>
            </a:xfrm>
            <a:custGeom>
              <a:avLst/>
              <a:gdLst>
                <a:gd name="T0" fmla="*/ 0 w 248"/>
                <a:gd name="T1" fmla="*/ 44 h 109"/>
                <a:gd name="T2" fmla="*/ 127 w 248"/>
                <a:gd name="T3" fmla="*/ 13 h 109"/>
                <a:gd name="T4" fmla="*/ 141 w 248"/>
                <a:gd name="T5" fmla="*/ 14 h 109"/>
                <a:gd name="T6" fmla="*/ 156 w 248"/>
                <a:gd name="T7" fmla="*/ 0 h 109"/>
                <a:gd name="T8" fmla="*/ 169 w 248"/>
                <a:gd name="T9" fmla="*/ 8 h 109"/>
                <a:gd name="T10" fmla="*/ 154 w 248"/>
                <a:gd name="T11" fmla="*/ 38 h 109"/>
                <a:gd name="T12" fmla="*/ 181 w 248"/>
                <a:gd name="T13" fmla="*/ 36 h 109"/>
                <a:gd name="T14" fmla="*/ 195 w 248"/>
                <a:gd name="T15" fmla="*/ 60 h 109"/>
                <a:gd name="T16" fmla="*/ 213 w 248"/>
                <a:gd name="T17" fmla="*/ 63 h 109"/>
                <a:gd name="T18" fmla="*/ 226 w 248"/>
                <a:gd name="T19" fmla="*/ 59 h 109"/>
                <a:gd name="T20" fmla="*/ 226 w 248"/>
                <a:gd name="T21" fmla="*/ 46 h 109"/>
                <a:gd name="T22" fmla="*/ 204 w 248"/>
                <a:gd name="T23" fmla="*/ 29 h 109"/>
                <a:gd name="T24" fmla="*/ 221 w 248"/>
                <a:gd name="T25" fmla="*/ 28 h 109"/>
                <a:gd name="T26" fmla="*/ 248 w 248"/>
                <a:gd name="T27" fmla="*/ 64 h 109"/>
                <a:gd name="T28" fmla="*/ 222 w 248"/>
                <a:gd name="T29" fmla="*/ 86 h 109"/>
                <a:gd name="T30" fmla="*/ 192 w 248"/>
                <a:gd name="T31" fmla="*/ 75 h 109"/>
                <a:gd name="T32" fmla="*/ 173 w 248"/>
                <a:gd name="T33" fmla="*/ 102 h 109"/>
                <a:gd name="T34" fmla="*/ 135 w 248"/>
                <a:gd name="T35" fmla="*/ 75 h 109"/>
                <a:gd name="T36" fmla="*/ 10 w 248"/>
                <a:gd name="T37" fmla="*/ 109 h 109"/>
                <a:gd name="T38" fmla="*/ 0 w 248"/>
                <a:gd name="T3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8" h="109">
                  <a:moveTo>
                    <a:pt x="0" y="44"/>
                  </a:moveTo>
                  <a:lnTo>
                    <a:pt x="127" y="13"/>
                  </a:lnTo>
                  <a:lnTo>
                    <a:pt x="141" y="14"/>
                  </a:lnTo>
                  <a:lnTo>
                    <a:pt x="156" y="0"/>
                  </a:lnTo>
                  <a:lnTo>
                    <a:pt x="169" y="8"/>
                  </a:lnTo>
                  <a:lnTo>
                    <a:pt x="154" y="38"/>
                  </a:lnTo>
                  <a:lnTo>
                    <a:pt x="181" y="36"/>
                  </a:lnTo>
                  <a:lnTo>
                    <a:pt x="195" y="60"/>
                  </a:lnTo>
                  <a:lnTo>
                    <a:pt x="213" y="63"/>
                  </a:lnTo>
                  <a:lnTo>
                    <a:pt x="226" y="59"/>
                  </a:lnTo>
                  <a:lnTo>
                    <a:pt x="226" y="46"/>
                  </a:lnTo>
                  <a:lnTo>
                    <a:pt x="204" y="29"/>
                  </a:lnTo>
                  <a:lnTo>
                    <a:pt x="221" y="28"/>
                  </a:lnTo>
                  <a:lnTo>
                    <a:pt x="248" y="64"/>
                  </a:lnTo>
                  <a:lnTo>
                    <a:pt x="222" y="86"/>
                  </a:lnTo>
                  <a:lnTo>
                    <a:pt x="192" y="75"/>
                  </a:lnTo>
                  <a:lnTo>
                    <a:pt x="173" y="102"/>
                  </a:lnTo>
                  <a:lnTo>
                    <a:pt x="135" y="75"/>
                  </a:lnTo>
                  <a:lnTo>
                    <a:pt x="10" y="109"/>
                  </a:lnTo>
                  <a:lnTo>
                    <a:pt x="0" y="44"/>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15" name="Freeform 114"/>
            <p:cNvSpPr>
              <a:spLocks/>
            </p:cNvSpPr>
            <p:nvPr/>
          </p:nvSpPr>
          <p:spPr bwMode="auto">
            <a:xfrm>
              <a:off x="8126500" y="2626832"/>
              <a:ext cx="254503" cy="210315"/>
            </a:xfrm>
            <a:custGeom>
              <a:avLst/>
              <a:gdLst>
                <a:gd name="T0" fmla="*/ 0 w 128"/>
                <a:gd name="T1" fmla="*/ 24 h 95"/>
                <a:gd name="T2" fmla="*/ 99 w 128"/>
                <a:gd name="T3" fmla="*/ 0 h 95"/>
                <a:gd name="T4" fmla="*/ 128 w 128"/>
                <a:gd name="T5" fmla="*/ 43 h 95"/>
                <a:gd name="T6" fmla="*/ 110 w 128"/>
                <a:gd name="T7" fmla="*/ 62 h 95"/>
                <a:gd name="T8" fmla="*/ 80 w 128"/>
                <a:gd name="T9" fmla="*/ 55 h 95"/>
                <a:gd name="T10" fmla="*/ 31 w 128"/>
                <a:gd name="T11" fmla="*/ 95 h 95"/>
                <a:gd name="T12" fmla="*/ 6 w 128"/>
                <a:gd name="T13" fmla="*/ 74 h 95"/>
                <a:gd name="T14" fmla="*/ 0 w 128"/>
                <a:gd name="T15" fmla="*/ 24 h 95"/>
                <a:gd name="connsiteX0" fmla="*/ 0 w 10000"/>
                <a:gd name="connsiteY0" fmla="*/ 2904 h 10378"/>
                <a:gd name="connsiteX1" fmla="*/ 7453 w 10000"/>
                <a:gd name="connsiteY1" fmla="*/ 0 h 10378"/>
                <a:gd name="connsiteX2" fmla="*/ 10000 w 10000"/>
                <a:gd name="connsiteY2" fmla="*/ 4904 h 10378"/>
                <a:gd name="connsiteX3" fmla="*/ 8594 w 10000"/>
                <a:gd name="connsiteY3" fmla="*/ 6904 h 10378"/>
                <a:gd name="connsiteX4" fmla="*/ 6250 w 10000"/>
                <a:gd name="connsiteY4" fmla="*/ 6167 h 10378"/>
                <a:gd name="connsiteX5" fmla="*/ 2422 w 10000"/>
                <a:gd name="connsiteY5" fmla="*/ 10378 h 10378"/>
                <a:gd name="connsiteX6" fmla="*/ 469 w 10000"/>
                <a:gd name="connsiteY6" fmla="*/ 8167 h 10378"/>
                <a:gd name="connsiteX7" fmla="*/ 0 w 10000"/>
                <a:gd name="connsiteY7" fmla="*/ 2904 h 1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378">
                  <a:moveTo>
                    <a:pt x="0" y="2904"/>
                  </a:moveTo>
                  <a:lnTo>
                    <a:pt x="7453" y="0"/>
                  </a:lnTo>
                  <a:lnTo>
                    <a:pt x="10000" y="4904"/>
                  </a:lnTo>
                  <a:lnTo>
                    <a:pt x="8594" y="6904"/>
                  </a:lnTo>
                  <a:lnTo>
                    <a:pt x="6250" y="6167"/>
                  </a:lnTo>
                  <a:lnTo>
                    <a:pt x="2422" y="10378"/>
                  </a:lnTo>
                  <a:lnTo>
                    <a:pt x="469" y="8167"/>
                  </a:lnTo>
                  <a:cubicBezTo>
                    <a:pt x="313" y="6413"/>
                    <a:pt x="156" y="4658"/>
                    <a:pt x="0" y="2904"/>
                  </a:cubicBez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16" name="Freeform 115"/>
            <p:cNvSpPr>
              <a:spLocks/>
            </p:cNvSpPr>
            <p:nvPr/>
          </p:nvSpPr>
          <p:spPr bwMode="auto">
            <a:xfrm>
              <a:off x="8164277" y="2000932"/>
              <a:ext cx="274386" cy="518368"/>
            </a:xfrm>
            <a:custGeom>
              <a:avLst/>
              <a:gdLst>
                <a:gd name="T0" fmla="*/ 29 w 138"/>
                <a:gd name="T1" fmla="*/ 0 h 243"/>
                <a:gd name="T2" fmla="*/ 0 w 138"/>
                <a:gd name="T3" fmla="*/ 42 h 243"/>
                <a:gd name="T4" fmla="*/ 32 w 138"/>
                <a:gd name="T5" fmla="*/ 99 h 243"/>
                <a:gd name="T6" fmla="*/ 13 w 138"/>
                <a:gd name="T7" fmla="*/ 114 h 243"/>
                <a:gd name="T8" fmla="*/ 21 w 138"/>
                <a:gd name="T9" fmla="*/ 243 h 243"/>
                <a:gd name="T10" fmla="*/ 98 w 138"/>
                <a:gd name="T11" fmla="*/ 224 h 243"/>
                <a:gd name="T12" fmla="*/ 118 w 138"/>
                <a:gd name="T13" fmla="*/ 224 h 243"/>
                <a:gd name="T14" fmla="*/ 128 w 138"/>
                <a:gd name="T15" fmla="*/ 210 h 243"/>
                <a:gd name="T16" fmla="*/ 128 w 138"/>
                <a:gd name="T17" fmla="*/ 187 h 243"/>
                <a:gd name="T18" fmla="*/ 138 w 138"/>
                <a:gd name="T19" fmla="*/ 171 h 243"/>
                <a:gd name="T20" fmla="*/ 94 w 138"/>
                <a:gd name="T21" fmla="*/ 152 h 243"/>
                <a:gd name="T22" fmla="*/ 40 w 138"/>
                <a:gd name="T23" fmla="*/ 12 h 243"/>
                <a:gd name="T24" fmla="*/ 29 w 138"/>
                <a:gd name="T2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243">
                  <a:moveTo>
                    <a:pt x="29" y="0"/>
                  </a:moveTo>
                  <a:lnTo>
                    <a:pt x="0" y="42"/>
                  </a:lnTo>
                  <a:lnTo>
                    <a:pt x="32" y="99"/>
                  </a:lnTo>
                  <a:lnTo>
                    <a:pt x="13" y="114"/>
                  </a:lnTo>
                  <a:lnTo>
                    <a:pt x="21" y="243"/>
                  </a:lnTo>
                  <a:lnTo>
                    <a:pt x="98" y="224"/>
                  </a:lnTo>
                  <a:lnTo>
                    <a:pt x="118" y="224"/>
                  </a:lnTo>
                  <a:lnTo>
                    <a:pt x="128" y="210"/>
                  </a:lnTo>
                  <a:lnTo>
                    <a:pt x="128" y="187"/>
                  </a:lnTo>
                  <a:lnTo>
                    <a:pt x="138" y="171"/>
                  </a:lnTo>
                  <a:lnTo>
                    <a:pt x="94" y="152"/>
                  </a:lnTo>
                  <a:lnTo>
                    <a:pt x="40" y="12"/>
                  </a:lnTo>
                  <a:lnTo>
                    <a:pt x="29"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17" name="Freeform 116"/>
            <p:cNvSpPr>
              <a:spLocks/>
            </p:cNvSpPr>
            <p:nvPr/>
          </p:nvSpPr>
          <p:spPr bwMode="auto">
            <a:xfrm>
              <a:off x="8318187" y="2613161"/>
              <a:ext cx="128431" cy="110926"/>
            </a:xfrm>
            <a:custGeom>
              <a:avLst/>
              <a:gdLst>
                <a:gd name="T0" fmla="*/ 0 w 61"/>
                <a:gd name="T1" fmla="*/ 9 h 52"/>
                <a:gd name="T2" fmla="*/ 26 w 61"/>
                <a:gd name="T3" fmla="*/ 0 h 52"/>
                <a:gd name="T4" fmla="*/ 61 w 61"/>
                <a:gd name="T5" fmla="*/ 27 h 52"/>
                <a:gd name="T6" fmla="*/ 55 w 61"/>
                <a:gd name="T7" fmla="*/ 34 h 52"/>
                <a:gd name="T8" fmla="*/ 37 w 61"/>
                <a:gd name="T9" fmla="*/ 34 h 52"/>
                <a:gd name="T10" fmla="*/ 28 w 61"/>
                <a:gd name="T11" fmla="*/ 52 h 52"/>
                <a:gd name="T12" fmla="*/ 0 w 61"/>
                <a:gd name="T13" fmla="*/ 9 h 52"/>
                <a:gd name="connsiteX0" fmla="*/ 0 w 10589"/>
                <a:gd name="connsiteY0" fmla="*/ 1501 h 10000"/>
                <a:gd name="connsiteX1" fmla="*/ 4851 w 10589"/>
                <a:gd name="connsiteY1" fmla="*/ 0 h 10000"/>
                <a:gd name="connsiteX2" fmla="*/ 10589 w 10589"/>
                <a:gd name="connsiteY2" fmla="*/ 5192 h 10000"/>
                <a:gd name="connsiteX3" fmla="*/ 9605 w 10589"/>
                <a:gd name="connsiteY3" fmla="*/ 6538 h 10000"/>
                <a:gd name="connsiteX4" fmla="*/ 6655 w 10589"/>
                <a:gd name="connsiteY4" fmla="*/ 6538 h 10000"/>
                <a:gd name="connsiteX5" fmla="*/ 5179 w 10589"/>
                <a:gd name="connsiteY5" fmla="*/ 10000 h 10000"/>
                <a:gd name="connsiteX6" fmla="*/ 0 w 10589"/>
                <a:gd name="connsiteY6" fmla="*/ 1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9" h="10000">
                  <a:moveTo>
                    <a:pt x="0" y="1501"/>
                  </a:moveTo>
                  <a:lnTo>
                    <a:pt x="4851" y="0"/>
                  </a:lnTo>
                  <a:lnTo>
                    <a:pt x="10589" y="5192"/>
                  </a:lnTo>
                  <a:lnTo>
                    <a:pt x="9605" y="6538"/>
                  </a:lnTo>
                  <a:lnTo>
                    <a:pt x="6655" y="6538"/>
                  </a:lnTo>
                  <a:lnTo>
                    <a:pt x="5179" y="10000"/>
                  </a:lnTo>
                  <a:lnTo>
                    <a:pt x="0" y="1501"/>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18" name="Freeform 117"/>
            <p:cNvSpPr>
              <a:spLocks/>
            </p:cNvSpPr>
            <p:nvPr/>
          </p:nvSpPr>
          <p:spPr bwMode="auto">
            <a:xfrm>
              <a:off x="5670940" y="2195054"/>
              <a:ext cx="691931" cy="866079"/>
            </a:xfrm>
            <a:custGeom>
              <a:avLst/>
              <a:gdLst>
                <a:gd name="T0" fmla="*/ 25 w 348"/>
                <a:gd name="T1" fmla="*/ 27 h 406"/>
                <a:gd name="T2" fmla="*/ 52 w 348"/>
                <a:gd name="T3" fmla="*/ 23 h 406"/>
                <a:gd name="T4" fmla="*/ 75 w 348"/>
                <a:gd name="T5" fmla="*/ 23 h 406"/>
                <a:gd name="T6" fmla="*/ 90 w 348"/>
                <a:gd name="T7" fmla="*/ 0 h 406"/>
                <a:gd name="T8" fmla="*/ 101 w 348"/>
                <a:gd name="T9" fmla="*/ 29 h 406"/>
                <a:gd name="T10" fmla="*/ 139 w 348"/>
                <a:gd name="T11" fmla="*/ 29 h 406"/>
                <a:gd name="T12" fmla="*/ 159 w 348"/>
                <a:gd name="T13" fmla="*/ 58 h 406"/>
                <a:gd name="T14" fmla="*/ 197 w 348"/>
                <a:gd name="T15" fmla="*/ 51 h 406"/>
                <a:gd name="T16" fmla="*/ 225 w 348"/>
                <a:gd name="T17" fmla="*/ 67 h 406"/>
                <a:gd name="T18" fmla="*/ 273 w 348"/>
                <a:gd name="T19" fmla="*/ 80 h 406"/>
                <a:gd name="T20" fmla="*/ 282 w 348"/>
                <a:gd name="T21" fmla="*/ 101 h 406"/>
                <a:gd name="T22" fmla="*/ 307 w 348"/>
                <a:gd name="T23" fmla="*/ 102 h 406"/>
                <a:gd name="T24" fmla="*/ 300 w 348"/>
                <a:gd name="T25" fmla="*/ 124 h 406"/>
                <a:gd name="T26" fmla="*/ 308 w 348"/>
                <a:gd name="T27" fmla="*/ 149 h 406"/>
                <a:gd name="T28" fmla="*/ 292 w 348"/>
                <a:gd name="T29" fmla="*/ 178 h 406"/>
                <a:gd name="T30" fmla="*/ 303 w 348"/>
                <a:gd name="T31" fmla="*/ 185 h 406"/>
                <a:gd name="T32" fmla="*/ 331 w 348"/>
                <a:gd name="T33" fmla="*/ 152 h 406"/>
                <a:gd name="T34" fmla="*/ 329 w 348"/>
                <a:gd name="T35" fmla="*/ 140 h 406"/>
                <a:gd name="T36" fmla="*/ 341 w 348"/>
                <a:gd name="T37" fmla="*/ 136 h 406"/>
                <a:gd name="T38" fmla="*/ 348 w 348"/>
                <a:gd name="T39" fmla="*/ 152 h 406"/>
                <a:gd name="T40" fmla="*/ 327 w 348"/>
                <a:gd name="T41" fmla="*/ 175 h 406"/>
                <a:gd name="T42" fmla="*/ 319 w 348"/>
                <a:gd name="T43" fmla="*/ 226 h 406"/>
                <a:gd name="T44" fmla="*/ 319 w 348"/>
                <a:gd name="T45" fmla="*/ 312 h 406"/>
                <a:gd name="T46" fmla="*/ 331 w 348"/>
                <a:gd name="T47" fmla="*/ 328 h 406"/>
                <a:gd name="T48" fmla="*/ 326 w 348"/>
                <a:gd name="T49" fmla="*/ 381 h 406"/>
                <a:gd name="T50" fmla="*/ 160 w 348"/>
                <a:gd name="T51" fmla="*/ 406 h 406"/>
                <a:gd name="T52" fmla="*/ 119 w 348"/>
                <a:gd name="T53" fmla="*/ 381 h 406"/>
                <a:gd name="T54" fmla="*/ 128 w 348"/>
                <a:gd name="T55" fmla="*/ 350 h 406"/>
                <a:gd name="T56" fmla="*/ 108 w 348"/>
                <a:gd name="T57" fmla="*/ 316 h 406"/>
                <a:gd name="T58" fmla="*/ 90 w 348"/>
                <a:gd name="T59" fmla="*/ 271 h 406"/>
                <a:gd name="T60" fmla="*/ 43 w 348"/>
                <a:gd name="T61" fmla="*/ 228 h 406"/>
                <a:gd name="T62" fmla="*/ 15 w 348"/>
                <a:gd name="T63" fmla="*/ 228 h 406"/>
                <a:gd name="T64" fmla="*/ 15 w 348"/>
                <a:gd name="T65" fmla="*/ 167 h 406"/>
                <a:gd name="T66" fmla="*/ 0 w 348"/>
                <a:gd name="T67" fmla="*/ 145 h 406"/>
                <a:gd name="T68" fmla="*/ 33 w 348"/>
                <a:gd name="T69" fmla="*/ 110 h 406"/>
                <a:gd name="T70" fmla="*/ 25 w 348"/>
                <a:gd name="T71" fmla="*/ 2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8" h="406">
                  <a:moveTo>
                    <a:pt x="25" y="27"/>
                  </a:moveTo>
                  <a:lnTo>
                    <a:pt x="52" y="23"/>
                  </a:lnTo>
                  <a:lnTo>
                    <a:pt x="75" y="23"/>
                  </a:lnTo>
                  <a:lnTo>
                    <a:pt x="90" y="0"/>
                  </a:lnTo>
                  <a:lnTo>
                    <a:pt x="101" y="29"/>
                  </a:lnTo>
                  <a:lnTo>
                    <a:pt x="139" y="29"/>
                  </a:lnTo>
                  <a:lnTo>
                    <a:pt x="159" y="58"/>
                  </a:lnTo>
                  <a:lnTo>
                    <a:pt x="197" y="51"/>
                  </a:lnTo>
                  <a:lnTo>
                    <a:pt x="225" y="67"/>
                  </a:lnTo>
                  <a:lnTo>
                    <a:pt x="273" y="80"/>
                  </a:lnTo>
                  <a:lnTo>
                    <a:pt x="282" y="101"/>
                  </a:lnTo>
                  <a:lnTo>
                    <a:pt x="307" y="102"/>
                  </a:lnTo>
                  <a:lnTo>
                    <a:pt x="300" y="124"/>
                  </a:lnTo>
                  <a:lnTo>
                    <a:pt x="308" y="149"/>
                  </a:lnTo>
                  <a:lnTo>
                    <a:pt x="292" y="178"/>
                  </a:lnTo>
                  <a:lnTo>
                    <a:pt x="303" y="185"/>
                  </a:lnTo>
                  <a:lnTo>
                    <a:pt x="331" y="152"/>
                  </a:lnTo>
                  <a:lnTo>
                    <a:pt x="329" y="140"/>
                  </a:lnTo>
                  <a:lnTo>
                    <a:pt x="341" y="136"/>
                  </a:lnTo>
                  <a:lnTo>
                    <a:pt x="348" y="152"/>
                  </a:lnTo>
                  <a:lnTo>
                    <a:pt x="327" y="175"/>
                  </a:lnTo>
                  <a:lnTo>
                    <a:pt x="319" y="226"/>
                  </a:lnTo>
                  <a:lnTo>
                    <a:pt x="319" y="312"/>
                  </a:lnTo>
                  <a:lnTo>
                    <a:pt x="331" y="328"/>
                  </a:lnTo>
                  <a:lnTo>
                    <a:pt x="326" y="381"/>
                  </a:lnTo>
                  <a:lnTo>
                    <a:pt x="160" y="406"/>
                  </a:lnTo>
                  <a:lnTo>
                    <a:pt x="119" y="381"/>
                  </a:lnTo>
                  <a:lnTo>
                    <a:pt x="128" y="350"/>
                  </a:lnTo>
                  <a:lnTo>
                    <a:pt x="108" y="316"/>
                  </a:lnTo>
                  <a:lnTo>
                    <a:pt x="90" y="271"/>
                  </a:lnTo>
                  <a:lnTo>
                    <a:pt x="43" y="228"/>
                  </a:lnTo>
                  <a:lnTo>
                    <a:pt x="15" y="228"/>
                  </a:lnTo>
                  <a:lnTo>
                    <a:pt x="15" y="167"/>
                  </a:lnTo>
                  <a:lnTo>
                    <a:pt x="0" y="145"/>
                  </a:lnTo>
                  <a:lnTo>
                    <a:pt x="33" y="110"/>
                  </a:lnTo>
                  <a:lnTo>
                    <a:pt x="25" y="27"/>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19" name="Freeform 118"/>
            <p:cNvSpPr>
              <a:spLocks/>
            </p:cNvSpPr>
            <p:nvPr/>
          </p:nvSpPr>
          <p:spPr bwMode="auto">
            <a:xfrm>
              <a:off x="6364860" y="3052599"/>
              <a:ext cx="445381" cy="793550"/>
            </a:xfrm>
            <a:custGeom>
              <a:avLst/>
              <a:gdLst>
                <a:gd name="T0" fmla="*/ 0 w 224"/>
                <a:gd name="T1" fmla="*/ 26 h 372"/>
                <a:gd name="T2" fmla="*/ 27 w 224"/>
                <a:gd name="T3" fmla="*/ 40 h 372"/>
                <a:gd name="T4" fmla="*/ 52 w 224"/>
                <a:gd name="T5" fmla="*/ 38 h 372"/>
                <a:gd name="T6" fmla="*/ 61 w 224"/>
                <a:gd name="T7" fmla="*/ 30 h 372"/>
                <a:gd name="T8" fmla="*/ 67 w 224"/>
                <a:gd name="T9" fmla="*/ 7 h 372"/>
                <a:gd name="T10" fmla="*/ 175 w 224"/>
                <a:gd name="T11" fmla="*/ 0 h 372"/>
                <a:gd name="T12" fmla="*/ 224 w 224"/>
                <a:gd name="T13" fmla="*/ 264 h 372"/>
                <a:gd name="T14" fmla="*/ 221 w 224"/>
                <a:gd name="T15" fmla="*/ 260 h 372"/>
                <a:gd name="T16" fmla="*/ 183 w 224"/>
                <a:gd name="T17" fmla="*/ 275 h 372"/>
                <a:gd name="T18" fmla="*/ 157 w 224"/>
                <a:gd name="T19" fmla="*/ 346 h 372"/>
                <a:gd name="T20" fmla="*/ 119 w 224"/>
                <a:gd name="T21" fmla="*/ 336 h 372"/>
                <a:gd name="T22" fmla="*/ 74 w 224"/>
                <a:gd name="T23" fmla="*/ 363 h 372"/>
                <a:gd name="T24" fmla="*/ 15 w 224"/>
                <a:gd name="T25" fmla="*/ 372 h 372"/>
                <a:gd name="T26" fmla="*/ 42 w 224"/>
                <a:gd name="T27" fmla="*/ 304 h 372"/>
                <a:gd name="T28" fmla="*/ 31 w 224"/>
                <a:gd name="T29" fmla="*/ 265 h 372"/>
                <a:gd name="T30" fmla="*/ 0 w 224"/>
                <a:gd name="T31" fmla="*/ 2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4" h="372">
                  <a:moveTo>
                    <a:pt x="0" y="26"/>
                  </a:moveTo>
                  <a:lnTo>
                    <a:pt x="27" y="40"/>
                  </a:lnTo>
                  <a:lnTo>
                    <a:pt x="52" y="38"/>
                  </a:lnTo>
                  <a:lnTo>
                    <a:pt x="61" y="30"/>
                  </a:lnTo>
                  <a:lnTo>
                    <a:pt x="67" y="7"/>
                  </a:lnTo>
                  <a:lnTo>
                    <a:pt x="175" y="0"/>
                  </a:lnTo>
                  <a:lnTo>
                    <a:pt x="224" y="264"/>
                  </a:lnTo>
                  <a:lnTo>
                    <a:pt x="221" y="260"/>
                  </a:lnTo>
                  <a:lnTo>
                    <a:pt x="183" y="275"/>
                  </a:lnTo>
                  <a:lnTo>
                    <a:pt x="157" y="346"/>
                  </a:lnTo>
                  <a:lnTo>
                    <a:pt x="119" y="336"/>
                  </a:lnTo>
                  <a:lnTo>
                    <a:pt x="74" y="363"/>
                  </a:lnTo>
                  <a:lnTo>
                    <a:pt x="15" y="372"/>
                  </a:lnTo>
                  <a:lnTo>
                    <a:pt x="42" y="304"/>
                  </a:lnTo>
                  <a:lnTo>
                    <a:pt x="31" y="265"/>
                  </a:lnTo>
                  <a:lnTo>
                    <a:pt x="0" y="26"/>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20" name="Freeform 119"/>
            <p:cNvSpPr>
              <a:spLocks/>
            </p:cNvSpPr>
            <p:nvPr/>
          </p:nvSpPr>
          <p:spPr bwMode="auto">
            <a:xfrm>
              <a:off x="7249656" y="2756084"/>
              <a:ext cx="789358" cy="558898"/>
            </a:xfrm>
            <a:custGeom>
              <a:avLst/>
              <a:gdLst>
                <a:gd name="T0" fmla="*/ 37 w 397"/>
                <a:gd name="T1" fmla="*/ 38 h 262"/>
                <a:gd name="T2" fmla="*/ 0 w 397"/>
                <a:gd name="T3" fmla="*/ 74 h 262"/>
                <a:gd name="T4" fmla="*/ 20 w 397"/>
                <a:gd name="T5" fmla="*/ 199 h 262"/>
                <a:gd name="T6" fmla="*/ 37 w 397"/>
                <a:gd name="T7" fmla="*/ 262 h 262"/>
                <a:gd name="T8" fmla="*/ 105 w 397"/>
                <a:gd name="T9" fmla="*/ 257 h 262"/>
                <a:gd name="T10" fmla="*/ 355 w 397"/>
                <a:gd name="T11" fmla="*/ 209 h 262"/>
                <a:gd name="T12" fmla="*/ 372 w 397"/>
                <a:gd name="T13" fmla="*/ 200 h 262"/>
                <a:gd name="T14" fmla="*/ 397 w 397"/>
                <a:gd name="T15" fmla="*/ 141 h 262"/>
                <a:gd name="T16" fmla="*/ 360 w 397"/>
                <a:gd name="T17" fmla="*/ 111 h 262"/>
                <a:gd name="T18" fmla="*/ 379 w 397"/>
                <a:gd name="T19" fmla="*/ 35 h 262"/>
                <a:gd name="T20" fmla="*/ 352 w 397"/>
                <a:gd name="T21" fmla="*/ 26 h 262"/>
                <a:gd name="T22" fmla="*/ 352 w 397"/>
                <a:gd name="T23" fmla="*/ 7 h 262"/>
                <a:gd name="T24" fmla="*/ 339 w 397"/>
                <a:gd name="T25" fmla="*/ 0 h 262"/>
                <a:gd name="T26" fmla="*/ 49 w 397"/>
                <a:gd name="T27" fmla="*/ 55 h 262"/>
                <a:gd name="T28" fmla="*/ 37 w 397"/>
                <a:gd name="T29" fmla="*/ 38 h 262"/>
                <a:gd name="connsiteX0" fmla="*/ 932 w 10000"/>
                <a:gd name="connsiteY0" fmla="*/ 1450 h 10000"/>
                <a:gd name="connsiteX1" fmla="*/ 0 w 10000"/>
                <a:gd name="connsiteY1" fmla="*/ 2824 h 10000"/>
                <a:gd name="connsiteX2" fmla="*/ 504 w 10000"/>
                <a:gd name="connsiteY2" fmla="*/ 7595 h 10000"/>
                <a:gd name="connsiteX3" fmla="*/ 932 w 10000"/>
                <a:gd name="connsiteY3" fmla="*/ 10000 h 10000"/>
                <a:gd name="connsiteX4" fmla="*/ 2645 w 10000"/>
                <a:gd name="connsiteY4" fmla="*/ 9809 h 10000"/>
                <a:gd name="connsiteX5" fmla="*/ 8942 w 10000"/>
                <a:gd name="connsiteY5" fmla="*/ 7977 h 10000"/>
                <a:gd name="connsiteX6" fmla="*/ 9370 w 10000"/>
                <a:gd name="connsiteY6" fmla="*/ 7634 h 10000"/>
                <a:gd name="connsiteX7" fmla="*/ 10000 w 10000"/>
                <a:gd name="connsiteY7" fmla="*/ 5382 h 10000"/>
                <a:gd name="connsiteX8" fmla="*/ 9068 w 10000"/>
                <a:gd name="connsiteY8" fmla="*/ 4237 h 10000"/>
                <a:gd name="connsiteX9" fmla="*/ 9547 w 10000"/>
                <a:gd name="connsiteY9" fmla="*/ 1336 h 10000"/>
                <a:gd name="connsiteX10" fmla="*/ 8866 w 10000"/>
                <a:gd name="connsiteY10" fmla="*/ 992 h 10000"/>
                <a:gd name="connsiteX11" fmla="*/ 8866 w 10000"/>
                <a:gd name="connsiteY11" fmla="*/ 267 h 10000"/>
                <a:gd name="connsiteX12" fmla="*/ 8539 w 10000"/>
                <a:gd name="connsiteY12" fmla="*/ 0 h 10000"/>
                <a:gd name="connsiteX13" fmla="*/ 1301 w 10000"/>
                <a:gd name="connsiteY13" fmla="*/ 1950 h 10000"/>
                <a:gd name="connsiteX14" fmla="*/ 1234 w 10000"/>
                <a:gd name="connsiteY14" fmla="*/ 2099 h 10000"/>
                <a:gd name="connsiteX15" fmla="*/ 932 w 10000"/>
                <a:gd name="connsiteY15" fmla="*/ 145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0" h="10000">
                  <a:moveTo>
                    <a:pt x="932" y="1450"/>
                  </a:moveTo>
                  <a:lnTo>
                    <a:pt x="0" y="2824"/>
                  </a:lnTo>
                  <a:lnTo>
                    <a:pt x="504" y="7595"/>
                  </a:lnTo>
                  <a:cubicBezTo>
                    <a:pt x="647" y="8397"/>
                    <a:pt x="789" y="9198"/>
                    <a:pt x="932" y="10000"/>
                  </a:cubicBezTo>
                  <a:lnTo>
                    <a:pt x="2645" y="9809"/>
                  </a:lnTo>
                  <a:lnTo>
                    <a:pt x="8942" y="7977"/>
                  </a:lnTo>
                  <a:lnTo>
                    <a:pt x="9370" y="7634"/>
                  </a:lnTo>
                  <a:lnTo>
                    <a:pt x="10000" y="5382"/>
                  </a:lnTo>
                  <a:lnTo>
                    <a:pt x="9068" y="4237"/>
                  </a:lnTo>
                  <a:cubicBezTo>
                    <a:pt x="9228" y="3270"/>
                    <a:pt x="9387" y="2303"/>
                    <a:pt x="9547" y="1336"/>
                  </a:cubicBezTo>
                  <a:lnTo>
                    <a:pt x="8866" y="992"/>
                  </a:lnTo>
                  <a:lnTo>
                    <a:pt x="8866" y="267"/>
                  </a:lnTo>
                  <a:lnTo>
                    <a:pt x="8539" y="0"/>
                  </a:lnTo>
                  <a:cubicBezTo>
                    <a:pt x="6136" y="696"/>
                    <a:pt x="3704" y="1254"/>
                    <a:pt x="1301" y="1950"/>
                  </a:cubicBezTo>
                  <a:cubicBezTo>
                    <a:pt x="1279" y="2000"/>
                    <a:pt x="1256" y="2049"/>
                    <a:pt x="1234" y="2099"/>
                  </a:cubicBezTo>
                  <a:cubicBezTo>
                    <a:pt x="1133" y="1883"/>
                    <a:pt x="1033" y="1666"/>
                    <a:pt x="932" y="1450"/>
                  </a:cubicBez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nvGrpSpPr>
            <p:cNvPr id="121" name="Group 120"/>
            <p:cNvGrpSpPr/>
            <p:nvPr/>
          </p:nvGrpSpPr>
          <p:grpSpPr>
            <a:xfrm>
              <a:off x="7307317" y="2133190"/>
              <a:ext cx="1111463" cy="804217"/>
              <a:chOff x="7239221" y="2382503"/>
              <a:chExt cx="1111463" cy="749593"/>
            </a:xfrm>
            <a:grpFill/>
            <a:effectLst/>
          </p:grpSpPr>
          <p:sp>
            <p:nvSpPr>
              <p:cNvPr id="124" name="Freeform 123"/>
              <p:cNvSpPr>
                <a:spLocks/>
              </p:cNvSpPr>
              <p:nvPr/>
            </p:nvSpPr>
            <p:spPr bwMode="auto">
              <a:xfrm>
                <a:off x="7239221" y="2382503"/>
                <a:ext cx="882808" cy="711814"/>
              </a:xfrm>
              <a:custGeom>
                <a:avLst/>
                <a:gdLst>
                  <a:gd name="T0" fmla="*/ 36 w 444"/>
                  <a:gd name="T1" fmla="*/ 234 h 358"/>
                  <a:gd name="T2" fmla="*/ 79 w 444"/>
                  <a:gd name="T3" fmla="*/ 214 h 358"/>
                  <a:gd name="T4" fmla="*/ 136 w 444"/>
                  <a:gd name="T5" fmla="*/ 211 h 358"/>
                  <a:gd name="T6" fmla="*/ 150 w 444"/>
                  <a:gd name="T7" fmla="*/ 192 h 358"/>
                  <a:gd name="T8" fmla="*/ 170 w 444"/>
                  <a:gd name="T9" fmla="*/ 190 h 358"/>
                  <a:gd name="T10" fmla="*/ 181 w 444"/>
                  <a:gd name="T11" fmla="*/ 170 h 358"/>
                  <a:gd name="T12" fmla="*/ 200 w 444"/>
                  <a:gd name="T13" fmla="*/ 163 h 358"/>
                  <a:gd name="T14" fmla="*/ 193 w 444"/>
                  <a:gd name="T15" fmla="*/ 125 h 358"/>
                  <a:gd name="T16" fmla="*/ 181 w 444"/>
                  <a:gd name="T17" fmla="*/ 115 h 358"/>
                  <a:gd name="T18" fmla="*/ 205 w 444"/>
                  <a:gd name="T19" fmla="*/ 86 h 358"/>
                  <a:gd name="T20" fmla="*/ 220 w 444"/>
                  <a:gd name="T21" fmla="*/ 86 h 358"/>
                  <a:gd name="T22" fmla="*/ 274 w 444"/>
                  <a:gd name="T23" fmla="*/ 24 h 358"/>
                  <a:gd name="T24" fmla="*/ 354 w 444"/>
                  <a:gd name="T25" fmla="*/ 0 h 358"/>
                  <a:gd name="T26" fmla="*/ 362 w 444"/>
                  <a:gd name="T27" fmla="*/ 60 h 358"/>
                  <a:gd name="T28" fmla="*/ 366 w 444"/>
                  <a:gd name="T29" fmla="*/ 58 h 358"/>
                  <a:gd name="T30" fmla="*/ 385 w 444"/>
                  <a:gd name="T31" fmla="*/ 79 h 358"/>
                  <a:gd name="T32" fmla="*/ 385 w 444"/>
                  <a:gd name="T33" fmla="*/ 141 h 358"/>
                  <a:gd name="T34" fmla="*/ 407 w 444"/>
                  <a:gd name="T35" fmla="*/ 191 h 358"/>
                  <a:gd name="T36" fmla="*/ 416 w 444"/>
                  <a:gd name="T37" fmla="*/ 256 h 358"/>
                  <a:gd name="T38" fmla="*/ 417 w 444"/>
                  <a:gd name="T39" fmla="*/ 312 h 358"/>
                  <a:gd name="T40" fmla="*/ 444 w 444"/>
                  <a:gd name="T41" fmla="*/ 331 h 358"/>
                  <a:gd name="T42" fmla="*/ 423 w 444"/>
                  <a:gd name="T43" fmla="*/ 358 h 358"/>
                  <a:gd name="T44" fmla="*/ 372 w 444"/>
                  <a:gd name="T45" fmla="*/ 325 h 358"/>
                  <a:gd name="T46" fmla="*/ 345 w 444"/>
                  <a:gd name="T47" fmla="*/ 328 h 358"/>
                  <a:gd name="T48" fmla="*/ 320 w 444"/>
                  <a:gd name="T49" fmla="*/ 320 h 358"/>
                  <a:gd name="T50" fmla="*/ 322 w 444"/>
                  <a:gd name="T51" fmla="*/ 301 h 358"/>
                  <a:gd name="T52" fmla="*/ 305 w 444"/>
                  <a:gd name="T53" fmla="*/ 294 h 358"/>
                  <a:gd name="T54" fmla="*/ 12 w 444"/>
                  <a:gd name="T55" fmla="*/ 344 h 358"/>
                  <a:gd name="T56" fmla="*/ 0 w 444"/>
                  <a:gd name="T57" fmla="*/ 328 h 358"/>
                  <a:gd name="T58" fmla="*/ 45 w 444"/>
                  <a:gd name="T59" fmla="*/ 266 h 358"/>
                  <a:gd name="T60" fmla="*/ 36 w 444"/>
                  <a:gd name="T61" fmla="*/ 23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4" h="358">
                    <a:moveTo>
                      <a:pt x="36" y="234"/>
                    </a:moveTo>
                    <a:lnTo>
                      <a:pt x="79" y="214"/>
                    </a:lnTo>
                    <a:lnTo>
                      <a:pt x="136" y="211"/>
                    </a:lnTo>
                    <a:lnTo>
                      <a:pt x="150" y="192"/>
                    </a:lnTo>
                    <a:lnTo>
                      <a:pt x="170" y="190"/>
                    </a:lnTo>
                    <a:lnTo>
                      <a:pt x="181" y="170"/>
                    </a:lnTo>
                    <a:lnTo>
                      <a:pt x="200" y="163"/>
                    </a:lnTo>
                    <a:lnTo>
                      <a:pt x="193" y="125"/>
                    </a:lnTo>
                    <a:lnTo>
                      <a:pt x="181" y="115"/>
                    </a:lnTo>
                    <a:lnTo>
                      <a:pt x="205" y="86"/>
                    </a:lnTo>
                    <a:lnTo>
                      <a:pt x="220" y="86"/>
                    </a:lnTo>
                    <a:lnTo>
                      <a:pt x="274" y="24"/>
                    </a:lnTo>
                    <a:lnTo>
                      <a:pt x="354" y="0"/>
                    </a:lnTo>
                    <a:lnTo>
                      <a:pt x="362" y="60"/>
                    </a:lnTo>
                    <a:lnTo>
                      <a:pt x="366" y="58"/>
                    </a:lnTo>
                    <a:lnTo>
                      <a:pt x="385" y="79"/>
                    </a:lnTo>
                    <a:lnTo>
                      <a:pt x="385" y="141"/>
                    </a:lnTo>
                    <a:lnTo>
                      <a:pt x="407" y="191"/>
                    </a:lnTo>
                    <a:lnTo>
                      <a:pt x="416" y="256"/>
                    </a:lnTo>
                    <a:lnTo>
                      <a:pt x="417" y="312"/>
                    </a:lnTo>
                    <a:lnTo>
                      <a:pt x="444" y="331"/>
                    </a:lnTo>
                    <a:lnTo>
                      <a:pt x="423" y="358"/>
                    </a:lnTo>
                    <a:lnTo>
                      <a:pt x="372" y="325"/>
                    </a:lnTo>
                    <a:lnTo>
                      <a:pt x="345" y="328"/>
                    </a:lnTo>
                    <a:lnTo>
                      <a:pt x="320" y="320"/>
                    </a:lnTo>
                    <a:lnTo>
                      <a:pt x="322" y="301"/>
                    </a:lnTo>
                    <a:lnTo>
                      <a:pt x="305" y="294"/>
                    </a:lnTo>
                    <a:lnTo>
                      <a:pt x="12" y="344"/>
                    </a:lnTo>
                    <a:lnTo>
                      <a:pt x="0" y="328"/>
                    </a:lnTo>
                    <a:lnTo>
                      <a:pt x="45" y="266"/>
                    </a:lnTo>
                    <a:lnTo>
                      <a:pt x="36" y="234"/>
                    </a:lnTo>
                    <a:close/>
                  </a:path>
                </a:pathLst>
              </a:custGeom>
              <a:grpFill/>
              <a:ln w="12700">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25" name="Freeform 124"/>
              <p:cNvSpPr>
                <a:spLocks/>
              </p:cNvSpPr>
              <p:nvPr/>
            </p:nvSpPr>
            <p:spPr bwMode="auto">
              <a:xfrm>
                <a:off x="8096181" y="2982972"/>
                <a:ext cx="254503" cy="149124"/>
              </a:xfrm>
              <a:custGeom>
                <a:avLst/>
                <a:gdLst>
                  <a:gd name="T0" fmla="*/ 0 w 128"/>
                  <a:gd name="T1" fmla="*/ 55 h 75"/>
                  <a:gd name="T2" fmla="*/ 53 w 128"/>
                  <a:gd name="T3" fmla="*/ 31 h 75"/>
                  <a:gd name="T4" fmla="*/ 104 w 128"/>
                  <a:gd name="T5" fmla="*/ 0 h 75"/>
                  <a:gd name="T6" fmla="*/ 114 w 128"/>
                  <a:gd name="T7" fmla="*/ 1 h 75"/>
                  <a:gd name="T8" fmla="*/ 128 w 128"/>
                  <a:gd name="T9" fmla="*/ 2 h 75"/>
                  <a:gd name="T10" fmla="*/ 79 w 128"/>
                  <a:gd name="T11" fmla="*/ 43 h 75"/>
                  <a:gd name="T12" fmla="*/ 14 w 128"/>
                  <a:gd name="T13" fmla="*/ 75 h 75"/>
                  <a:gd name="T14" fmla="*/ 0 w 128"/>
                  <a:gd name="T15" fmla="*/ 5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75">
                    <a:moveTo>
                      <a:pt x="0" y="55"/>
                    </a:moveTo>
                    <a:lnTo>
                      <a:pt x="53" y="31"/>
                    </a:lnTo>
                    <a:lnTo>
                      <a:pt x="104" y="0"/>
                    </a:lnTo>
                    <a:lnTo>
                      <a:pt x="114" y="1"/>
                    </a:lnTo>
                    <a:lnTo>
                      <a:pt x="128" y="2"/>
                    </a:lnTo>
                    <a:lnTo>
                      <a:pt x="79" y="43"/>
                    </a:lnTo>
                    <a:lnTo>
                      <a:pt x="14" y="75"/>
                    </a:lnTo>
                    <a:lnTo>
                      <a:pt x="0" y="55"/>
                    </a:lnTo>
                    <a:close/>
                  </a:path>
                </a:pathLst>
              </a:custGeom>
              <a:grpFill/>
              <a:ln w="12700">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sp>
          <p:nvSpPr>
            <p:cNvPr id="122" name="Freeform 121"/>
            <p:cNvSpPr>
              <a:spLocks/>
            </p:cNvSpPr>
            <p:nvPr/>
          </p:nvSpPr>
          <p:spPr bwMode="auto">
            <a:xfrm>
              <a:off x="8219950" y="1510296"/>
              <a:ext cx="522925" cy="855414"/>
            </a:xfrm>
            <a:custGeom>
              <a:avLst/>
              <a:gdLst>
                <a:gd name="T0" fmla="*/ 62 w 263"/>
                <a:gd name="T1" fmla="*/ 13 h 401"/>
                <a:gd name="T2" fmla="*/ 23 w 263"/>
                <a:gd name="T3" fmla="*/ 86 h 401"/>
                <a:gd name="T4" fmla="*/ 41 w 263"/>
                <a:gd name="T5" fmla="*/ 114 h 401"/>
                <a:gd name="T6" fmla="*/ 23 w 263"/>
                <a:gd name="T7" fmla="*/ 149 h 401"/>
                <a:gd name="T8" fmla="*/ 35 w 263"/>
                <a:gd name="T9" fmla="*/ 159 h 401"/>
                <a:gd name="T10" fmla="*/ 27 w 263"/>
                <a:gd name="T11" fmla="*/ 183 h 401"/>
                <a:gd name="T12" fmla="*/ 27 w 263"/>
                <a:gd name="T13" fmla="*/ 220 h 401"/>
                <a:gd name="T14" fmla="*/ 0 w 263"/>
                <a:gd name="T15" fmla="*/ 232 h 401"/>
                <a:gd name="T16" fmla="*/ 11 w 263"/>
                <a:gd name="T17" fmla="*/ 244 h 401"/>
                <a:gd name="T18" fmla="*/ 65 w 263"/>
                <a:gd name="T19" fmla="*/ 384 h 401"/>
                <a:gd name="T20" fmla="*/ 109 w 263"/>
                <a:gd name="T21" fmla="*/ 401 h 401"/>
                <a:gd name="T22" fmla="*/ 107 w 263"/>
                <a:gd name="T23" fmla="*/ 373 h 401"/>
                <a:gd name="T24" fmla="*/ 128 w 263"/>
                <a:gd name="T25" fmla="*/ 350 h 401"/>
                <a:gd name="T26" fmla="*/ 120 w 263"/>
                <a:gd name="T27" fmla="*/ 326 h 401"/>
                <a:gd name="T28" fmla="*/ 174 w 263"/>
                <a:gd name="T29" fmla="*/ 298 h 401"/>
                <a:gd name="T30" fmla="*/ 176 w 263"/>
                <a:gd name="T31" fmla="*/ 259 h 401"/>
                <a:gd name="T32" fmla="*/ 208 w 263"/>
                <a:gd name="T33" fmla="*/ 255 h 401"/>
                <a:gd name="T34" fmla="*/ 232 w 263"/>
                <a:gd name="T35" fmla="*/ 227 h 401"/>
                <a:gd name="T36" fmla="*/ 263 w 263"/>
                <a:gd name="T37" fmla="*/ 207 h 401"/>
                <a:gd name="T38" fmla="*/ 263 w 263"/>
                <a:gd name="T39" fmla="*/ 183 h 401"/>
                <a:gd name="T40" fmla="*/ 222 w 263"/>
                <a:gd name="T41" fmla="*/ 174 h 401"/>
                <a:gd name="T42" fmla="*/ 213 w 263"/>
                <a:gd name="T43" fmla="*/ 147 h 401"/>
                <a:gd name="T44" fmla="*/ 172 w 263"/>
                <a:gd name="T45" fmla="*/ 143 h 401"/>
                <a:gd name="T46" fmla="*/ 139 w 263"/>
                <a:gd name="T47" fmla="*/ 24 h 401"/>
                <a:gd name="T48" fmla="*/ 125 w 263"/>
                <a:gd name="T49" fmla="*/ 0 h 401"/>
                <a:gd name="T50" fmla="*/ 82 w 263"/>
                <a:gd name="T51" fmla="*/ 10 h 401"/>
                <a:gd name="T52" fmla="*/ 76 w 263"/>
                <a:gd name="T53" fmla="*/ 21 h 401"/>
                <a:gd name="T54" fmla="*/ 62 w 263"/>
                <a:gd name="T55" fmla="*/ 1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3" h="401">
                  <a:moveTo>
                    <a:pt x="62" y="13"/>
                  </a:moveTo>
                  <a:lnTo>
                    <a:pt x="23" y="86"/>
                  </a:lnTo>
                  <a:lnTo>
                    <a:pt x="41" y="114"/>
                  </a:lnTo>
                  <a:lnTo>
                    <a:pt x="23" y="149"/>
                  </a:lnTo>
                  <a:lnTo>
                    <a:pt x="35" y="159"/>
                  </a:lnTo>
                  <a:lnTo>
                    <a:pt x="27" y="183"/>
                  </a:lnTo>
                  <a:lnTo>
                    <a:pt x="27" y="220"/>
                  </a:lnTo>
                  <a:lnTo>
                    <a:pt x="0" y="232"/>
                  </a:lnTo>
                  <a:lnTo>
                    <a:pt x="11" y="244"/>
                  </a:lnTo>
                  <a:lnTo>
                    <a:pt x="65" y="384"/>
                  </a:lnTo>
                  <a:lnTo>
                    <a:pt x="109" y="401"/>
                  </a:lnTo>
                  <a:lnTo>
                    <a:pt x="107" y="373"/>
                  </a:lnTo>
                  <a:lnTo>
                    <a:pt x="128" y="350"/>
                  </a:lnTo>
                  <a:lnTo>
                    <a:pt x="120" y="326"/>
                  </a:lnTo>
                  <a:lnTo>
                    <a:pt x="174" y="298"/>
                  </a:lnTo>
                  <a:lnTo>
                    <a:pt x="176" y="259"/>
                  </a:lnTo>
                  <a:lnTo>
                    <a:pt x="208" y="255"/>
                  </a:lnTo>
                  <a:lnTo>
                    <a:pt x="232" y="227"/>
                  </a:lnTo>
                  <a:lnTo>
                    <a:pt x="263" y="207"/>
                  </a:lnTo>
                  <a:lnTo>
                    <a:pt x="263" y="183"/>
                  </a:lnTo>
                  <a:lnTo>
                    <a:pt x="222" y="174"/>
                  </a:lnTo>
                  <a:lnTo>
                    <a:pt x="213" y="147"/>
                  </a:lnTo>
                  <a:lnTo>
                    <a:pt x="172" y="143"/>
                  </a:lnTo>
                  <a:lnTo>
                    <a:pt x="139" y="24"/>
                  </a:lnTo>
                  <a:lnTo>
                    <a:pt x="125" y="0"/>
                  </a:lnTo>
                  <a:lnTo>
                    <a:pt x="82" y="10"/>
                  </a:lnTo>
                  <a:lnTo>
                    <a:pt x="76" y="21"/>
                  </a:lnTo>
                  <a:lnTo>
                    <a:pt x="62" y="13"/>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23" name="Freeform 122"/>
            <p:cNvSpPr/>
            <p:nvPr/>
          </p:nvSpPr>
          <p:spPr>
            <a:xfrm>
              <a:off x="7754771" y="3361137"/>
              <a:ext cx="66675" cy="77180"/>
            </a:xfrm>
            <a:custGeom>
              <a:avLst/>
              <a:gdLst>
                <a:gd name="connsiteX0" fmla="*/ 40482 w 90488"/>
                <a:gd name="connsiteY0" fmla="*/ 0 h 97631"/>
                <a:gd name="connsiteX1" fmla="*/ 0 w 90488"/>
                <a:gd name="connsiteY1" fmla="*/ 50006 h 97631"/>
                <a:gd name="connsiteX2" fmla="*/ 50007 w 90488"/>
                <a:gd name="connsiteY2" fmla="*/ 97631 h 97631"/>
                <a:gd name="connsiteX3" fmla="*/ 90488 w 90488"/>
                <a:gd name="connsiteY3" fmla="*/ 40481 h 97631"/>
                <a:gd name="connsiteX4" fmla="*/ 40482 w 90488"/>
                <a:gd name="connsiteY4" fmla="*/ 0 h 9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97631">
                  <a:moveTo>
                    <a:pt x="40482" y="0"/>
                  </a:moveTo>
                  <a:lnTo>
                    <a:pt x="0" y="50006"/>
                  </a:lnTo>
                  <a:lnTo>
                    <a:pt x="50007" y="97631"/>
                  </a:lnTo>
                  <a:lnTo>
                    <a:pt x="90488" y="40481"/>
                  </a:lnTo>
                  <a:lnTo>
                    <a:pt x="40482" y="0"/>
                  </a:ln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sp>
        <p:nvSpPr>
          <p:cNvPr id="4" name="Freeform 3"/>
          <p:cNvSpPr>
            <a:spLocks/>
          </p:cNvSpPr>
          <p:nvPr/>
        </p:nvSpPr>
        <p:spPr bwMode="auto">
          <a:xfrm>
            <a:off x="1523379" y="2121642"/>
            <a:ext cx="1101522" cy="917275"/>
          </a:xfrm>
          <a:custGeom>
            <a:avLst/>
            <a:gdLst>
              <a:gd name="T0" fmla="*/ 120 w 554"/>
              <a:gd name="T1" fmla="*/ 0 h 430"/>
              <a:gd name="T2" fmla="*/ 105 w 554"/>
              <a:gd name="T3" fmla="*/ 9 h 430"/>
              <a:gd name="T4" fmla="*/ 95 w 554"/>
              <a:gd name="T5" fmla="*/ 47 h 430"/>
              <a:gd name="T6" fmla="*/ 85 w 554"/>
              <a:gd name="T7" fmla="*/ 79 h 430"/>
              <a:gd name="T8" fmla="*/ 77 w 554"/>
              <a:gd name="T9" fmla="*/ 104 h 430"/>
              <a:gd name="T10" fmla="*/ 68 w 554"/>
              <a:gd name="T11" fmla="*/ 132 h 430"/>
              <a:gd name="T12" fmla="*/ 56 w 554"/>
              <a:gd name="T13" fmla="*/ 160 h 430"/>
              <a:gd name="T14" fmla="*/ 41 w 554"/>
              <a:gd name="T15" fmla="*/ 190 h 430"/>
              <a:gd name="T16" fmla="*/ 21 w 554"/>
              <a:gd name="T17" fmla="*/ 226 h 430"/>
              <a:gd name="T18" fmla="*/ 0 w 554"/>
              <a:gd name="T19" fmla="*/ 260 h 430"/>
              <a:gd name="T20" fmla="*/ 0 w 554"/>
              <a:gd name="T21" fmla="*/ 335 h 430"/>
              <a:gd name="T22" fmla="*/ 311 w 554"/>
              <a:gd name="T23" fmla="*/ 399 h 430"/>
              <a:gd name="T24" fmla="*/ 454 w 554"/>
              <a:gd name="T25" fmla="*/ 430 h 430"/>
              <a:gd name="T26" fmla="*/ 484 w 554"/>
              <a:gd name="T27" fmla="*/ 281 h 430"/>
              <a:gd name="T28" fmla="*/ 503 w 554"/>
              <a:gd name="T29" fmla="*/ 268 h 430"/>
              <a:gd name="T30" fmla="*/ 485 w 554"/>
              <a:gd name="T31" fmla="*/ 234 h 430"/>
              <a:gd name="T32" fmla="*/ 493 w 554"/>
              <a:gd name="T33" fmla="*/ 200 h 430"/>
              <a:gd name="T34" fmla="*/ 554 w 554"/>
              <a:gd name="T35" fmla="*/ 143 h 430"/>
              <a:gd name="T36" fmla="*/ 512 w 554"/>
              <a:gd name="T37" fmla="*/ 92 h 430"/>
              <a:gd name="T38" fmla="*/ 340 w 554"/>
              <a:gd name="T39" fmla="*/ 55 h 430"/>
              <a:gd name="T40" fmla="*/ 317 w 554"/>
              <a:gd name="T41" fmla="*/ 71 h 430"/>
              <a:gd name="T42" fmla="*/ 285 w 554"/>
              <a:gd name="T43" fmla="*/ 44 h 430"/>
              <a:gd name="T44" fmla="*/ 258 w 554"/>
              <a:gd name="T45" fmla="*/ 72 h 430"/>
              <a:gd name="T46" fmla="*/ 231 w 554"/>
              <a:gd name="T47" fmla="*/ 44 h 430"/>
              <a:gd name="T48" fmla="*/ 164 w 554"/>
              <a:gd name="T49" fmla="*/ 46 h 430"/>
              <a:gd name="T50" fmla="*/ 172 w 554"/>
              <a:gd name="T51" fmla="*/ 4 h 430"/>
              <a:gd name="T52" fmla="*/ 120 w 554"/>
              <a:gd name="T5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4" h="430">
                <a:moveTo>
                  <a:pt x="120" y="0"/>
                </a:moveTo>
                <a:lnTo>
                  <a:pt x="105" y="9"/>
                </a:lnTo>
                <a:lnTo>
                  <a:pt x="95" y="47"/>
                </a:lnTo>
                <a:lnTo>
                  <a:pt x="85" y="79"/>
                </a:lnTo>
                <a:lnTo>
                  <a:pt x="77" y="104"/>
                </a:lnTo>
                <a:lnTo>
                  <a:pt x="68" y="132"/>
                </a:lnTo>
                <a:lnTo>
                  <a:pt x="56" y="160"/>
                </a:lnTo>
                <a:lnTo>
                  <a:pt x="41" y="190"/>
                </a:lnTo>
                <a:lnTo>
                  <a:pt x="21" y="226"/>
                </a:lnTo>
                <a:lnTo>
                  <a:pt x="0" y="260"/>
                </a:lnTo>
                <a:lnTo>
                  <a:pt x="0" y="335"/>
                </a:lnTo>
                <a:lnTo>
                  <a:pt x="311" y="399"/>
                </a:lnTo>
                <a:lnTo>
                  <a:pt x="454" y="430"/>
                </a:lnTo>
                <a:lnTo>
                  <a:pt x="484" y="281"/>
                </a:lnTo>
                <a:lnTo>
                  <a:pt x="503" y="268"/>
                </a:lnTo>
                <a:lnTo>
                  <a:pt x="485" y="234"/>
                </a:lnTo>
                <a:lnTo>
                  <a:pt x="493" y="200"/>
                </a:lnTo>
                <a:lnTo>
                  <a:pt x="554" y="143"/>
                </a:lnTo>
                <a:lnTo>
                  <a:pt x="512" y="92"/>
                </a:lnTo>
                <a:lnTo>
                  <a:pt x="340" y="55"/>
                </a:lnTo>
                <a:lnTo>
                  <a:pt x="317" y="71"/>
                </a:lnTo>
                <a:lnTo>
                  <a:pt x="285" y="44"/>
                </a:lnTo>
                <a:lnTo>
                  <a:pt x="258" y="72"/>
                </a:lnTo>
                <a:lnTo>
                  <a:pt x="231" y="44"/>
                </a:lnTo>
                <a:lnTo>
                  <a:pt x="164" y="46"/>
                </a:lnTo>
                <a:lnTo>
                  <a:pt x="172" y="4"/>
                </a:lnTo>
                <a:lnTo>
                  <a:pt x="120" y="0"/>
                </a:lnTo>
                <a:close/>
              </a:path>
            </a:pathLst>
          </a:custGeom>
          <a:solidFill>
            <a:srgbClr val="9E4000"/>
          </a:solidFill>
          <a:ln w="1270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5" name="Freeform 4"/>
          <p:cNvSpPr>
            <a:spLocks/>
          </p:cNvSpPr>
          <p:nvPr/>
        </p:nvSpPr>
        <p:spPr bwMode="auto">
          <a:xfrm>
            <a:off x="4054494" y="2501351"/>
            <a:ext cx="978247" cy="671958"/>
          </a:xfrm>
          <a:custGeom>
            <a:avLst/>
            <a:gdLst>
              <a:gd name="T0" fmla="*/ 8 w 492"/>
              <a:gd name="T1" fmla="*/ 0 h 315"/>
              <a:gd name="T2" fmla="*/ 7 w 492"/>
              <a:gd name="T3" fmla="*/ 123 h 315"/>
              <a:gd name="T4" fmla="*/ 0 w 492"/>
              <a:gd name="T5" fmla="*/ 264 h 315"/>
              <a:gd name="T6" fmla="*/ 357 w 492"/>
              <a:gd name="T7" fmla="*/ 270 h 315"/>
              <a:gd name="T8" fmla="*/ 395 w 492"/>
              <a:gd name="T9" fmla="*/ 290 h 315"/>
              <a:gd name="T10" fmla="*/ 421 w 492"/>
              <a:gd name="T11" fmla="*/ 262 h 315"/>
              <a:gd name="T12" fmla="*/ 492 w 492"/>
              <a:gd name="T13" fmla="*/ 315 h 315"/>
              <a:gd name="T14" fmla="*/ 481 w 492"/>
              <a:gd name="T15" fmla="*/ 260 h 315"/>
              <a:gd name="T16" fmla="*/ 488 w 492"/>
              <a:gd name="T17" fmla="*/ 220 h 315"/>
              <a:gd name="T18" fmla="*/ 492 w 492"/>
              <a:gd name="T19" fmla="*/ 76 h 315"/>
              <a:gd name="T20" fmla="*/ 460 w 492"/>
              <a:gd name="T21" fmla="*/ 45 h 315"/>
              <a:gd name="T22" fmla="*/ 473 w 492"/>
              <a:gd name="T23" fmla="*/ 4 h 315"/>
              <a:gd name="T24" fmla="*/ 239 w 492"/>
              <a:gd name="T25" fmla="*/ 3 h 315"/>
              <a:gd name="T26" fmla="*/ 8 w 492"/>
              <a:gd name="T27"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2" h="315">
                <a:moveTo>
                  <a:pt x="8" y="0"/>
                </a:moveTo>
                <a:lnTo>
                  <a:pt x="7" y="123"/>
                </a:lnTo>
                <a:lnTo>
                  <a:pt x="0" y="264"/>
                </a:lnTo>
                <a:lnTo>
                  <a:pt x="357" y="270"/>
                </a:lnTo>
                <a:lnTo>
                  <a:pt x="395" y="290"/>
                </a:lnTo>
                <a:lnTo>
                  <a:pt x="421" y="262"/>
                </a:lnTo>
                <a:lnTo>
                  <a:pt x="492" y="315"/>
                </a:lnTo>
                <a:lnTo>
                  <a:pt x="481" y="260"/>
                </a:lnTo>
                <a:lnTo>
                  <a:pt x="488" y="220"/>
                </a:lnTo>
                <a:lnTo>
                  <a:pt x="492" y="76"/>
                </a:lnTo>
                <a:lnTo>
                  <a:pt x="460" y="45"/>
                </a:lnTo>
                <a:lnTo>
                  <a:pt x="473" y="4"/>
                </a:lnTo>
                <a:lnTo>
                  <a:pt x="239" y="3"/>
                </a:lnTo>
                <a:lnTo>
                  <a:pt x="8" y="0"/>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6" name="Freeform 5"/>
          <p:cNvSpPr>
            <a:spLocks/>
          </p:cNvSpPr>
          <p:nvPr/>
        </p:nvSpPr>
        <p:spPr bwMode="auto">
          <a:xfrm>
            <a:off x="1427940" y="2820917"/>
            <a:ext cx="1169125" cy="1950082"/>
          </a:xfrm>
          <a:custGeom>
            <a:avLst/>
            <a:gdLst>
              <a:gd name="T0" fmla="*/ 45 w 588"/>
              <a:gd name="T1" fmla="*/ 0 h 904"/>
              <a:gd name="T2" fmla="*/ 314 w 588"/>
              <a:gd name="T3" fmla="*/ 54 h 904"/>
              <a:gd name="T4" fmla="*/ 256 w 588"/>
              <a:gd name="T5" fmla="*/ 319 h 904"/>
              <a:gd name="T6" fmla="*/ 559 w 588"/>
              <a:gd name="T7" fmla="*/ 725 h 904"/>
              <a:gd name="T8" fmla="*/ 588 w 588"/>
              <a:gd name="T9" fmla="*/ 776 h 904"/>
              <a:gd name="T10" fmla="*/ 558 w 588"/>
              <a:gd name="T11" fmla="*/ 801 h 904"/>
              <a:gd name="T12" fmla="*/ 539 w 588"/>
              <a:gd name="T13" fmla="*/ 846 h 904"/>
              <a:gd name="T14" fmla="*/ 522 w 588"/>
              <a:gd name="T15" fmla="*/ 873 h 904"/>
              <a:gd name="T16" fmla="*/ 540 w 588"/>
              <a:gd name="T17" fmla="*/ 896 h 904"/>
              <a:gd name="T18" fmla="*/ 510 w 588"/>
              <a:gd name="T19" fmla="*/ 904 h 904"/>
              <a:gd name="T20" fmla="*/ 331 w 588"/>
              <a:gd name="T21" fmla="*/ 898 h 904"/>
              <a:gd name="T22" fmla="*/ 320 w 588"/>
              <a:gd name="T23" fmla="*/ 845 h 904"/>
              <a:gd name="T24" fmla="*/ 289 w 588"/>
              <a:gd name="T25" fmla="*/ 806 h 904"/>
              <a:gd name="T26" fmla="*/ 266 w 588"/>
              <a:gd name="T27" fmla="*/ 792 h 904"/>
              <a:gd name="T28" fmla="*/ 259 w 588"/>
              <a:gd name="T29" fmla="*/ 765 h 904"/>
              <a:gd name="T30" fmla="*/ 240 w 588"/>
              <a:gd name="T31" fmla="*/ 749 h 904"/>
              <a:gd name="T32" fmla="*/ 221 w 588"/>
              <a:gd name="T33" fmla="*/ 730 h 904"/>
              <a:gd name="T34" fmla="*/ 216 w 588"/>
              <a:gd name="T35" fmla="*/ 709 h 904"/>
              <a:gd name="T36" fmla="*/ 198 w 588"/>
              <a:gd name="T37" fmla="*/ 695 h 904"/>
              <a:gd name="T38" fmla="*/ 171 w 588"/>
              <a:gd name="T39" fmla="*/ 703 h 904"/>
              <a:gd name="T40" fmla="*/ 139 w 588"/>
              <a:gd name="T41" fmla="*/ 692 h 904"/>
              <a:gd name="T42" fmla="*/ 139 w 588"/>
              <a:gd name="T43" fmla="*/ 680 h 904"/>
              <a:gd name="T44" fmla="*/ 138 w 588"/>
              <a:gd name="T45" fmla="*/ 655 h 904"/>
              <a:gd name="T46" fmla="*/ 125 w 588"/>
              <a:gd name="T47" fmla="*/ 628 h 904"/>
              <a:gd name="T48" fmla="*/ 124 w 588"/>
              <a:gd name="T49" fmla="*/ 605 h 904"/>
              <a:gd name="T50" fmla="*/ 110 w 588"/>
              <a:gd name="T51" fmla="*/ 585 h 904"/>
              <a:gd name="T52" fmla="*/ 114 w 588"/>
              <a:gd name="T53" fmla="*/ 567 h 904"/>
              <a:gd name="T54" fmla="*/ 75 w 588"/>
              <a:gd name="T55" fmla="*/ 521 h 904"/>
              <a:gd name="T56" fmla="*/ 75 w 588"/>
              <a:gd name="T57" fmla="*/ 495 h 904"/>
              <a:gd name="T58" fmla="*/ 95 w 588"/>
              <a:gd name="T59" fmla="*/ 485 h 904"/>
              <a:gd name="T60" fmla="*/ 95 w 588"/>
              <a:gd name="T61" fmla="*/ 468 h 904"/>
              <a:gd name="T62" fmla="*/ 75 w 588"/>
              <a:gd name="T63" fmla="*/ 463 h 904"/>
              <a:gd name="T64" fmla="*/ 66 w 588"/>
              <a:gd name="T65" fmla="*/ 439 h 904"/>
              <a:gd name="T66" fmla="*/ 56 w 588"/>
              <a:gd name="T67" fmla="*/ 394 h 904"/>
              <a:gd name="T68" fmla="*/ 85 w 588"/>
              <a:gd name="T69" fmla="*/ 419 h 904"/>
              <a:gd name="T70" fmla="*/ 74 w 588"/>
              <a:gd name="T71" fmla="*/ 387 h 904"/>
              <a:gd name="T72" fmla="*/ 95 w 588"/>
              <a:gd name="T73" fmla="*/ 387 h 904"/>
              <a:gd name="T74" fmla="*/ 95 w 588"/>
              <a:gd name="T75" fmla="*/ 365 h 904"/>
              <a:gd name="T76" fmla="*/ 74 w 588"/>
              <a:gd name="T77" fmla="*/ 349 h 904"/>
              <a:gd name="T78" fmla="*/ 64 w 588"/>
              <a:gd name="T79" fmla="*/ 370 h 904"/>
              <a:gd name="T80" fmla="*/ 45 w 588"/>
              <a:gd name="T81" fmla="*/ 364 h 904"/>
              <a:gd name="T82" fmla="*/ 7 w 588"/>
              <a:gd name="T83" fmla="*/ 261 h 904"/>
              <a:gd name="T84" fmla="*/ 18 w 588"/>
              <a:gd name="T85" fmla="*/ 188 h 904"/>
              <a:gd name="T86" fmla="*/ 0 w 588"/>
              <a:gd name="T87" fmla="*/ 147 h 904"/>
              <a:gd name="T88" fmla="*/ 8 w 588"/>
              <a:gd name="T89" fmla="*/ 116 h 904"/>
              <a:gd name="T90" fmla="*/ 27 w 588"/>
              <a:gd name="T91" fmla="*/ 109 h 904"/>
              <a:gd name="T92" fmla="*/ 45 w 588"/>
              <a:gd name="T93" fmla="*/ 62 h 904"/>
              <a:gd name="T94" fmla="*/ 45 w 588"/>
              <a:gd name="T95"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88" h="904">
                <a:moveTo>
                  <a:pt x="45" y="0"/>
                </a:moveTo>
                <a:lnTo>
                  <a:pt x="314" y="54"/>
                </a:lnTo>
                <a:lnTo>
                  <a:pt x="256" y="319"/>
                </a:lnTo>
                <a:lnTo>
                  <a:pt x="559" y="725"/>
                </a:lnTo>
                <a:lnTo>
                  <a:pt x="588" y="776"/>
                </a:lnTo>
                <a:lnTo>
                  <a:pt x="558" y="801"/>
                </a:lnTo>
                <a:lnTo>
                  <a:pt x="539" y="846"/>
                </a:lnTo>
                <a:lnTo>
                  <a:pt x="522" y="873"/>
                </a:lnTo>
                <a:lnTo>
                  <a:pt x="540" y="896"/>
                </a:lnTo>
                <a:lnTo>
                  <a:pt x="510" y="904"/>
                </a:lnTo>
                <a:lnTo>
                  <a:pt x="331" y="898"/>
                </a:lnTo>
                <a:lnTo>
                  <a:pt x="320" y="845"/>
                </a:lnTo>
                <a:lnTo>
                  <a:pt x="289" y="806"/>
                </a:lnTo>
                <a:lnTo>
                  <a:pt x="266" y="792"/>
                </a:lnTo>
                <a:lnTo>
                  <a:pt x="259" y="765"/>
                </a:lnTo>
                <a:lnTo>
                  <a:pt x="240" y="749"/>
                </a:lnTo>
                <a:lnTo>
                  <a:pt x="221" y="730"/>
                </a:lnTo>
                <a:lnTo>
                  <a:pt x="216" y="709"/>
                </a:lnTo>
                <a:lnTo>
                  <a:pt x="198" y="695"/>
                </a:lnTo>
                <a:lnTo>
                  <a:pt x="171" y="703"/>
                </a:lnTo>
                <a:lnTo>
                  <a:pt x="139" y="692"/>
                </a:lnTo>
                <a:lnTo>
                  <a:pt x="139" y="680"/>
                </a:lnTo>
                <a:lnTo>
                  <a:pt x="138" y="655"/>
                </a:lnTo>
                <a:lnTo>
                  <a:pt x="125" y="628"/>
                </a:lnTo>
                <a:lnTo>
                  <a:pt x="124" y="605"/>
                </a:lnTo>
                <a:lnTo>
                  <a:pt x="110" y="585"/>
                </a:lnTo>
                <a:lnTo>
                  <a:pt x="114" y="567"/>
                </a:lnTo>
                <a:lnTo>
                  <a:pt x="75" y="521"/>
                </a:lnTo>
                <a:lnTo>
                  <a:pt x="75" y="495"/>
                </a:lnTo>
                <a:lnTo>
                  <a:pt x="95" y="485"/>
                </a:lnTo>
                <a:lnTo>
                  <a:pt x="95" y="468"/>
                </a:lnTo>
                <a:lnTo>
                  <a:pt x="75" y="463"/>
                </a:lnTo>
                <a:lnTo>
                  <a:pt x="66" y="439"/>
                </a:lnTo>
                <a:lnTo>
                  <a:pt x="56" y="394"/>
                </a:lnTo>
                <a:lnTo>
                  <a:pt x="85" y="419"/>
                </a:lnTo>
                <a:lnTo>
                  <a:pt x="74" y="387"/>
                </a:lnTo>
                <a:lnTo>
                  <a:pt x="95" y="387"/>
                </a:lnTo>
                <a:lnTo>
                  <a:pt x="95" y="365"/>
                </a:lnTo>
                <a:lnTo>
                  <a:pt x="74" y="349"/>
                </a:lnTo>
                <a:lnTo>
                  <a:pt x="64" y="370"/>
                </a:lnTo>
                <a:lnTo>
                  <a:pt x="45" y="364"/>
                </a:lnTo>
                <a:lnTo>
                  <a:pt x="7" y="261"/>
                </a:lnTo>
                <a:lnTo>
                  <a:pt x="18" y="188"/>
                </a:lnTo>
                <a:lnTo>
                  <a:pt x="0" y="147"/>
                </a:lnTo>
                <a:lnTo>
                  <a:pt x="8" y="116"/>
                </a:lnTo>
                <a:lnTo>
                  <a:pt x="27" y="109"/>
                </a:lnTo>
                <a:lnTo>
                  <a:pt x="45" y="62"/>
                </a:lnTo>
                <a:lnTo>
                  <a:pt x="45" y="0"/>
                </a:lnTo>
                <a:close/>
              </a:path>
            </a:pathLst>
          </a:custGeom>
          <a:solidFill>
            <a:srgbClr val="9E4000"/>
          </a:solidFill>
          <a:ln w="1270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7" name="Freeform 6"/>
          <p:cNvSpPr>
            <a:spLocks/>
          </p:cNvSpPr>
          <p:nvPr/>
        </p:nvSpPr>
        <p:spPr bwMode="auto">
          <a:xfrm>
            <a:off x="1732152" y="1622473"/>
            <a:ext cx="882808" cy="701823"/>
          </a:xfrm>
          <a:custGeom>
            <a:avLst/>
            <a:gdLst>
              <a:gd name="T0" fmla="*/ 113 w 444"/>
              <a:gd name="T1" fmla="*/ 0 h 329"/>
              <a:gd name="T2" fmla="*/ 203 w 444"/>
              <a:gd name="T3" fmla="*/ 26 h 329"/>
              <a:gd name="T4" fmla="*/ 273 w 444"/>
              <a:gd name="T5" fmla="*/ 43 h 329"/>
              <a:gd name="T6" fmla="*/ 307 w 444"/>
              <a:gd name="T7" fmla="*/ 50 h 329"/>
              <a:gd name="T8" fmla="*/ 342 w 444"/>
              <a:gd name="T9" fmla="*/ 54 h 329"/>
              <a:gd name="T10" fmla="*/ 388 w 444"/>
              <a:gd name="T11" fmla="*/ 64 h 329"/>
              <a:gd name="T12" fmla="*/ 444 w 444"/>
              <a:gd name="T13" fmla="*/ 73 h 329"/>
              <a:gd name="T14" fmla="*/ 408 w 444"/>
              <a:gd name="T15" fmla="*/ 329 h 329"/>
              <a:gd name="T16" fmla="*/ 236 w 444"/>
              <a:gd name="T17" fmla="*/ 292 h 329"/>
              <a:gd name="T18" fmla="*/ 212 w 444"/>
              <a:gd name="T19" fmla="*/ 309 h 329"/>
              <a:gd name="T20" fmla="*/ 181 w 444"/>
              <a:gd name="T21" fmla="*/ 283 h 329"/>
              <a:gd name="T22" fmla="*/ 154 w 444"/>
              <a:gd name="T23" fmla="*/ 309 h 329"/>
              <a:gd name="T24" fmla="*/ 128 w 444"/>
              <a:gd name="T25" fmla="*/ 288 h 329"/>
              <a:gd name="T26" fmla="*/ 58 w 444"/>
              <a:gd name="T27" fmla="*/ 283 h 329"/>
              <a:gd name="T28" fmla="*/ 67 w 444"/>
              <a:gd name="T29" fmla="*/ 242 h 329"/>
              <a:gd name="T30" fmla="*/ 15 w 444"/>
              <a:gd name="T31" fmla="*/ 238 h 329"/>
              <a:gd name="T32" fmla="*/ 11 w 444"/>
              <a:gd name="T33" fmla="*/ 214 h 329"/>
              <a:gd name="T34" fmla="*/ 21 w 444"/>
              <a:gd name="T35" fmla="*/ 190 h 329"/>
              <a:gd name="T36" fmla="*/ 8 w 444"/>
              <a:gd name="T37" fmla="*/ 167 h 329"/>
              <a:gd name="T38" fmla="*/ 10 w 444"/>
              <a:gd name="T39" fmla="*/ 103 h 329"/>
              <a:gd name="T40" fmla="*/ 0 w 444"/>
              <a:gd name="T41" fmla="*/ 53 h 329"/>
              <a:gd name="T42" fmla="*/ 6 w 444"/>
              <a:gd name="T43" fmla="*/ 34 h 329"/>
              <a:gd name="T44" fmla="*/ 28 w 444"/>
              <a:gd name="T45" fmla="*/ 43 h 329"/>
              <a:gd name="T46" fmla="*/ 52 w 444"/>
              <a:gd name="T47" fmla="*/ 71 h 329"/>
              <a:gd name="T48" fmla="*/ 96 w 444"/>
              <a:gd name="T49" fmla="*/ 78 h 329"/>
              <a:gd name="T50" fmla="*/ 107 w 444"/>
              <a:gd name="T51" fmla="*/ 102 h 329"/>
              <a:gd name="T52" fmla="*/ 86 w 444"/>
              <a:gd name="T53" fmla="*/ 102 h 329"/>
              <a:gd name="T54" fmla="*/ 83 w 444"/>
              <a:gd name="T55" fmla="*/ 122 h 329"/>
              <a:gd name="T56" fmla="*/ 96 w 444"/>
              <a:gd name="T57" fmla="*/ 124 h 329"/>
              <a:gd name="T58" fmla="*/ 101 w 444"/>
              <a:gd name="T59" fmla="*/ 144 h 329"/>
              <a:gd name="T60" fmla="*/ 75 w 444"/>
              <a:gd name="T61" fmla="*/ 160 h 329"/>
              <a:gd name="T62" fmla="*/ 75 w 444"/>
              <a:gd name="T63" fmla="*/ 174 h 329"/>
              <a:gd name="T64" fmla="*/ 104 w 444"/>
              <a:gd name="T65" fmla="*/ 174 h 329"/>
              <a:gd name="T66" fmla="*/ 113 w 444"/>
              <a:gd name="T67" fmla="*/ 138 h 329"/>
              <a:gd name="T68" fmla="*/ 135 w 444"/>
              <a:gd name="T69" fmla="*/ 117 h 329"/>
              <a:gd name="T70" fmla="*/ 107 w 444"/>
              <a:gd name="T71" fmla="*/ 61 h 329"/>
              <a:gd name="T72" fmla="*/ 125 w 444"/>
              <a:gd name="T73" fmla="*/ 44 h 329"/>
              <a:gd name="T74" fmla="*/ 113 w 444"/>
              <a:gd name="T75"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4" h="329">
                <a:moveTo>
                  <a:pt x="113" y="0"/>
                </a:moveTo>
                <a:lnTo>
                  <a:pt x="203" y="26"/>
                </a:lnTo>
                <a:lnTo>
                  <a:pt x="273" y="43"/>
                </a:lnTo>
                <a:lnTo>
                  <a:pt x="307" y="50"/>
                </a:lnTo>
                <a:lnTo>
                  <a:pt x="342" y="54"/>
                </a:lnTo>
                <a:lnTo>
                  <a:pt x="388" y="64"/>
                </a:lnTo>
                <a:lnTo>
                  <a:pt x="444" y="73"/>
                </a:lnTo>
                <a:lnTo>
                  <a:pt x="408" y="329"/>
                </a:lnTo>
                <a:lnTo>
                  <a:pt x="236" y="292"/>
                </a:lnTo>
                <a:lnTo>
                  <a:pt x="212" y="309"/>
                </a:lnTo>
                <a:lnTo>
                  <a:pt x="181" y="283"/>
                </a:lnTo>
                <a:lnTo>
                  <a:pt x="154" y="309"/>
                </a:lnTo>
                <a:lnTo>
                  <a:pt x="128" y="288"/>
                </a:lnTo>
                <a:lnTo>
                  <a:pt x="58" y="283"/>
                </a:lnTo>
                <a:lnTo>
                  <a:pt x="67" y="242"/>
                </a:lnTo>
                <a:lnTo>
                  <a:pt x="15" y="238"/>
                </a:lnTo>
                <a:lnTo>
                  <a:pt x="11" y="214"/>
                </a:lnTo>
                <a:lnTo>
                  <a:pt x="21" y="190"/>
                </a:lnTo>
                <a:lnTo>
                  <a:pt x="8" y="167"/>
                </a:lnTo>
                <a:lnTo>
                  <a:pt x="10" y="103"/>
                </a:lnTo>
                <a:lnTo>
                  <a:pt x="0" y="53"/>
                </a:lnTo>
                <a:lnTo>
                  <a:pt x="6" y="34"/>
                </a:lnTo>
                <a:lnTo>
                  <a:pt x="28" y="43"/>
                </a:lnTo>
                <a:lnTo>
                  <a:pt x="52" y="71"/>
                </a:lnTo>
                <a:lnTo>
                  <a:pt x="96" y="78"/>
                </a:lnTo>
                <a:lnTo>
                  <a:pt x="107" y="102"/>
                </a:lnTo>
                <a:lnTo>
                  <a:pt x="86" y="102"/>
                </a:lnTo>
                <a:lnTo>
                  <a:pt x="83" y="122"/>
                </a:lnTo>
                <a:lnTo>
                  <a:pt x="96" y="124"/>
                </a:lnTo>
                <a:lnTo>
                  <a:pt x="101" y="144"/>
                </a:lnTo>
                <a:lnTo>
                  <a:pt x="75" y="160"/>
                </a:lnTo>
                <a:lnTo>
                  <a:pt x="75" y="174"/>
                </a:lnTo>
                <a:lnTo>
                  <a:pt x="104" y="174"/>
                </a:lnTo>
                <a:lnTo>
                  <a:pt x="113" y="138"/>
                </a:lnTo>
                <a:lnTo>
                  <a:pt x="135" y="117"/>
                </a:lnTo>
                <a:lnTo>
                  <a:pt x="107" y="61"/>
                </a:lnTo>
                <a:lnTo>
                  <a:pt x="125" y="44"/>
                </a:lnTo>
                <a:lnTo>
                  <a:pt x="113" y="0"/>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8" name="Freeform 7"/>
          <p:cNvSpPr>
            <a:spLocks/>
          </p:cNvSpPr>
          <p:nvPr/>
        </p:nvSpPr>
        <p:spPr bwMode="auto">
          <a:xfrm>
            <a:off x="6424556" y="5052657"/>
            <a:ext cx="1272516" cy="927942"/>
          </a:xfrm>
          <a:custGeom>
            <a:avLst/>
            <a:gdLst>
              <a:gd name="T0" fmla="*/ 0 w 640"/>
              <a:gd name="T1" fmla="*/ 42 h 435"/>
              <a:gd name="T2" fmla="*/ 175 w 640"/>
              <a:gd name="T3" fmla="*/ 24 h 435"/>
              <a:gd name="T4" fmla="*/ 194 w 640"/>
              <a:gd name="T5" fmla="*/ 52 h 435"/>
              <a:gd name="T6" fmla="*/ 383 w 640"/>
              <a:gd name="T7" fmla="*/ 24 h 435"/>
              <a:gd name="T8" fmla="*/ 415 w 640"/>
              <a:gd name="T9" fmla="*/ 47 h 435"/>
              <a:gd name="T10" fmla="*/ 415 w 640"/>
              <a:gd name="T11" fmla="*/ 4 h 435"/>
              <a:gd name="T12" fmla="*/ 413 w 640"/>
              <a:gd name="T13" fmla="*/ 0 h 435"/>
              <a:gd name="T14" fmla="*/ 451 w 640"/>
              <a:gd name="T15" fmla="*/ 3 h 435"/>
              <a:gd name="T16" fmla="*/ 490 w 640"/>
              <a:gd name="T17" fmla="*/ 68 h 435"/>
              <a:gd name="T18" fmla="*/ 555 w 640"/>
              <a:gd name="T19" fmla="*/ 160 h 435"/>
              <a:gd name="T20" fmla="*/ 585 w 640"/>
              <a:gd name="T21" fmla="*/ 239 h 435"/>
              <a:gd name="T22" fmla="*/ 633 w 640"/>
              <a:gd name="T23" fmla="*/ 294 h 435"/>
              <a:gd name="T24" fmla="*/ 640 w 640"/>
              <a:gd name="T25" fmla="*/ 374 h 435"/>
              <a:gd name="T26" fmla="*/ 625 w 640"/>
              <a:gd name="T27" fmla="*/ 422 h 435"/>
              <a:gd name="T28" fmla="*/ 558 w 640"/>
              <a:gd name="T29" fmla="*/ 435 h 435"/>
              <a:gd name="T30" fmla="*/ 547 w 640"/>
              <a:gd name="T31" fmla="*/ 415 h 435"/>
              <a:gd name="T32" fmla="*/ 500 w 640"/>
              <a:gd name="T33" fmla="*/ 386 h 435"/>
              <a:gd name="T34" fmla="*/ 484 w 640"/>
              <a:gd name="T35" fmla="*/ 355 h 435"/>
              <a:gd name="T36" fmla="*/ 471 w 640"/>
              <a:gd name="T37" fmla="*/ 344 h 435"/>
              <a:gd name="T38" fmla="*/ 465 w 640"/>
              <a:gd name="T39" fmla="*/ 316 h 435"/>
              <a:gd name="T40" fmla="*/ 453 w 640"/>
              <a:gd name="T41" fmla="*/ 325 h 435"/>
              <a:gd name="T42" fmla="*/ 415 w 640"/>
              <a:gd name="T43" fmla="*/ 288 h 435"/>
              <a:gd name="T44" fmla="*/ 425 w 640"/>
              <a:gd name="T45" fmla="*/ 254 h 435"/>
              <a:gd name="T46" fmla="*/ 415 w 640"/>
              <a:gd name="T47" fmla="*/ 235 h 435"/>
              <a:gd name="T48" fmla="*/ 405 w 640"/>
              <a:gd name="T49" fmla="*/ 241 h 435"/>
              <a:gd name="T50" fmla="*/ 406 w 640"/>
              <a:gd name="T51" fmla="*/ 261 h 435"/>
              <a:gd name="T52" fmla="*/ 393 w 640"/>
              <a:gd name="T53" fmla="*/ 235 h 435"/>
              <a:gd name="T54" fmla="*/ 394 w 640"/>
              <a:gd name="T55" fmla="*/ 174 h 435"/>
              <a:gd name="T56" fmla="*/ 371 w 640"/>
              <a:gd name="T57" fmla="*/ 138 h 435"/>
              <a:gd name="T58" fmla="*/ 311 w 640"/>
              <a:gd name="T59" fmla="*/ 107 h 435"/>
              <a:gd name="T60" fmla="*/ 281 w 640"/>
              <a:gd name="T61" fmla="*/ 73 h 435"/>
              <a:gd name="T62" fmla="*/ 247 w 640"/>
              <a:gd name="T63" fmla="*/ 70 h 435"/>
              <a:gd name="T64" fmla="*/ 233 w 640"/>
              <a:gd name="T65" fmla="*/ 91 h 435"/>
              <a:gd name="T66" fmla="*/ 184 w 640"/>
              <a:gd name="T67" fmla="*/ 106 h 435"/>
              <a:gd name="T68" fmla="*/ 154 w 640"/>
              <a:gd name="T69" fmla="*/ 91 h 435"/>
              <a:gd name="T70" fmla="*/ 139 w 640"/>
              <a:gd name="T71" fmla="*/ 68 h 435"/>
              <a:gd name="T72" fmla="*/ 46 w 640"/>
              <a:gd name="T73" fmla="*/ 89 h 435"/>
              <a:gd name="T74" fmla="*/ 26 w 640"/>
              <a:gd name="T75" fmla="*/ 72 h 435"/>
              <a:gd name="T76" fmla="*/ 5 w 640"/>
              <a:gd name="T77" fmla="*/ 90 h 435"/>
              <a:gd name="T78" fmla="*/ 0 w 640"/>
              <a:gd name="T79" fmla="*/ 4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0" h="435">
                <a:moveTo>
                  <a:pt x="0" y="42"/>
                </a:moveTo>
                <a:lnTo>
                  <a:pt x="175" y="24"/>
                </a:lnTo>
                <a:lnTo>
                  <a:pt x="194" y="52"/>
                </a:lnTo>
                <a:lnTo>
                  <a:pt x="383" y="24"/>
                </a:lnTo>
                <a:lnTo>
                  <a:pt x="415" y="47"/>
                </a:lnTo>
                <a:lnTo>
                  <a:pt x="415" y="4"/>
                </a:lnTo>
                <a:lnTo>
                  <a:pt x="413" y="0"/>
                </a:lnTo>
                <a:lnTo>
                  <a:pt x="451" y="3"/>
                </a:lnTo>
                <a:lnTo>
                  <a:pt x="490" y="68"/>
                </a:lnTo>
                <a:lnTo>
                  <a:pt x="555" y="160"/>
                </a:lnTo>
                <a:lnTo>
                  <a:pt x="585" y="239"/>
                </a:lnTo>
                <a:lnTo>
                  <a:pt x="633" y="294"/>
                </a:lnTo>
                <a:lnTo>
                  <a:pt x="640" y="374"/>
                </a:lnTo>
                <a:lnTo>
                  <a:pt x="625" y="422"/>
                </a:lnTo>
                <a:lnTo>
                  <a:pt x="558" y="435"/>
                </a:lnTo>
                <a:lnTo>
                  <a:pt x="547" y="415"/>
                </a:lnTo>
                <a:lnTo>
                  <a:pt x="500" y="386"/>
                </a:lnTo>
                <a:lnTo>
                  <a:pt x="484" y="355"/>
                </a:lnTo>
                <a:lnTo>
                  <a:pt x="471" y="344"/>
                </a:lnTo>
                <a:lnTo>
                  <a:pt x="465" y="316"/>
                </a:lnTo>
                <a:lnTo>
                  <a:pt x="453" y="325"/>
                </a:lnTo>
                <a:lnTo>
                  <a:pt x="415" y="288"/>
                </a:lnTo>
                <a:lnTo>
                  <a:pt x="425" y="254"/>
                </a:lnTo>
                <a:lnTo>
                  <a:pt x="415" y="235"/>
                </a:lnTo>
                <a:lnTo>
                  <a:pt x="405" y="241"/>
                </a:lnTo>
                <a:lnTo>
                  <a:pt x="406" y="261"/>
                </a:lnTo>
                <a:lnTo>
                  <a:pt x="393" y="235"/>
                </a:lnTo>
                <a:lnTo>
                  <a:pt x="394" y="174"/>
                </a:lnTo>
                <a:lnTo>
                  <a:pt x="371" y="138"/>
                </a:lnTo>
                <a:lnTo>
                  <a:pt x="311" y="107"/>
                </a:lnTo>
                <a:lnTo>
                  <a:pt x="281" y="73"/>
                </a:lnTo>
                <a:lnTo>
                  <a:pt x="247" y="70"/>
                </a:lnTo>
                <a:lnTo>
                  <a:pt x="233" y="91"/>
                </a:lnTo>
                <a:lnTo>
                  <a:pt x="184" y="106"/>
                </a:lnTo>
                <a:lnTo>
                  <a:pt x="154" y="91"/>
                </a:lnTo>
                <a:lnTo>
                  <a:pt x="139" y="68"/>
                </a:lnTo>
                <a:lnTo>
                  <a:pt x="46" y="89"/>
                </a:lnTo>
                <a:lnTo>
                  <a:pt x="26" y="72"/>
                </a:lnTo>
                <a:lnTo>
                  <a:pt x="5" y="90"/>
                </a:lnTo>
                <a:lnTo>
                  <a:pt x="0" y="42"/>
                </a:lnTo>
                <a:close/>
              </a:path>
            </a:pathLst>
          </a:custGeom>
          <a:solidFill>
            <a:srgbClr val="FF6600"/>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9" name="Freeform 8"/>
          <p:cNvSpPr>
            <a:spLocks/>
          </p:cNvSpPr>
          <p:nvPr/>
        </p:nvSpPr>
        <p:spPr bwMode="auto">
          <a:xfrm>
            <a:off x="7879997" y="2501351"/>
            <a:ext cx="493100" cy="232519"/>
          </a:xfrm>
          <a:custGeom>
            <a:avLst/>
            <a:gdLst>
              <a:gd name="T0" fmla="*/ 0 w 248"/>
              <a:gd name="T1" fmla="*/ 44 h 109"/>
              <a:gd name="T2" fmla="*/ 127 w 248"/>
              <a:gd name="T3" fmla="*/ 13 h 109"/>
              <a:gd name="T4" fmla="*/ 141 w 248"/>
              <a:gd name="T5" fmla="*/ 14 h 109"/>
              <a:gd name="T6" fmla="*/ 156 w 248"/>
              <a:gd name="T7" fmla="*/ 0 h 109"/>
              <a:gd name="T8" fmla="*/ 169 w 248"/>
              <a:gd name="T9" fmla="*/ 8 h 109"/>
              <a:gd name="T10" fmla="*/ 154 w 248"/>
              <a:gd name="T11" fmla="*/ 38 h 109"/>
              <a:gd name="T12" fmla="*/ 181 w 248"/>
              <a:gd name="T13" fmla="*/ 36 h 109"/>
              <a:gd name="T14" fmla="*/ 195 w 248"/>
              <a:gd name="T15" fmla="*/ 60 h 109"/>
              <a:gd name="T16" fmla="*/ 213 w 248"/>
              <a:gd name="T17" fmla="*/ 63 h 109"/>
              <a:gd name="T18" fmla="*/ 226 w 248"/>
              <a:gd name="T19" fmla="*/ 59 h 109"/>
              <a:gd name="T20" fmla="*/ 226 w 248"/>
              <a:gd name="T21" fmla="*/ 46 h 109"/>
              <a:gd name="T22" fmla="*/ 204 w 248"/>
              <a:gd name="T23" fmla="*/ 29 h 109"/>
              <a:gd name="T24" fmla="*/ 221 w 248"/>
              <a:gd name="T25" fmla="*/ 28 h 109"/>
              <a:gd name="T26" fmla="*/ 248 w 248"/>
              <a:gd name="T27" fmla="*/ 64 h 109"/>
              <a:gd name="T28" fmla="*/ 222 w 248"/>
              <a:gd name="T29" fmla="*/ 86 h 109"/>
              <a:gd name="T30" fmla="*/ 192 w 248"/>
              <a:gd name="T31" fmla="*/ 75 h 109"/>
              <a:gd name="T32" fmla="*/ 173 w 248"/>
              <a:gd name="T33" fmla="*/ 102 h 109"/>
              <a:gd name="T34" fmla="*/ 135 w 248"/>
              <a:gd name="T35" fmla="*/ 75 h 109"/>
              <a:gd name="T36" fmla="*/ 10 w 248"/>
              <a:gd name="T37" fmla="*/ 109 h 109"/>
              <a:gd name="T38" fmla="*/ 0 w 248"/>
              <a:gd name="T3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8" h="109">
                <a:moveTo>
                  <a:pt x="0" y="44"/>
                </a:moveTo>
                <a:lnTo>
                  <a:pt x="127" y="13"/>
                </a:lnTo>
                <a:lnTo>
                  <a:pt x="141" y="14"/>
                </a:lnTo>
                <a:lnTo>
                  <a:pt x="156" y="0"/>
                </a:lnTo>
                <a:lnTo>
                  <a:pt x="169" y="8"/>
                </a:lnTo>
                <a:lnTo>
                  <a:pt x="154" y="38"/>
                </a:lnTo>
                <a:lnTo>
                  <a:pt x="181" y="36"/>
                </a:lnTo>
                <a:lnTo>
                  <a:pt x="195" y="60"/>
                </a:lnTo>
                <a:lnTo>
                  <a:pt x="213" y="63"/>
                </a:lnTo>
                <a:lnTo>
                  <a:pt x="226" y="59"/>
                </a:lnTo>
                <a:lnTo>
                  <a:pt x="226" y="46"/>
                </a:lnTo>
                <a:lnTo>
                  <a:pt x="204" y="29"/>
                </a:lnTo>
                <a:lnTo>
                  <a:pt x="221" y="28"/>
                </a:lnTo>
                <a:lnTo>
                  <a:pt x="248" y="64"/>
                </a:lnTo>
                <a:lnTo>
                  <a:pt x="222" y="86"/>
                </a:lnTo>
                <a:lnTo>
                  <a:pt x="192" y="75"/>
                </a:lnTo>
                <a:lnTo>
                  <a:pt x="173" y="102"/>
                </a:lnTo>
                <a:lnTo>
                  <a:pt x="135" y="75"/>
                </a:lnTo>
                <a:lnTo>
                  <a:pt x="10" y="109"/>
                </a:lnTo>
                <a:lnTo>
                  <a:pt x="0" y="44"/>
                </a:lnTo>
                <a:close/>
              </a:path>
            </a:pathLst>
          </a:custGeom>
          <a:solidFill>
            <a:srgbClr val="9E4000"/>
          </a:solidFill>
          <a:ln w="1270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0" name="Freeform 9"/>
          <p:cNvSpPr>
            <a:spLocks/>
          </p:cNvSpPr>
          <p:nvPr/>
        </p:nvSpPr>
        <p:spPr bwMode="auto">
          <a:xfrm>
            <a:off x="5444320" y="2245368"/>
            <a:ext cx="691931" cy="866079"/>
          </a:xfrm>
          <a:custGeom>
            <a:avLst/>
            <a:gdLst>
              <a:gd name="T0" fmla="*/ 25 w 348"/>
              <a:gd name="T1" fmla="*/ 27 h 406"/>
              <a:gd name="T2" fmla="*/ 52 w 348"/>
              <a:gd name="T3" fmla="*/ 23 h 406"/>
              <a:gd name="T4" fmla="*/ 75 w 348"/>
              <a:gd name="T5" fmla="*/ 23 h 406"/>
              <a:gd name="T6" fmla="*/ 90 w 348"/>
              <a:gd name="T7" fmla="*/ 0 h 406"/>
              <a:gd name="T8" fmla="*/ 101 w 348"/>
              <a:gd name="T9" fmla="*/ 29 h 406"/>
              <a:gd name="T10" fmla="*/ 139 w 348"/>
              <a:gd name="T11" fmla="*/ 29 h 406"/>
              <a:gd name="T12" fmla="*/ 159 w 348"/>
              <a:gd name="T13" fmla="*/ 58 h 406"/>
              <a:gd name="T14" fmla="*/ 197 w 348"/>
              <a:gd name="T15" fmla="*/ 51 h 406"/>
              <a:gd name="T16" fmla="*/ 225 w 348"/>
              <a:gd name="T17" fmla="*/ 67 h 406"/>
              <a:gd name="T18" fmla="*/ 273 w 348"/>
              <a:gd name="T19" fmla="*/ 80 h 406"/>
              <a:gd name="T20" fmla="*/ 282 w 348"/>
              <a:gd name="T21" fmla="*/ 101 h 406"/>
              <a:gd name="T22" fmla="*/ 307 w 348"/>
              <a:gd name="T23" fmla="*/ 102 h 406"/>
              <a:gd name="T24" fmla="*/ 300 w 348"/>
              <a:gd name="T25" fmla="*/ 124 h 406"/>
              <a:gd name="T26" fmla="*/ 308 w 348"/>
              <a:gd name="T27" fmla="*/ 149 h 406"/>
              <a:gd name="T28" fmla="*/ 292 w 348"/>
              <a:gd name="T29" fmla="*/ 178 h 406"/>
              <a:gd name="T30" fmla="*/ 303 w 348"/>
              <a:gd name="T31" fmla="*/ 185 h 406"/>
              <a:gd name="T32" fmla="*/ 331 w 348"/>
              <a:gd name="T33" fmla="*/ 152 h 406"/>
              <a:gd name="T34" fmla="*/ 329 w 348"/>
              <a:gd name="T35" fmla="*/ 140 h 406"/>
              <a:gd name="T36" fmla="*/ 341 w 348"/>
              <a:gd name="T37" fmla="*/ 136 h 406"/>
              <a:gd name="T38" fmla="*/ 348 w 348"/>
              <a:gd name="T39" fmla="*/ 152 h 406"/>
              <a:gd name="T40" fmla="*/ 327 w 348"/>
              <a:gd name="T41" fmla="*/ 175 h 406"/>
              <a:gd name="T42" fmla="*/ 319 w 348"/>
              <a:gd name="T43" fmla="*/ 226 h 406"/>
              <a:gd name="T44" fmla="*/ 319 w 348"/>
              <a:gd name="T45" fmla="*/ 312 h 406"/>
              <a:gd name="T46" fmla="*/ 331 w 348"/>
              <a:gd name="T47" fmla="*/ 328 h 406"/>
              <a:gd name="T48" fmla="*/ 326 w 348"/>
              <a:gd name="T49" fmla="*/ 381 h 406"/>
              <a:gd name="T50" fmla="*/ 160 w 348"/>
              <a:gd name="T51" fmla="*/ 406 h 406"/>
              <a:gd name="T52" fmla="*/ 119 w 348"/>
              <a:gd name="T53" fmla="*/ 381 h 406"/>
              <a:gd name="T54" fmla="*/ 128 w 348"/>
              <a:gd name="T55" fmla="*/ 350 h 406"/>
              <a:gd name="T56" fmla="*/ 108 w 348"/>
              <a:gd name="T57" fmla="*/ 316 h 406"/>
              <a:gd name="T58" fmla="*/ 90 w 348"/>
              <a:gd name="T59" fmla="*/ 271 h 406"/>
              <a:gd name="T60" fmla="*/ 43 w 348"/>
              <a:gd name="T61" fmla="*/ 228 h 406"/>
              <a:gd name="T62" fmla="*/ 15 w 348"/>
              <a:gd name="T63" fmla="*/ 228 h 406"/>
              <a:gd name="T64" fmla="*/ 15 w 348"/>
              <a:gd name="T65" fmla="*/ 167 h 406"/>
              <a:gd name="T66" fmla="*/ 0 w 348"/>
              <a:gd name="T67" fmla="*/ 145 h 406"/>
              <a:gd name="T68" fmla="*/ 33 w 348"/>
              <a:gd name="T69" fmla="*/ 110 h 406"/>
              <a:gd name="T70" fmla="*/ 25 w 348"/>
              <a:gd name="T71" fmla="*/ 2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8" h="406">
                <a:moveTo>
                  <a:pt x="25" y="27"/>
                </a:moveTo>
                <a:lnTo>
                  <a:pt x="52" y="23"/>
                </a:lnTo>
                <a:lnTo>
                  <a:pt x="75" y="23"/>
                </a:lnTo>
                <a:lnTo>
                  <a:pt x="90" y="0"/>
                </a:lnTo>
                <a:lnTo>
                  <a:pt x="101" y="29"/>
                </a:lnTo>
                <a:lnTo>
                  <a:pt x="139" y="29"/>
                </a:lnTo>
                <a:lnTo>
                  <a:pt x="159" y="58"/>
                </a:lnTo>
                <a:lnTo>
                  <a:pt x="197" y="51"/>
                </a:lnTo>
                <a:lnTo>
                  <a:pt x="225" y="67"/>
                </a:lnTo>
                <a:lnTo>
                  <a:pt x="273" y="80"/>
                </a:lnTo>
                <a:lnTo>
                  <a:pt x="282" y="101"/>
                </a:lnTo>
                <a:lnTo>
                  <a:pt x="307" y="102"/>
                </a:lnTo>
                <a:lnTo>
                  <a:pt x="300" y="124"/>
                </a:lnTo>
                <a:lnTo>
                  <a:pt x="308" y="149"/>
                </a:lnTo>
                <a:lnTo>
                  <a:pt x="292" y="178"/>
                </a:lnTo>
                <a:lnTo>
                  <a:pt x="303" y="185"/>
                </a:lnTo>
                <a:lnTo>
                  <a:pt x="331" y="152"/>
                </a:lnTo>
                <a:lnTo>
                  <a:pt x="329" y="140"/>
                </a:lnTo>
                <a:lnTo>
                  <a:pt x="341" y="136"/>
                </a:lnTo>
                <a:lnTo>
                  <a:pt x="348" y="152"/>
                </a:lnTo>
                <a:lnTo>
                  <a:pt x="327" y="175"/>
                </a:lnTo>
                <a:lnTo>
                  <a:pt x="319" y="226"/>
                </a:lnTo>
                <a:lnTo>
                  <a:pt x="319" y="312"/>
                </a:lnTo>
                <a:lnTo>
                  <a:pt x="331" y="328"/>
                </a:lnTo>
                <a:lnTo>
                  <a:pt x="326" y="381"/>
                </a:lnTo>
                <a:lnTo>
                  <a:pt x="160" y="406"/>
                </a:lnTo>
                <a:lnTo>
                  <a:pt x="119" y="381"/>
                </a:lnTo>
                <a:lnTo>
                  <a:pt x="128" y="350"/>
                </a:lnTo>
                <a:lnTo>
                  <a:pt x="108" y="316"/>
                </a:lnTo>
                <a:lnTo>
                  <a:pt x="90" y="271"/>
                </a:lnTo>
                <a:lnTo>
                  <a:pt x="43" y="228"/>
                </a:lnTo>
                <a:lnTo>
                  <a:pt x="15" y="228"/>
                </a:lnTo>
                <a:lnTo>
                  <a:pt x="15" y="167"/>
                </a:lnTo>
                <a:lnTo>
                  <a:pt x="0" y="145"/>
                </a:lnTo>
                <a:lnTo>
                  <a:pt x="33" y="110"/>
                </a:lnTo>
                <a:lnTo>
                  <a:pt x="25" y="27"/>
                </a:lnTo>
                <a:close/>
              </a:path>
            </a:pathLst>
          </a:custGeom>
          <a:solidFill>
            <a:srgbClr val="9E4000"/>
          </a:solidFill>
          <a:ln w="1270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nvGrpSpPr>
          <p:cNvPr id="11" name="Group 10"/>
          <p:cNvGrpSpPr/>
          <p:nvPr/>
        </p:nvGrpSpPr>
        <p:grpSpPr>
          <a:xfrm>
            <a:off x="7080697" y="2183504"/>
            <a:ext cx="1111463" cy="804217"/>
            <a:chOff x="7239221" y="2382503"/>
            <a:chExt cx="1111463" cy="749593"/>
          </a:xfrm>
          <a:solidFill>
            <a:srgbClr val="9E4000"/>
          </a:solidFill>
          <a:effectLst/>
        </p:grpSpPr>
        <p:sp>
          <p:nvSpPr>
            <p:cNvPr id="72" name="Freeform 71"/>
            <p:cNvSpPr>
              <a:spLocks/>
            </p:cNvSpPr>
            <p:nvPr/>
          </p:nvSpPr>
          <p:spPr bwMode="auto">
            <a:xfrm>
              <a:off x="7239221" y="2382503"/>
              <a:ext cx="882808" cy="711814"/>
            </a:xfrm>
            <a:custGeom>
              <a:avLst/>
              <a:gdLst>
                <a:gd name="T0" fmla="*/ 36 w 444"/>
                <a:gd name="T1" fmla="*/ 234 h 358"/>
                <a:gd name="T2" fmla="*/ 79 w 444"/>
                <a:gd name="T3" fmla="*/ 214 h 358"/>
                <a:gd name="T4" fmla="*/ 136 w 444"/>
                <a:gd name="T5" fmla="*/ 211 h 358"/>
                <a:gd name="T6" fmla="*/ 150 w 444"/>
                <a:gd name="T7" fmla="*/ 192 h 358"/>
                <a:gd name="T8" fmla="*/ 170 w 444"/>
                <a:gd name="T9" fmla="*/ 190 h 358"/>
                <a:gd name="T10" fmla="*/ 181 w 444"/>
                <a:gd name="T11" fmla="*/ 170 h 358"/>
                <a:gd name="T12" fmla="*/ 200 w 444"/>
                <a:gd name="T13" fmla="*/ 163 h 358"/>
                <a:gd name="T14" fmla="*/ 193 w 444"/>
                <a:gd name="T15" fmla="*/ 125 h 358"/>
                <a:gd name="T16" fmla="*/ 181 w 444"/>
                <a:gd name="T17" fmla="*/ 115 h 358"/>
                <a:gd name="T18" fmla="*/ 205 w 444"/>
                <a:gd name="T19" fmla="*/ 86 h 358"/>
                <a:gd name="T20" fmla="*/ 220 w 444"/>
                <a:gd name="T21" fmla="*/ 86 h 358"/>
                <a:gd name="T22" fmla="*/ 274 w 444"/>
                <a:gd name="T23" fmla="*/ 24 h 358"/>
                <a:gd name="T24" fmla="*/ 354 w 444"/>
                <a:gd name="T25" fmla="*/ 0 h 358"/>
                <a:gd name="T26" fmla="*/ 362 w 444"/>
                <a:gd name="T27" fmla="*/ 60 h 358"/>
                <a:gd name="T28" fmla="*/ 366 w 444"/>
                <a:gd name="T29" fmla="*/ 58 h 358"/>
                <a:gd name="T30" fmla="*/ 385 w 444"/>
                <a:gd name="T31" fmla="*/ 79 h 358"/>
                <a:gd name="T32" fmla="*/ 385 w 444"/>
                <a:gd name="T33" fmla="*/ 141 h 358"/>
                <a:gd name="T34" fmla="*/ 407 w 444"/>
                <a:gd name="T35" fmla="*/ 191 h 358"/>
                <a:gd name="T36" fmla="*/ 416 w 444"/>
                <a:gd name="T37" fmla="*/ 256 h 358"/>
                <a:gd name="T38" fmla="*/ 417 w 444"/>
                <a:gd name="T39" fmla="*/ 312 h 358"/>
                <a:gd name="T40" fmla="*/ 444 w 444"/>
                <a:gd name="T41" fmla="*/ 331 h 358"/>
                <a:gd name="T42" fmla="*/ 423 w 444"/>
                <a:gd name="T43" fmla="*/ 358 h 358"/>
                <a:gd name="T44" fmla="*/ 372 w 444"/>
                <a:gd name="T45" fmla="*/ 325 h 358"/>
                <a:gd name="T46" fmla="*/ 345 w 444"/>
                <a:gd name="T47" fmla="*/ 328 h 358"/>
                <a:gd name="T48" fmla="*/ 320 w 444"/>
                <a:gd name="T49" fmla="*/ 320 h 358"/>
                <a:gd name="T50" fmla="*/ 322 w 444"/>
                <a:gd name="T51" fmla="*/ 301 h 358"/>
                <a:gd name="T52" fmla="*/ 305 w 444"/>
                <a:gd name="T53" fmla="*/ 294 h 358"/>
                <a:gd name="T54" fmla="*/ 12 w 444"/>
                <a:gd name="T55" fmla="*/ 344 h 358"/>
                <a:gd name="T56" fmla="*/ 0 w 444"/>
                <a:gd name="T57" fmla="*/ 328 h 358"/>
                <a:gd name="T58" fmla="*/ 45 w 444"/>
                <a:gd name="T59" fmla="*/ 266 h 358"/>
                <a:gd name="T60" fmla="*/ 36 w 444"/>
                <a:gd name="T61" fmla="*/ 23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4" h="358">
                  <a:moveTo>
                    <a:pt x="36" y="234"/>
                  </a:moveTo>
                  <a:lnTo>
                    <a:pt x="79" y="214"/>
                  </a:lnTo>
                  <a:lnTo>
                    <a:pt x="136" y="211"/>
                  </a:lnTo>
                  <a:lnTo>
                    <a:pt x="150" y="192"/>
                  </a:lnTo>
                  <a:lnTo>
                    <a:pt x="170" y="190"/>
                  </a:lnTo>
                  <a:lnTo>
                    <a:pt x="181" y="170"/>
                  </a:lnTo>
                  <a:lnTo>
                    <a:pt x="200" y="163"/>
                  </a:lnTo>
                  <a:lnTo>
                    <a:pt x="193" y="125"/>
                  </a:lnTo>
                  <a:lnTo>
                    <a:pt x="181" y="115"/>
                  </a:lnTo>
                  <a:lnTo>
                    <a:pt x="205" y="86"/>
                  </a:lnTo>
                  <a:lnTo>
                    <a:pt x="220" y="86"/>
                  </a:lnTo>
                  <a:lnTo>
                    <a:pt x="274" y="24"/>
                  </a:lnTo>
                  <a:lnTo>
                    <a:pt x="354" y="0"/>
                  </a:lnTo>
                  <a:lnTo>
                    <a:pt x="362" y="60"/>
                  </a:lnTo>
                  <a:lnTo>
                    <a:pt x="366" y="58"/>
                  </a:lnTo>
                  <a:lnTo>
                    <a:pt x="385" y="79"/>
                  </a:lnTo>
                  <a:lnTo>
                    <a:pt x="385" y="141"/>
                  </a:lnTo>
                  <a:lnTo>
                    <a:pt x="407" y="191"/>
                  </a:lnTo>
                  <a:lnTo>
                    <a:pt x="416" y="256"/>
                  </a:lnTo>
                  <a:lnTo>
                    <a:pt x="417" y="312"/>
                  </a:lnTo>
                  <a:lnTo>
                    <a:pt x="444" y="331"/>
                  </a:lnTo>
                  <a:lnTo>
                    <a:pt x="423" y="358"/>
                  </a:lnTo>
                  <a:lnTo>
                    <a:pt x="372" y="325"/>
                  </a:lnTo>
                  <a:lnTo>
                    <a:pt x="345" y="328"/>
                  </a:lnTo>
                  <a:lnTo>
                    <a:pt x="320" y="320"/>
                  </a:lnTo>
                  <a:lnTo>
                    <a:pt x="322" y="301"/>
                  </a:lnTo>
                  <a:lnTo>
                    <a:pt x="305" y="294"/>
                  </a:lnTo>
                  <a:lnTo>
                    <a:pt x="12" y="344"/>
                  </a:lnTo>
                  <a:lnTo>
                    <a:pt x="0" y="328"/>
                  </a:lnTo>
                  <a:lnTo>
                    <a:pt x="45" y="266"/>
                  </a:lnTo>
                  <a:lnTo>
                    <a:pt x="36" y="234"/>
                  </a:lnTo>
                  <a:close/>
                </a:path>
              </a:pathLst>
            </a:custGeom>
            <a:grpFill/>
            <a:ln w="12700">
              <a:solidFill>
                <a:schemeClr val="bg1"/>
              </a:solidFill>
              <a:round/>
              <a:headEnd/>
              <a:tailEnd/>
            </a:ln>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73" name="Freeform 72"/>
            <p:cNvSpPr>
              <a:spLocks/>
            </p:cNvSpPr>
            <p:nvPr/>
          </p:nvSpPr>
          <p:spPr bwMode="auto">
            <a:xfrm>
              <a:off x="8096181" y="2982972"/>
              <a:ext cx="254503" cy="149124"/>
            </a:xfrm>
            <a:custGeom>
              <a:avLst/>
              <a:gdLst>
                <a:gd name="T0" fmla="*/ 0 w 128"/>
                <a:gd name="T1" fmla="*/ 55 h 75"/>
                <a:gd name="T2" fmla="*/ 53 w 128"/>
                <a:gd name="T3" fmla="*/ 31 h 75"/>
                <a:gd name="T4" fmla="*/ 104 w 128"/>
                <a:gd name="T5" fmla="*/ 0 h 75"/>
                <a:gd name="T6" fmla="*/ 114 w 128"/>
                <a:gd name="T7" fmla="*/ 1 h 75"/>
                <a:gd name="T8" fmla="*/ 128 w 128"/>
                <a:gd name="T9" fmla="*/ 2 h 75"/>
                <a:gd name="T10" fmla="*/ 79 w 128"/>
                <a:gd name="T11" fmla="*/ 43 h 75"/>
                <a:gd name="T12" fmla="*/ 14 w 128"/>
                <a:gd name="T13" fmla="*/ 75 h 75"/>
                <a:gd name="T14" fmla="*/ 0 w 128"/>
                <a:gd name="T15" fmla="*/ 5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75">
                  <a:moveTo>
                    <a:pt x="0" y="55"/>
                  </a:moveTo>
                  <a:lnTo>
                    <a:pt x="53" y="31"/>
                  </a:lnTo>
                  <a:lnTo>
                    <a:pt x="104" y="0"/>
                  </a:lnTo>
                  <a:lnTo>
                    <a:pt x="114" y="1"/>
                  </a:lnTo>
                  <a:lnTo>
                    <a:pt x="128" y="2"/>
                  </a:lnTo>
                  <a:lnTo>
                    <a:pt x="79" y="43"/>
                  </a:lnTo>
                  <a:lnTo>
                    <a:pt x="14" y="75"/>
                  </a:lnTo>
                  <a:lnTo>
                    <a:pt x="0" y="55"/>
                  </a:lnTo>
                  <a:close/>
                </a:path>
              </a:pathLst>
            </a:custGeom>
            <a:grpFill/>
            <a:ln w="12700">
              <a:solidFill>
                <a:schemeClr val="bg1"/>
              </a:solidFill>
              <a:round/>
              <a:headEnd/>
              <a:tailEnd/>
            </a:ln>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sp>
        <p:nvSpPr>
          <p:cNvPr id="12" name="Freeform 11"/>
          <p:cNvSpPr>
            <a:spLocks/>
          </p:cNvSpPr>
          <p:nvPr/>
        </p:nvSpPr>
        <p:spPr bwMode="auto">
          <a:xfrm>
            <a:off x="7213913" y="3251381"/>
            <a:ext cx="674037" cy="299503"/>
          </a:xfrm>
          <a:custGeom>
            <a:avLst/>
            <a:gdLst>
              <a:gd name="T0" fmla="*/ 0 w 339"/>
              <a:gd name="T1" fmla="*/ 46 h 138"/>
              <a:gd name="T2" fmla="*/ 254 w 339"/>
              <a:gd name="T3" fmla="*/ 0 h 138"/>
              <a:gd name="T4" fmla="*/ 294 w 339"/>
              <a:gd name="T5" fmla="*/ 94 h 138"/>
              <a:gd name="T6" fmla="*/ 338 w 339"/>
              <a:gd name="T7" fmla="*/ 84 h 138"/>
              <a:gd name="T8" fmla="*/ 339 w 339"/>
              <a:gd name="T9" fmla="*/ 132 h 138"/>
              <a:gd name="T10" fmla="*/ 303 w 339"/>
              <a:gd name="T11" fmla="*/ 138 h 138"/>
              <a:gd name="T12" fmla="*/ 273 w 339"/>
              <a:gd name="T13" fmla="*/ 107 h 138"/>
              <a:gd name="T14" fmla="*/ 254 w 339"/>
              <a:gd name="T15" fmla="*/ 70 h 138"/>
              <a:gd name="T16" fmla="*/ 249 w 339"/>
              <a:gd name="T17" fmla="*/ 17 h 138"/>
              <a:gd name="T18" fmla="*/ 235 w 339"/>
              <a:gd name="T19" fmla="*/ 43 h 138"/>
              <a:gd name="T20" fmla="*/ 253 w 339"/>
              <a:gd name="T21" fmla="*/ 121 h 138"/>
              <a:gd name="T22" fmla="*/ 178 w 339"/>
              <a:gd name="T23" fmla="*/ 133 h 138"/>
              <a:gd name="T24" fmla="*/ 175 w 339"/>
              <a:gd name="T25" fmla="*/ 76 h 138"/>
              <a:gd name="T26" fmla="*/ 130 w 339"/>
              <a:gd name="T27" fmla="*/ 51 h 138"/>
              <a:gd name="T28" fmla="*/ 91 w 339"/>
              <a:gd name="T29" fmla="*/ 44 h 138"/>
              <a:gd name="T30" fmla="*/ 11 w 339"/>
              <a:gd name="T31" fmla="*/ 84 h 138"/>
              <a:gd name="T32" fmla="*/ 0 w 339"/>
              <a:gd name="T33" fmla="*/ 46 h 138"/>
              <a:gd name="connsiteX0" fmla="*/ 0 w 10000"/>
              <a:gd name="connsiteY0" fmla="*/ 3333 h 10000"/>
              <a:gd name="connsiteX1" fmla="*/ 7634 w 10000"/>
              <a:gd name="connsiteY1" fmla="*/ 0 h 10000"/>
              <a:gd name="connsiteX2" fmla="*/ 8673 w 10000"/>
              <a:gd name="connsiteY2" fmla="*/ 6812 h 10000"/>
              <a:gd name="connsiteX3" fmla="*/ 9971 w 10000"/>
              <a:gd name="connsiteY3" fmla="*/ 6087 h 10000"/>
              <a:gd name="connsiteX4" fmla="*/ 10000 w 10000"/>
              <a:gd name="connsiteY4" fmla="*/ 9565 h 10000"/>
              <a:gd name="connsiteX5" fmla="*/ 8938 w 10000"/>
              <a:gd name="connsiteY5" fmla="*/ 10000 h 10000"/>
              <a:gd name="connsiteX6" fmla="*/ 8053 w 10000"/>
              <a:gd name="connsiteY6" fmla="*/ 7754 h 10000"/>
              <a:gd name="connsiteX7" fmla="*/ 7493 w 10000"/>
              <a:gd name="connsiteY7" fmla="*/ 5072 h 10000"/>
              <a:gd name="connsiteX8" fmla="*/ 7345 w 10000"/>
              <a:gd name="connsiteY8" fmla="*/ 1232 h 10000"/>
              <a:gd name="connsiteX9" fmla="*/ 6932 w 10000"/>
              <a:gd name="connsiteY9" fmla="*/ 3116 h 10000"/>
              <a:gd name="connsiteX10" fmla="*/ 7463 w 10000"/>
              <a:gd name="connsiteY10" fmla="*/ 8768 h 10000"/>
              <a:gd name="connsiteX11" fmla="*/ 5251 w 10000"/>
              <a:gd name="connsiteY11" fmla="*/ 9638 h 10000"/>
              <a:gd name="connsiteX12" fmla="*/ 5162 w 10000"/>
              <a:gd name="connsiteY12" fmla="*/ 5507 h 10000"/>
              <a:gd name="connsiteX13" fmla="*/ 3835 w 10000"/>
              <a:gd name="connsiteY13" fmla="*/ 3696 h 10000"/>
              <a:gd name="connsiteX14" fmla="*/ 2684 w 10000"/>
              <a:gd name="connsiteY14" fmla="*/ 3188 h 10000"/>
              <a:gd name="connsiteX15" fmla="*/ 324 w 10000"/>
              <a:gd name="connsiteY15" fmla="*/ 6087 h 10000"/>
              <a:gd name="connsiteX16" fmla="*/ 0 w 10000"/>
              <a:gd name="connsiteY16" fmla="*/ 3333 h 10000"/>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812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986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986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986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00" h="10174">
                <a:moveTo>
                  <a:pt x="0" y="3507"/>
                </a:moveTo>
                <a:lnTo>
                  <a:pt x="7705" y="0"/>
                </a:lnTo>
                <a:lnTo>
                  <a:pt x="8673" y="6986"/>
                </a:lnTo>
                <a:lnTo>
                  <a:pt x="9971" y="6261"/>
                </a:lnTo>
                <a:cubicBezTo>
                  <a:pt x="9981" y="7420"/>
                  <a:pt x="9990" y="8580"/>
                  <a:pt x="10000" y="9739"/>
                </a:cubicBezTo>
                <a:lnTo>
                  <a:pt x="8938" y="10174"/>
                </a:lnTo>
                <a:lnTo>
                  <a:pt x="8053" y="7928"/>
                </a:lnTo>
                <a:lnTo>
                  <a:pt x="7493" y="5246"/>
                </a:lnTo>
                <a:cubicBezTo>
                  <a:pt x="7444" y="3966"/>
                  <a:pt x="7394" y="2686"/>
                  <a:pt x="7345" y="1406"/>
                </a:cubicBezTo>
                <a:cubicBezTo>
                  <a:pt x="7207" y="2034"/>
                  <a:pt x="7070" y="2662"/>
                  <a:pt x="6932" y="3290"/>
                </a:cubicBezTo>
                <a:lnTo>
                  <a:pt x="7463" y="8942"/>
                </a:lnTo>
                <a:lnTo>
                  <a:pt x="5251" y="9986"/>
                </a:lnTo>
                <a:cubicBezTo>
                  <a:pt x="5115" y="8782"/>
                  <a:pt x="5192" y="7058"/>
                  <a:pt x="5162" y="5681"/>
                </a:cubicBezTo>
                <a:lnTo>
                  <a:pt x="3835" y="3870"/>
                </a:lnTo>
                <a:lnTo>
                  <a:pt x="2684" y="3362"/>
                </a:lnTo>
                <a:lnTo>
                  <a:pt x="324" y="6261"/>
                </a:lnTo>
                <a:lnTo>
                  <a:pt x="0" y="3507"/>
                </a:lnTo>
                <a:close/>
              </a:path>
            </a:pathLst>
          </a:custGeom>
          <a:solidFill>
            <a:srgbClr val="9E4000"/>
          </a:solidFill>
          <a:ln w="1270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nvGrpSpPr>
          <p:cNvPr id="13" name="Group 12"/>
          <p:cNvGrpSpPr/>
          <p:nvPr/>
        </p:nvGrpSpPr>
        <p:grpSpPr>
          <a:xfrm>
            <a:off x="6814264" y="3367430"/>
            <a:ext cx="1073270" cy="693290"/>
            <a:chOff x="6972788" y="3486014"/>
            <a:chExt cx="1073270" cy="646200"/>
          </a:xfrm>
          <a:solidFill>
            <a:schemeClr val="accent6">
              <a:lumMod val="20000"/>
              <a:lumOff val="80000"/>
            </a:schemeClr>
          </a:solidFill>
          <a:effectLst/>
        </p:grpSpPr>
        <p:sp>
          <p:nvSpPr>
            <p:cNvPr id="70" name="Freeform 69"/>
            <p:cNvSpPr>
              <a:spLocks/>
            </p:cNvSpPr>
            <p:nvPr/>
          </p:nvSpPr>
          <p:spPr bwMode="auto">
            <a:xfrm>
              <a:off x="6972788" y="3486014"/>
              <a:ext cx="1025966" cy="646200"/>
            </a:xfrm>
            <a:custGeom>
              <a:avLst/>
              <a:gdLst>
                <a:gd name="T0" fmla="*/ 85 w 516"/>
                <a:gd name="T1" fmla="*/ 228 h 325"/>
                <a:gd name="T2" fmla="*/ 69 w 516"/>
                <a:gd name="T3" fmla="*/ 260 h 325"/>
                <a:gd name="T4" fmla="*/ 48 w 516"/>
                <a:gd name="T5" fmla="*/ 269 h 325"/>
                <a:gd name="T6" fmla="*/ 47 w 516"/>
                <a:gd name="T7" fmla="*/ 291 h 325"/>
                <a:gd name="T8" fmla="*/ 2 w 516"/>
                <a:gd name="T9" fmla="*/ 307 h 325"/>
                <a:gd name="T10" fmla="*/ 0 w 516"/>
                <a:gd name="T11" fmla="*/ 325 h 325"/>
                <a:gd name="T12" fmla="*/ 122 w 516"/>
                <a:gd name="T13" fmla="*/ 303 h 325"/>
                <a:gd name="T14" fmla="*/ 345 w 516"/>
                <a:gd name="T15" fmla="*/ 256 h 325"/>
                <a:gd name="T16" fmla="*/ 516 w 516"/>
                <a:gd name="T17" fmla="*/ 215 h 325"/>
                <a:gd name="T18" fmla="*/ 516 w 516"/>
                <a:gd name="T19" fmla="*/ 182 h 325"/>
                <a:gd name="T20" fmla="*/ 497 w 516"/>
                <a:gd name="T21" fmla="*/ 172 h 325"/>
                <a:gd name="T22" fmla="*/ 482 w 516"/>
                <a:gd name="T23" fmla="*/ 189 h 325"/>
                <a:gd name="T24" fmla="*/ 474 w 516"/>
                <a:gd name="T25" fmla="*/ 144 h 325"/>
                <a:gd name="T26" fmla="*/ 482 w 516"/>
                <a:gd name="T27" fmla="*/ 105 h 325"/>
                <a:gd name="T28" fmla="*/ 420 w 516"/>
                <a:gd name="T29" fmla="*/ 76 h 325"/>
                <a:gd name="T30" fmla="*/ 376 w 516"/>
                <a:gd name="T31" fmla="*/ 83 h 325"/>
                <a:gd name="T32" fmla="*/ 375 w 516"/>
                <a:gd name="T33" fmla="*/ 23 h 325"/>
                <a:gd name="T34" fmla="*/ 329 w 516"/>
                <a:gd name="T35" fmla="*/ 0 h 325"/>
                <a:gd name="T36" fmla="*/ 295 w 516"/>
                <a:gd name="T37" fmla="*/ 14 h 325"/>
                <a:gd name="T38" fmla="*/ 273 w 516"/>
                <a:gd name="T39" fmla="*/ 70 h 325"/>
                <a:gd name="T40" fmla="*/ 233 w 516"/>
                <a:gd name="T41" fmla="*/ 94 h 325"/>
                <a:gd name="T42" fmla="*/ 216 w 516"/>
                <a:gd name="T43" fmla="*/ 183 h 325"/>
                <a:gd name="T44" fmla="*/ 152 w 516"/>
                <a:gd name="T45" fmla="*/ 228 h 325"/>
                <a:gd name="T46" fmla="*/ 99 w 516"/>
                <a:gd name="T47" fmla="*/ 245 h 325"/>
                <a:gd name="T48" fmla="*/ 85 w 516"/>
                <a:gd name="T49" fmla="*/ 22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6" h="325">
                  <a:moveTo>
                    <a:pt x="85" y="228"/>
                  </a:moveTo>
                  <a:lnTo>
                    <a:pt x="69" y="260"/>
                  </a:lnTo>
                  <a:lnTo>
                    <a:pt x="48" y="269"/>
                  </a:lnTo>
                  <a:lnTo>
                    <a:pt x="47" y="291"/>
                  </a:lnTo>
                  <a:lnTo>
                    <a:pt x="2" y="307"/>
                  </a:lnTo>
                  <a:lnTo>
                    <a:pt x="0" y="325"/>
                  </a:lnTo>
                  <a:lnTo>
                    <a:pt x="122" y="303"/>
                  </a:lnTo>
                  <a:lnTo>
                    <a:pt x="345" y="256"/>
                  </a:lnTo>
                  <a:lnTo>
                    <a:pt x="516" y="215"/>
                  </a:lnTo>
                  <a:lnTo>
                    <a:pt x="516" y="182"/>
                  </a:lnTo>
                  <a:lnTo>
                    <a:pt x="497" y="172"/>
                  </a:lnTo>
                  <a:lnTo>
                    <a:pt x="482" y="189"/>
                  </a:lnTo>
                  <a:lnTo>
                    <a:pt x="474" y="144"/>
                  </a:lnTo>
                  <a:lnTo>
                    <a:pt x="482" y="105"/>
                  </a:lnTo>
                  <a:lnTo>
                    <a:pt x="420" y="76"/>
                  </a:lnTo>
                  <a:lnTo>
                    <a:pt x="376" y="83"/>
                  </a:lnTo>
                  <a:lnTo>
                    <a:pt x="375" y="23"/>
                  </a:lnTo>
                  <a:lnTo>
                    <a:pt x="329" y="0"/>
                  </a:lnTo>
                  <a:lnTo>
                    <a:pt x="295" y="14"/>
                  </a:lnTo>
                  <a:lnTo>
                    <a:pt x="273" y="70"/>
                  </a:lnTo>
                  <a:lnTo>
                    <a:pt x="233" y="94"/>
                  </a:lnTo>
                  <a:lnTo>
                    <a:pt x="216" y="183"/>
                  </a:lnTo>
                  <a:lnTo>
                    <a:pt x="152" y="228"/>
                  </a:lnTo>
                  <a:lnTo>
                    <a:pt x="99" y="245"/>
                  </a:lnTo>
                  <a:lnTo>
                    <a:pt x="85" y="228"/>
                  </a:lnTo>
                  <a:close/>
                </a:path>
              </a:pathLst>
            </a:custGeom>
            <a:grp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71" name="Freeform 70"/>
            <p:cNvSpPr>
              <a:spLocks/>
            </p:cNvSpPr>
            <p:nvPr/>
          </p:nvSpPr>
          <p:spPr bwMode="auto">
            <a:xfrm>
              <a:off x="7972490" y="3649055"/>
              <a:ext cx="73568" cy="121287"/>
            </a:xfrm>
            <a:custGeom>
              <a:avLst/>
              <a:gdLst>
                <a:gd name="T0" fmla="*/ 0 w 37"/>
                <a:gd name="T1" fmla="*/ 5 h 61"/>
                <a:gd name="T2" fmla="*/ 37 w 37"/>
                <a:gd name="T3" fmla="*/ 0 h 61"/>
                <a:gd name="T4" fmla="*/ 16 w 37"/>
                <a:gd name="T5" fmla="*/ 61 h 61"/>
                <a:gd name="T6" fmla="*/ 1 w 37"/>
                <a:gd name="T7" fmla="*/ 60 h 61"/>
                <a:gd name="T8" fmla="*/ 0 w 37"/>
                <a:gd name="T9" fmla="*/ 5 h 61"/>
              </a:gdLst>
              <a:ahLst/>
              <a:cxnLst>
                <a:cxn ang="0">
                  <a:pos x="T0" y="T1"/>
                </a:cxn>
                <a:cxn ang="0">
                  <a:pos x="T2" y="T3"/>
                </a:cxn>
                <a:cxn ang="0">
                  <a:pos x="T4" y="T5"/>
                </a:cxn>
                <a:cxn ang="0">
                  <a:pos x="T6" y="T7"/>
                </a:cxn>
                <a:cxn ang="0">
                  <a:pos x="T8" y="T9"/>
                </a:cxn>
              </a:cxnLst>
              <a:rect l="0" t="0" r="r" b="b"/>
              <a:pathLst>
                <a:path w="37" h="61">
                  <a:moveTo>
                    <a:pt x="0" y="5"/>
                  </a:moveTo>
                  <a:lnTo>
                    <a:pt x="37" y="0"/>
                  </a:lnTo>
                  <a:lnTo>
                    <a:pt x="16" y="61"/>
                  </a:lnTo>
                  <a:lnTo>
                    <a:pt x="1" y="60"/>
                  </a:lnTo>
                  <a:lnTo>
                    <a:pt x="0" y="5"/>
                  </a:lnTo>
                  <a:close/>
                </a:path>
              </a:pathLst>
            </a:custGeom>
            <a:grp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sp>
        <p:nvSpPr>
          <p:cNvPr id="14" name="Freeform 13"/>
          <p:cNvSpPr>
            <a:spLocks/>
          </p:cNvSpPr>
          <p:nvPr/>
        </p:nvSpPr>
        <p:spPr bwMode="auto">
          <a:xfrm>
            <a:off x="4082330" y="1938186"/>
            <a:ext cx="922574" cy="580229"/>
          </a:xfrm>
          <a:custGeom>
            <a:avLst/>
            <a:gdLst>
              <a:gd name="T0" fmla="*/ 3 w 464"/>
              <a:gd name="T1" fmla="*/ 0 h 272"/>
              <a:gd name="T2" fmla="*/ 389 w 464"/>
              <a:gd name="T3" fmla="*/ 10 h 272"/>
              <a:gd name="T4" fmla="*/ 418 w 464"/>
              <a:gd name="T5" fmla="*/ 88 h 272"/>
              <a:gd name="T6" fmla="*/ 445 w 464"/>
              <a:gd name="T7" fmla="*/ 149 h 272"/>
              <a:gd name="T8" fmla="*/ 464 w 464"/>
              <a:gd name="T9" fmla="*/ 249 h 272"/>
              <a:gd name="T10" fmla="*/ 453 w 464"/>
              <a:gd name="T11" fmla="*/ 272 h 272"/>
              <a:gd name="T12" fmla="*/ 309 w 464"/>
              <a:gd name="T13" fmla="*/ 267 h 272"/>
              <a:gd name="T14" fmla="*/ 0 w 464"/>
              <a:gd name="T15" fmla="*/ 263 h 272"/>
              <a:gd name="T16" fmla="*/ 3 w 464"/>
              <a:gd name="T1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272">
                <a:moveTo>
                  <a:pt x="3" y="0"/>
                </a:moveTo>
                <a:lnTo>
                  <a:pt x="389" y="10"/>
                </a:lnTo>
                <a:lnTo>
                  <a:pt x="418" y="88"/>
                </a:lnTo>
                <a:lnTo>
                  <a:pt x="445" y="149"/>
                </a:lnTo>
                <a:lnTo>
                  <a:pt x="464" y="249"/>
                </a:lnTo>
                <a:lnTo>
                  <a:pt x="453" y="272"/>
                </a:lnTo>
                <a:lnTo>
                  <a:pt x="309" y="267"/>
                </a:lnTo>
                <a:lnTo>
                  <a:pt x="0" y="263"/>
                </a:lnTo>
                <a:lnTo>
                  <a:pt x="3" y="0"/>
                </a:lnTo>
                <a:close/>
              </a:path>
            </a:pathLst>
          </a:custGeom>
          <a:solidFill>
            <a:srgbClr val="FF6600"/>
          </a:solidFill>
          <a:ln w="12700">
            <a:solidFill>
              <a:schemeClr val="bg1"/>
            </a:solidFill>
            <a:round/>
            <a:headEnd/>
            <a:tailEnd/>
          </a:ln>
          <a:effectLst/>
          <a:scene3d>
            <a:camera prst="orthographicFront"/>
            <a:lightRig rig="threePt" dir="t"/>
          </a:scene3d>
          <a:sp3d>
            <a:bevelT w="0" h="0"/>
            <a:bevelB w="0" h="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5" name="Freeform 14"/>
          <p:cNvSpPr>
            <a:spLocks/>
          </p:cNvSpPr>
          <p:nvPr/>
        </p:nvSpPr>
        <p:spPr bwMode="auto">
          <a:xfrm>
            <a:off x="4044552" y="3062382"/>
            <a:ext cx="1159184" cy="558898"/>
          </a:xfrm>
          <a:custGeom>
            <a:avLst/>
            <a:gdLst>
              <a:gd name="T0" fmla="*/ 7 w 583"/>
              <a:gd name="T1" fmla="*/ 0 h 262"/>
              <a:gd name="T2" fmla="*/ 0 w 583"/>
              <a:gd name="T3" fmla="*/ 173 h 262"/>
              <a:gd name="T4" fmla="*/ 132 w 583"/>
              <a:gd name="T5" fmla="*/ 178 h 262"/>
              <a:gd name="T6" fmla="*/ 131 w 583"/>
              <a:gd name="T7" fmla="*/ 262 h 262"/>
              <a:gd name="T8" fmla="*/ 308 w 583"/>
              <a:gd name="T9" fmla="*/ 260 h 262"/>
              <a:gd name="T10" fmla="*/ 467 w 583"/>
              <a:gd name="T11" fmla="*/ 257 h 262"/>
              <a:gd name="T12" fmla="*/ 583 w 583"/>
              <a:gd name="T13" fmla="*/ 260 h 262"/>
              <a:gd name="T14" fmla="*/ 547 w 583"/>
              <a:gd name="T15" fmla="*/ 186 h 262"/>
              <a:gd name="T16" fmla="*/ 522 w 583"/>
              <a:gd name="T17" fmla="*/ 117 h 262"/>
              <a:gd name="T18" fmla="*/ 495 w 583"/>
              <a:gd name="T19" fmla="*/ 47 h 262"/>
              <a:gd name="T20" fmla="*/ 428 w 583"/>
              <a:gd name="T21" fmla="*/ 1 h 262"/>
              <a:gd name="T22" fmla="*/ 399 w 583"/>
              <a:gd name="T23" fmla="*/ 28 h 262"/>
              <a:gd name="T24" fmla="*/ 362 w 583"/>
              <a:gd name="T25" fmla="*/ 9 h 262"/>
              <a:gd name="T26" fmla="*/ 204 w 583"/>
              <a:gd name="T27" fmla="*/ 3 h 262"/>
              <a:gd name="T28" fmla="*/ 7 w 583"/>
              <a:gd name="T2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3" h="262">
                <a:moveTo>
                  <a:pt x="7" y="0"/>
                </a:moveTo>
                <a:lnTo>
                  <a:pt x="0" y="173"/>
                </a:lnTo>
                <a:lnTo>
                  <a:pt x="132" y="178"/>
                </a:lnTo>
                <a:lnTo>
                  <a:pt x="131" y="262"/>
                </a:lnTo>
                <a:lnTo>
                  <a:pt x="308" y="260"/>
                </a:lnTo>
                <a:lnTo>
                  <a:pt x="467" y="257"/>
                </a:lnTo>
                <a:lnTo>
                  <a:pt x="583" y="260"/>
                </a:lnTo>
                <a:lnTo>
                  <a:pt x="547" y="186"/>
                </a:lnTo>
                <a:lnTo>
                  <a:pt x="522" y="117"/>
                </a:lnTo>
                <a:lnTo>
                  <a:pt x="495" y="47"/>
                </a:lnTo>
                <a:lnTo>
                  <a:pt x="428" y="1"/>
                </a:lnTo>
                <a:lnTo>
                  <a:pt x="399" y="28"/>
                </a:lnTo>
                <a:lnTo>
                  <a:pt x="362" y="9"/>
                </a:lnTo>
                <a:lnTo>
                  <a:pt x="204" y="3"/>
                </a:lnTo>
                <a:lnTo>
                  <a:pt x="7" y="0"/>
                </a:lnTo>
                <a:close/>
              </a:path>
            </a:pathLst>
          </a:custGeom>
          <a:solidFill>
            <a:srgbClr val="9E4000"/>
          </a:solidFill>
          <a:ln w="1270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6" name="Freeform 15"/>
          <p:cNvSpPr>
            <a:spLocks/>
          </p:cNvSpPr>
          <p:nvPr/>
        </p:nvSpPr>
        <p:spPr bwMode="auto">
          <a:xfrm>
            <a:off x="4283540" y="3612307"/>
            <a:ext cx="1025576" cy="550805"/>
          </a:xfrm>
          <a:custGeom>
            <a:avLst/>
            <a:gdLst>
              <a:gd name="T0" fmla="*/ 4 w 511"/>
              <a:gd name="T1" fmla="*/ 3 h 258"/>
              <a:gd name="T2" fmla="*/ 3 w 511"/>
              <a:gd name="T3" fmla="*/ 151 h 258"/>
              <a:gd name="T4" fmla="*/ 0 w 511"/>
              <a:gd name="T5" fmla="*/ 254 h 258"/>
              <a:gd name="T6" fmla="*/ 511 w 511"/>
              <a:gd name="T7" fmla="*/ 258 h 258"/>
              <a:gd name="T8" fmla="*/ 501 w 511"/>
              <a:gd name="T9" fmla="*/ 123 h 258"/>
              <a:gd name="T10" fmla="*/ 501 w 511"/>
              <a:gd name="T11" fmla="*/ 74 h 258"/>
              <a:gd name="T12" fmla="*/ 460 w 511"/>
              <a:gd name="T13" fmla="*/ 42 h 258"/>
              <a:gd name="T14" fmla="*/ 472 w 511"/>
              <a:gd name="T15" fmla="*/ 16 h 258"/>
              <a:gd name="T16" fmla="*/ 455 w 511"/>
              <a:gd name="T17" fmla="*/ 0 h 258"/>
              <a:gd name="T18" fmla="*/ 222 w 511"/>
              <a:gd name="T19" fmla="*/ 3 h 258"/>
              <a:gd name="T20" fmla="*/ 4 w 511"/>
              <a:gd name="T21" fmla="*/ 3 h 258"/>
              <a:gd name="connsiteX0" fmla="*/ 172 w 10094"/>
              <a:gd name="connsiteY0" fmla="*/ 116 h 10000"/>
              <a:gd name="connsiteX1" fmla="*/ 153 w 10094"/>
              <a:gd name="connsiteY1" fmla="*/ 5853 h 10000"/>
              <a:gd name="connsiteX2" fmla="*/ 0 w 10094"/>
              <a:gd name="connsiteY2" fmla="*/ 9969 h 10000"/>
              <a:gd name="connsiteX3" fmla="*/ 10094 w 10094"/>
              <a:gd name="connsiteY3" fmla="*/ 10000 h 10000"/>
              <a:gd name="connsiteX4" fmla="*/ 9898 w 10094"/>
              <a:gd name="connsiteY4" fmla="*/ 4767 h 10000"/>
              <a:gd name="connsiteX5" fmla="*/ 9898 w 10094"/>
              <a:gd name="connsiteY5" fmla="*/ 2868 h 10000"/>
              <a:gd name="connsiteX6" fmla="*/ 9096 w 10094"/>
              <a:gd name="connsiteY6" fmla="*/ 1628 h 10000"/>
              <a:gd name="connsiteX7" fmla="*/ 9331 w 10094"/>
              <a:gd name="connsiteY7" fmla="*/ 620 h 10000"/>
              <a:gd name="connsiteX8" fmla="*/ 8998 w 10094"/>
              <a:gd name="connsiteY8" fmla="*/ 0 h 10000"/>
              <a:gd name="connsiteX9" fmla="*/ 4438 w 10094"/>
              <a:gd name="connsiteY9" fmla="*/ 116 h 10000"/>
              <a:gd name="connsiteX10" fmla="*/ 172 w 10094"/>
              <a:gd name="connsiteY10" fmla="*/ 116 h 10000"/>
              <a:gd name="connsiteX0" fmla="*/ 172 w 10094"/>
              <a:gd name="connsiteY0" fmla="*/ 124 h 10008"/>
              <a:gd name="connsiteX1" fmla="*/ 153 w 10094"/>
              <a:gd name="connsiteY1" fmla="*/ 5861 h 10008"/>
              <a:gd name="connsiteX2" fmla="*/ 0 w 10094"/>
              <a:gd name="connsiteY2" fmla="*/ 9977 h 10008"/>
              <a:gd name="connsiteX3" fmla="*/ 10094 w 10094"/>
              <a:gd name="connsiteY3" fmla="*/ 10008 h 10008"/>
              <a:gd name="connsiteX4" fmla="*/ 9898 w 10094"/>
              <a:gd name="connsiteY4" fmla="*/ 4775 h 10008"/>
              <a:gd name="connsiteX5" fmla="*/ 9898 w 10094"/>
              <a:gd name="connsiteY5" fmla="*/ 2876 h 10008"/>
              <a:gd name="connsiteX6" fmla="*/ 9096 w 10094"/>
              <a:gd name="connsiteY6" fmla="*/ 1636 h 10008"/>
              <a:gd name="connsiteX7" fmla="*/ 9331 w 10094"/>
              <a:gd name="connsiteY7" fmla="*/ 628 h 10008"/>
              <a:gd name="connsiteX8" fmla="*/ 8998 w 10094"/>
              <a:gd name="connsiteY8" fmla="*/ 8 h 10008"/>
              <a:gd name="connsiteX9" fmla="*/ 4625 w 10094"/>
              <a:gd name="connsiteY9" fmla="*/ 0 h 10008"/>
              <a:gd name="connsiteX10" fmla="*/ 172 w 10094"/>
              <a:gd name="connsiteY10" fmla="*/ 124 h 10008"/>
              <a:gd name="connsiteX0" fmla="*/ 172 w 10094"/>
              <a:gd name="connsiteY0" fmla="*/ 124 h 10008"/>
              <a:gd name="connsiteX1" fmla="*/ 28 w 10094"/>
              <a:gd name="connsiteY1" fmla="*/ 5923 h 10008"/>
              <a:gd name="connsiteX2" fmla="*/ 0 w 10094"/>
              <a:gd name="connsiteY2" fmla="*/ 9977 h 10008"/>
              <a:gd name="connsiteX3" fmla="*/ 10094 w 10094"/>
              <a:gd name="connsiteY3" fmla="*/ 10008 h 10008"/>
              <a:gd name="connsiteX4" fmla="*/ 9898 w 10094"/>
              <a:gd name="connsiteY4" fmla="*/ 4775 h 10008"/>
              <a:gd name="connsiteX5" fmla="*/ 9898 w 10094"/>
              <a:gd name="connsiteY5" fmla="*/ 2876 h 10008"/>
              <a:gd name="connsiteX6" fmla="*/ 9096 w 10094"/>
              <a:gd name="connsiteY6" fmla="*/ 1636 h 10008"/>
              <a:gd name="connsiteX7" fmla="*/ 9331 w 10094"/>
              <a:gd name="connsiteY7" fmla="*/ 628 h 10008"/>
              <a:gd name="connsiteX8" fmla="*/ 8998 w 10094"/>
              <a:gd name="connsiteY8" fmla="*/ 8 h 10008"/>
              <a:gd name="connsiteX9" fmla="*/ 4625 w 10094"/>
              <a:gd name="connsiteY9" fmla="*/ 0 h 10008"/>
              <a:gd name="connsiteX10" fmla="*/ 172 w 10094"/>
              <a:gd name="connsiteY10" fmla="*/ 124 h 1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4" h="10008">
                <a:moveTo>
                  <a:pt x="172" y="124"/>
                </a:moveTo>
                <a:cubicBezTo>
                  <a:pt x="166" y="2036"/>
                  <a:pt x="34" y="4011"/>
                  <a:pt x="28" y="5923"/>
                </a:cubicBezTo>
                <a:cubicBezTo>
                  <a:pt x="19" y="7274"/>
                  <a:pt x="9" y="8626"/>
                  <a:pt x="0" y="9977"/>
                </a:cubicBezTo>
                <a:lnTo>
                  <a:pt x="10094" y="10008"/>
                </a:lnTo>
                <a:cubicBezTo>
                  <a:pt x="10029" y="8264"/>
                  <a:pt x="9963" y="6519"/>
                  <a:pt x="9898" y="4775"/>
                </a:cubicBezTo>
                <a:lnTo>
                  <a:pt x="9898" y="2876"/>
                </a:lnTo>
                <a:lnTo>
                  <a:pt x="9096" y="1636"/>
                </a:lnTo>
                <a:cubicBezTo>
                  <a:pt x="9174" y="1300"/>
                  <a:pt x="9253" y="964"/>
                  <a:pt x="9331" y="628"/>
                </a:cubicBezTo>
                <a:lnTo>
                  <a:pt x="8998" y="8"/>
                </a:lnTo>
                <a:lnTo>
                  <a:pt x="4625" y="0"/>
                </a:lnTo>
                <a:lnTo>
                  <a:pt x="172" y="124"/>
                </a:lnTo>
                <a:close/>
              </a:path>
            </a:pathLst>
          </a:custGeom>
          <a:solidFill>
            <a:srgbClr val="9E4000"/>
          </a:solidFill>
          <a:ln w="1270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7" name="Freeform 16"/>
          <p:cNvSpPr>
            <a:spLocks/>
          </p:cNvSpPr>
          <p:nvPr/>
        </p:nvSpPr>
        <p:spPr bwMode="auto">
          <a:xfrm>
            <a:off x="4149933" y="4154581"/>
            <a:ext cx="1196961" cy="620761"/>
          </a:xfrm>
          <a:custGeom>
            <a:avLst/>
            <a:gdLst>
              <a:gd name="T0" fmla="*/ 5 w 602"/>
              <a:gd name="T1" fmla="*/ 0 h 291"/>
              <a:gd name="T2" fmla="*/ 0 w 602"/>
              <a:gd name="T3" fmla="*/ 52 h 291"/>
              <a:gd name="T4" fmla="*/ 214 w 602"/>
              <a:gd name="T5" fmla="*/ 59 h 291"/>
              <a:gd name="T6" fmla="*/ 215 w 602"/>
              <a:gd name="T7" fmla="*/ 225 h 291"/>
              <a:gd name="T8" fmla="*/ 324 w 602"/>
              <a:gd name="T9" fmla="*/ 271 h 291"/>
              <a:gd name="T10" fmla="*/ 355 w 602"/>
              <a:gd name="T11" fmla="*/ 254 h 291"/>
              <a:gd name="T12" fmla="*/ 425 w 602"/>
              <a:gd name="T13" fmla="*/ 291 h 291"/>
              <a:gd name="T14" fmla="*/ 469 w 602"/>
              <a:gd name="T15" fmla="*/ 290 h 291"/>
              <a:gd name="T16" fmla="*/ 553 w 602"/>
              <a:gd name="T17" fmla="*/ 254 h 291"/>
              <a:gd name="T18" fmla="*/ 602 w 602"/>
              <a:gd name="T19" fmla="*/ 288 h 291"/>
              <a:gd name="T20" fmla="*/ 602 w 602"/>
              <a:gd name="T21" fmla="*/ 109 h 291"/>
              <a:gd name="T22" fmla="*/ 586 w 602"/>
              <a:gd name="T23" fmla="*/ 4 h 291"/>
              <a:gd name="T24" fmla="*/ 5 w 602"/>
              <a:gd name="T25"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2" h="291">
                <a:moveTo>
                  <a:pt x="5" y="0"/>
                </a:moveTo>
                <a:lnTo>
                  <a:pt x="0" y="52"/>
                </a:lnTo>
                <a:lnTo>
                  <a:pt x="214" y="59"/>
                </a:lnTo>
                <a:lnTo>
                  <a:pt x="215" y="225"/>
                </a:lnTo>
                <a:lnTo>
                  <a:pt x="324" y="271"/>
                </a:lnTo>
                <a:lnTo>
                  <a:pt x="355" y="254"/>
                </a:lnTo>
                <a:lnTo>
                  <a:pt x="425" y="291"/>
                </a:lnTo>
                <a:lnTo>
                  <a:pt x="469" y="290"/>
                </a:lnTo>
                <a:lnTo>
                  <a:pt x="553" y="254"/>
                </a:lnTo>
                <a:lnTo>
                  <a:pt x="602" y="288"/>
                </a:lnTo>
                <a:lnTo>
                  <a:pt x="602" y="109"/>
                </a:lnTo>
                <a:lnTo>
                  <a:pt x="586" y="4"/>
                </a:lnTo>
                <a:lnTo>
                  <a:pt x="5" y="0"/>
                </a:lnTo>
                <a:close/>
              </a:path>
            </a:pathLst>
          </a:custGeom>
          <a:solidFill>
            <a:schemeClr val="accent6">
              <a:lumMod val="20000"/>
              <a:lumOff val="80000"/>
            </a:schemeClr>
          </a:solidFill>
          <a:ln w="12700">
            <a:solidFill>
              <a:schemeClr val="bg1"/>
            </a:solidFill>
            <a:round/>
            <a:headEnd/>
            <a:tailEnd/>
          </a:ln>
          <a:effectLst/>
          <a:scene3d>
            <a:camera prst="orthographicFront"/>
            <a:lightRig rig="threePt" dir="t"/>
          </a:scene3d>
          <a:sp3d>
            <a:bevelT w="0" h="0"/>
            <a:bevelB w="0" h="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8" name="Freeform 17"/>
          <p:cNvSpPr>
            <a:spLocks/>
          </p:cNvSpPr>
          <p:nvPr/>
        </p:nvSpPr>
        <p:spPr bwMode="auto">
          <a:xfrm>
            <a:off x="4853794" y="1867791"/>
            <a:ext cx="912634" cy="1100730"/>
          </a:xfrm>
          <a:custGeom>
            <a:avLst/>
            <a:gdLst>
              <a:gd name="T0" fmla="*/ 0 w 459"/>
              <a:gd name="T1" fmla="*/ 40 h 516"/>
              <a:gd name="T2" fmla="*/ 121 w 459"/>
              <a:gd name="T3" fmla="*/ 40 h 516"/>
              <a:gd name="T4" fmla="*/ 118 w 459"/>
              <a:gd name="T5" fmla="*/ 0 h 516"/>
              <a:gd name="T6" fmla="*/ 145 w 459"/>
              <a:gd name="T7" fmla="*/ 11 h 516"/>
              <a:gd name="T8" fmla="*/ 150 w 459"/>
              <a:gd name="T9" fmla="*/ 42 h 516"/>
              <a:gd name="T10" fmla="*/ 208 w 459"/>
              <a:gd name="T11" fmla="*/ 76 h 516"/>
              <a:gd name="T12" fmla="*/ 225 w 459"/>
              <a:gd name="T13" fmla="*/ 61 h 516"/>
              <a:gd name="T14" fmla="*/ 259 w 459"/>
              <a:gd name="T15" fmla="*/ 61 h 516"/>
              <a:gd name="T16" fmla="*/ 285 w 459"/>
              <a:gd name="T17" fmla="*/ 89 h 516"/>
              <a:gd name="T18" fmla="*/ 302 w 459"/>
              <a:gd name="T19" fmla="*/ 80 h 516"/>
              <a:gd name="T20" fmla="*/ 353 w 459"/>
              <a:gd name="T21" fmla="*/ 91 h 516"/>
              <a:gd name="T22" fmla="*/ 371 w 459"/>
              <a:gd name="T23" fmla="*/ 69 h 516"/>
              <a:gd name="T24" fmla="*/ 402 w 459"/>
              <a:gd name="T25" fmla="*/ 86 h 516"/>
              <a:gd name="T26" fmla="*/ 459 w 459"/>
              <a:gd name="T27" fmla="*/ 84 h 516"/>
              <a:gd name="T28" fmla="*/ 367 w 459"/>
              <a:gd name="T29" fmla="*/ 147 h 516"/>
              <a:gd name="T30" fmla="*/ 321 w 459"/>
              <a:gd name="T31" fmla="*/ 203 h 516"/>
              <a:gd name="T32" fmla="*/ 331 w 459"/>
              <a:gd name="T33" fmla="*/ 286 h 516"/>
              <a:gd name="T34" fmla="*/ 299 w 459"/>
              <a:gd name="T35" fmla="*/ 319 h 516"/>
              <a:gd name="T36" fmla="*/ 312 w 459"/>
              <a:gd name="T37" fmla="*/ 344 h 516"/>
              <a:gd name="T38" fmla="*/ 312 w 459"/>
              <a:gd name="T39" fmla="*/ 404 h 516"/>
              <a:gd name="T40" fmla="*/ 343 w 459"/>
              <a:gd name="T41" fmla="*/ 404 h 516"/>
              <a:gd name="T42" fmla="*/ 389 w 459"/>
              <a:gd name="T43" fmla="*/ 447 h 516"/>
              <a:gd name="T44" fmla="*/ 408 w 459"/>
              <a:gd name="T45" fmla="*/ 500 h 516"/>
              <a:gd name="T46" fmla="*/ 85 w 459"/>
              <a:gd name="T47" fmla="*/ 516 h 516"/>
              <a:gd name="T48" fmla="*/ 86 w 459"/>
              <a:gd name="T49" fmla="*/ 372 h 516"/>
              <a:gd name="T50" fmla="*/ 57 w 459"/>
              <a:gd name="T51" fmla="*/ 341 h 516"/>
              <a:gd name="T52" fmla="*/ 67 w 459"/>
              <a:gd name="T53" fmla="*/ 304 h 516"/>
              <a:gd name="T54" fmla="*/ 76 w 459"/>
              <a:gd name="T55" fmla="*/ 281 h 516"/>
              <a:gd name="T56" fmla="*/ 57 w 459"/>
              <a:gd name="T57" fmla="*/ 183 h 516"/>
              <a:gd name="T58" fmla="*/ 29 w 459"/>
              <a:gd name="T59" fmla="*/ 118 h 516"/>
              <a:gd name="T60" fmla="*/ 0 w 459"/>
              <a:gd name="T61" fmla="*/ 4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9" h="516">
                <a:moveTo>
                  <a:pt x="0" y="40"/>
                </a:moveTo>
                <a:lnTo>
                  <a:pt x="121" y="40"/>
                </a:lnTo>
                <a:lnTo>
                  <a:pt x="118" y="0"/>
                </a:lnTo>
                <a:lnTo>
                  <a:pt x="145" y="11"/>
                </a:lnTo>
                <a:lnTo>
                  <a:pt x="150" y="42"/>
                </a:lnTo>
                <a:lnTo>
                  <a:pt x="208" y="76"/>
                </a:lnTo>
                <a:lnTo>
                  <a:pt x="225" y="61"/>
                </a:lnTo>
                <a:lnTo>
                  <a:pt x="259" y="61"/>
                </a:lnTo>
                <a:lnTo>
                  <a:pt x="285" y="89"/>
                </a:lnTo>
                <a:lnTo>
                  <a:pt x="302" y="80"/>
                </a:lnTo>
                <a:lnTo>
                  <a:pt x="353" y="91"/>
                </a:lnTo>
                <a:lnTo>
                  <a:pt x="371" y="69"/>
                </a:lnTo>
                <a:lnTo>
                  <a:pt x="402" y="86"/>
                </a:lnTo>
                <a:lnTo>
                  <a:pt x="459" y="84"/>
                </a:lnTo>
                <a:lnTo>
                  <a:pt x="367" y="147"/>
                </a:lnTo>
                <a:lnTo>
                  <a:pt x="321" y="203"/>
                </a:lnTo>
                <a:lnTo>
                  <a:pt x="331" y="286"/>
                </a:lnTo>
                <a:lnTo>
                  <a:pt x="299" y="319"/>
                </a:lnTo>
                <a:lnTo>
                  <a:pt x="312" y="344"/>
                </a:lnTo>
                <a:lnTo>
                  <a:pt x="312" y="404"/>
                </a:lnTo>
                <a:lnTo>
                  <a:pt x="343" y="404"/>
                </a:lnTo>
                <a:lnTo>
                  <a:pt x="389" y="447"/>
                </a:lnTo>
                <a:lnTo>
                  <a:pt x="408" y="500"/>
                </a:lnTo>
                <a:lnTo>
                  <a:pt x="85" y="516"/>
                </a:lnTo>
                <a:lnTo>
                  <a:pt x="86" y="372"/>
                </a:lnTo>
                <a:lnTo>
                  <a:pt x="57" y="341"/>
                </a:lnTo>
                <a:lnTo>
                  <a:pt x="67" y="304"/>
                </a:lnTo>
                <a:lnTo>
                  <a:pt x="76" y="281"/>
                </a:lnTo>
                <a:lnTo>
                  <a:pt x="57" y="183"/>
                </a:lnTo>
                <a:lnTo>
                  <a:pt x="29" y="118"/>
                </a:lnTo>
                <a:lnTo>
                  <a:pt x="0" y="40"/>
                </a:lnTo>
                <a:close/>
              </a:path>
            </a:pathLst>
          </a:custGeom>
          <a:solidFill>
            <a:srgbClr val="9E4000"/>
          </a:solidFill>
          <a:ln w="1270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9" name="Freeform 18"/>
          <p:cNvSpPr>
            <a:spLocks/>
          </p:cNvSpPr>
          <p:nvPr/>
        </p:nvSpPr>
        <p:spPr bwMode="auto">
          <a:xfrm>
            <a:off x="2426070" y="1776064"/>
            <a:ext cx="789358" cy="1375914"/>
          </a:xfrm>
          <a:custGeom>
            <a:avLst/>
            <a:gdLst>
              <a:gd name="T0" fmla="*/ 96 w 397"/>
              <a:gd name="T1" fmla="*/ 0 h 645"/>
              <a:gd name="T2" fmla="*/ 60 w 397"/>
              <a:gd name="T3" fmla="*/ 253 h 645"/>
              <a:gd name="T4" fmla="*/ 98 w 397"/>
              <a:gd name="T5" fmla="*/ 306 h 645"/>
              <a:gd name="T6" fmla="*/ 39 w 397"/>
              <a:gd name="T7" fmla="*/ 362 h 645"/>
              <a:gd name="T8" fmla="*/ 32 w 397"/>
              <a:gd name="T9" fmla="*/ 402 h 645"/>
              <a:gd name="T10" fmla="*/ 49 w 397"/>
              <a:gd name="T11" fmla="*/ 430 h 645"/>
              <a:gd name="T12" fmla="*/ 32 w 397"/>
              <a:gd name="T13" fmla="*/ 444 h 645"/>
              <a:gd name="T14" fmla="*/ 0 w 397"/>
              <a:gd name="T15" fmla="*/ 591 h 645"/>
              <a:gd name="T16" fmla="*/ 190 w 397"/>
              <a:gd name="T17" fmla="*/ 621 h 645"/>
              <a:gd name="T18" fmla="*/ 369 w 397"/>
              <a:gd name="T19" fmla="*/ 645 h 645"/>
              <a:gd name="T20" fmla="*/ 387 w 397"/>
              <a:gd name="T21" fmla="*/ 513 h 645"/>
              <a:gd name="T22" fmla="*/ 397 w 397"/>
              <a:gd name="T23" fmla="*/ 440 h 645"/>
              <a:gd name="T24" fmla="*/ 379 w 397"/>
              <a:gd name="T25" fmla="*/ 413 h 645"/>
              <a:gd name="T26" fmla="*/ 338 w 397"/>
              <a:gd name="T27" fmla="*/ 421 h 645"/>
              <a:gd name="T28" fmla="*/ 285 w 397"/>
              <a:gd name="T29" fmla="*/ 427 h 645"/>
              <a:gd name="T30" fmla="*/ 275 w 397"/>
              <a:gd name="T31" fmla="*/ 367 h 645"/>
              <a:gd name="T32" fmla="*/ 211 w 397"/>
              <a:gd name="T33" fmla="*/ 318 h 645"/>
              <a:gd name="T34" fmla="*/ 220 w 397"/>
              <a:gd name="T35" fmla="*/ 286 h 645"/>
              <a:gd name="T36" fmla="*/ 226 w 397"/>
              <a:gd name="T37" fmla="*/ 231 h 645"/>
              <a:gd name="T38" fmla="*/ 143 w 397"/>
              <a:gd name="T39" fmla="*/ 113 h 645"/>
              <a:gd name="T40" fmla="*/ 154 w 397"/>
              <a:gd name="T41" fmla="*/ 8 h 645"/>
              <a:gd name="T42" fmla="*/ 96 w 397"/>
              <a:gd name="T43"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7" h="645">
                <a:moveTo>
                  <a:pt x="96" y="0"/>
                </a:moveTo>
                <a:lnTo>
                  <a:pt x="60" y="253"/>
                </a:lnTo>
                <a:lnTo>
                  <a:pt x="98" y="306"/>
                </a:lnTo>
                <a:lnTo>
                  <a:pt x="39" y="362"/>
                </a:lnTo>
                <a:lnTo>
                  <a:pt x="32" y="402"/>
                </a:lnTo>
                <a:lnTo>
                  <a:pt x="49" y="430"/>
                </a:lnTo>
                <a:lnTo>
                  <a:pt x="32" y="444"/>
                </a:lnTo>
                <a:lnTo>
                  <a:pt x="0" y="591"/>
                </a:lnTo>
                <a:lnTo>
                  <a:pt x="190" y="621"/>
                </a:lnTo>
                <a:lnTo>
                  <a:pt x="369" y="645"/>
                </a:lnTo>
                <a:lnTo>
                  <a:pt x="387" y="513"/>
                </a:lnTo>
                <a:lnTo>
                  <a:pt x="397" y="440"/>
                </a:lnTo>
                <a:lnTo>
                  <a:pt x="379" y="413"/>
                </a:lnTo>
                <a:lnTo>
                  <a:pt x="338" y="421"/>
                </a:lnTo>
                <a:lnTo>
                  <a:pt x="285" y="427"/>
                </a:lnTo>
                <a:lnTo>
                  <a:pt x="275" y="367"/>
                </a:lnTo>
                <a:lnTo>
                  <a:pt x="211" y="318"/>
                </a:lnTo>
                <a:lnTo>
                  <a:pt x="220" y="286"/>
                </a:lnTo>
                <a:lnTo>
                  <a:pt x="226" y="231"/>
                </a:lnTo>
                <a:lnTo>
                  <a:pt x="143" y="113"/>
                </a:lnTo>
                <a:lnTo>
                  <a:pt x="154" y="8"/>
                </a:lnTo>
                <a:lnTo>
                  <a:pt x="96" y="0"/>
                </a:lnTo>
                <a:close/>
              </a:path>
            </a:pathLst>
          </a:custGeom>
          <a:solidFill>
            <a:srgbClr val="9E4000"/>
          </a:solidFill>
          <a:ln w="1270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1940923" y="2949323"/>
            <a:ext cx="884797" cy="1427110"/>
          </a:xfrm>
          <a:custGeom>
            <a:avLst/>
            <a:gdLst>
              <a:gd name="T0" fmla="*/ 57 w 445"/>
              <a:gd name="T1" fmla="*/ 0 h 669"/>
              <a:gd name="T2" fmla="*/ 0 w 445"/>
              <a:gd name="T3" fmla="*/ 264 h 669"/>
              <a:gd name="T4" fmla="*/ 302 w 445"/>
              <a:gd name="T5" fmla="*/ 669 h 669"/>
              <a:gd name="T6" fmla="*/ 321 w 445"/>
              <a:gd name="T7" fmla="*/ 651 h 669"/>
              <a:gd name="T8" fmla="*/ 320 w 445"/>
              <a:gd name="T9" fmla="*/ 572 h 669"/>
              <a:gd name="T10" fmla="*/ 358 w 445"/>
              <a:gd name="T11" fmla="*/ 577 h 669"/>
              <a:gd name="T12" fmla="*/ 396 w 445"/>
              <a:gd name="T13" fmla="*/ 333 h 669"/>
              <a:gd name="T14" fmla="*/ 423 w 445"/>
              <a:gd name="T15" fmla="*/ 165 h 669"/>
              <a:gd name="T16" fmla="*/ 430 w 445"/>
              <a:gd name="T17" fmla="*/ 114 h 669"/>
              <a:gd name="T18" fmla="*/ 445 w 445"/>
              <a:gd name="T19" fmla="*/ 70 h 669"/>
              <a:gd name="T20" fmla="*/ 245 w 445"/>
              <a:gd name="T21" fmla="*/ 41 h 669"/>
              <a:gd name="T22" fmla="*/ 57 w 445"/>
              <a:gd name="T23"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5" h="669">
                <a:moveTo>
                  <a:pt x="57" y="0"/>
                </a:moveTo>
                <a:lnTo>
                  <a:pt x="0" y="264"/>
                </a:lnTo>
                <a:lnTo>
                  <a:pt x="302" y="669"/>
                </a:lnTo>
                <a:lnTo>
                  <a:pt x="321" y="651"/>
                </a:lnTo>
                <a:lnTo>
                  <a:pt x="320" y="572"/>
                </a:lnTo>
                <a:lnTo>
                  <a:pt x="358" y="577"/>
                </a:lnTo>
                <a:lnTo>
                  <a:pt x="396" y="333"/>
                </a:lnTo>
                <a:lnTo>
                  <a:pt x="423" y="165"/>
                </a:lnTo>
                <a:lnTo>
                  <a:pt x="430" y="114"/>
                </a:lnTo>
                <a:lnTo>
                  <a:pt x="445" y="70"/>
                </a:lnTo>
                <a:lnTo>
                  <a:pt x="245" y="41"/>
                </a:lnTo>
                <a:lnTo>
                  <a:pt x="57" y="0"/>
                </a:lnTo>
                <a:close/>
              </a:path>
            </a:pathLst>
          </a:custGeom>
          <a:solidFill>
            <a:schemeClr val="accent6">
              <a:lumMod val="20000"/>
              <a:lumOff val="80000"/>
            </a:schemeClr>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21" name="Freeform 20"/>
          <p:cNvSpPr>
            <a:spLocks/>
          </p:cNvSpPr>
          <p:nvPr/>
        </p:nvSpPr>
        <p:spPr bwMode="auto">
          <a:xfrm>
            <a:off x="2702445" y="1784596"/>
            <a:ext cx="1387838" cy="927942"/>
          </a:xfrm>
          <a:custGeom>
            <a:avLst/>
            <a:gdLst>
              <a:gd name="T0" fmla="*/ 11 w 698"/>
              <a:gd name="T1" fmla="*/ 0 h 435"/>
              <a:gd name="T2" fmla="*/ 147 w 698"/>
              <a:gd name="T3" fmla="*/ 18 h 435"/>
              <a:gd name="T4" fmla="*/ 231 w 698"/>
              <a:gd name="T5" fmla="*/ 29 h 435"/>
              <a:gd name="T6" fmla="*/ 340 w 698"/>
              <a:gd name="T7" fmla="*/ 41 h 435"/>
              <a:gd name="T8" fmla="*/ 441 w 698"/>
              <a:gd name="T9" fmla="*/ 50 h 435"/>
              <a:gd name="T10" fmla="*/ 615 w 698"/>
              <a:gd name="T11" fmla="*/ 63 h 435"/>
              <a:gd name="T12" fmla="*/ 698 w 698"/>
              <a:gd name="T13" fmla="*/ 69 h 435"/>
              <a:gd name="T14" fmla="*/ 695 w 698"/>
              <a:gd name="T15" fmla="*/ 423 h 435"/>
              <a:gd name="T16" fmla="*/ 267 w 698"/>
              <a:gd name="T17" fmla="*/ 387 h 435"/>
              <a:gd name="T18" fmla="*/ 258 w 698"/>
              <a:gd name="T19" fmla="*/ 435 h 435"/>
              <a:gd name="T20" fmla="*/ 241 w 698"/>
              <a:gd name="T21" fmla="*/ 412 h 435"/>
              <a:gd name="T22" fmla="*/ 202 w 698"/>
              <a:gd name="T23" fmla="*/ 416 h 435"/>
              <a:gd name="T24" fmla="*/ 146 w 698"/>
              <a:gd name="T25" fmla="*/ 424 h 435"/>
              <a:gd name="T26" fmla="*/ 136 w 698"/>
              <a:gd name="T27" fmla="*/ 363 h 435"/>
              <a:gd name="T28" fmla="*/ 70 w 698"/>
              <a:gd name="T29" fmla="*/ 313 h 435"/>
              <a:gd name="T30" fmla="*/ 81 w 698"/>
              <a:gd name="T31" fmla="*/ 267 h 435"/>
              <a:gd name="T32" fmla="*/ 87 w 698"/>
              <a:gd name="T33" fmla="*/ 230 h 435"/>
              <a:gd name="T34" fmla="*/ 0 w 698"/>
              <a:gd name="T35" fmla="*/ 108 h 435"/>
              <a:gd name="T36" fmla="*/ 11 w 698"/>
              <a:gd name="T3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8" h="435">
                <a:moveTo>
                  <a:pt x="11" y="0"/>
                </a:moveTo>
                <a:lnTo>
                  <a:pt x="147" y="18"/>
                </a:lnTo>
                <a:lnTo>
                  <a:pt x="231" y="29"/>
                </a:lnTo>
                <a:lnTo>
                  <a:pt x="340" y="41"/>
                </a:lnTo>
                <a:lnTo>
                  <a:pt x="441" y="50"/>
                </a:lnTo>
                <a:lnTo>
                  <a:pt x="615" y="63"/>
                </a:lnTo>
                <a:lnTo>
                  <a:pt x="698" y="69"/>
                </a:lnTo>
                <a:lnTo>
                  <a:pt x="695" y="423"/>
                </a:lnTo>
                <a:lnTo>
                  <a:pt x="267" y="387"/>
                </a:lnTo>
                <a:lnTo>
                  <a:pt x="258" y="435"/>
                </a:lnTo>
                <a:lnTo>
                  <a:pt x="241" y="412"/>
                </a:lnTo>
                <a:lnTo>
                  <a:pt x="202" y="416"/>
                </a:lnTo>
                <a:lnTo>
                  <a:pt x="146" y="424"/>
                </a:lnTo>
                <a:lnTo>
                  <a:pt x="136" y="363"/>
                </a:lnTo>
                <a:lnTo>
                  <a:pt x="70" y="313"/>
                </a:lnTo>
                <a:lnTo>
                  <a:pt x="81" y="267"/>
                </a:lnTo>
                <a:lnTo>
                  <a:pt x="87" y="230"/>
                </a:lnTo>
                <a:lnTo>
                  <a:pt x="0" y="108"/>
                </a:lnTo>
                <a:lnTo>
                  <a:pt x="11" y="0"/>
                </a:lnTo>
                <a:close/>
              </a:path>
            </a:pathLst>
          </a:custGeom>
          <a:solidFill>
            <a:srgbClr val="FF6600"/>
          </a:solidFill>
          <a:ln w="12700">
            <a:solidFill>
              <a:schemeClr val="bg1"/>
            </a:solidFill>
            <a:round/>
            <a:headEnd/>
            <a:tailEnd/>
          </a:ln>
          <a:effectLst/>
          <a:scene3d>
            <a:camera prst="orthographicFront"/>
            <a:lightRig rig="threePt" dir="t"/>
          </a:scene3d>
          <a:sp3d>
            <a:bevelT w="0" h="0"/>
            <a:bevelB w="0" h="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22" name="Freeform 21"/>
          <p:cNvSpPr>
            <a:spLocks/>
          </p:cNvSpPr>
          <p:nvPr/>
        </p:nvSpPr>
        <p:spPr bwMode="auto">
          <a:xfrm>
            <a:off x="3131920" y="2601611"/>
            <a:ext cx="948423" cy="825548"/>
          </a:xfrm>
          <a:custGeom>
            <a:avLst/>
            <a:gdLst>
              <a:gd name="T0" fmla="*/ 47 w 477"/>
              <a:gd name="T1" fmla="*/ 0 h 387"/>
              <a:gd name="T2" fmla="*/ 29 w 477"/>
              <a:gd name="T3" fmla="*/ 146 h 387"/>
              <a:gd name="T4" fmla="*/ 0 w 477"/>
              <a:gd name="T5" fmla="*/ 351 h 387"/>
              <a:gd name="T6" fmla="*/ 138 w 477"/>
              <a:gd name="T7" fmla="*/ 362 h 387"/>
              <a:gd name="T8" fmla="*/ 462 w 477"/>
              <a:gd name="T9" fmla="*/ 387 h 387"/>
              <a:gd name="T10" fmla="*/ 477 w 477"/>
              <a:gd name="T11" fmla="*/ 40 h 387"/>
              <a:gd name="T12" fmla="*/ 47 w 477"/>
              <a:gd name="T13" fmla="*/ 0 h 387"/>
            </a:gdLst>
            <a:ahLst/>
            <a:cxnLst>
              <a:cxn ang="0">
                <a:pos x="T0" y="T1"/>
              </a:cxn>
              <a:cxn ang="0">
                <a:pos x="T2" y="T3"/>
              </a:cxn>
              <a:cxn ang="0">
                <a:pos x="T4" y="T5"/>
              </a:cxn>
              <a:cxn ang="0">
                <a:pos x="T6" y="T7"/>
              </a:cxn>
              <a:cxn ang="0">
                <a:pos x="T8" y="T9"/>
              </a:cxn>
              <a:cxn ang="0">
                <a:pos x="T10" y="T11"/>
              </a:cxn>
              <a:cxn ang="0">
                <a:pos x="T12" y="T13"/>
              </a:cxn>
            </a:cxnLst>
            <a:rect l="0" t="0" r="r" b="b"/>
            <a:pathLst>
              <a:path w="477" h="387">
                <a:moveTo>
                  <a:pt x="47" y="0"/>
                </a:moveTo>
                <a:lnTo>
                  <a:pt x="29" y="146"/>
                </a:lnTo>
                <a:lnTo>
                  <a:pt x="0" y="351"/>
                </a:lnTo>
                <a:lnTo>
                  <a:pt x="138" y="362"/>
                </a:lnTo>
                <a:lnTo>
                  <a:pt x="462" y="387"/>
                </a:lnTo>
                <a:lnTo>
                  <a:pt x="477" y="40"/>
                </a:lnTo>
                <a:lnTo>
                  <a:pt x="47" y="0"/>
                </a:lnTo>
                <a:close/>
              </a:path>
            </a:pathLst>
          </a:custGeom>
          <a:solidFill>
            <a:schemeClr val="accent6">
              <a:lumMod val="20000"/>
              <a:lumOff val="80000"/>
            </a:schemeClr>
          </a:solidFill>
          <a:ln w="12700">
            <a:solidFill>
              <a:schemeClr val="bg1"/>
            </a:solidFill>
            <a:round/>
            <a:headEnd/>
            <a:tailEnd/>
          </a:ln>
          <a:effectLst/>
          <a:scene3d>
            <a:camera prst="orthographicFront"/>
            <a:lightRig rig="threePt" dir="t"/>
          </a:scene3d>
          <a:sp3d>
            <a:bevelT w="0" h="0"/>
            <a:bevelB w="0" h="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23" name="Freeform 22"/>
          <p:cNvSpPr>
            <a:spLocks/>
          </p:cNvSpPr>
          <p:nvPr/>
        </p:nvSpPr>
        <p:spPr bwMode="auto">
          <a:xfrm>
            <a:off x="2674609" y="3102913"/>
            <a:ext cx="731697" cy="1019669"/>
          </a:xfrm>
          <a:custGeom>
            <a:avLst/>
            <a:gdLst>
              <a:gd name="T0" fmla="*/ 68 w 368"/>
              <a:gd name="T1" fmla="*/ 0 h 478"/>
              <a:gd name="T2" fmla="*/ 248 w 368"/>
              <a:gd name="T3" fmla="*/ 25 h 478"/>
              <a:gd name="T4" fmla="*/ 235 w 368"/>
              <a:gd name="T5" fmla="*/ 117 h 478"/>
              <a:gd name="T6" fmla="*/ 368 w 368"/>
              <a:gd name="T7" fmla="*/ 129 h 478"/>
              <a:gd name="T8" fmla="*/ 331 w 368"/>
              <a:gd name="T9" fmla="*/ 478 h 478"/>
              <a:gd name="T10" fmla="*/ 0 w 368"/>
              <a:gd name="T11" fmla="*/ 444 h 478"/>
              <a:gd name="T12" fmla="*/ 33 w 368"/>
              <a:gd name="T13" fmla="*/ 220 h 478"/>
              <a:gd name="T14" fmla="*/ 68 w 368"/>
              <a:gd name="T15" fmla="*/ 0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8" h="478">
                <a:moveTo>
                  <a:pt x="68" y="0"/>
                </a:moveTo>
                <a:lnTo>
                  <a:pt x="248" y="25"/>
                </a:lnTo>
                <a:lnTo>
                  <a:pt x="235" y="117"/>
                </a:lnTo>
                <a:lnTo>
                  <a:pt x="368" y="129"/>
                </a:lnTo>
                <a:lnTo>
                  <a:pt x="331" y="478"/>
                </a:lnTo>
                <a:lnTo>
                  <a:pt x="0" y="444"/>
                </a:lnTo>
                <a:lnTo>
                  <a:pt x="33" y="220"/>
                </a:lnTo>
                <a:lnTo>
                  <a:pt x="68" y="0"/>
                </a:lnTo>
                <a:close/>
              </a:path>
            </a:pathLst>
          </a:custGeom>
          <a:solidFill>
            <a:srgbClr val="9E4000"/>
          </a:solidFill>
          <a:ln w="1270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24" name="Freeform 23"/>
          <p:cNvSpPr>
            <a:spLocks/>
          </p:cNvSpPr>
          <p:nvPr/>
        </p:nvSpPr>
        <p:spPr bwMode="auto">
          <a:xfrm>
            <a:off x="3320808" y="3378095"/>
            <a:ext cx="988189" cy="785017"/>
          </a:xfrm>
          <a:custGeom>
            <a:avLst/>
            <a:gdLst>
              <a:gd name="T0" fmla="*/ 42 w 497"/>
              <a:gd name="T1" fmla="*/ 0 h 368"/>
              <a:gd name="T2" fmla="*/ 17 w 497"/>
              <a:gd name="T3" fmla="*/ 222 h 368"/>
              <a:gd name="T4" fmla="*/ 0 w 497"/>
              <a:gd name="T5" fmla="*/ 347 h 368"/>
              <a:gd name="T6" fmla="*/ 248 w 497"/>
              <a:gd name="T7" fmla="*/ 360 h 368"/>
              <a:gd name="T8" fmla="*/ 485 w 497"/>
              <a:gd name="T9" fmla="*/ 368 h 368"/>
              <a:gd name="T10" fmla="*/ 492 w 497"/>
              <a:gd name="T11" fmla="*/ 196 h 368"/>
              <a:gd name="T12" fmla="*/ 497 w 497"/>
              <a:gd name="T13" fmla="*/ 27 h 368"/>
              <a:gd name="T14" fmla="*/ 361 w 497"/>
              <a:gd name="T15" fmla="*/ 25 h 368"/>
              <a:gd name="T16" fmla="*/ 42 w 497"/>
              <a:gd name="T17"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368">
                <a:moveTo>
                  <a:pt x="42" y="0"/>
                </a:moveTo>
                <a:lnTo>
                  <a:pt x="17" y="222"/>
                </a:lnTo>
                <a:lnTo>
                  <a:pt x="0" y="347"/>
                </a:lnTo>
                <a:lnTo>
                  <a:pt x="248" y="360"/>
                </a:lnTo>
                <a:lnTo>
                  <a:pt x="485" y="368"/>
                </a:lnTo>
                <a:lnTo>
                  <a:pt x="492" y="196"/>
                </a:lnTo>
                <a:lnTo>
                  <a:pt x="497" y="27"/>
                </a:lnTo>
                <a:lnTo>
                  <a:pt x="361" y="25"/>
                </a:lnTo>
                <a:lnTo>
                  <a:pt x="42" y="0"/>
                </a:lnTo>
                <a:close/>
              </a:path>
            </a:pathLst>
          </a:custGeom>
          <a:solidFill>
            <a:schemeClr val="accent6">
              <a:lumMod val="20000"/>
              <a:lumOff val="80000"/>
            </a:schemeClr>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25" name="Freeform 24"/>
          <p:cNvSpPr>
            <a:spLocks/>
          </p:cNvSpPr>
          <p:nvPr/>
        </p:nvSpPr>
        <p:spPr bwMode="auto">
          <a:xfrm>
            <a:off x="2445953" y="4052186"/>
            <a:ext cx="882808" cy="1060200"/>
          </a:xfrm>
          <a:custGeom>
            <a:avLst/>
            <a:gdLst>
              <a:gd name="T0" fmla="*/ 113 w 444"/>
              <a:gd name="T1" fmla="*/ 0 h 497"/>
              <a:gd name="T2" fmla="*/ 104 w 444"/>
              <a:gd name="T3" fmla="*/ 65 h 497"/>
              <a:gd name="T4" fmla="*/ 66 w 444"/>
              <a:gd name="T5" fmla="*/ 56 h 497"/>
              <a:gd name="T6" fmla="*/ 68 w 444"/>
              <a:gd name="T7" fmla="*/ 141 h 497"/>
              <a:gd name="T8" fmla="*/ 49 w 444"/>
              <a:gd name="T9" fmla="*/ 157 h 497"/>
              <a:gd name="T10" fmla="*/ 77 w 444"/>
              <a:gd name="T11" fmla="*/ 209 h 497"/>
              <a:gd name="T12" fmla="*/ 49 w 444"/>
              <a:gd name="T13" fmla="*/ 231 h 497"/>
              <a:gd name="T14" fmla="*/ 34 w 444"/>
              <a:gd name="T15" fmla="*/ 268 h 497"/>
              <a:gd name="T16" fmla="*/ 13 w 444"/>
              <a:gd name="T17" fmla="*/ 305 h 497"/>
              <a:gd name="T18" fmla="*/ 28 w 444"/>
              <a:gd name="T19" fmla="*/ 326 h 497"/>
              <a:gd name="T20" fmla="*/ 2 w 444"/>
              <a:gd name="T21" fmla="*/ 334 h 497"/>
              <a:gd name="T22" fmla="*/ 0 w 444"/>
              <a:gd name="T23" fmla="*/ 368 h 497"/>
              <a:gd name="T24" fmla="*/ 250 w 444"/>
              <a:gd name="T25" fmla="*/ 495 h 497"/>
              <a:gd name="T26" fmla="*/ 392 w 444"/>
              <a:gd name="T27" fmla="*/ 497 h 497"/>
              <a:gd name="T28" fmla="*/ 444 w 444"/>
              <a:gd name="T29" fmla="*/ 38 h 497"/>
              <a:gd name="T30" fmla="*/ 113 w 444"/>
              <a:gd name="T31"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4" h="497">
                <a:moveTo>
                  <a:pt x="113" y="0"/>
                </a:moveTo>
                <a:lnTo>
                  <a:pt x="104" y="65"/>
                </a:lnTo>
                <a:lnTo>
                  <a:pt x="66" y="56"/>
                </a:lnTo>
                <a:lnTo>
                  <a:pt x="68" y="141"/>
                </a:lnTo>
                <a:lnTo>
                  <a:pt x="49" y="157"/>
                </a:lnTo>
                <a:lnTo>
                  <a:pt x="77" y="209"/>
                </a:lnTo>
                <a:lnTo>
                  <a:pt x="49" y="231"/>
                </a:lnTo>
                <a:lnTo>
                  <a:pt x="34" y="268"/>
                </a:lnTo>
                <a:lnTo>
                  <a:pt x="13" y="305"/>
                </a:lnTo>
                <a:lnTo>
                  <a:pt x="28" y="326"/>
                </a:lnTo>
                <a:lnTo>
                  <a:pt x="2" y="334"/>
                </a:lnTo>
                <a:lnTo>
                  <a:pt x="0" y="368"/>
                </a:lnTo>
                <a:lnTo>
                  <a:pt x="250" y="495"/>
                </a:lnTo>
                <a:lnTo>
                  <a:pt x="392" y="497"/>
                </a:lnTo>
                <a:lnTo>
                  <a:pt x="444" y="38"/>
                </a:lnTo>
                <a:lnTo>
                  <a:pt x="113" y="0"/>
                </a:lnTo>
                <a:close/>
              </a:path>
            </a:pathLst>
          </a:custGeom>
          <a:solidFill>
            <a:srgbClr val="9E4000"/>
          </a:solidFill>
          <a:ln w="1270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26" name="Freeform 25"/>
          <p:cNvSpPr>
            <a:spLocks/>
          </p:cNvSpPr>
          <p:nvPr/>
        </p:nvSpPr>
        <p:spPr bwMode="auto">
          <a:xfrm>
            <a:off x="3207475" y="4114049"/>
            <a:ext cx="958364" cy="1017536"/>
          </a:xfrm>
          <a:custGeom>
            <a:avLst/>
            <a:gdLst>
              <a:gd name="T0" fmla="*/ 58 w 482"/>
              <a:gd name="T1" fmla="*/ 0 h 477"/>
              <a:gd name="T2" fmla="*/ 482 w 482"/>
              <a:gd name="T3" fmla="*/ 19 h 477"/>
              <a:gd name="T4" fmla="*/ 462 w 482"/>
              <a:gd name="T5" fmla="*/ 443 h 477"/>
              <a:gd name="T6" fmla="*/ 324 w 482"/>
              <a:gd name="T7" fmla="*/ 435 h 477"/>
              <a:gd name="T8" fmla="*/ 196 w 482"/>
              <a:gd name="T9" fmla="*/ 431 h 477"/>
              <a:gd name="T10" fmla="*/ 196 w 482"/>
              <a:gd name="T11" fmla="*/ 448 h 477"/>
              <a:gd name="T12" fmla="*/ 88 w 482"/>
              <a:gd name="T13" fmla="*/ 448 h 477"/>
              <a:gd name="T14" fmla="*/ 82 w 482"/>
              <a:gd name="T15" fmla="*/ 477 h 477"/>
              <a:gd name="T16" fmla="*/ 0 w 482"/>
              <a:gd name="T17" fmla="*/ 468 h 477"/>
              <a:gd name="T18" fmla="*/ 46 w 482"/>
              <a:gd name="T19" fmla="*/ 111 h 477"/>
              <a:gd name="T20" fmla="*/ 58 w 482"/>
              <a:gd name="T21"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2" h="477">
                <a:moveTo>
                  <a:pt x="58" y="0"/>
                </a:moveTo>
                <a:lnTo>
                  <a:pt x="482" y="19"/>
                </a:lnTo>
                <a:lnTo>
                  <a:pt x="462" y="443"/>
                </a:lnTo>
                <a:lnTo>
                  <a:pt x="324" y="435"/>
                </a:lnTo>
                <a:lnTo>
                  <a:pt x="196" y="431"/>
                </a:lnTo>
                <a:lnTo>
                  <a:pt x="196" y="448"/>
                </a:lnTo>
                <a:lnTo>
                  <a:pt x="88" y="448"/>
                </a:lnTo>
                <a:lnTo>
                  <a:pt x="82" y="477"/>
                </a:lnTo>
                <a:lnTo>
                  <a:pt x="0" y="468"/>
                </a:lnTo>
                <a:lnTo>
                  <a:pt x="46" y="111"/>
                </a:lnTo>
                <a:lnTo>
                  <a:pt x="58" y="0"/>
                </a:lnTo>
                <a:close/>
              </a:path>
            </a:pathLst>
          </a:custGeom>
          <a:solidFill>
            <a:srgbClr val="9E4000"/>
          </a:solidFill>
          <a:ln w="1270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27" name="Freeform 26"/>
          <p:cNvSpPr>
            <a:spLocks/>
          </p:cNvSpPr>
          <p:nvPr/>
        </p:nvSpPr>
        <p:spPr bwMode="auto">
          <a:xfrm>
            <a:off x="5321045" y="4184445"/>
            <a:ext cx="664095" cy="671958"/>
          </a:xfrm>
          <a:custGeom>
            <a:avLst/>
            <a:gdLst>
              <a:gd name="T0" fmla="*/ 0 w 334"/>
              <a:gd name="T1" fmla="*/ 30 h 315"/>
              <a:gd name="T2" fmla="*/ 131 w 334"/>
              <a:gd name="T3" fmla="*/ 14 h 315"/>
              <a:gd name="T4" fmla="*/ 294 w 334"/>
              <a:gd name="T5" fmla="*/ 0 h 315"/>
              <a:gd name="T6" fmla="*/ 286 w 334"/>
              <a:gd name="T7" fmla="*/ 42 h 315"/>
              <a:gd name="T8" fmla="*/ 322 w 334"/>
              <a:gd name="T9" fmla="*/ 33 h 315"/>
              <a:gd name="T10" fmla="*/ 334 w 334"/>
              <a:gd name="T11" fmla="*/ 60 h 315"/>
              <a:gd name="T12" fmla="*/ 296 w 334"/>
              <a:gd name="T13" fmla="*/ 86 h 315"/>
              <a:gd name="T14" fmla="*/ 306 w 334"/>
              <a:gd name="T15" fmla="*/ 130 h 315"/>
              <a:gd name="T16" fmla="*/ 267 w 334"/>
              <a:gd name="T17" fmla="*/ 203 h 315"/>
              <a:gd name="T18" fmla="*/ 238 w 334"/>
              <a:gd name="T19" fmla="*/ 247 h 315"/>
              <a:gd name="T20" fmla="*/ 254 w 334"/>
              <a:gd name="T21" fmla="*/ 305 h 315"/>
              <a:gd name="T22" fmla="*/ 47 w 334"/>
              <a:gd name="T23" fmla="*/ 315 h 315"/>
              <a:gd name="T24" fmla="*/ 46 w 334"/>
              <a:gd name="T25" fmla="*/ 280 h 315"/>
              <a:gd name="T26" fmla="*/ 6 w 334"/>
              <a:gd name="T27" fmla="*/ 272 h 315"/>
              <a:gd name="T28" fmla="*/ 6 w 334"/>
              <a:gd name="T29" fmla="*/ 86 h 315"/>
              <a:gd name="T30" fmla="*/ 0 w 334"/>
              <a:gd name="T31" fmla="*/ 3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4" h="315">
                <a:moveTo>
                  <a:pt x="0" y="30"/>
                </a:moveTo>
                <a:lnTo>
                  <a:pt x="131" y="14"/>
                </a:lnTo>
                <a:lnTo>
                  <a:pt x="294" y="0"/>
                </a:lnTo>
                <a:lnTo>
                  <a:pt x="286" y="42"/>
                </a:lnTo>
                <a:lnTo>
                  <a:pt x="322" y="33"/>
                </a:lnTo>
                <a:lnTo>
                  <a:pt x="334" y="60"/>
                </a:lnTo>
                <a:lnTo>
                  <a:pt x="296" y="86"/>
                </a:lnTo>
                <a:lnTo>
                  <a:pt x="306" y="130"/>
                </a:lnTo>
                <a:lnTo>
                  <a:pt x="267" y="203"/>
                </a:lnTo>
                <a:lnTo>
                  <a:pt x="238" y="247"/>
                </a:lnTo>
                <a:lnTo>
                  <a:pt x="254" y="305"/>
                </a:lnTo>
                <a:lnTo>
                  <a:pt x="47" y="315"/>
                </a:lnTo>
                <a:lnTo>
                  <a:pt x="46" y="280"/>
                </a:lnTo>
                <a:lnTo>
                  <a:pt x="6" y="272"/>
                </a:lnTo>
                <a:lnTo>
                  <a:pt x="6" y="86"/>
                </a:lnTo>
                <a:lnTo>
                  <a:pt x="0" y="30"/>
                </a:lnTo>
                <a:close/>
              </a:path>
            </a:pathLst>
          </a:custGeom>
          <a:solidFill>
            <a:schemeClr val="accent6">
              <a:lumMod val="20000"/>
              <a:lumOff val="80000"/>
            </a:schemeClr>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28" name="Freeform 27"/>
          <p:cNvSpPr>
            <a:spLocks/>
          </p:cNvSpPr>
          <p:nvPr/>
        </p:nvSpPr>
        <p:spPr bwMode="auto">
          <a:xfrm>
            <a:off x="5006893" y="2930123"/>
            <a:ext cx="807253" cy="558898"/>
          </a:xfrm>
          <a:custGeom>
            <a:avLst/>
            <a:gdLst>
              <a:gd name="T0" fmla="*/ 7 w 406"/>
              <a:gd name="T1" fmla="*/ 14 h 262"/>
              <a:gd name="T2" fmla="*/ 0 w 406"/>
              <a:gd name="T3" fmla="*/ 58 h 262"/>
              <a:gd name="T4" fmla="*/ 9 w 406"/>
              <a:gd name="T5" fmla="*/ 107 h 262"/>
              <a:gd name="T6" fmla="*/ 47 w 406"/>
              <a:gd name="T7" fmla="*/ 208 h 262"/>
              <a:gd name="T8" fmla="*/ 68 w 406"/>
              <a:gd name="T9" fmla="*/ 262 h 262"/>
              <a:gd name="T10" fmla="*/ 305 w 406"/>
              <a:gd name="T11" fmla="*/ 249 h 262"/>
              <a:gd name="T12" fmla="*/ 345 w 406"/>
              <a:gd name="T13" fmla="*/ 262 h 262"/>
              <a:gd name="T14" fmla="*/ 369 w 406"/>
              <a:gd name="T15" fmla="*/ 210 h 262"/>
              <a:gd name="T16" fmla="*/ 359 w 406"/>
              <a:gd name="T17" fmla="*/ 173 h 262"/>
              <a:gd name="T18" fmla="*/ 400 w 406"/>
              <a:gd name="T19" fmla="*/ 166 h 262"/>
              <a:gd name="T20" fmla="*/ 406 w 406"/>
              <a:gd name="T21" fmla="*/ 108 h 262"/>
              <a:gd name="T22" fmla="*/ 381 w 406"/>
              <a:gd name="T23" fmla="*/ 82 h 262"/>
              <a:gd name="T24" fmla="*/ 339 w 406"/>
              <a:gd name="T25" fmla="*/ 58 h 262"/>
              <a:gd name="T26" fmla="*/ 349 w 406"/>
              <a:gd name="T27" fmla="*/ 24 h 262"/>
              <a:gd name="T28" fmla="*/ 331 w 406"/>
              <a:gd name="T29" fmla="*/ 0 h 262"/>
              <a:gd name="T30" fmla="*/ 242 w 406"/>
              <a:gd name="T31" fmla="*/ 3 h 262"/>
              <a:gd name="T32" fmla="*/ 152 w 406"/>
              <a:gd name="T33" fmla="*/ 7 h 262"/>
              <a:gd name="T34" fmla="*/ 7 w 406"/>
              <a:gd name="T35" fmla="*/ 1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6" h="262">
                <a:moveTo>
                  <a:pt x="7" y="14"/>
                </a:moveTo>
                <a:lnTo>
                  <a:pt x="0" y="58"/>
                </a:lnTo>
                <a:lnTo>
                  <a:pt x="9" y="107"/>
                </a:lnTo>
                <a:lnTo>
                  <a:pt x="47" y="208"/>
                </a:lnTo>
                <a:lnTo>
                  <a:pt x="68" y="262"/>
                </a:lnTo>
                <a:lnTo>
                  <a:pt x="305" y="249"/>
                </a:lnTo>
                <a:lnTo>
                  <a:pt x="345" y="262"/>
                </a:lnTo>
                <a:lnTo>
                  <a:pt x="369" y="210"/>
                </a:lnTo>
                <a:lnTo>
                  <a:pt x="359" y="173"/>
                </a:lnTo>
                <a:lnTo>
                  <a:pt x="400" y="166"/>
                </a:lnTo>
                <a:lnTo>
                  <a:pt x="406" y="108"/>
                </a:lnTo>
                <a:lnTo>
                  <a:pt x="381" y="82"/>
                </a:lnTo>
                <a:lnTo>
                  <a:pt x="339" y="58"/>
                </a:lnTo>
                <a:lnTo>
                  <a:pt x="349" y="24"/>
                </a:lnTo>
                <a:lnTo>
                  <a:pt x="331" y="0"/>
                </a:lnTo>
                <a:lnTo>
                  <a:pt x="242" y="3"/>
                </a:lnTo>
                <a:lnTo>
                  <a:pt x="152" y="7"/>
                </a:lnTo>
                <a:lnTo>
                  <a:pt x="7" y="14"/>
                </a:lnTo>
                <a:close/>
              </a:path>
            </a:pathLst>
          </a:custGeom>
          <a:solidFill>
            <a:schemeClr val="accent6">
              <a:lumMod val="20000"/>
              <a:lumOff val="80000"/>
            </a:schemeClr>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29" name="Freeform 28"/>
          <p:cNvSpPr>
            <a:spLocks/>
          </p:cNvSpPr>
          <p:nvPr/>
        </p:nvSpPr>
        <p:spPr bwMode="auto">
          <a:xfrm>
            <a:off x="5140110" y="3459157"/>
            <a:ext cx="920587" cy="817015"/>
          </a:xfrm>
          <a:custGeom>
            <a:avLst/>
            <a:gdLst>
              <a:gd name="T0" fmla="*/ 0 w 463"/>
              <a:gd name="T1" fmla="*/ 14 h 383"/>
              <a:gd name="T2" fmla="*/ 202 w 463"/>
              <a:gd name="T3" fmla="*/ 0 h 383"/>
              <a:gd name="T4" fmla="*/ 245 w 463"/>
              <a:gd name="T5" fmla="*/ 0 h 383"/>
              <a:gd name="T6" fmla="*/ 277 w 463"/>
              <a:gd name="T7" fmla="*/ 12 h 383"/>
              <a:gd name="T8" fmla="*/ 261 w 463"/>
              <a:gd name="T9" fmla="*/ 46 h 383"/>
              <a:gd name="T10" fmla="*/ 320 w 463"/>
              <a:gd name="T11" fmla="*/ 99 h 383"/>
              <a:gd name="T12" fmla="*/ 339 w 463"/>
              <a:gd name="T13" fmla="*/ 145 h 383"/>
              <a:gd name="T14" fmla="*/ 374 w 463"/>
              <a:gd name="T15" fmla="*/ 133 h 383"/>
              <a:gd name="T16" fmla="*/ 372 w 463"/>
              <a:gd name="T17" fmla="*/ 199 h 383"/>
              <a:gd name="T18" fmla="*/ 407 w 463"/>
              <a:gd name="T19" fmla="*/ 218 h 383"/>
              <a:gd name="T20" fmla="*/ 424 w 463"/>
              <a:gd name="T21" fmla="*/ 275 h 383"/>
              <a:gd name="T22" fmla="*/ 450 w 463"/>
              <a:gd name="T23" fmla="*/ 279 h 383"/>
              <a:gd name="T24" fmla="*/ 463 w 463"/>
              <a:gd name="T25" fmla="*/ 302 h 383"/>
              <a:gd name="T26" fmla="*/ 432 w 463"/>
              <a:gd name="T27" fmla="*/ 335 h 383"/>
              <a:gd name="T28" fmla="*/ 421 w 463"/>
              <a:gd name="T29" fmla="*/ 373 h 383"/>
              <a:gd name="T30" fmla="*/ 378 w 463"/>
              <a:gd name="T31" fmla="*/ 383 h 383"/>
              <a:gd name="T32" fmla="*/ 388 w 463"/>
              <a:gd name="T33" fmla="*/ 341 h 383"/>
              <a:gd name="T34" fmla="*/ 215 w 463"/>
              <a:gd name="T35" fmla="*/ 356 h 383"/>
              <a:gd name="T36" fmla="*/ 91 w 463"/>
              <a:gd name="T37" fmla="*/ 372 h 383"/>
              <a:gd name="T38" fmla="*/ 82 w 463"/>
              <a:gd name="T39" fmla="*/ 331 h 383"/>
              <a:gd name="T40" fmla="*/ 74 w 463"/>
              <a:gd name="T41" fmla="*/ 209 h 383"/>
              <a:gd name="T42" fmla="*/ 73 w 463"/>
              <a:gd name="T43" fmla="*/ 143 h 383"/>
              <a:gd name="T44" fmla="*/ 30 w 463"/>
              <a:gd name="T45" fmla="*/ 112 h 383"/>
              <a:gd name="T46" fmla="*/ 46 w 463"/>
              <a:gd name="T47" fmla="*/ 85 h 383"/>
              <a:gd name="T48" fmla="*/ 26 w 463"/>
              <a:gd name="T49" fmla="*/ 69 h 383"/>
              <a:gd name="T50" fmla="*/ 0 w 463"/>
              <a:gd name="T51" fmla="*/ 14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3" h="383">
                <a:moveTo>
                  <a:pt x="0" y="14"/>
                </a:moveTo>
                <a:lnTo>
                  <a:pt x="202" y="0"/>
                </a:lnTo>
                <a:lnTo>
                  <a:pt x="245" y="0"/>
                </a:lnTo>
                <a:lnTo>
                  <a:pt x="277" y="12"/>
                </a:lnTo>
                <a:lnTo>
                  <a:pt x="261" y="46"/>
                </a:lnTo>
                <a:lnTo>
                  <a:pt x="320" y="99"/>
                </a:lnTo>
                <a:lnTo>
                  <a:pt x="339" y="145"/>
                </a:lnTo>
                <a:lnTo>
                  <a:pt x="374" y="133"/>
                </a:lnTo>
                <a:lnTo>
                  <a:pt x="372" y="199"/>
                </a:lnTo>
                <a:lnTo>
                  <a:pt x="407" y="218"/>
                </a:lnTo>
                <a:lnTo>
                  <a:pt x="424" y="275"/>
                </a:lnTo>
                <a:lnTo>
                  <a:pt x="450" y="279"/>
                </a:lnTo>
                <a:lnTo>
                  <a:pt x="463" y="302"/>
                </a:lnTo>
                <a:lnTo>
                  <a:pt x="432" y="335"/>
                </a:lnTo>
                <a:lnTo>
                  <a:pt x="421" y="373"/>
                </a:lnTo>
                <a:lnTo>
                  <a:pt x="378" y="383"/>
                </a:lnTo>
                <a:lnTo>
                  <a:pt x="388" y="341"/>
                </a:lnTo>
                <a:lnTo>
                  <a:pt x="215" y="356"/>
                </a:lnTo>
                <a:lnTo>
                  <a:pt x="91" y="372"/>
                </a:lnTo>
                <a:lnTo>
                  <a:pt x="82" y="331"/>
                </a:lnTo>
                <a:lnTo>
                  <a:pt x="74" y="209"/>
                </a:lnTo>
                <a:lnTo>
                  <a:pt x="73" y="143"/>
                </a:lnTo>
                <a:lnTo>
                  <a:pt x="30" y="112"/>
                </a:lnTo>
                <a:lnTo>
                  <a:pt x="46" y="85"/>
                </a:lnTo>
                <a:lnTo>
                  <a:pt x="26" y="69"/>
                </a:lnTo>
                <a:lnTo>
                  <a:pt x="0" y="14"/>
                </a:lnTo>
                <a:close/>
              </a:path>
            </a:pathLst>
          </a:custGeom>
          <a:solidFill>
            <a:schemeClr val="accent6">
              <a:lumMod val="20000"/>
              <a:lumOff val="80000"/>
            </a:schemeClr>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30" name="Freeform 29"/>
          <p:cNvSpPr>
            <a:spLocks/>
          </p:cNvSpPr>
          <p:nvPr/>
        </p:nvSpPr>
        <p:spPr bwMode="auto">
          <a:xfrm>
            <a:off x="6909703" y="4216443"/>
            <a:ext cx="683978" cy="580229"/>
          </a:xfrm>
          <a:custGeom>
            <a:avLst/>
            <a:gdLst>
              <a:gd name="T0" fmla="*/ 13 w 344"/>
              <a:gd name="T1" fmla="*/ 48 h 272"/>
              <a:gd name="T2" fmla="*/ 40 w 344"/>
              <a:gd name="T3" fmla="*/ 22 h 272"/>
              <a:gd name="T4" fmla="*/ 143 w 344"/>
              <a:gd name="T5" fmla="*/ 0 h 272"/>
              <a:gd name="T6" fmla="*/ 174 w 344"/>
              <a:gd name="T7" fmla="*/ 15 h 272"/>
              <a:gd name="T8" fmla="*/ 241 w 344"/>
              <a:gd name="T9" fmla="*/ 3 h 272"/>
              <a:gd name="T10" fmla="*/ 295 w 344"/>
              <a:gd name="T11" fmla="*/ 42 h 272"/>
              <a:gd name="T12" fmla="*/ 344 w 344"/>
              <a:gd name="T13" fmla="*/ 73 h 272"/>
              <a:gd name="T14" fmla="*/ 316 w 344"/>
              <a:gd name="T15" fmla="*/ 154 h 272"/>
              <a:gd name="T16" fmla="*/ 275 w 344"/>
              <a:gd name="T17" fmla="*/ 195 h 272"/>
              <a:gd name="T18" fmla="*/ 229 w 344"/>
              <a:gd name="T19" fmla="*/ 208 h 272"/>
              <a:gd name="T20" fmla="*/ 239 w 344"/>
              <a:gd name="T21" fmla="*/ 241 h 272"/>
              <a:gd name="T22" fmla="*/ 210 w 344"/>
              <a:gd name="T23" fmla="*/ 272 h 272"/>
              <a:gd name="T24" fmla="*/ 157 w 344"/>
              <a:gd name="T25" fmla="*/ 195 h 272"/>
              <a:gd name="T26" fmla="*/ 22 w 344"/>
              <a:gd name="T27" fmla="*/ 73 h 272"/>
              <a:gd name="T28" fmla="*/ 0 w 344"/>
              <a:gd name="T29" fmla="*/ 73 h 272"/>
              <a:gd name="T30" fmla="*/ 13 w 344"/>
              <a:gd name="T31" fmla="*/ 4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4" h="272">
                <a:moveTo>
                  <a:pt x="13" y="48"/>
                </a:moveTo>
                <a:lnTo>
                  <a:pt x="40" y="22"/>
                </a:lnTo>
                <a:lnTo>
                  <a:pt x="143" y="0"/>
                </a:lnTo>
                <a:lnTo>
                  <a:pt x="174" y="15"/>
                </a:lnTo>
                <a:lnTo>
                  <a:pt x="241" y="3"/>
                </a:lnTo>
                <a:lnTo>
                  <a:pt x="295" y="42"/>
                </a:lnTo>
                <a:lnTo>
                  <a:pt x="344" y="73"/>
                </a:lnTo>
                <a:lnTo>
                  <a:pt x="316" y="154"/>
                </a:lnTo>
                <a:lnTo>
                  <a:pt x="275" y="195"/>
                </a:lnTo>
                <a:lnTo>
                  <a:pt x="229" y="208"/>
                </a:lnTo>
                <a:lnTo>
                  <a:pt x="239" y="241"/>
                </a:lnTo>
                <a:lnTo>
                  <a:pt x="210" y="272"/>
                </a:lnTo>
                <a:lnTo>
                  <a:pt x="157" y="195"/>
                </a:lnTo>
                <a:lnTo>
                  <a:pt x="22" y="73"/>
                </a:lnTo>
                <a:lnTo>
                  <a:pt x="0" y="73"/>
                </a:lnTo>
                <a:lnTo>
                  <a:pt x="13" y="48"/>
                </a:lnTo>
                <a:close/>
              </a:path>
            </a:pathLst>
          </a:custGeom>
          <a:solidFill>
            <a:schemeClr val="accent6">
              <a:lumMod val="20000"/>
              <a:lumOff val="80000"/>
            </a:schemeClr>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31" name="Freeform 30"/>
          <p:cNvSpPr>
            <a:spLocks/>
          </p:cNvSpPr>
          <p:nvPr/>
        </p:nvSpPr>
        <p:spPr bwMode="auto">
          <a:xfrm>
            <a:off x="5414496" y="4828670"/>
            <a:ext cx="817195" cy="701823"/>
          </a:xfrm>
          <a:custGeom>
            <a:avLst/>
            <a:gdLst>
              <a:gd name="T0" fmla="*/ 0 w 411"/>
              <a:gd name="T1" fmla="*/ 8 h 329"/>
              <a:gd name="T2" fmla="*/ 207 w 411"/>
              <a:gd name="T3" fmla="*/ 0 h 329"/>
              <a:gd name="T4" fmla="*/ 244 w 411"/>
              <a:gd name="T5" fmla="*/ 68 h 329"/>
              <a:gd name="T6" fmla="*/ 212 w 411"/>
              <a:gd name="T7" fmla="*/ 147 h 329"/>
              <a:gd name="T8" fmla="*/ 202 w 411"/>
              <a:gd name="T9" fmla="*/ 183 h 329"/>
              <a:gd name="T10" fmla="*/ 340 w 411"/>
              <a:gd name="T11" fmla="*/ 168 h 329"/>
              <a:gd name="T12" fmla="*/ 350 w 411"/>
              <a:gd name="T13" fmla="*/ 221 h 329"/>
              <a:gd name="T14" fmla="*/ 307 w 411"/>
              <a:gd name="T15" fmla="*/ 216 h 329"/>
              <a:gd name="T16" fmla="*/ 288 w 411"/>
              <a:gd name="T17" fmla="*/ 239 h 329"/>
              <a:gd name="T18" fmla="*/ 311 w 411"/>
              <a:gd name="T19" fmla="*/ 254 h 329"/>
              <a:gd name="T20" fmla="*/ 349 w 411"/>
              <a:gd name="T21" fmla="*/ 236 h 329"/>
              <a:gd name="T22" fmla="*/ 350 w 411"/>
              <a:gd name="T23" fmla="*/ 261 h 329"/>
              <a:gd name="T24" fmla="*/ 370 w 411"/>
              <a:gd name="T25" fmla="*/ 240 h 329"/>
              <a:gd name="T26" fmla="*/ 384 w 411"/>
              <a:gd name="T27" fmla="*/ 240 h 329"/>
              <a:gd name="T28" fmla="*/ 367 w 411"/>
              <a:gd name="T29" fmla="*/ 283 h 329"/>
              <a:gd name="T30" fmla="*/ 400 w 411"/>
              <a:gd name="T31" fmla="*/ 292 h 329"/>
              <a:gd name="T32" fmla="*/ 411 w 411"/>
              <a:gd name="T33" fmla="*/ 315 h 329"/>
              <a:gd name="T34" fmla="*/ 396 w 411"/>
              <a:gd name="T35" fmla="*/ 322 h 329"/>
              <a:gd name="T36" fmla="*/ 374 w 411"/>
              <a:gd name="T37" fmla="*/ 307 h 329"/>
              <a:gd name="T38" fmla="*/ 337 w 411"/>
              <a:gd name="T39" fmla="*/ 296 h 329"/>
              <a:gd name="T40" fmla="*/ 345 w 411"/>
              <a:gd name="T41" fmla="*/ 325 h 329"/>
              <a:gd name="T42" fmla="*/ 325 w 411"/>
              <a:gd name="T43" fmla="*/ 329 h 329"/>
              <a:gd name="T44" fmla="*/ 309 w 411"/>
              <a:gd name="T45" fmla="*/ 302 h 329"/>
              <a:gd name="T46" fmla="*/ 299 w 411"/>
              <a:gd name="T47" fmla="*/ 319 h 329"/>
              <a:gd name="T48" fmla="*/ 239 w 411"/>
              <a:gd name="T49" fmla="*/ 319 h 329"/>
              <a:gd name="T50" fmla="*/ 239 w 411"/>
              <a:gd name="T51" fmla="*/ 302 h 329"/>
              <a:gd name="T52" fmla="*/ 216 w 411"/>
              <a:gd name="T53" fmla="*/ 283 h 329"/>
              <a:gd name="T54" fmla="*/ 170 w 411"/>
              <a:gd name="T55" fmla="*/ 281 h 329"/>
              <a:gd name="T56" fmla="*/ 208 w 411"/>
              <a:gd name="T57" fmla="*/ 302 h 329"/>
              <a:gd name="T58" fmla="*/ 155 w 411"/>
              <a:gd name="T59" fmla="*/ 314 h 329"/>
              <a:gd name="T60" fmla="*/ 72 w 411"/>
              <a:gd name="T61" fmla="*/ 299 h 329"/>
              <a:gd name="T62" fmla="*/ 41 w 411"/>
              <a:gd name="T63" fmla="*/ 302 h 329"/>
              <a:gd name="T64" fmla="*/ 52 w 411"/>
              <a:gd name="T65" fmla="*/ 192 h 329"/>
              <a:gd name="T66" fmla="*/ 2 w 411"/>
              <a:gd name="T67" fmla="*/ 106 h 329"/>
              <a:gd name="T68" fmla="*/ 0 w 411"/>
              <a:gd name="T69" fmla="*/ 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1" h="329">
                <a:moveTo>
                  <a:pt x="0" y="8"/>
                </a:moveTo>
                <a:lnTo>
                  <a:pt x="207" y="0"/>
                </a:lnTo>
                <a:lnTo>
                  <a:pt x="244" y="68"/>
                </a:lnTo>
                <a:lnTo>
                  <a:pt x="212" y="147"/>
                </a:lnTo>
                <a:lnTo>
                  <a:pt x="202" y="183"/>
                </a:lnTo>
                <a:lnTo>
                  <a:pt x="340" y="168"/>
                </a:lnTo>
                <a:lnTo>
                  <a:pt x="350" y="221"/>
                </a:lnTo>
                <a:lnTo>
                  <a:pt x="307" y="216"/>
                </a:lnTo>
                <a:lnTo>
                  <a:pt x="288" y="239"/>
                </a:lnTo>
                <a:lnTo>
                  <a:pt x="311" y="254"/>
                </a:lnTo>
                <a:lnTo>
                  <a:pt x="349" y="236"/>
                </a:lnTo>
                <a:lnTo>
                  <a:pt x="350" y="261"/>
                </a:lnTo>
                <a:lnTo>
                  <a:pt x="370" y="240"/>
                </a:lnTo>
                <a:lnTo>
                  <a:pt x="384" y="240"/>
                </a:lnTo>
                <a:lnTo>
                  <a:pt x="367" y="283"/>
                </a:lnTo>
                <a:lnTo>
                  <a:pt x="400" y="292"/>
                </a:lnTo>
                <a:lnTo>
                  <a:pt x="411" y="315"/>
                </a:lnTo>
                <a:lnTo>
                  <a:pt x="396" y="322"/>
                </a:lnTo>
                <a:lnTo>
                  <a:pt x="374" y="307"/>
                </a:lnTo>
                <a:lnTo>
                  <a:pt x="337" y="296"/>
                </a:lnTo>
                <a:lnTo>
                  <a:pt x="345" y="325"/>
                </a:lnTo>
                <a:lnTo>
                  <a:pt x="325" y="329"/>
                </a:lnTo>
                <a:lnTo>
                  <a:pt x="309" y="302"/>
                </a:lnTo>
                <a:lnTo>
                  <a:pt x="299" y="319"/>
                </a:lnTo>
                <a:lnTo>
                  <a:pt x="239" y="319"/>
                </a:lnTo>
                <a:lnTo>
                  <a:pt x="239" y="302"/>
                </a:lnTo>
                <a:lnTo>
                  <a:pt x="216" y="283"/>
                </a:lnTo>
                <a:lnTo>
                  <a:pt x="170" y="281"/>
                </a:lnTo>
                <a:lnTo>
                  <a:pt x="208" y="302"/>
                </a:lnTo>
                <a:lnTo>
                  <a:pt x="155" y="314"/>
                </a:lnTo>
                <a:lnTo>
                  <a:pt x="72" y="299"/>
                </a:lnTo>
                <a:lnTo>
                  <a:pt x="41" y="302"/>
                </a:lnTo>
                <a:lnTo>
                  <a:pt x="52" y="192"/>
                </a:lnTo>
                <a:lnTo>
                  <a:pt x="2" y="106"/>
                </a:lnTo>
                <a:lnTo>
                  <a:pt x="0" y="8"/>
                </a:lnTo>
                <a:close/>
              </a:path>
            </a:pathLst>
          </a:custGeom>
          <a:solidFill>
            <a:schemeClr val="accent6">
              <a:lumMod val="20000"/>
              <a:lumOff val="80000"/>
            </a:schemeClr>
          </a:solidFill>
          <a:ln w="12700">
            <a:solidFill>
              <a:schemeClr val="bg1"/>
            </a:solidFill>
            <a:round/>
            <a:headEnd/>
            <a:tailEnd/>
          </a:ln>
          <a:effectLst/>
          <a:scene3d>
            <a:camera prst="orthographicFront"/>
            <a:lightRig rig="threePt" dir="t"/>
          </a:scene3d>
          <a:sp3d>
            <a:bevelT w="0" h="0"/>
            <a:bevelB w="0" h="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32" name="Freeform 31"/>
          <p:cNvSpPr>
            <a:spLocks/>
          </p:cNvSpPr>
          <p:nvPr/>
        </p:nvSpPr>
        <p:spPr bwMode="auto">
          <a:xfrm>
            <a:off x="5909584" y="4000990"/>
            <a:ext cx="1169125" cy="447971"/>
          </a:xfrm>
          <a:custGeom>
            <a:avLst/>
            <a:gdLst>
              <a:gd name="T0" fmla="*/ 36 w 588"/>
              <a:gd name="T1" fmla="*/ 96 h 210"/>
              <a:gd name="T2" fmla="*/ 36 w 588"/>
              <a:gd name="T3" fmla="*/ 99 h 210"/>
              <a:gd name="T4" fmla="*/ 26 w 588"/>
              <a:gd name="T5" fmla="*/ 119 h 210"/>
              <a:gd name="T6" fmla="*/ 37 w 588"/>
              <a:gd name="T7" fmla="*/ 145 h 210"/>
              <a:gd name="T8" fmla="*/ 0 w 588"/>
              <a:gd name="T9" fmla="*/ 170 h 210"/>
              <a:gd name="T10" fmla="*/ 9 w 588"/>
              <a:gd name="T11" fmla="*/ 210 h 210"/>
              <a:gd name="T12" fmla="*/ 161 w 588"/>
              <a:gd name="T13" fmla="*/ 197 h 210"/>
              <a:gd name="T14" fmla="*/ 345 w 588"/>
              <a:gd name="T15" fmla="*/ 176 h 210"/>
              <a:gd name="T16" fmla="*/ 436 w 588"/>
              <a:gd name="T17" fmla="*/ 160 h 210"/>
              <a:gd name="T18" fmla="*/ 455 w 588"/>
              <a:gd name="T19" fmla="*/ 106 h 210"/>
              <a:gd name="T20" fmla="*/ 488 w 588"/>
              <a:gd name="T21" fmla="*/ 104 h 210"/>
              <a:gd name="T22" fmla="*/ 588 w 588"/>
              <a:gd name="T23" fmla="*/ 0 h 210"/>
              <a:gd name="T24" fmla="*/ 458 w 588"/>
              <a:gd name="T25" fmla="*/ 27 h 210"/>
              <a:gd name="T26" fmla="*/ 153 w 588"/>
              <a:gd name="T27" fmla="*/ 68 h 210"/>
              <a:gd name="T28" fmla="*/ 156 w 588"/>
              <a:gd name="T29" fmla="*/ 81 h 210"/>
              <a:gd name="T30" fmla="*/ 36 w 588"/>
              <a:gd name="T31" fmla="*/ 9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8" h="210">
                <a:moveTo>
                  <a:pt x="36" y="96"/>
                </a:moveTo>
                <a:lnTo>
                  <a:pt x="36" y="99"/>
                </a:lnTo>
                <a:lnTo>
                  <a:pt x="26" y="119"/>
                </a:lnTo>
                <a:lnTo>
                  <a:pt x="37" y="145"/>
                </a:lnTo>
                <a:lnTo>
                  <a:pt x="0" y="170"/>
                </a:lnTo>
                <a:lnTo>
                  <a:pt x="9" y="210"/>
                </a:lnTo>
                <a:lnTo>
                  <a:pt x="161" y="197"/>
                </a:lnTo>
                <a:lnTo>
                  <a:pt x="345" y="176"/>
                </a:lnTo>
                <a:lnTo>
                  <a:pt x="436" y="160"/>
                </a:lnTo>
                <a:lnTo>
                  <a:pt x="455" y="106"/>
                </a:lnTo>
                <a:lnTo>
                  <a:pt x="488" y="104"/>
                </a:lnTo>
                <a:lnTo>
                  <a:pt x="588" y="0"/>
                </a:lnTo>
                <a:lnTo>
                  <a:pt x="458" y="27"/>
                </a:lnTo>
                <a:lnTo>
                  <a:pt x="153" y="68"/>
                </a:lnTo>
                <a:lnTo>
                  <a:pt x="156" y="81"/>
                </a:lnTo>
                <a:lnTo>
                  <a:pt x="36" y="96"/>
                </a:lnTo>
                <a:close/>
              </a:path>
            </a:pathLst>
          </a:custGeom>
          <a:solidFill>
            <a:srgbClr val="FF6600"/>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33" name="Freeform 32"/>
          <p:cNvSpPr>
            <a:spLocks/>
          </p:cNvSpPr>
          <p:nvPr/>
        </p:nvSpPr>
        <p:spPr bwMode="auto">
          <a:xfrm>
            <a:off x="5796251" y="4419096"/>
            <a:ext cx="473217" cy="898077"/>
          </a:xfrm>
          <a:custGeom>
            <a:avLst/>
            <a:gdLst>
              <a:gd name="T0" fmla="*/ 68 w 238"/>
              <a:gd name="T1" fmla="*/ 15 h 421"/>
              <a:gd name="T2" fmla="*/ 32 w 238"/>
              <a:gd name="T3" fmla="*/ 85 h 421"/>
              <a:gd name="T4" fmla="*/ 0 w 238"/>
              <a:gd name="T5" fmla="*/ 133 h 421"/>
              <a:gd name="T6" fmla="*/ 11 w 238"/>
              <a:gd name="T7" fmla="*/ 188 h 421"/>
              <a:gd name="T8" fmla="*/ 48 w 238"/>
              <a:gd name="T9" fmla="*/ 264 h 421"/>
              <a:gd name="T10" fmla="*/ 19 w 238"/>
              <a:gd name="T11" fmla="*/ 339 h 421"/>
              <a:gd name="T12" fmla="*/ 7 w 238"/>
              <a:gd name="T13" fmla="*/ 379 h 421"/>
              <a:gd name="T14" fmla="*/ 147 w 238"/>
              <a:gd name="T15" fmla="*/ 363 h 421"/>
              <a:gd name="T16" fmla="*/ 152 w 238"/>
              <a:gd name="T17" fmla="*/ 415 h 421"/>
              <a:gd name="T18" fmla="*/ 179 w 238"/>
              <a:gd name="T19" fmla="*/ 421 h 421"/>
              <a:gd name="T20" fmla="*/ 187 w 238"/>
              <a:gd name="T21" fmla="*/ 395 h 421"/>
              <a:gd name="T22" fmla="*/ 238 w 238"/>
              <a:gd name="T23" fmla="*/ 386 h 421"/>
              <a:gd name="T24" fmla="*/ 226 w 238"/>
              <a:gd name="T25" fmla="*/ 303 h 421"/>
              <a:gd name="T26" fmla="*/ 224 w 238"/>
              <a:gd name="T27" fmla="*/ 0 h 421"/>
              <a:gd name="T28" fmla="*/ 68 w 238"/>
              <a:gd name="T29" fmla="*/ 1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8" h="421">
                <a:moveTo>
                  <a:pt x="68" y="15"/>
                </a:moveTo>
                <a:lnTo>
                  <a:pt x="32" y="85"/>
                </a:lnTo>
                <a:lnTo>
                  <a:pt x="0" y="133"/>
                </a:lnTo>
                <a:lnTo>
                  <a:pt x="11" y="188"/>
                </a:lnTo>
                <a:lnTo>
                  <a:pt x="48" y="264"/>
                </a:lnTo>
                <a:lnTo>
                  <a:pt x="19" y="339"/>
                </a:lnTo>
                <a:lnTo>
                  <a:pt x="7" y="379"/>
                </a:lnTo>
                <a:lnTo>
                  <a:pt x="147" y="363"/>
                </a:lnTo>
                <a:lnTo>
                  <a:pt x="152" y="415"/>
                </a:lnTo>
                <a:lnTo>
                  <a:pt x="179" y="421"/>
                </a:lnTo>
                <a:lnTo>
                  <a:pt x="187" y="395"/>
                </a:lnTo>
                <a:lnTo>
                  <a:pt x="238" y="386"/>
                </a:lnTo>
                <a:lnTo>
                  <a:pt x="226" y="303"/>
                </a:lnTo>
                <a:lnTo>
                  <a:pt x="224" y="0"/>
                </a:lnTo>
                <a:lnTo>
                  <a:pt x="68" y="15"/>
                </a:lnTo>
                <a:close/>
              </a:path>
            </a:pathLst>
          </a:custGeom>
          <a:solidFill>
            <a:srgbClr val="9E4000"/>
          </a:solidFill>
          <a:ln w="1270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34" name="Freeform 33"/>
          <p:cNvSpPr>
            <a:spLocks/>
          </p:cNvSpPr>
          <p:nvPr/>
        </p:nvSpPr>
        <p:spPr bwMode="auto">
          <a:xfrm>
            <a:off x="5653093" y="3051717"/>
            <a:ext cx="578598" cy="1019669"/>
          </a:xfrm>
          <a:custGeom>
            <a:avLst/>
            <a:gdLst>
              <a:gd name="T0" fmla="*/ 54 w 291"/>
              <a:gd name="T1" fmla="*/ 25 h 478"/>
              <a:gd name="T2" fmla="*/ 222 w 291"/>
              <a:gd name="T3" fmla="*/ 0 h 478"/>
              <a:gd name="T4" fmla="*/ 246 w 291"/>
              <a:gd name="T5" fmla="*/ 57 h 478"/>
              <a:gd name="T6" fmla="*/ 280 w 291"/>
              <a:gd name="T7" fmla="*/ 303 h 478"/>
              <a:gd name="T8" fmla="*/ 291 w 291"/>
              <a:gd name="T9" fmla="*/ 336 h 478"/>
              <a:gd name="T10" fmla="*/ 264 w 291"/>
              <a:gd name="T11" fmla="*/ 401 h 478"/>
              <a:gd name="T12" fmla="*/ 264 w 291"/>
              <a:gd name="T13" fmla="*/ 447 h 478"/>
              <a:gd name="T14" fmla="*/ 237 w 291"/>
              <a:gd name="T15" fmla="*/ 441 h 478"/>
              <a:gd name="T16" fmla="*/ 238 w 291"/>
              <a:gd name="T17" fmla="*/ 478 h 478"/>
              <a:gd name="T18" fmla="*/ 206 w 291"/>
              <a:gd name="T19" fmla="*/ 465 h 478"/>
              <a:gd name="T20" fmla="*/ 189 w 291"/>
              <a:gd name="T21" fmla="*/ 469 h 478"/>
              <a:gd name="T22" fmla="*/ 166 w 291"/>
              <a:gd name="T23" fmla="*/ 466 h 478"/>
              <a:gd name="T24" fmla="*/ 148 w 291"/>
              <a:gd name="T25" fmla="*/ 408 h 478"/>
              <a:gd name="T26" fmla="*/ 114 w 291"/>
              <a:gd name="T27" fmla="*/ 390 h 478"/>
              <a:gd name="T28" fmla="*/ 114 w 291"/>
              <a:gd name="T29" fmla="*/ 328 h 478"/>
              <a:gd name="T30" fmla="*/ 81 w 291"/>
              <a:gd name="T31" fmla="*/ 336 h 478"/>
              <a:gd name="T32" fmla="*/ 62 w 291"/>
              <a:gd name="T33" fmla="*/ 290 h 478"/>
              <a:gd name="T34" fmla="*/ 0 w 291"/>
              <a:gd name="T35" fmla="*/ 238 h 478"/>
              <a:gd name="T36" fmla="*/ 45 w 291"/>
              <a:gd name="T37" fmla="*/ 155 h 478"/>
              <a:gd name="T38" fmla="*/ 32 w 291"/>
              <a:gd name="T39" fmla="*/ 116 h 478"/>
              <a:gd name="T40" fmla="*/ 76 w 291"/>
              <a:gd name="T41" fmla="*/ 109 h 478"/>
              <a:gd name="T42" fmla="*/ 81 w 291"/>
              <a:gd name="T43" fmla="*/ 54 h 478"/>
              <a:gd name="T44" fmla="*/ 54 w 291"/>
              <a:gd name="T45" fmla="*/ 25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1" h="478">
                <a:moveTo>
                  <a:pt x="54" y="25"/>
                </a:moveTo>
                <a:lnTo>
                  <a:pt x="222" y="0"/>
                </a:lnTo>
                <a:lnTo>
                  <a:pt x="246" y="57"/>
                </a:lnTo>
                <a:lnTo>
                  <a:pt x="280" y="303"/>
                </a:lnTo>
                <a:lnTo>
                  <a:pt x="291" y="336"/>
                </a:lnTo>
                <a:lnTo>
                  <a:pt x="264" y="401"/>
                </a:lnTo>
                <a:lnTo>
                  <a:pt x="264" y="447"/>
                </a:lnTo>
                <a:lnTo>
                  <a:pt x="237" y="441"/>
                </a:lnTo>
                <a:lnTo>
                  <a:pt x="238" y="478"/>
                </a:lnTo>
                <a:lnTo>
                  <a:pt x="206" y="465"/>
                </a:lnTo>
                <a:lnTo>
                  <a:pt x="189" y="469"/>
                </a:lnTo>
                <a:lnTo>
                  <a:pt x="166" y="466"/>
                </a:lnTo>
                <a:lnTo>
                  <a:pt x="148" y="408"/>
                </a:lnTo>
                <a:lnTo>
                  <a:pt x="114" y="390"/>
                </a:lnTo>
                <a:lnTo>
                  <a:pt x="114" y="328"/>
                </a:lnTo>
                <a:lnTo>
                  <a:pt x="81" y="336"/>
                </a:lnTo>
                <a:lnTo>
                  <a:pt x="62" y="290"/>
                </a:lnTo>
                <a:lnTo>
                  <a:pt x="0" y="238"/>
                </a:lnTo>
                <a:lnTo>
                  <a:pt x="45" y="155"/>
                </a:lnTo>
                <a:lnTo>
                  <a:pt x="32" y="116"/>
                </a:lnTo>
                <a:lnTo>
                  <a:pt x="76" y="109"/>
                </a:lnTo>
                <a:lnTo>
                  <a:pt x="81" y="54"/>
                </a:lnTo>
                <a:lnTo>
                  <a:pt x="54" y="25"/>
                </a:lnTo>
                <a:close/>
              </a:path>
            </a:pathLst>
          </a:custGeom>
          <a:solidFill>
            <a:srgbClr val="9E4000"/>
          </a:solidFill>
          <a:ln w="1270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35" name="Freeform 34"/>
          <p:cNvSpPr>
            <a:spLocks/>
          </p:cNvSpPr>
          <p:nvPr/>
        </p:nvSpPr>
        <p:spPr bwMode="auto">
          <a:xfrm>
            <a:off x="6490170" y="2970655"/>
            <a:ext cx="578598" cy="701823"/>
          </a:xfrm>
          <a:custGeom>
            <a:avLst/>
            <a:gdLst>
              <a:gd name="T0" fmla="*/ 0 w 291"/>
              <a:gd name="T1" fmla="*/ 72 h 329"/>
              <a:gd name="T2" fmla="*/ 132 w 291"/>
              <a:gd name="T3" fmla="*/ 59 h 329"/>
              <a:gd name="T4" fmla="*/ 159 w 291"/>
              <a:gd name="T5" fmla="*/ 64 h 329"/>
              <a:gd name="T6" fmla="*/ 220 w 291"/>
              <a:gd name="T7" fmla="*/ 38 h 329"/>
              <a:gd name="T8" fmla="*/ 234 w 291"/>
              <a:gd name="T9" fmla="*/ 11 h 329"/>
              <a:gd name="T10" fmla="*/ 271 w 291"/>
              <a:gd name="T11" fmla="*/ 0 h 329"/>
              <a:gd name="T12" fmla="*/ 291 w 291"/>
              <a:gd name="T13" fmla="*/ 122 h 329"/>
              <a:gd name="T14" fmla="*/ 276 w 291"/>
              <a:gd name="T15" fmla="*/ 136 h 329"/>
              <a:gd name="T16" fmla="*/ 281 w 291"/>
              <a:gd name="T17" fmla="*/ 224 h 329"/>
              <a:gd name="T18" fmla="*/ 251 w 291"/>
              <a:gd name="T19" fmla="*/ 231 h 329"/>
              <a:gd name="T20" fmla="*/ 234 w 291"/>
              <a:gd name="T21" fmla="*/ 280 h 329"/>
              <a:gd name="T22" fmla="*/ 212 w 291"/>
              <a:gd name="T23" fmla="*/ 273 h 329"/>
              <a:gd name="T24" fmla="*/ 205 w 291"/>
              <a:gd name="T25" fmla="*/ 329 h 329"/>
              <a:gd name="T26" fmla="*/ 172 w 291"/>
              <a:gd name="T27" fmla="*/ 306 h 329"/>
              <a:gd name="T28" fmla="*/ 107 w 291"/>
              <a:gd name="T29" fmla="*/ 321 h 329"/>
              <a:gd name="T30" fmla="*/ 80 w 291"/>
              <a:gd name="T31" fmla="*/ 300 h 329"/>
              <a:gd name="T32" fmla="*/ 43 w 291"/>
              <a:gd name="T33" fmla="*/ 299 h 329"/>
              <a:gd name="T34" fmla="*/ 24 w 291"/>
              <a:gd name="T35" fmla="*/ 205 h 329"/>
              <a:gd name="T36" fmla="*/ 0 w 291"/>
              <a:gd name="T37" fmla="*/ 7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1" h="329">
                <a:moveTo>
                  <a:pt x="0" y="72"/>
                </a:moveTo>
                <a:lnTo>
                  <a:pt x="132" y="59"/>
                </a:lnTo>
                <a:lnTo>
                  <a:pt x="159" y="64"/>
                </a:lnTo>
                <a:lnTo>
                  <a:pt x="220" y="38"/>
                </a:lnTo>
                <a:lnTo>
                  <a:pt x="234" y="11"/>
                </a:lnTo>
                <a:lnTo>
                  <a:pt x="271" y="0"/>
                </a:lnTo>
                <a:lnTo>
                  <a:pt x="291" y="122"/>
                </a:lnTo>
                <a:lnTo>
                  <a:pt x="276" y="136"/>
                </a:lnTo>
                <a:lnTo>
                  <a:pt x="281" y="224"/>
                </a:lnTo>
                <a:lnTo>
                  <a:pt x="251" y="231"/>
                </a:lnTo>
                <a:lnTo>
                  <a:pt x="234" y="280"/>
                </a:lnTo>
                <a:lnTo>
                  <a:pt x="212" y="273"/>
                </a:lnTo>
                <a:lnTo>
                  <a:pt x="205" y="329"/>
                </a:lnTo>
                <a:lnTo>
                  <a:pt x="172" y="306"/>
                </a:lnTo>
                <a:lnTo>
                  <a:pt x="107" y="321"/>
                </a:lnTo>
                <a:lnTo>
                  <a:pt x="80" y="300"/>
                </a:lnTo>
                <a:lnTo>
                  <a:pt x="43" y="299"/>
                </a:lnTo>
                <a:lnTo>
                  <a:pt x="24" y="205"/>
                </a:lnTo>
                <a:lnTo>
                  <a:pt x="0" y="72"/>
                </a:lnTo>
                <a:close/>
              </a:path>
            </a:pathLst>
          </a:custGeom>
          <a:solidFill>
            <a:schemeClr val="accent6">
              <a:lumMod val="20000"/>
              <a:lumOff val="80000"/>
            </a:schemeClr>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36" name="Freeform 35"/>
          <p:cNvSpPr>
            <a:spLocks/>
          </p:cNvSpPr>
          <p:nvPr/>
        </p:nvSpPr>
        <p:spPr bwMode="auto">
          <a:xfrm>
            <a:off x="5967245" y="3578772"/>
            <a:ext cx="1016025" cy="650615"/>
          </a:xfrm>
          <a:custGeom>
            <a:avLst/>
            <a:gdLst>
              <a:gd name="T0" fmla="*/ 0 w 511"/>
              <a:gd name="T1" fmla="*/ 281 h 281"/>
              <a:gd name="T2" fmla="*/ 123 w 511"/>
              <a:gd name="T3" fmla="*/ 263 h 281"/>
              <a:gd name="T4" fmla="*/ 123 w 511"/>
              <a:gd name="T5" fmla="*/ 251 h 281"/>
              <a:gd name="T6" fmla="*/ 425 w 511"/>
              <a:gd name="T7" fmla="*/ 211 h 281"/>
              <a:gd name="T8" fmla="*/ 430 w 511"/>
              <a:gd name="T9" fmla="*/ 189 h 281"/>
              <a:gd name="T10" fmla="*/ 473 w 511"/>
              <a:gd name="T11" fmla="*/ 173 h 281"/>
              <a:gd name="T12" fmla="*/ 478 w 511"/>
              <a:gd name="T13" fmla="*/ 151 h 281"/>
              <a:gd name="T14" fmla="*/ 497 w 511"/>
              <a:gd name="T15" fmla="*/ 143 h 281"/>
              <a:gd name="T16" fmla="*/ 511 w 511"/>
              <a:gd name="T17" fmla="*/ 110 h 281"/>
              <a:gd name="T18" fmla="*/ 470 w 511"/>
              <a:gd name="T19" fmla="*/ 76 h 281"/>
              <a:gd name="T20" fmla="*/ 462 w 511"/>
              <a:gd name="T21" fmla="*/ 30 h 281"/>
              <a:gd name="T22" fmla="*/ 430 w 511"/>
              <a:gd name="T23" fmla="*/ 8 h 281"/>
              <a:gd name="T24" fmla="*/ 362 w 511"/>
              <a:gd name="T25" fmla="*/ 21 h 281"/>
              <a:gd name="T26" fmla="*/ 331 w 511"/>
              <a:gd name="T27" fmla="*/ 1 h 281"/>
              <a:gd name="T28" fmla="*/ 301 w 511"/>
              <a:gd name="T29" fmla="*/ 0 h 281"/>
              <a:gd name="T30" fmla="*/ 307 w 511"/>
              <a:gd name="T31" fmla="*/ 30 h 281"/>
              <a:gd name="T32" fmla="*/ 265 w 511"/>
              <a:gd name="T33" fmla="*/ 46 h 281"/>
              <a:gd name="T34" fmla="*/ 238 w 511"/>
              <a:gd name="T35" fmla="*/ 117 h 281"/>
              <a:gd name="T36" fmla="*/ 200 w 511"/>
              <a:gd name="T37" fmla="*/ 105 h 281"/>
              <a:gd name="T38" fmla="*/ 154 w 511"/>
              <a:gd name="T39" fmla="*/ 132 h 281"/>
              <a:gd name="T40" fmla="*/ 96 w 511"/>
              <a:gd name="T41" fmla="*/ 141 h 281"/>
              <a:gd name="T42" fmla="*/ 96 w 511"/>
              <a:gd name="T43" fmla="*/ 181 h 281"/>
              <a:gd name="T44" fmla="*/ 70 w 511"/>
              <a:gd name="T45" fmla="*/ 180 h 281"/>
              <a:gd name="T46" fmla="*/ 71 w 511"/>
              <a:gd name="T47" fmla="*/ 214 h 281"/>
              <a:gd name="T48" fmla="*/ 40 w 511"/>
              <a:gd name="T49" fmla="*/ 201 h 281"/>
              <a:gd name="T50" fmla="*/ 23 w 511"/>
              <a:gd name="T51" fmla="*/ 208 h 281"/>
              <a:gd name="T52" fmla="*/ 38 w 511"/>
              <a:gd name="T53" fmla="*/ 230 h 281"/>
              <a:gd name="T54" fmla="*/ 7 w 511"/>
              <a:gd name="T55" fmla="*/ 262 h 281"/>
              <a:gd name="T56" fmla="*/ 0 w 511"/>
              <a:gd name="T5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1" h="281">
                <a:moveTo>
                  <a:pt x="0" y="281"/>
                </a:moveTo>
                <a:lnTo>
                  <a:pt x="123" y="263"/>
                </a:lnTo>
                <a:lnTo>
                  <a:pt x="123" y="251"/>
                </a:lnTo>
                <a:lnTo>
                  <a:pt x="425" y="211"/>
                </a:lnTo>
                <a:lnTo>
                  <a:pt x="430" y="189"/>
                </a:lnTo>
                <a:lnTo>
                  <a:pt x="473" y="173"/>
                </a:lnTo>
                <a:lnTo>
                  <a:pt x="478" y="151"/>
                </a:lnTo>
                <a:lnTo>
                  <a:pt x="497" y="143"/>
                </a:lnTo>
                <a:lnTo>
                  <a:pt x="511" y="110"/>
                </a:lnTo>
                <a:lnTo>
                  <a:pt x="470" y="76"/>
                </a:lnTo>
                <a:lnTo>
                  <a:pt x="462" y="30"/>
                </a:lnTo>
                <a:lnTo>
                  <a:pt x="430" y="8"/>
                </a:lnTo>
                <a:lnTo>
                  <a:pt x="362" y="21"/>
                </a:lnTo>
                <a:lnTo>
                  <a:pt x="331" y="1"/>
                </a:lnTo>
                <a:lnTo>
                  <a:pt x="301" y="0"/>
                </a:lnTo>
                <a:lnTo>
                  <a:pt x="307" y="30"/>
                </a:lnTo>
                <a:lnTo>
                  <a:pt x="265" y="46"/>
                </a:lnTo>
                <a:lnTo>
                  <a:pt x="238" y="117"/>
                </a:lnTo>
                <a:lnTo>
                  <a:pt x="200" y="105"/>
                </a:lnTo>
                <a:lnTo>
                  <a:pt x="154" y="132"/>
                </a:lnTo>
                <a:lnTo>
                  <a:pt x="96" y="141"/>
                </a:lnTo>
                <a:lnTo>
                  <a:pt x="96" y="181"/>
                </a:lnTo>
                <a:lnTo>
                  <a:pt x="70" y="180"/>
                </a:lnTo>
                <a:lnTo>
                  <a:pt x="71" y="214"/>
                </a:lnTo>
                <a:lnTo>
                  <a:pt x="40" y="201"/>
                </a:lnTo>
                <a:lnTo>
                  <a:pt x="23" y="208"/>
                </a:lnTo>
                <a:lnTo>
                  <a:pt x="38" y="230"/>
                </a:lnTo>
                <a:lnTo>
                  <a:pt x="7" y="262"/>
                </a:lnTo>
                <a:lnTo>
                  <a:pt x="0" y="281"/>
                </a:lnTo>
                <a:close/>
              </a:path>
            </a:pathLst>
          </a:custGeom>
          <a:solidFill>
            <a:srgbClr val="9E4000"/>
          </a:solidFill>
          <a:ln w="1270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37" name="Freeform 36"/>
          <p:cNvSpPr>
            <a:spLocks/>
          </p:cNvSpPr>
          <p:nvPr/>
        </p:nvSpPr>
        <p:spPr bwMode="auto">
          <a:xfrm>
            <a:off x="7937657" y="2051246"/>
            <a:ext cx="274386" cy="518368"/>
          </a:xfrm>
          <a:custGeom>
            <a:avLst/>
            <a:gdLst>
              <a:gd name="T0" fmla="*/ 29 w 138"/>
              <a:gd name="T1" fmla="*/ 0 h 243"/>
              <a:gd name="T2" fmla="*/ 0 w 138"/>
              <a:gd name="T3" fmla="*/ 42 h 243"/>
              <a:gd name="T4" fmla="*/ 32 w 138"/>
              <a:gd name="T5" fmla="*/ 99 h 243"/>
              <a:gd name="T6" fmla="*/ 13 w 138"/>
              <a:gd name="T7" fmla="*/ 114 h 243"/>
              <a:gd name="T8" fmla="*/ 21 w 138"/>
              <a:gd name="T9" fmla="*/ 243 h 243"/>
              <a:gd name="T10" fmla="*/ 98 w 138"/>
              <a:gd name="T11" fmla="*/ 224 h 243"/>
              <a:gd name="T12" fmla="*/ 118 w 138"/>
              <a:gd name="T13" fmla="*/ 224 h 243"/>
              <a:gd name="T14" fmla="*/ 128 w 138"/>
              <a:gd name="T15" fmla="*/ 210 h 243"/>
              <a:gd name="T16" fmla="*/ 128 w 138"/>
              <a:gd name="T17" fmla="*/ 187 h 243"/>
              <a:gd name="T18" fmla="*/ 138 w 138"/>
              <a:gd name="T19" fmla="*/ 171 h 243"/>
              <a:gd name="T20" fmla="*/ 94 w 138"/>
              <a:gd name="T21" fmla="*/ 152 h 243"/>
              <a:gd name="T22" fmla="*/ 40 w 138"/>
              <a:gd name="T23" fmla="*/ 12 h 243"/>
              <a:gd name="T24" fmla="*/ 29 w 138"/>
              <a:gd name="T2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243">
                <a:moveTo>
                  <a:pt x="29" y="0"/>
                </a:moveTo>
                <a:lnTo>
                  <a:pt x="0" y="42"/>
                </a:lnTo>
                <a:lnTo>
                  <a:pt x="32" y="99"/>
                </a:lnTo>
                <a:lnTo>
                  <a:pt x="13" y="114"/>
                </a:lnTo>
                <a:lnTo>
                  <a:pt x="21" y="243"/>
                </a:lnTo>
                <a:lnTo>
                  <a:pt x="98" y="224"/>
                </a:lnTo>
                <a:lnTo>
                  <a:pt x="118" y="224"/>
                </a:lnTo>
                <a:lnTo>
                  <a:pt x="128" y="210"/>
                </a:lnTo>
                <a:lnTo>
                  <a:pt x="128" y="187"/>
                </a:lnTo>
                <a:lnTo>
                  <a:pt x="138" y="171"/>
                </a:lnTo>
                <a:lnTo>
                  <a:pt x="94" y="152"/>
                </a:lnTo>
                <a:lnTo>
                  <a:pt x="40" y="12"/>
                </a:lnTo>
                <a:lnTo>
                  <a:pt x="29" y="0"/>
                </a:lnTo>
                <a:close/>
              </a:path>
            </a:pathLst>
          </a:custGeom>
          <a:solidFill>
            <a:srgbClr val="FF6600"/>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38" name="Freeform 37"/>
          <p:cNvSpPr>
            <a:spLocks/>
          </p:cNvSpPr>
          <p:nvPr/>
        </p:nvSpPr>
        <p:spPr bwMode="auto">
          <a:xfrm>
            <a:off x="8091567" y="2663475"/>
            <a:ext cx="128431" cy="110926"/>
          </a:xfrm>
          <a:custGeom>
            <a:avLst/>
            <a:gdLst>
              <a:gd name="T0" fmla="*/ 0 w 61"/>
              <a:gd name="T1" fmla="*/ 9 h 52"/>
              <a:gd name="T2" fmla="*/ 26 w 61"/>
              <a:gd name="T3" fmla="*/ 0 h 52"/>
              <a:gd name="T4" fmla="*/ 61 w 61"/>
              <a:gd name="T5" fmla="*/ 27 h 52"/>
              <a:gd name="T6" fmla="*/ 55 w 61"/>
              <a:gd name="T7" fmla="*/ 34 h 52"/>
              <a:gd name="T8" fmla="*/ 37 w 61"/>
              <a:gd name="T9" fmla="*/ 34 h 52"/>
              <a:gd name="T10" fmla="*/ 28 w 61"/>
              <a:gd name="T11" fmla="*/ 52 h 52"/>
              <a:gd name="T12" fmla="*/ 0 w 61"/>
              <a:gd name="T13" fmla="*/ 9 h 52"/>
              <a:gd name="connsiteX0" fmla="*/ 0 w 10589"/>
              <a:gd name="connsiteY0" fmla="*/ 1501 h 10000"/>
              <a:gd name="connsiteX1" fmla="*/ 4851 w 10589"/>
              <a:gd name="connsiteY1" fmla="*/ 0 h 10000"/>
              <a:gd name="connsiteX2" fmla="*/ 10589 w 10589"/>
              <a:gd name="connsiteY2" fmla="*/ 5192 h 10000"/>
              <a:gd name="connsiteX3" fmla="*/ 9605 w 10589"/>
              <a:gd name="connsiteY3" fmla="*/ 6538 h 10000"/>
              <a:gd name="connsiteX4" fmla="*/ 6655 w 10589"/>
              <a:gd name="connsiteY4" fmla="*/ 6538 h 10000"/>
              <a:gd name="connsiteX5" fmla="*/ 5179 w 10589"/>
              <a:gd name="connsiteY5" fmla="*/ 10000 h 10000"/>
              <a:gd name="connsiteX6" fmla="*/ 0 w 10589"/>
              <a:gd name="connsiteY6" fmla="*/ 1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9" h="10000">
                <a:moveTo>
                  <a:pt x="0" y="1501"/>
                </a:moveTo>
                <a:lnTo>
                  <a:pt x="4851" y="0"/>
                </a:lnTo>
                <a:lnTo>
                  <a:pt x="10589" y="5192"/>
                </a:lnTo>
                <a:lnTo>
                  <a:pt x="9605" y="6538"/>
                </a:lnTo>
                <a:lnTo>
                  <a:pt x="6655" y="6538"/>
                </a:lnTo>
                <a:lnTo>
                  <a:pt x="5179" y="10000"/>
                </a:lnTo>
                <a:lnTo>
                  <a:pt x="0" y="1501"/>
                </a:lnTo>
                <a:close/>
              </a:path>
            </a:pathLst>
          </a:custGeom>
          <a:solidFill>
            <a:schemeClr val="accent6">
              <a:lumMod val="20000"/>
              <a:lumOff val="80000"/>
            </a:schemeClr>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39" name="Freeform 38"/>
          <p:cNvSpPr>
            <a:spLocks/>
          </p:cNvSpPr>
          <p:nvPr/>
        </p:nvSpPr>
        <p:spPr bwMode="auto">
          <a:xfrm>
            <a:off x="6138240" y="3102913"/>
            <a:ext cx="445381" cy="793550"/>
          </a:xfrm>
          <a:custGeom>
            <a:avLst/>
            <a:gdLst>
              <a:gd name="T0" fmla="*/ 0 w 224"/>
              <a:gd name="T1" fmla="*/ 26 h 372"/>
              <a:gd name="T2" fmla="*/ 27 w 224"/>
              <a:gd name="T3" fmla="*/ 40 h 372"/>
              <a:gd name="T4" fmla="*/ 52 w 224"/>
              <a:gd name="T5" fmla="*/ 38 h 372"/>
              <a:gd name="T6" fmla="*/ 61 w 224"/>
              <a:gd name="T7" fmla="*/ 30 h 372"/>
              <a:gd name="T8" fmla="*/ 67 w 224"/>
              <a:gd name="T9" fmla="*/ 7 h 372"/>
              <a:gd name="T10" fmla="*/ 175 w 224"/>
              <a:gd name="T11" fmla="*/ 0 h 372"/>
              <a:gd name="T12" fmla="*/ 224 w 224"/>
              <a:gd name="T13" fmla="*/ 264 h 372"/>
              <a:gd name="T14" fmla="*/ 221 w 224"/>
              <a:gd name="T15" fmla="*/ 260 h 372"/>
              <a:gd name="T16" fmla="*/ 183 w 224"/>
              <a:gd name="T17" fmla="*/ 275 h 372"/>
              <a:gd name="T18" fmla="*/ 157 w 224"/>
              <a:gd name="T19" fmla="*/ 346 h 372"/>
              <a:gd name="T20" fmla="*/ 119 w 224"/>
              <a:gd name="T21" fmla="*/ 336 h 372"/>
              <a:gd name="T22" fmla="*/ 74 w 224"/>
              <a:gd name="T23" fmla="*/ 363 h 372"/>
              <a:gd name="T24" fmla="*/ 15 w 224"/>
              <a:gd name="T25" fmla="*/ 372 h 372"/>
              <a:gd name="T26" fmla="*/ 42 w 224"/>
              <a:gd name="T27" fmla="*/ 304 h 372"/>
              <a:gd name="T28" fmla="*/ 31 w 224"/>
              <a:gd name="T29" fmla="*/ 265 h 372"/>
              <a:gd name="T30" fmla="*/ 0 w 224"/>
              <a:gd name="T31" fmla="*/ 2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4" h="372">
                <a:moveTo>
                  <a:pt x="0" y="26"/>
                </a:moveTo>
                <a:lnTo>
                  <a:pt x="27" y="40"/>
                </a:lnTo>
                <a:lnTo>
                  <a:pt x="52" y="38"/>
                </a:lnTo>
                <a:lnTo>
                  <a:pt x="61" y="30"/>
                </a:lnTo>
                <a:lnTo>
                  <a:pt x="67" y="7"/>
                </a:lnTo>
                <a:lnTo>
                  <a:pt x="175" y="0"/>
                </a:lnTo>
                <a:lnTo>
                  <a:pt x="224" y="264"/>
                </a:lnTo>
                <a:lnTo>
                  <a:pt x="221" y="260"/>
                </a:lnTo>
                <a:lnTo>
                  <a:pt x="183" y="275"/>
                </a:lnTo>
                <a:lnTo>
                  <a:pt x="157" y="346"/>
                </a:lnTo>
                <a:lnTo>
                  <a:pt x="119" y="336"/>
                </a:lnTo>
                <a:lnTo>
                  <a:pt x="74" y="363"/>
                </a:lnTo>
                <a:lnTo>
                  <a:pt x="15" y="372"/>
                </a:lnTo>
                <a:lnTo>
                  <a:pt x="42" y="304"/>
                </a:lnTo>
                <a:lnTo>
                  <a:pt x="31" y="265"/>
                </a:lnTo>
                <a:lnTo>
                  <a:pt x="0" y="26"/>
                </a:lnTo>
                <a:close/>
              </a:path>
            </a:pathLst>
          </a:custGeom>
          <a:solidFill>
            <a:srgbClr val="9E4000"/>
          </a:solidFill>
          <a:ln w="1270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40" name="Freeform 39"/>
          <p:cNvSpPr>
            <a:spLocks/>
          </p:cNvSpPr>
          <p:nvPr/>
        </p:nvSpPr>
        <p:spPr bwMode="auto">
          <a:xfrm>
            <a:off x="7023036" y="2806398"/>
            <a:ext cx="789358" cy="558898"/>
          </a:xfrm>
          <a:custGeom>
            <a:avLst/>
            <a:gdLst>
              <a:gd name="T0" fmla="*/ 37 w 397"/>
              <a:gd name="T1" fmla="*/ 38 h 262"/>
              <a:gd name="T2" fmla="*/ 0 w 397"/>
              <a:gd name="T3" fmla="*/ 74 h 262"/>
              <a:gd name="T4" fmla="*/ 20 w 397"/>
              <a:gd name="T5" fmla="*/ 199 h 262"/>
              <a:gd name="T6" fmla="*/ 37 w 397"/>
              <a:gd name="T7" fmla="*/ 262 h 262"/>
              <a:gd name="T8" fmla="*/ 105 w 397"/>
              <a:gd name="T9" fmla="*/ 257 h 262"/>
              <a:gd name="T10" fmla="*/ 355 w 397"/>
              <a:gd name="T11" fmla="*/ 209 h 262"/>
              <a:gd name="T12" fmla="*/ 372 w 397"/>
              <a:gd name="T13" fmla="*/ 200 h 262"/>
              <a:gd name="T14" fmla="*/ 397 w 397"/>
              <a:gd name="T15" fmla="*/ 141 h 262"/>
              <a:gd name="T16" fmla="*/ 360 w 397"/>
              <a:gd name="T17" fmla="*/ 111 h 262"/>
              <a:gd name="T18" fmla="*/ 379 w 397"/>
              <a:gd name="T19" fmla="*/ 35 h 262"/>
              <a:gd name="T20" fmla="*/ 352 w 397"/>
              <a:gd name="T21" fmla="*/ 26 h 262"/>
              <a:gd name="T22" fmla="*/ 352 w 397"/>
              <a:gd name="T23" fmla="*/ 7 h 262"/>
              <a:gd name="T24" fmla="*/ 339 w 397"/>
              <a:gd name="T25" fmla="*/ 0 h 262"/>
              <a:gd name="T26" fmla="*/ 49 w 397"/>
              <a:gd name="T27" fmla="*/ 55 h 262"/>
              <a:gd name="T28" fmla="*/ 37 w 397"/>
              <a:gd name="T29" fmla="*/ 38 h 262"/>
              <a:gd name="connsiteX0" fmla="*/ 932 w 10000"/>
              <a:gd name="connsiteY0" fmla="*/ 1450 h 10000"/>
              <a:gd name="connsiteX1" fmla="*/ 0 w 10000"/>
              <a:gd name="connsiteY1" fmla="*/ 2824 h 10000"/>
              <a:gd name="connsiteX2" fmla="*/ 504 w 10000"/>
              <a:gd name="connsiteY2" fmla="*/ 7595 h 10000"/>
              <a:gd name="connsiteX3" fmla="*/ 932 w 10000"/>
              <a:gd name="connsiteY3" fmla="*/ 10000 h 10000"/>
              <a:gd name="connsiteX4" fmla="*/ 2645 w 10000"/>
              <a:gd name="connsiteY4" fmla="*/ 9809 h 10000"/>
              <a:gd name="connsiteX5" fmla="*/ 8942 w 10000"/>
              <a:gd name="connsiteY5" fmla="*/ 7977 h 10000"/>
              <a:gd name="connsiteX6" fmla="*/ 9370 w 10000"/>
              <a:gd name="connsiteY6" fmla="*/ 7634 h 10000"/>
              <a:gd name="connsiteX7" fmla="*/ 10000 w 10000"/>
              <a:gd name="connsiteY7" fmla="*/ 5382 h 10000"/>
              <a:gd name="connsiteX8" fmla="*/ 9068 w 10000"/>
              <a:gd name="connsiteY8" fmla="*/ 4237 h 10000"/>
              <a:gd name="connsiteX9" fmla="*/ 9547 w 10000"/>
              <a:gd name="connsiteY9" fmla="*/ 1336 h 10000"/>
              <a:gd name="connsiteX10" fmla="*/ 8866 w 10000"/>
              <a:gd name="connsiteY10" fmla="*/ 992 h 10000"/>
              <a:gd name="connsiteX11" fmla="*/ 8866 w 10000"/>
              <a:gd name="connsiteY11" fmla="*/ 267 h 10000"/>
              <a:gd name="connsiteX12" fmla="*/ 8539 w 10000"/>
              <a:gd name="connsiteY12" fmla="*/ 0 h 10000"/>
              <a:gd name="connsiteX13" fmla="*/ 1301 w 10000"/>
              <a:gd name="connsiteY13" fmla="*/ 1950 h 10000"/>
              <a:gd name="connsiteX14" fmla="*/ 1234 w 10000"/>
              <a:gd name="connsiteY14" fmla="*/ 2099 h 10000"/>
              <a:gd name="connsiteX15" fmla="*/ 932 w 10000"/>
              <a:gd name="connsiteY15" fmla="*/ 145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0" h="10000">
                <a:moveTo>
                  <a:pt x="932" y="1450"/>
                </a:moveTo>
                <a:lnTo>
                  <a:pt x="0" y="2824"/>
                </a:lnTo>
                <a:lnTo>
                  <a:pt x="504" y="7595"/>
                </a:lnTo>
                <a:cubicBezTo>
                  <a:pt x="647" y="8397"/>
                  <a:pt x="789" y="9198"/>
                  <a:pt x="932" y="10000"/>
                </a:cubicBezTo>
                <a:lnTo>
                  <a:pt x="2645" y="9809"/>
                </a:lnTo>
                <a:lnTo>
                  <a:pt x="8942" y="7977"/>
                </a:lnTo>
                <a:lnTo>
                  <a:pt x="9370" y="7634"/>
                </a:lnTo>
                <a:lnTo>
                  <a:pt x="10000" y="5382"/>
                </a:lnTo>
                <a:lnTo>
                  <a:pt x="9068" y="4237"/>
                </a:lnTo>
                <a:cubicBezTo>
                  <a:pt x="9228" y="3270"/>
                  <a:pt x="9387" y="2303"/>
                  <a:pt x="9547" y="1336"/>
                </a:cubicBezTo>
                <a:lnTo>
                  <a:pt x="8866" y="992"/>
                </a:lnTo>
                <a:lnTo>
                  <a:pt x="8866" y="267"/>
                </a:lnTo>
                <a:lnTo>
                  <a:pt x="8539" y="0"/>
                </a:lnTo>
                <a:cubicBezTo>
                  <a:pt x="6136" y="696"/>
                  <a:pt x="3704" y="1254"/>
                  <a:pt x="1301" y="1950"/>
                </a:cubicBezTo>
                <a:cubicBezTo>
                  <a:pt x="1279" y="2000"/>
                  <a:pt x="1256" y="2049"/>
                  <a:pt x="1234" y="2099"/>
                </a:cubicBezTo>
                <a:cubicBezTo>
                  <a:pt x="1133" y="1883"/>
                  <a:pt x="1033" y="1666"/>
                  <a:pt x="932" y="1450"/>
                </a:cubicBezTo>
                <a:close/>
              </a:path>
            </a:pathLst>
          </a:custGeom>
          <a:solidFill>
            <a:srgbClr val="9E4000"/>
          </a:solidFill>
          <a:ln w="1270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41" name="Freeform 40"/>
          <p:cNvSpPr>
            <a:spLocks/>
          </p:cNvSpPr>
          <p:nvPr/>
        </p:nvSpPr>
        <p:spPr bwMode="auto">
          <a:xfrm>
            <a:off x="7993330" y="1560610"/>
            <a:ext cx="522925" cy="855414"/>
          </a:xfrm>
          <a:custGeom>
            <a:avLst/>
            <a:gdLst>
              <a:gd name="T0" fmla="*/ 62 w 263"/>
              <a:gd name="T1" fmla="*/ 13 h 401"/>
              <a:gd name="T2" fmla="*/ 23 w 263"/>
              <a:gd name="T3" fmla="*/ 86 h 401"/>
              <a:gd name="T4" fmla="*/ 41 w 263"/>
              <a:gd name="T5" fmla="*/ 114 h 401"/>
              <a:gd name="T6" fmla="*/ 23 w 263"/>
              <a:gd name="T7" fmla="*/ 149 h 401"/>
              <a:gd name="T8" fmla="*/ 35 w 263"/>
              <a:gd name="T9" fmla="*/ 159 h 401"/>
              <a:gd name="T10" fmla="*/ 27 w 263"/>
              <a:gd name="T11" fmla="*/ 183 h 401"/>
              <a:gd name="T12" fmla="*/ 27 w 263"/>
              <a:gd name="T13" fmla="*/ 220 h 401"/>
              <a:gd name="T14" fmla="*/ 0 w 263"/>
              <a:gd name="T15" fmla="*/ 232 h 401"/>
              <a:gd name="T16" fmla="*/ 11 w 263"/>
              <a:gd name="T17" fmla="*/ 244 h 401"/>
              <a:gd name="T18" fmla="*/ 65 w 263"/>
              <a:gd name="T19" fmla="*/ 384 h 401"/>
              <a:gd name="T20" fmla="*/ 109 w 263"/>
              <a:gd name="T21" fmla="*/ 401 h 401"/>
              <a:gd name="T22" fmla="*/ 107 w 263"/>
              <a:gd name="T23" fmla="*/ 373 h 401"/>
              <a:gd name="T24" fmla="*/ 128 w 263"/>
              <a:gd name="T25" fmla="*/ 350 h 401"/>
              <a:gd name="T26" fmla="*/ 120 w 263"/>
              <a:gd name="T27" fmla="*/ 326 h 401"/>
              <a:gd name="T28" fmla="*/ 174 w 263"/>
              <a:gd name="T29" fmla="*/ 298 h 401"/>
              <a:gd name="T30" fmla="*/ 176 w 263"/>
              <a:gd name="T31" fmla="*/ 259 h 401"/>
              <a:gd name="T32" fmla="*/ 208 w 263"/>
              <a:gd name="T33" fmla="*/ 255 h 401"/>
              <a:gd name="T34" fmla="*/ 232 w 263"/>
              <a:gd name="T35" fmla="*/ 227 h 401"/>
              <a:gd name="T36" fmla="*/ 263 w 263"/>
              <a:gd name="T37" fmla="*/ 207 h 401"/>
              <a:gd name="T38" fmla="*/ 263 w 263"/>
              <a:gd name="T39" fmla="*/ 183 h 401"/>
              <a:gd name="T40" fmla="*/ 222 w 263"/>
              <a:gd name="T41" fmla="*/ 174 h 401"/>
              <a:gd name="T42" fmla="*/ 213 w 263"/>
              <a:gd name="T43" fmla="*/ 147 h 401"/>
              <a:gd name="T44" fmla="*/ 172 w 263"/>
              <a:gd name="T45" fmla="*/ 143 h 401"/>
              <a:gd name="T46" fmla="*/ 139 w 263"/>
              <a:gd name="T47" fmla="*/ 24 h 401"/>
              <a:gd name="T48" fmla="*/ 125 w 263"/>
              <a:gd name="T49" fmla="*/ 0 h 401"/>
              <a:gd name="T50" fmla="*/ 82 w 263"/>
              <a:gd name="T51" fmla="*/ 10 h 401"/>
              <a:gd name="T52" fmla="*/ 76 w 263"/>
              <a:gd name="T53" fmla="*/ 21 h 401"/>
              <a:gd name="T54" fmla="*/ 62 w 263"/>
              <a:gd name="T55" fmla="*/ 1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3" h="401">
                <a:moveTo>
                  <a:pt x="62" y="13"/>
                </a:moveTo>
                <a:lnTo>
                  <a:pt x="23" y="86"/>
                </a:lnTo>
                <a:lnTo>
                  <a:pt x="41" y="114"/>
                </a:lnTo>
                <a:lnTo>
                  <a:pt x="23" y="149"/>
                </a:lnTo>
                <a:lnTo>
                  <a:pt x="35" y="159"/>
                </a:lnTo>
                <a:lnTo>
                  <a:pt x="27" y="183"/>
                </a:lnTo>
                <a:lnTo>
                  <a:pt x="27" y="220"/>
                </a:lnTo>
                <a:lnTo>
                  <a:pt x="0" y="232"/>
                </a:lnTo>
                <a:lnTo>
                  <a:pt x="11" y="244"/>
                </a:lnTo>
                <a:lnTo>
                  <a:pt x="65" y="384"/>
                </a:lnTo>
                <a:lnTo>
                  <a:pt x="109" y="401"/>
                </a:lnTo>
                <a:lnTo>
                  <a:pt x="107" y="373"/>
                </a:lnTo>
                <a:lnTo>
                  <a:pt x="128" y="350"/>
                </a:lnTo>
                <a:lnTo>
                  <a:pt x="120" y="326"/>
                </a:lnTo>
                <a:lnTo>
                  <a:pt x="174" y="298"/>
                </a:lnTo>
                <a:lnTo>
                  <a:pt x="176" y="259"/>
                </a:lnTo>
                <a:lnTo>
                  <a:pt x="208" y="255"/>
                </a:lnTo>
                <a:lnTo>
                  <a:pt x="232" y="227"/>
                </a:lnTo>
                <a:lnTo>
                  <a:pt x="263" y="207"/>
                </a:lnTo>
                <a:lnTo>
                  <a:pt x="263" y="183"/>
                </a:lnTo>
                <a:lnTo>
                  <a:pt x="222" y="174"/>
                </a:lnTo>
                <a:lnTo>
                  <a:pt x="213" y="147"/>
                </a:lnTo>
                <a:lnTo>
                  <a:pt x="172" y="143"/>
                </a:lnTo>
                <a:lnTo>
                  <a:pt x="139" y="24"/>
                </a:lnTo>
                <a:lnTo>
                  <a:pt x="125" y="0"/>
                </a:lnTo>
                <a:lnTo>
                  <a:pt x="82" y="10"/>
                </a:lnTo>
                <a:lnTo>
                  <a:pt x="76" y="21"/>
                </a:lnTo>
                <a:lnTo>
                  <a:pt x="62" y="13"/>
                </a:lnTo>
                <a:close/>
              </a:path>
            </a:pathLst>
          </a:custGeom>
          <a:solidFill>
            <a:schemeClr val="accent6">
              <a:lumMod val="20000"/>
              <a:lumOff val="80000"/>
            </a:schemeClr>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nvGrpSpPr>
          <p:cNvPr id="42" name="Group 41"/>
          <p:cNvGrpSpPr/>
          <p:nvPr/>
        </p:nvGrpSpPr>
        <p:grpSpPr>
          <a:xfrm>
            <a:off x="143893" y="1590657"/>
            <a:ext cx="1369944" cy="981266"/>
            <a:chOff x="453129" y="1477824"/>
            <a:chExt cx="1369944" cy="914621"/>
          </a:xfrm>
          <a:solidFill>
            <a:srgbClr val="9E4000"/>
          </a:solidFill>
          <a:effectLst>
            <a:outerShdw blurRad="88900" dist="50800" dir="2700000" algn="tl" rotWithShape="0">
              <a:prstClr val="black">
                <a:alpha val="62000"/>
              </a:prstClr>
            </a:outerShdw>
          </a:effectLst>
        </p:grpSpPr>
        <p:sp>
          <p:nvSpPr>
            <p:cNvPr id="65" name="Freeform 64"/>
            <p:cNvSpPr>
              <a:spLocks/>
            </p:cNvSpPr>
            <p:nvPr/>
          </p:nvSpPr>
          <p:spPr bwMode="auto">
            <a:xfrm>
              <a:off x="1604359" y="2211509"/>
              <a:ext cx="47719" cy="65615"/>
            </a:xfrm>
            <a:custGeom>
              <a:avLst/>
              <a:gdLst>
                <a:gd name="T0" fmla="*/ 7 w 24"/>
                <a:gd name="T1" fmla="*/ 0 h 33"/>
                <a:gd name="T2" fmla="*/ 15 w 24"/>
                <a:gd name="T3" fmla="*/ 5 h 33"/>
                <a:gd name="T4" fmla="*/ 22 w 24"/>
                <a:gd name="T5" fmla="*/ 19 h 33"/>
                <a:gd name="T6" fmla="*/ 24 w 24"/>
                <a:gd name="T7" fmla="*/ 33 h 33"/>
                <a:gd name="T8" fmla="*/ 11 w 24"/>
                <a:gd name="T9" fmla="*/ 24 h 33"/>
                <a:gd name="T10" fmla="*/ 3 w 24"/>
                <a:gd name="T11" fmla="*/ 13 h 33"/>
                <a:gd name="T12" fmla="*/ 0 w 24"/>
                <a:gd name="T13" fmla="*/ 2 h 33"/>
                <a:gd name="T14" fmla="*/ 7 w 24"/>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7" y="0"/>
                  </a:moveTo>
                  <a:lnTo>
                    <a:pt x="15" y="5"/>
                  </a:lnTo>
                  <a:lnTo>
                    <a:pt x="22" y="19"/>
                  </a:lnTo>
                  <a:lnTo>
                    <a:pt x="24" y="33"/>
                  </a:lnTo>
                  <a:lnTo>
                    <a:pt x="11" y="24"/>
                  </a:lnTo>
                  <a:lnTo>
                    <a:pt x="3" y="13"/>
                  </a:lnTo>
                  <a:lnTo>
                    <a:pt x="0" y="2"/>
                  </a:lnTo>
                  <a:lnTo>
                    <a:pt x="7" y="0"/>
                  </a:lnTo>
                </a:path>
              </a:pathLst>
            </a:custGeom>
            <a:grpFill/>
            <a:ln w="12700">
              <a:solidFill>
                <a:schemeClr val="bg1"/>
              </a:solidFill>
              <a:round/>
              <a:headEnd/>
              <a:tailEnd/>
            </a:ln>
            <a:effectLst/>
            <a:scene3d>
              <a:camera prst="orthographicFront"/>
              <a:lightRig rig="threePt" dir="t"/>
            </a:scene3d>
            <a:sp3d>
              <a:bevelT w="127000"/>
              <a:bevelB w="127000"/>
            </a:sp3d>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66" name="Freeform 65"/>
            <p:cNvSpPr>
              <a:spLocks/>
            </p:cNvSpPr>
            <p:nvPr/>
          </p:nvSpPr>
          <p:spPr bwMode="auto">
            <a:xfrm>
              <a:off x="920382" y="2231392"/>
              <a:ext cx="93451" cy="65615"/>
            </a:xfrm>
            <a:custGeom>
              <a:avLst/>
              <a:gdLst>
                <a:gd name="T0" fmla="*/ 34 w 47"/>
                <a:gd name="T1" fmla="*/ 1 h 33"/>
                <a:gd name="T2" fmla="*/ 43 w 47"/>
                <a:gd name="T3" fmla="*/ 1 h 33"/>
                <a:gd name="T4" fmla="*/ 47 w 47"/>
                <a:gd name="T5" fmla="*/ 9 h 33"/>
                <a:gd name="T6" fmla="*/ 43 w 47"/>
                <a:gd name="T7" fmla="*/ 17 h 33"/>
                <a:gd name="T8" fmla="*/ 35 w 47"/>
                <a:gd name="T9" fmla="*/ 18 h 33"/>
                <a:gd name="T10" fmla="*/ 27 w 47"/>
                <a:gd name="T11" fmla="*/ 26 h 33"/>
                <a:gd name="T12" fmla="*/ 20 w 47"/>
                <a:gd name="T13" fmla="*/ 24 h 33"/>
                <a:gd name="T14" fmla="*/ 13 w 47"/>
                <a:gd name="T15" fmla="*/ 33 h 33"/>
                <a:gd name="T16" fmla="*/ 7 w 47"/>
                <a:gd name="T17" fmla="*/ 32 h 33"/>
                <a:gd name="T18" fmla="*/ 10 w 47"/>
                <a:gd name="T19" fmla="*/ 24 h 33"/>
                <a:gd name="T20" fmla="*/ 1 w 47"/>
                <a:gd name="T21" fmla="*/ 26 h 33"/>
                <a:gd name="T22" fmla="*/ 0 w 47"/>
                <a:gd name="T23" fmla="*/ 16 h 33"/>
                <a:gd name="T24" fmla="*/ 7 w 47"/>
                <a:gd name="T25" fmla="*/ 9 h 33"/>
                <a:gd name="T26" fmla="*/ 13 w 47"/>
                <a:gd name="T27" fmla="*/ 16 h 33"/>
                <a:gd name="T28" fmla="*/ 22 w 47"/>
                <a:gd name="T29" fmla="*/ 6 h 33"/>
                <a:gd name="T30" fmla="*/ 32 w 47"/>
                <a:gd name="T31" fmla="*/ 0 h 33"/>
                <a:gd name="T32" fmla="*/ 38 w 47"/>
                <a:gd name="T33" fmla="*/ 3 h 33"/>
                <a:gd name="T34" fmla="*/ 34 w 47"/>
                <a:gd name="T35"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33">
                  <a:moveTo>
                    <a:pt x="34" y="1"/>
                  </a:moveTo>
                  <a:lnTo>
                    <a:pt x="43" y="1"/>
                  </a:lnTo>
                  <a:lnTo>
                    <a:pt x="47" y="9"/>
                  </a:lnTo>
                  <a:lnTo>
                    <a:pt x="43" y="17"/>
                  </a:lnTo>
                  <a:lnTo>
                    <a:pt x="35" y="18"/>
                  </a:lnTo>
                  <a:lnTo>
                    <a:pt x="27" y="26"/>
                  </a:lnTo>
                  <a:lnTo>
                    <a:pt x="20" y="24"/>
                  </a:lnTo>
                  <a:lnTo>
                    <a:pt x="13" y="33"/>
                  </a:lnTo>
                  <a:lnTo>
                    <a:pt x="7" y="32"/>
                  </a:lnTo>
                  <a:lnTo>
                    <a:pt x="10" y="24"/>
                  </a:lnTo>
                  <a:lnTo>
                    <a:pt x="1" y="26"/>
                  </a:lnTo>
                  <a:lnTo>
                    <a:pt x="0" y="16"/>
                  </a:lnTo>
                  <a:lnTo>
                    <a:pt x="7" y="9"/>
                  </a:lnTo>
                  <a:lnTo>
                    <a:pt x="13" y="16"/>
                  </a:lnTo>
                  <a:lnTo>
                    <a:pt x="22" y="6"/>
                  </a:lnTo>
                  <a:lnTo>
                    <a:pt x="32" y="0"/>
                  </a:lnTo>
                  <a:lnTo>
                    <a:pt x="38" y="3"/>
                  </a:lnTo>
                  <a:lnTo>
                    <a:pt x="34" y="1"/>
                  </a:lnTo>
                  <a:close/>
                </a:path>
              </a:pathLst>
            </a:custGeom>
            <a:grpFill/>
            <a:ln w="1270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67" name="Freeform 66"/>
            <p:cNvSpPr>
              <a:spLocks/>
            </p:cNvSpPr>
            <p:nvPr/>
          </p:nvSpPr>
          <p:spPr bwMode="auto">
            <a:xfrm>
              <a:off x="520731" y="2354667"/>
              <a:ext cx="65615" cy="37778"/>
            </a:xfrm>
            <a:custGeom>
              <a:avLst/>
              <a:gdLst>
                <a:gd name="T0" fmla="*/ 26 w 33"/>
                <a:gd name="T1" fmla="*/ 0 h 19"/>
                <a:gd name="T2" fmla="*/ 33 w 33"/>
                <a:gd name="T3" fmla="*/ 4 h 19"/>
                <a:gd name="T4" fmla="*/ 33 w 33"/>
                <a:gd name="T5" fmla="*/ 15 h 19"/>
                <a:gd name="T6" fmla="*/ 26 w 33"/>
                <a:gd name="T7" fmla="*/ 16 h 19"/>
                <a:gd name="T8" fmla="*/ 18 w 33"/>
                <a:gd name="T9" fmla="*/ 13 h 19"/>
                <a:gd name="T10" fmla="*/ 12 w 33"/>
                <a:gd name="T11" fmla="*/ 19 h 19"/>
                <a:gd name="T12" fmla="*/ 2 w 33"/>
                <a:gd name="T13" fmla="*/ 19 h 19"/>
                <a:gd name="T14" fmla="*/ 0 w 33"/>
                <a:gd name="T15" fmla="*/ 12 h 19"/>
                <a:gd name="T16" fmla="*/ 6 w 33"/>
                <a:gd name="T17" fmla="*/ 9 h 19"/>
                <a:gd name="T18" fmla="*/ 11 w 33"/>
                <a:gd name="T19" fmla="*/ 4 h 19"/>
                <a:gd name="T20" fmla="*/ 20 w 33"/>
                <a:gd name="T21" fmla="*/ 5 h 19"/>
                <a:gd name="T22" fmla="*/ 26 w 33"/>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19">
                  <a:moveTo>
                    <a:pt x="26" y="0"/>
                  </a:moveTo>
                  <a:lnTo>
                    <a:pt x="33" y="4"/>
                  </a:lnTo>
                  <a:lnTo>
                    <a:pt x="33" y="15"/>
                  </a:lnTo>
                  <a:lnTo>
                    <a:pt x="26" y="16"/>
                  </a:lnTo>
                  <a:lnTo>
                    <a:pt x="18" y="13"/>
                  </a:lnTo>
                  <a:lnTo>
                    <a:pt x="12" y="19"/>
                  </a:lnTo>
                  <a:lnTo>
                    <a:pt x="2" y="19"/>
                  </a:lnTo>
                  <a:lnTo>
                    <a:pt x="0" y="12"/>
                  </a:lnTo>
                  <a:lnTo>
                    <a:pt x="6" y="9"/>
                  </a:lnTo>
                  <a:lnTo>
                    <a:pt x="11" y="4"/>
                  </a:lnTo>
                  <a:lnTo>
                    <a:pt x="20" y="5"/>
                  </a:lnTo>
                  <a:lnTo>
                    <a:pt x="26" y="0"/>
                  </a:lnTo>
                </a:path>
              </a:pathLst>
            </a:custGeom>
            <a:grpFill/>
            <a:ln w="12700">
              <a:solidFill>
                <a:schemeClr val="bg1"/>
              </a:solidFill>
              <a:round/>
              <a:headEnd/>
              <a:tailEnd/>
            </a:ln>
            <a:effectLst/>
            <a:scene3d>
              <a:camera prst="orthographicFront"/>
              <a:lightRig rig="threePt" dir="t"/>
            </a:scene3d>
            <a:sp3d>
              <a:bevelT w="127000"/>
              <a:bevelB w="127000"/>
            </a:sp3d>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68" name="Freeform 67"/>
            <p:cNvSpPr>
              <a:spLocks/>
            </p:cNvSpPr>
            <p:nvPr/>
          </p:nvSpPr>
          <p:spPr bwMode="auto">
            <a:xfrm>
              <a:off x="453129" y="1811860"/>
              <a:ext cx="85498" cy="75556"/>
            </a:xfrm>
            <a:custGeom>
              <a:avLst/>
              <a:gdLst>
                <a:gd name="T0" fmla="*/ 6 w 43"/>
                <a:gd name="T1" fmla="*/ 0 h 38"/>
                <a:gd name="T2" fmla="*/ 6 w 43"/>
                <a:gd name="T3" fmla="*/ 5 h 38"/>
                <a:gd name="T4" fmla="*/ 14 w 43"/>
                <a:gd name="T5" fmla="*/ 8 h 38"/>
                <a:gd name="T6" fmla="*/ 20 w 43"/>
                <a:gd name="T7" fmla="*/ 7 h 38"/>
                <a:gd name="T8" fmla="*/ 25 w 43"/>
                <a:gd name="T9" fmla="*/ 15 h 38"/>
                <a:gd name="T10" fmla="*/ 33 w 43"/>
                <a:gd name="T11" fmla="*/ 20 h 38"/>
                <a:gd name="T12" fmla="*/ 33 w 43"/>
                <a:gd name="T13" fmla="*/ 24 h 38"/>
                <a:gd name="T14" fmla="*/ 41 w 43"/>
                <a:gd name="T15" fmla="*/ 24 h 38"/>
                <a:gd name="T16" fmla="*/ 43 w 43"/>
                <a:gd name="T17" fmla="*/ 30 h 38"/>
                <a:gd name="T18" fmla="*/ 37 w 43"/>
                <a:gd name="T19" fmla="*/ 35 h 38"/>
                <a:gd name="T20" fmla="*/ 33 w 43"/>
                <a:gd name="T21" fmla="*/ 28 h 38"/>
                <a:gd name="T22" fmla="*/ 28 w 43"/>
                <a:gd name="T23" fmla="*/ 33 h 38"/>
                <a:gd name="T24" fmla="*/ 25 w 43"/>
                <a:gd name="T25" fmla="*/ 38 h 38"/>
                <a:gd name="T26" fmla="*/ 20 w 43"/>
                <a:gd name="T27" fmla="*/ 31 h 38"/>
                <a:gd name="T28" fmla="*/ 23 w 43"/>
                <a:gd name="T29" fmla="*/ 28 h 38"/>
                <a:gd name="T30" fmla="*/ 16 w 43"/>
                <a:gd name="T31" fmla="*/ 26 h 38"/>
                <a:gd name="T32" fmla="*/ 18 w 43"/>
                <a:gd name="T33" fmla="*/ 20 h 38"/>
                <a:gd name="T34" fmla="*/ 14 w 43"/>
                <a:gd name="T35" fmla="*/ 16 h 38"/>
                <a:gd name="T36" fmla="*/ 4 w 43"/>
                <a:gd name="T37" fmla="*/ 18 h 38"/>
                <a:gd name="T38" fmla="*/ 0 w 43"/>
                <a:gd name="T39" fmla="*/ 10 h 38"/>
                <a:gd name="T40" fmla="*/ 6 w 43"/>
                <a:gd name="T4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38">
                  <a:moveTo>
                    <a:pt x="6" y="0"/>
                  </a:moveTo>
                  <a:lnTo>
                    <a:pt x="6" y="5"/>
                  </a:lnTo>
                  <a:lnTo>
                    <a:pt x="14" y="8"/>
                  </a:lnTo>
                  <a:lnTo>
                    <a:pt x="20" y="7"/>
                  </a:lnTo>
                  <a:lnTo>
                    <a:pt x="25" y="15"/>
                  </a:lnTo>
                  <a:lnTo>
                    <a:pt x="33" y="20"/>
                  </a:lnTo>
                  <a:lnTo>
                    <a:pt x="33" y="24"/>
                  </a:lnTo>
                  <a:lnTo>
                    <a:pt x="41" y="24"/>
                  </a:lnTo>
                  <a:lnTo>
                    <a:pt x="43" y="30"/>
                  </a:lnTo>
                  <a:lnTo>
                    <a:pt x="37" y="35"/>
                  </a:lnTo>
                  <a:lnTo>
                    <a:pt x="33" y="28"/>
                  </a:lnTo>
                  <a:lnTo>
                    <a:pt x="28" y="33"/>
                  </a:lnTo>
                  <a:lnTo>
                    <a:pt x="25" y="38"/>
                  </a:lnTo>
                  <a:lnTo>
                    <a:pt x="20" y="31"/>
                  </a:lnTo>
                  <a:lnTo>
                    <a:pt x="23" y="28"/>
                  </a:lnTo>
                  <a:lnTo>
                    <a:pt x="16" y="26"/>
                  </a:lnTo>
                  <a:lnTo>
                    <a:pt x="18" y="20"/>
                  </a:lnTo>
                  <a:lnTo>
                    <a:pt x="14" y="16"/>
                  </a:lnTo>
                  <a:lnTo>
                    <a:pt x="4" y="18"/>
                  </a:lnTo>
                  <a:lnTo>
                    <a:pt x="0" y="10"/>
                  </a:lnTo>
                  <a:lnTo>
                    <a:pt x="6" y="0"/>
                  </a:lnTo>
                </a:path>
              </a:pathLst>
            </a:custGeom>
            <a:grpFill/>
            <a:ln w="12700">
              <a:solidFill>
                <a:schemeClr val="bg1"/>
              </a:solidFill>
              <a:round/>
              <a:headEnd/>
              <a:tailEnd/>
            </a:ln>
            <a:effectLst/>
            <a:scene3d>
              <a:camera prst="orthographicFront"/>
              <a:lightRig rig="threePt" dir="t"/>
            </a:scene3d>
            <a:sp3d>
              <a:bevelT w="127000"/>
              <a:bevelB w="127000"/>
            </a:sp3d>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69" name="Freeform 68"/>
            <p:cNvSpPr>
              <a:spLocks/>
            </p:cNvSpPr>
            <p:nvPr/>
          </p:nvSpPr>
          <p:spPr bwMode="auto">
            <a:xfrm>
              <a:off x="586346" y="1477824"/>
              <a:ext cx="1236727" cy="894738"/>
            </a:xfrm>
            <a:custGeom>
              <a:avLst/>
              <a:gdLst>
                <a:gd name="T0" fmla="*/ 437 w 622"/>
                <a:gd name="T1" fmla="*/ 305 h 450"/>
                <a:gd name="T2" fmla="*/ 483 w 622"/>
                <a:gd name="T3" fmla="*/ 318 h 450"/>
                <a:gd name="T4" fmla="*/ 534 w 622"/>
                <a:gd name="T5" fmla="*/ 332 h 450"/>
                <a:gd name="T6" fmla="*/ 618 w 622"/>
                <a:gd name="T7" fmla="*/ 384 h 450"/>
                <a:gd name="T8" fmla="*/ 610 w 622"/>
                <a:gd name="T9" fmla="*/ 424 h 450"/>
                <a:gd name="T10" fmla="*/ 587 w 622"/>
                <a:gd name="T11" fmla="*/ 405 h 450"/>
                <a:gd name="T12" fmla="*/ 552 w 622"/>
                <a:gd name="T13" fmla="*/ 361 h 450"/>
                <a:gd name="T14" fmla="*/ 502 w 622"/>
                <a:gd name="T15" fmla="*/ 320 h 450"/>
                <a:gd name="T16" fmla="*/ 495 w 622"/>
                <a:gd name="T17" fmla="*/ 335 h 450"/>
                <a:gd name="T18" fmla="*/ 486 w 622"/>
                <a:gd name="T19" fmla="*/ 352 h 450"/>
                <a:gd name="T20" fmla="*/ 425 w 622"/>
                <a:gd name="T21" fmla="*/ 323 h 450"/>
                <a:gd name="T22" fmla="*/ 379 w 622"/>
                <a:gd name="T23" fmla="*/ 316 h 450"/>
                <a:gd name="T24" fmla="*/ 342 w 622"/>
                <a:gd name="T25" fmla="*/ 289 h 450"/>
                <a:gd name="T26" fmla="*/ 308 w 622"/>
                <a:gd name="T27" fmla="*/ 294 h 450"/>
                <a:gd name="T28" fmla="*/ 277 w 622"/>
                <a:gd name="T29" fmla="*/ 295 h 450"/>
                <a:gd name="T30" fmla="*/ 280 w 622"/>
                <a:gd name="T31" fmla="*/ 321 h 450"/>
                <a:gd name="T32" fmla="*/ 231 w 622"/>
                <a:gd name="T33" fmla="*/ 347 h 450"/>
                <a:gd name="T34" fmla="*/ 226 w 622"/>
                <a:gd name="T35" fmla="*/ 323 h 450"/>
                <a:gd name="T36" fmla="*/ 255 w 622"/>
                <a:gd name="T37" fmla="*/ 288 h 450"/>
                <a:gd name="T38" fmla="*/ 227 w 622"/>
                <a:gd name="T39" fmla="*/ 291 h 450"/>
                <a:gd name="T40" fmla="*/ 188 w 622"/>
                <a:gd name="T41" fmla="*/ 334 h 450"/>
                <a:gd name="T42" fmla="*/ 181 w 622"/>
                <a:gd name="T43" fmla="*/ 370 h 450"/>
                <a:gd name="T44" fmla="*/ 138 w 622"/>
                <a:gd name="T45" fmla="*/ 393 h 450"/>
                <a:gd name="T46" fmla="*/ 100 w 622"/>
                <a:gd name="T47" fmla="*/ 416 h 450"/>
                <a:gd name="T48" fmla="*/ 61 w 622"/>
                <a:gd name="T49" fmla="*/ 430 h 450"/>
                <a:gd name="T50" fmla="*/ 0 w 622"/>
                <a:gd name="T51" fmla="*/ 450 h 450"/>
                <a:gd name="T52" fmla="*/ 46 w 622"/>
                <a:gd name="T53" fmla="*/ 426 h 450"/>
                <a:gd name="T54" fmla="*/ 91 w 622"/>
                <a:gd name="T55" fmla="*/ 401 h 450"/>
                <a:gd name="T56" fmla="*/ 120 w 622"/>
                <a:gd name="T57" fmla="*/ 348 h 450"/>
                <a:gd name="T58" fmla="*/ 103 w 622"/>
                <a:gd name="T59" fmla="*/ 355 h 450"/>
                <a:gd name="T60" fmla="*/ 54 w 622"/>
                <a:gd name="T61" fmla="*/ 347 h 450"/>
                <a:gd name="T62" fmla="*/ 51 w 622"/>
                <a:gd name="T63" fmla="*/ 304 h 450"/>
                <a:gd name="T64" fmla="*/ 40 w 622"/>
                <a:gd name="T65" fmla="*/ 309 h 450"/>
                <a:gd name="T66" fmla="*/ 18 w 622"/>
                <a:gd name="T67" fmla="*/ 278 h 450"/>
                <a:gd name="T68" fmla="*/ 4 w 622"/>
                <a:gd name="T69" fmla="*/ 267 h 450"/>
                <a:gd name="T70" fmla="*/ 34 w 622"/>
                <a:gd name="T71" fmla="*/ 222 h 450"/>
                <a:gd name="T72" fmla="*/ 72 w 622"/>
                <a:gd name="T73" fmla="*/ 208 h 450"/>
                <a:gd name="T74" fmla="*/ 91 w 622"/>
                <a:gd name="T75" fmla="*/ 180 h 450"/>
                <a:gd name="T76" fmla="*/ 62 w 622"/>
                <a:gd name="T77" fmla="*/ 178 h 450"/>
                <a:gd name="T78" fmla="*/ 30 w 622"/>
                <a:gd name="T79" fmla="*/ 152 h 450"/>
                <a:gd name="T80" fmla="*/ 22 w 622"/>
                <a:gd name="T81" fmla="*/ 131 h 450"/>
                <a:gd name="T82" fmla="*/ 68 w 622"/>
                <a:gd name="T83" fmla="*/ 119 h 450"/>
                <a:gd name="T84" fmla="*/ 98 w 622"/>
                <a:gd name="T85" fmla="*/ 132 h 450"/>
                <a:gd name="T86" fmla="*/ 107 w 622"/>
                <a:gd name="T87" fmla="*/ 131 h 450"/>
                <a:gd name="T88" fmla="*/ 103 w 622"/>
                <a:gd name="T89" fmla="*/ 113 h 450"/>
                <a:gd name="T90" fmla="*/ 58 w 622"/>
                <a:gd name="T91" fmla="*/ 74 h 450"/>
                <a:gd name="T92" fmla="*/ 86 w 622"/>
                <a:gd name="T93" fmla="*/ 55 h 450"/>
                <a:gd name="T94" fmla="*/ 127 w 622"/>
                <a:gd name="T95" fmla="*/ 22 h 450"/>
                <a:gd name="T96" fmla="*/ 163 w 622"/>
                <a:gd name="T97" fmla="*/ 10 h 450"/>
                <a:gd name="T98" fmla="*/ 203 w 622"/>
                <a:gd name="T99" fmla="*/ 22 h 450"/>
                <a:gd name="T100" fmla="*/ 249 w 622"/>
                <a:gd name="T101" fmla="*/ 29 h 450"/>
                <a:gd name="T102" fmla="*/ 291 w 622"/>
                <a:gd name="T103" fmla="*/ 30 h 450"/>
                <a:gd name="T104" fmla="*/ 350 w 622"/>
                <a:gd name="T105" fmla="*/ 39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2" h="450">
                  <a:moveTo>
                    <a:pt x="358" y="41"/>
                  </a:moveTo>
                  <a:lnTo>
                    <a:pt x="404" y="302"/>
                  </a:lnTo>
                  <a:lnTo>
                    <a:pt x="412" y="301"/>
                  </a:lnTo>
                  <a:lnTo>
                    <a:pt x="424" y="299"/>
                  </a:lnTo>
                  <a:lnTo>
                    <a:pt x="437" y="305"/>
                  </a:lnTo>
                  <a:lnTo>
                    <a:pt x="446" y="314"/>
                  </a:lnTo>
                  <a:lnTo>
                    <a:pt x="457" y="318"/>
                  </a:lnTo>
                  <a:lnTo>
                    <a:pt x="464" y="327"/>
                  </a:lnTo>
                  <a:lnTo>
                    <a:pt x="476" y="324"/>
                  </a:lnTo>
                  <a:lnTo>
                    <a:pt x="483" y="318"/>
                  </a:lnTo>
                  <a:lnTo>
                    <a:pt x="482" y="310"/>
                  </a:lnTo>
                  <a:lnTo>
                    <a:pt x="494" y="303"/>
                  </a:lnTo>
                  <a:lnTo>
                    <a:pt x="502" y="306"/>
                  </a:lnTo>
                  <a:lnTo>
                    <a:pt x="507" y="315"/>
                  </a:lnTo>
                  <a:lnTo>
                    <a:pt x="534" y="332"/>
                  </a:lnTo>
                  <a:lnTo>
                    <a:pt x="562" y="355"/>
                  </a:lnTo>
                  <a:lnTo>
                    <a:pt x="570" y="368"/>
                  </a:lnTo>
                  <a:lnTo>
                    <a:pt x="589" y="377"/>
                  </a:lnTo>
                  <a:lnTo>
                    <a:pt x="606" y="383"/>
                  </a:lnTo>
                  <a:lnTo>
                    <a:pt x="618" y="384"/>
                  </a:lnTo>
                  <a:lnTo>
                    <a:pt x="617" y="392"/>
                  </a:lnTo>
                  <a:lnTo>
                    <a:pt x="622" y="400"/>
                  </a:lnTo>
                  <a:lnTo>
                    <a:pt x="621" y="415"/>
                  </a:lnTo>
                  <a:lnTo>
                    <a:pt x="614" y="426"/>
                  </a:lnTo>
                  <a:lnTo>
                    <a:pt x="610" y="424"/>
                  </a:lnTo>
                  <a:lnTo>
                    <a:pt x="609" y="408"/>
                  </a:lnTo>
                  <a:lnTo>
                    <a:pt x="605" y="395"/>
                  </a:lnTo>
                  <a:lnTo>
                    <a:pt x="597" y="394"/>
                  </a:lnTo>
                  <a:lnTo>
                    <a:pt x="589" y="398"/>
                  </a:lnTo>
                  <a:lnTo>
                    <a:pt x="587" y="405"/>
                  </a:lnTo>
                  <a:lnTo>
                    <a:pt x="579" y="405"/>
                  </a:lnTo>
                  <a:lnTo>
                    <a:pt x="580" y="394"/>
                  </a:lnTo>
                  <a:lnTo>
                    <a:pt x="572" y="383"/>
                  </a:lnTo>
                  <a:lnTo>
                    <a:pt x="557" y="372"/>
                  </a:lnTo>
                  <a:lnTo>
                    <a:pt x="552" y="361"/>
                  </a:lnTo>
                  <a:lnTo>
                    <a:pt x="544" y="358"/>
                  </a:lnTo>
                  <a:lnTo>
                    <a:pt x="536" y="347"/>
                  </a:lnTo>
                  <a:lnTo>
                    <a:pt x="523" y="338"/>
                  </a:lnTo>
                  <a:lnTo>
                    <a:pt x="509" y="332"/>
                  </a:lnTo>
                  <a:lnTo>
                    <a:pt x="502" y="320"/>
                  </a:lnTo>
                  <a:lnTo>
                    <a:pt x="497" y="323"/>
                  </a:lnTo>
                  <a:lnTo>
                    <a:pt x="509" y="342"/>
                  </a:lnTo>
                  <a:lnTo>
                    <a:pt x="507" y="349"/>
                  </a:lnTo>
                  <a:lnTo>
                    <a:pt x="497" y="342"/>
                  </a:lnTo>
                  <a:lnTo>
                    <a:pt x="495" y="335"/>
                  </a:lnTo>
                  <a:lnTo>
                    <a:pt x="485" y="331"/>
                  </a:lnTo>
                  <a:lnTo>
                    <a:pt x="476" y="332"/>
                  </a:lnTo>
                  <a:lnTo>
                    <a:pt x="489" y="341"/>
                  </a:lnTo>
                  <a:lnTo>
                    <a:pt x="495" y="348"/>
                  </a:lnTo>
                  <a:lnTo>
                    <a:pt x="486" y="352"/>
                  </a:lnTo>
                  <a:lnTo>
                    <a:pt x="469" y="345"/>
                  </a:lnTo>
                  <a:lnTo>
                    <a:pt x="454" y="335"/>
                  </a:lnTo>
                  <a:lnTo>
                    <a:pt x="449" y="330"/>
                  </a:lnTo>
                  <a:lnTo>
                    <a:pt x="439" y="330"/>
                  </a:lnTo>
                  <a:lnTo>
                    <a:pt x="425" y="323"/>
                  </a:lnTo>
                  <a:lnTo>
                    <a:pt x="431" y="313"/>
                  </a:lnTo>
                  <a:lnTo>
                    <a:pt x="418" y="317"/>
                  </a:lnTo>
                  <a:lnTo>
                    <a:pt x="402" y="318"/>
                  </a:lnTo>
                  <a:lnTo>
                    <a:pt x="398" y="314"/>
                  </a:lnTo>
                  <a:lnTo>
                    <a:pt x="379" y="316"/>
                  </a:lnTo>
                  <a:lnTo>
                    <a:pt x="364" y="315"/>
                  </a:lnTo>
                  <a:lnTo>
                    <a:pt x="353" y="318"/>
                  </a:lnTo>
                  <a:lnTo>
                    <a:pt x="343" y="312"/>
                  </a:lnTo>
                  <a:lnTo>
                    <a:pt x="345" y="298"/>
                  </a:lnTo>
                  <a:lnTo>
                    <a:pt x="342" y="289"/>
                  </a:lnTo>
                  <a:lnTo>
                    <a:pt x="334" y="304"/>
                  </a:lnTo>
                  <a:lnTo>
                    <a:pt x="326" y="308"/>
                  </a:lnTo>
                  <a:lnTo>
                    <a:pt x="323" y="303"/>
                  </a:lnTo>
                  <a:lnTo>
                    <a:pt x="311" y="301"/>
                  </a:lnTo>
                  <a:lnTo>
                    <a:pt x="308" y="294"/>
                  </a:lnTo>
                  <a:lnTo>
                    <a:pt x="313" y="288"/>
                  </a:lnTo>
                  <a:lnTo>
                    <a:pt x="304" y="288"/>
                  </a:lnTo>
                  <a:lnTo>
                    <a:pt x="293" y="296"/>
                  </a:lnTo>
                  <a:lnTo>
                    <a:pt x="285" y="291"/>
                  </a:lnTo>
                  <a:lnTo>
                    <a:pt x="277" y="295"/>
                  </a:lnTo>
                  <a:lnTo>
                    <a:pt x="284" y="304"/>
                  </a:lnTo>
                  <a:lnTo>
                    <a:pt x="294" y="308"/>
                  </a:lnTo>
                  <a:lnTo>
                    <a:pt x="293" y="315"/>
                  </a:lnTo>
                  <a:lnTo>
                    <a:pt x="284" y="313"/>
                  </a:lnTo>
                  <a:lnTo>
                    <a:pt x="280" y="321"/>
                  </a:lnTo>
                  <a:lnTo>
                    <a:pt x="271" y="325"/>
                  </a:lnTo>
                  <a:lnTo>
                    <a:pt x="266" y="322"/>
                  </a:lnTo>
                  <a:lnTo>
                    <a:pt x="260" y="330"/>
                  </a:lnTo>
                  <a:lnTo>
                    <a:pt x="246" y="340"/>
                  </a:lnTo>
                  <a:lnTo>
                    <a:pt x="231" y="347"/>
                  </a:lnTo>
                  <a:lnTo>
                    <a:pt x="221" y="342"/>
                  </a:lnTo>
                  <a:lnTo>
                    <a:pt x="231" y="337"/>
                  </a:lnTo>
                  <a:lnTo>
                    <a:pt x="241" y="324"/>
                  </a:lnTo>
                  <a:lnTo>
                    <a:pt x="230" y="329"/>
                  </a:lnTo>
                  <a:lnTo>
                    <a:pt x="226" y="323"/>
                  </a:lnTo>
                  <a:lnTo>
                    <a:pt x="237" y="310"/>
                  </a:lnTo>
                  <a:lnTo>
                    <a:pt x="243" y="298"/>
                  </a:lnTo>
                  <a:lnTo>
                    <a:pt x="253" y="296"/>
                  </a:lnTo>
                  <a:lnTo>
                    <a:pt x="260" y="290"/>
                  </a:lnTo>
                  <a:lnTo>
                    <a:pt x="255" y="288"/>
                  </a:lnTo>
                  <a:lnTo>
                    <a:pt x="256" y="281"/>
                  </a:lnTo>
                  <a:lnTo>
                    <a:pt x="247" y="287"/>
                  </a:lnTo>
                  <a:lnTo>
                    <a:pt x="246" y="277"/>
                  </a:lnTo>
                  <a:lnTo>
                    <a:pt x="239" y="287"/>
                  </a:lnTo>
                  <a:lnTo>
                    <a:pt x="227" y="291"/>
                  </a:lnTo>
                  <a:lnTo>
                    <a:pt x="225" y="300"/>
                  </a:lnTo>
                  <a:lnTo>
                    <a:pt x="212" y="310"/>
                  </a:lnTo>
                  <a:lnTo>
                    <a:pt x="209" y="318"/>
                  </a:lnTo>
                  <a:lnTo>
                    <a:pt x="201" y="326"/>
                  </a:lnTo>
                  <a:lnTo>
                    <a:pt x="188" y="334"/>
                  </a:lnTo>
                  <a:lnTo>
                    <a:pt x="182" y="343"/>
                  </a:lnTo>
                  <a:lnTo>
                    <a:pt x="190" y="347"/>
                  </a:lnTo>
                  <a:lnTo>
                    <a:pt x="193" y="355"/>
                  </a:lnTo>
                  <a:lnTo>
                    <a:pt x="185" y="361"/>
                  </a:lnTo>
                  <a:lnTo>
                    <a:pt x="181" y="370"/>
                  </a:lnTo>
                  <a:lnTo>
                    <a:pt x="168" y="375"/>
                  </a:lnTo>
                  <a:lnTo>
                    <a:pt x="161" y="382"/>
                  </a:lnTo>
                  <a:lnTo>
                    <a:pt x="151" y="383"/>
                  </a:lnTo>
                  <a:lnTo>
                    <a:pt x="147" y="389"/>
                  </a:lnTo>
                  <a:lnTo>
                    <a:pt x="138" y="393"/>
                  </a:lnTo>
                  <a:lnTo>
                    <a:pt x="139" y="396"/>
                  </a:lnTo>
                  <a:lnTo>
                    <a:pt x="128" y="404"/>
                  </a:lnTo>
                  <a:lnTo>
                    <a:pt x="118" y="405"/>
                  </a:lnTo>
                  <a:lnTo>
                    <a:pt x="111" y="412"/>
                  </a:lnTo>
                  <a:lnTo>
                    <a:pt x="100" y="416"/>
                  </a:lnTo>
                  <a:lnTo>
                    <a:pt x="102" y="423"/>
                  </a:lnTo>
                  <a:lnTo>
                    <a:pt x="84" y="429"/>
                  </a:lnTo>
                  <a:lnTo>
                    <a:pt x="74" y="436"/>
                  </a:lnTo>
                  <a:lnTo>
                    <a:pt x="71" y="429"/>
                  </a:lnTo>
                  <a:lnTo>
                    <a:pt x="61" y="430"/>
                  </a:lnTo>
                  <a:lnTo>
                    <a:pt x="54" y="436"/>
                  </a:lnTo>
                  <a:lnTo>
                    <a:pt x="41" y="435"/>
                  </a:lnTo>
                  <a:lnTo>
                    <a:pt x="25" y="441"/>
                  </a:lnTo>
                  <a:lnTo>
                    <a:pt x="6" y="445"/>
                  </a:lnTo>
                  <a:lnTo>
                    <a:pt x="0" y="450"/>
                  </a:lnTo>
                  <a:lnTo>
                    <a:pt x="2" y="439"/>
                  </a:lnTo>
                  <a:lnTo>
                    <a:pt x="16" y="433"/>
                  </a:lnTo>
                  <a:lnTo>
                    <a:pt x="35" y="419"/>
                  </a:lnTo>
                  <a:lnTo>
                    <a:pt x="47" y="416"/>
                  </a:lnTo>
                  <a:lnTo>
                    <a:pt x="46" y="426"/>
                  </a:lnTo>
                  <a:lnTo>
                    <a:pt x="51" y="430"/>
                  </a:lnTo>
                  <a:lnTo>
                    <a:pt x="61" y="426"/>
                  </a:lnTo>
                  <a:lnTo>
                    <a:pt x="56" y="420"/>
                  </a:lnTo>
                  <a:lnTo>
                    <a:pt x="69" y="408"/>
                  </a:lnTo>
                  <a:lnTo>
                    <a:pt x="91" y="401"/>
                  </a:lnTo>
                  <a:lnTo>
                    <a:pt x="105" y="389"/>
                  </a:lnTo>
                  <a:lnTo>
                    <a:pt x="116" y="384"/>
                  </a:lnTo>
                  <a:lnTo>
                    <a:pt x="118" y="371"/>
                  </a:lnTo>
                  <a:lnTo>
                    <a:pt x="127" y="352"/>
                  </a:lnTo>
                  <a:lnTo>
                    <a:pt x="120" y="348"/>
                  </a:lnTo>
                  <a:lnTo>
                    <a:pt x="113" y="353"/>
                  </a:lnTo>
                  <a:lnTo>
                    <a:pt x="105" y="350"/>
                  </a:lnTo>
                  <a:lnTo>
                    <a:pt x="106" y="341"/>
                  </a:lnTo>
                  <a:lnTo>
                    <a:pt x="100" y="349"/>
                  </a:lnTo>
                  <a:lnTo>
                    <a:pt x="103" y="355"/>
                  </a:lnTo>
                  <a:lnTo>
                    <a:pt x="96" y="360"/>
                  </a:lnTo>
                  <a:lnTo>
                    <a:pt x="89" y="350"/>
                  </a:lnTo>
                  <a:lnTo>
                    <a:pt x="74" y="341"/>
                  </a:lnTo>
                  <a:lnTo>
                    <a:pt x="63" y="338"/>
                  </a:lnTo>
                  <a:lnTo>
                    <a:pt x="54" y="347"/>
                  </a:lnTo>
                  <a:lnTo>
                    <a:pt x="43" y="344"/>
                  </a:lnTo>
                  <a:lnTo>
                    <a:pt x="48" y="336"/>
                  </a:lnTo>
                  <a:lnTo>
                    <a:pt x="49" y="323"/>
                  </a:lnTo>
                  <a:lnTo>
                    <a:pt x="54" y="314"/>
                  </a:lnTo>
                  <a:lnTo>
                    <a:pt x="51" y="304"/>
                  </a:lnTo>
                  <a:lnTo>
                    <a:pt x="52" y="295"/>
                  </a:lnTo>
                  <a:lnTo>
                    <a:pt x="64" y="285"/>
                  </a:lnTo>
                  <a:lnTo>
                    <a:pt x="57" y="285"/>
                  </a:lnTo>
                  <a:lnTo>
                    <a:pt x="49" y="300"/>
                  </a:lnTo>
                  <a:lnTo>
                    <a:pt x="40" y="309"/>
                  </a:lnTo>
                  <a:lnTo>
                    <a:pt x="30" y="309"/>
                  </a:lnTo>
                  <a:lnTo>
                    <a:pt x="18" y="298"/>
                  </a:lnTo>
                  <a:lnTo>
                    <a:pt x="7" y="284"/>
                  </a:lnTo>
                  <a:lnTo>
                    <a:pt x="9" y="277"/>
                  </a:lnTo>
                  <a:lnTo>
                    <a:pt x="18" y="278"/>
                  </a:lnTo>
                  <a:lnTo>
                    <a:pt x="28" y="284"/>
                  </a:lnTo>
                  <a:lnTo>
                    <a:pt x="35" y="279"/>
                  </a:lnTo>
                  <a:lnTo>
                    <a:pt x="22" y="275"/>
                  </a:lnTo>
                  <a:lnTo>
                    <a:pt x="12" y="266"/>
                  </a:lnTo>
                  <a:lnTo>
                    <a:pt x="4" y="267"/>
                  </a:lnTo>
                  <a:lnTo>
                    <a:pt x="1" y="250"/>
                  </a:lnTo>
                  <a:lnTo>
                    <a:pt x="9" y="241"/>
                  </a:lnTo>
                  <a:lnTo>
                    <a:pt x="24" y="229"/>
                  </a:lnTo>
                  <a:lnTo>
                    <a:pt x="38" y="224"/>
                  </a:lnTo>
                  <a:lnTo>
                    <a:pt x="34" y="222"/>
                  </a:lnTo>
                  <a:lnTo>
                    <a:pt x="36" y="215"/>
                  </a:lnTo>
                  <a:lnTo>
                    <a:pt x="44" y="213"/>
                  </a:lnTo>
                  <a:lnTo>
                    <a:pt x="51" y="218"/>
                  </a:lnTo>
                  <a:lnTo>
                    <a:pt x="62" y="217"/>
                  </a:lnTo>
                  <a:lnTo>
                    <a:pt x="72" y="208"/>
                  </a:lnTo>
                  <a:lnTo>
                    <a:pt x="82" y="210"/>
                  </a:lnTo>
                  <a:lnTo>
                    <a:pt x="93" y="209"/>
                  </a:lnTo>
                  <a:lnTo>
                    <a:pt x="97" y="203"/>
                  </a:lnTo>
                  <a:lnTo>
                    <a:pt x="89" y="189"/>
                  </a:lnTo>
                  <a:lnTo>
                    <a:pt x="91" y="180"/>
                  </a:lnTo>
                  <a:lnTo>
                    <a:pt x="99" y="178"/>
                  </a:lnTo>
                  <a:lnTo>
                    <a:pt x="96" y="172"/>
                  </a:lnTo>
                  <a:lnTo>
                    <a:pt x="87" y="174"/>
                  </a:lnTo>
                  <a:lnTo>
                    <a:pt x="73" y="183"/>
                  </a:lnTo>
                  <a:lnTo>
                    <a:pt x="62" y="178"/>
                  </a:lnTo>
                  <a:lnTo>
                    <a:pt x="45" y="174"/>
                  </a:lnTo>
                  <a:lnTo>
                    <a:pt x="35" y="175"/>
                  </a:lnTo>
                  <a:lnTo>
                    <a:pt x="27" y="168"/>
                  </a:lnTo>
                  <a:lnTo>
                    <a:pt x="22" y="158"/>
                  </a:lnTo>
                  <a:lnTo>
                    <a:pt x="30" y="152"/>
                  </a:lnTo>
                  <a:lnTo>
                    <a:pt x="29" y="146"/>
                  </a:lnTo>
                  <a:lnTo>
                    <a:pt x="19" y="142"/>
                  </a:lnTo>
                  <a:lnTo>
                    <a:pt x="11" y="135"/>
                  </a:lnTo>
                  <a:lnTo>
                    <a:pt x="12" y="131"/>
                  </a:lnTo>
                  <a:lnTo>
                    <a:pt x="22" y="131"/>
                  </a:lnTo>
                  <a:lnTo>
                    <a:pt x="30" y="125"/>
                  </a:lnTo>
                  <a:lnTo>
                    <a:pt x="40" y="128"/>
                  </a:lnTo>
                  <a:lnTo>
                    <a:pt x="48" y="122"/>
                  </a:lnTo>
                  <a:lnTo>
                    <a:pt x="61" y="118"/>
                  </a:lnTo>
                  <a:lnTo>
                    <a:pt x="68" y="119"/>
                  </a:lnTo>
                  <a:lnTo>
                    <a:pt x="65" y="128"/>
                  </a:lnTo>
                  <a:lnTo>
                    <a:pt x="69" y="133"/>
                  </a:lnTo>
                  <a:lnTo>
                    <a:pt x="81" y="133"/>
                  </a:lnTo>
                  <a:lnTo>
                    <a:pt x="92" y="137"/>
                  </a:lnTo>
                  <a:lnTo>
                    <a:pt x="98" y="132"/>
                  </a:lnTo>
                  <a:lnTo>
                    <a:pt x="89" y="126"/>
                  </a:lnTo>
                  <a:lnTo>
                    <a:pt x="85" y="117"/>
                  </a:lnTo>
                  <a:lnTo>
                    <a:pt x="89" y="114"/>
                  </a:lnTo>
                  <a:lnTo>
                    <a:pt x="98" y="124"/>
                  </a:lnTo>
                  <a:lnTo>
                    <a:pt x="107" y="131"/>
                  </a:lnTo>
                  <a:lnTo>
                    <a:pt x="119" y="133"/>
                  </a:lnTo>
                  <a:lnTo>
                    <a:pt x="124" y="126"/>
                  </a:lnTo>
                  <a:lnTo>
                    <a:pt x="111" y="125"/>
                  </a:lnTo>
                  <a:lnTo>
                    <a:pt x="101" y="119"/>
                  </a:lnTo>
                  <a:lnTo>
                    <a:pt x="103" y="113"/>
                  </a:lnTo>
                  <a:lnTo>
                    <a:pt x="97" y="107"/>
                  </a:lnTo>
                  <a:lnTo>
                    <a:pt x="82" y="106"/>
                  </a:lnTo>
                  <a:lnTo>
                    <a:pt x="70" y="100"/>
                  </a:lnTo>
                  <a:lnTo>
                    <a:pt x="71" y="92"/>
                  </a:lnTo>
                  <a:lnTo>
                    <a:pt x="58" y="74"/>
                  </a:lnTo>
                  <a:lnTo>
                    <a:pt x="54" y="58"/>
                  </a:lnTo>
                  <a:lnTo>
                    <a:pt x="57" y="51"/>
                  </a:lnTo>
                  <a:lnTo>
                    <a:pt x="68" y="52"/>
                  </a:lnTo>
                  <a:lnTo>
                    <a:pt x="77" y="56"/>
                  </a:lnTo>
                  <a:lnTo>
                    <a:pt x="86" y="55"/>
                  </a:lnTo>
                  <a:lnTo>
                    <a:pt x="96" y="44"/>
                  </a:lnTo>
                  <a:lnTo>
                    <a:pt x="103" y="41"/>
                  </a:lnTo>
                  <a:lnTo>
                    <a:pt x="104" y="33"/>
                  </a:lnTo>
                  <a:lnTo>
                    <a:pt x="118" y="20"/>
                  </a:lnTo>
                  <a:lnTo>
                    <a:pt x="127" y="22"/>
                  </a:lnTo>
                  <a:lnTo>
                    <a:pt x="137" y="18"/>
                  </a:lnTo>
                  <a:lnTo>
                    <a:pt x="143" y="23"/>
                  </a:lnTo>
                  <a:lnTo>
                    <a:pt x="143" y="13"/>
                  </a:lnTo>
                  <a:lnTo>
                    <a:pt x="153" y="7"/>
                  </a:lnTo>
                  <a:lnTo>
                    <a:pt x="163" y="10"/>
                  </a:lnTo>
                  <a:lnTo>
                    <a:pt x="175" y="0"/>
                  </a:lnTo>
                  <a:lnTo>
                    <a:pt x="187" y="2"/>
                  </a:lnTo>
                  <a:lnTo>
                    <a:pt x="201" y="5"/>
                  </a:lnTo>
                  <a:lnTo>
                    <a:pt x="199" y="13"/>
                  </a:lnTo>
                  <a:lnTo>
                    <a:pt x="203" y="22"/>
                  </a:lnTo>
                  <a:lnTo>
                    <a:pt x="215" y="20"/>
                  </a:lnTo>
                  <a:lnTo>
                    <a:pt x="209" y="13"/>
                  </a:lnTo>
                  <a:lnTo>
                    <a:pt x="220" y="14"/>
                  </a:lnTo>
                  <a:lnTo>
                    <a:pt x="233" y="22"/>
                  </a:lnTo>
                  <a:lnTo>
                    <a:pt x="249" y="29"/>
                  </a:lnTo>
                  <a:lnTo>
                    <a:pt x="253" y="22"/>
                  </a:lnTo>
                  <a:lnTo>
                    <a:pt x="266" y="23"/>
                  </a:lnTo>
                  <a:lnTo>
                    <a:pt x="270" y="30"/>
                  </a:lnTo>
                  <a:lnTo>
                    <a:pt x="279" y="33"/>
                  </a:lnTo>
                  <a:lnTo>
                    <a:pt x="291" y="30"/>
                  </a:lnTo>
                  <a:lnTo>
                    <a:pt x="303" y="36"/>
                  </a:lnTo>
                  <a:lnTo>
                    <a:pt x="316" y="35"/>
                  </a:lnTo>
                  <a:lnTo>
                    <a:pt x="324" y="30"/>
                  </a:lnTo>
                  <a:lnTo>
                    <a:pt x="334" y="30"/>
                  </a:lnTo>
                  <a:lnTo>
                    <a:pt x="350" y="39"/>
                  </a:lnTo>
                  <a:lnTo>
                    <a:pt x="358" y="41"/>
                  </a:lnTo>
                  <a:close/>
                </a:path>
              </a:pathLst>
            </a:custGeom>
            <a:grpFill/>
            <a:ln w="1270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sp>
        <p:nvSpPr>
          <p:cNvPr id="43" name="Freeform 42"/>
          <p:cNvSpPr/>
          <p:nvPr/>
        </p:nvSpPr>
        <p:spPr>
          <a:xfrm>
            <a:off x="7528151" y="3411451"/>
            <a:ext cx="66675" cy="77180"/>
          </a:xfrm>
          <a:custGeom>
            <a:avLst/>
            <a:gdLst>
              <a:gd name="connsiteX0" fmla="*/ 40482 w 90488"/>
              <a:gd name="connsiteY0" fmla="*/ 0 h 97631"/>
              <a:gd name="connsiteX1" fmla="*/ 0 w 90488"/>
              <a:gd name="connsiteY1" fmla="*/ 50006 h 97631"/>
              <a:gd name="connsiteX2" fmla="*/ 50007 w 90488"/>
              <a:gd name="connsiteY2" fmla="*/ 97631 h 97631"/>
              <a:gd name="connsiteX3" fmla="*/ 90488 w 90488"/>
              <a:gd name="connsiteY3" fmla="*/ 40481 h 97631"/>
              <a:gd name="connsiteX4" fmla="*/ 40482 w 90488"/>
              <a:gd name="connsiteY4" fmla="*/ 0 h 9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97631">
                <a:moveTo>
                  <a:pt x="40482" y="0"/>
                </a:moveTo>
                <a:lnTo>
                  <a:pt x="0" y="50006"/>
                </a:lnTo>
                <a:lnTo>
                  <a:pt x="50007" y="97631"/>
                </a:lnTo>
                <a:lnTo>
                  <a:pt x="90488" y="40481"/>
                </a:lnTo>
                <a:lnTo>
                  <a:pt x="40482" y="0"/>
                </a:lnTo>
                <a:close/>
              </a:path>
            </a:pathLst>
          </a:custGeom>
          <a:solidFill>
            <a:srgbClr val="EEECE3"/>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nvGrpSpPr>
          <p:cNvPr id="44" name="Group 43"/>
          <p:cNvGrpSpPr/>
          <p:nvPr/>
        </p:nvGrpSpPr>
        <p:grpSpPr>
          <a:xfrm>
            <a:off x="463758" y="2121642"/>
            <a:ext cx="7690625" cy="4053077"/>
            <a:chOff x="690378" y="2071328"/>
            <a:chExt cx="7690625" cy="4053077"/>
          </a:xfrm>
          <a:solidFill>
            <a:srgbClr val="00BBFE"/>
          </a:solidFill>
        </p:grpSpPr>
        <p:grpSp>
          <p:nvGrpSpPr>
            <p:cNvPr id="45" name="Group 44"/>
            <p:cNvGrpSpPr/>
            <p:nvPr/>
          </p:nvGrpSpPr>
          <p:grpSpPr>
            <a:xfrm>
              <a:off x="690378" y="2869152"/>
              <a:ext cx="636260" cy="497037"/>
              <a:chOff x="719562" y="3068470"/>
              <a:chExt cx="636260" cy="463276"/>
            </a:xfrm>
            <a:grpFill/>
            <a:effectLst>
              <a:outerShdw blurRad="88900" dist="50800" dir="2700000" algn="tl" rotWithShape="0">
                <a:prstClr val="black">
                  <a:alpha val="62000"/>
                </a:prstClr>
              </a:outerShdw>
            </a:effectLst>
          </p:grpSpPr>
          <p:sp>
            <p:nvSpPr>
              <p:cNvPr id="58" name="Freeform 57"/>
              <p:cNvSpPr>
                <a:spLocks/>
              </p:cNvSpPr>
              <p:nvPr/>
            </p:nvSpPr>
            <p:spPr bwMode="auto">
              <a:xfrm>
                <a:off x="1015821" y="3191745"/>
                <a:ext cx="101404" cy="55673"/>
              </a:xfrm>
              <a:custGeom>
                <a:avLst/>
                <a:gdLst>
                  <a:gd name="T0" fmla="*/ 10 w 51"/>
                  <a:gd name="T1" fmla="*/ 0 h 28"/>
                  <a:gd name="T2" fmla="*/ 38 w 51"/>
                  <a:gd name="T3" fmla="*/ 0 h 28"/>
                  <a:gd name="T4" fmla="*/ 51 w 51"/>
                  <a:gd name="T5" fmla="*/ 9 h 28"/>
                  <a:gd name="T6" fmla="*/ 40 w 51"/>
                  <a:gd name="T7" fmla="*/ 23 h 28"/>
                  <a:gd name="T8" fmla="*/ 23 w 51"/>
                  <a:gd name="T9" fmla="*/ 21 h 28"/>
                  <a:gd name="T10" fmla="*/ 15 w 51"/>
                  <a:gd name="T11" fmla="*/ 28 h 28"/>
                  <a:gd name="T12" fmla="*/ 0 w 51"/>
                  <a:gd name="T13" fmla="*/ 25 h 28"/>
                  <a:gd name="T14" fmla="*/ 10 w 51"/>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28">
                    <a:moveTo>
                      <a:pt x="10" y="0"/>
                    </a:moveTo>
                    <a:lnTo>
                      <a:pt x="38" y="0"/>
                    </a:lnTo>
                    <a:lnTo>
                      <a:pt x="51" y="9"/>
                    </a:lnTo>
                    <a:lnTo>
                      <a:pt x="40" y="23"/>
                    </a:lnTo>
                    <a:lnTo>
                      <a:pt x="23" y="21"/>
                    </a:lnTo>
                    <a:lnTo>
                      <a:pt x="15" y="28"/>
                    </a:lnTo>
                    <a:lnTo>
                      <a:pt x="0" y="25"/>
                    </a:lnTo>
                    <a:lnTo>
                      <a:pt x="10" y="0"/>
                    </a:lnTo>
                    <a:close/>
                  </a:path>
                </a:pathLst>
              </a:custGeom>
              <a:solidFill>
                <a:schemeClr val="accent6">
                  <a:lumMod val="20000"/>
                  <a:lumOff val="80000"/>
                </a:schemeClr>
              </a:solidFill>
              <a:ln w="1905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59" name="Freeform 58"/>
              <p:cNvSpPr>
                <a:spLocks/>
              </p:cNvSpPr>
              <p:nvPr/>
            </p:nvSpPr>
            <p:spPr bwMode="auto">
              <a:xfrm>
                <a:off x="1101317" y="3229522"/>
                <a:ext cx="103392" cy="75556"/>
              </a:xfrm>
              <a:custGeom>
                <a:avLst/>
                <a:gdLst>
                  <a:gd name="T0" fmla="*/ 9 w 52"/>
                  <a:gd name="T1" fmla="*/ 0 h 38"/>
                  <a:gd name="T2" fmla="*/ 32 w 52"/>
                  <a:gd name="T3" fmla="*/ 2 h 38"/>
                  <a:gd name="T4" fmla="*/ 52 w 52"/>
                  <a:gd name="T5" fmla="*/ 16 h 38"/>
                  <a:gd name="T6" fmla="*/ 50 w 52"/>
                  <a:gd name="T7" fmla="*/ 32 h 38"/>
                  <a:gd name="T8" fmla="*/ 23 w 52"/>
                  <a:gd name="T9" fmla="*/ 38 h 38"/>
                  <a:gd name="T10" fmla="*/ 15 w 52"/>
                  <a:gd name="T11" fmla="*/ 22 h 38"/>
                  <a:gd name="T12" fmla="*/ 5 w 52"/>
                  <a:gd name="T13" fmla="*/ 20 h 38"/>
                  <a:gd name="T14" fmla="*/ 0 w 52"/>
                  <a:gd name="T15" fmla="*/ 11 h 38"/>
                  <a:gd name="T16" fmla="*/ 9 w 52"/>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38">
                    <a:moveTo>
                      <a:pt x="9" y="0"/>
                    </a:moveTo>
                    <a:lnTo>
                      <a:pt x="32" y="2"/>
                    </a:lnTo>
                    <a:lnTo>
                      <a:pt x="52" y="16"/>
                    </a:lnTo>
                    <a:lnTo>
                      <a:pt x="50" y="32"/>
                    </a:lnTo>
                    <a:lnTo>
                      <a:pt x="23" y="38"/>
                    </a:lnTo>
                    <a:lnTo>
                      <a:pt x="15" y="22"/>
                    </a:lnTo>
                    <a:lnTo>
                      <a:pt x="5" y="20"/>
                    </a:lnTo>
                    <a:lnTo>
                      <a:pt x="0" y="11"/>
                    </a:lnTo>
                    <a:lnTo>
                      <a:pt x="9" y="0"/>
                    </a:lnTo>
                    <a:close/>
                  </a:path>
                </a:pathLst>
              </a:custGeom>
              <a:solidFill>
                <a:schemeClr val="accent6">
                  <a:lumMod val="20000"/>
                  <a:lumOff val="80000"/>
                </a:schemeClr>
              </a:solidFill>
              <a:ln w="1905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60" name="Freeform 59"/>
              <p:cNvSpPr>
                <a:spLocks/>
              </p:cNvSpPr>
              <p:nvPr/>
            </p:nvSpPr>
            <p:spPr bwMode="auto">
              <a:xfrm>
                <a:off x="1043657" y="3267300"/>
                <a:ext cx="45732" cy="37778"/>
              </a:xfrm>
              <a:custGeom>
                <a:avLst/>
                <a:gdLst>
                  <a:gd name="T0" fmla="*/ 0 w 23"/>
                  <a:gd name="T1" fmla="*/ 2 h 19"/>
                  <a:gd name="T2" fmla="*/ 22 w 23"/>
                  <a:gd name="T3" fmla="*/ 0 h 19"/>
                  <a:gd name="T4" fmla="*/ 23 w 23"/>
                  <a:gd name="T5" fmla="*/ 15 h 19"/>
                  <a:gd name="T6" fmla="*/ 4 w 23"/>
                  <a:gd name="T7" fmla="*/ 19 h 19"/>
                  <a:gd name="T8" fmla="*/ 0 w 23"/>
                  <a:gd name="T9" fmla="*/ 2 h 19"/>
                </a:gdLst>
                <a:ahLst/>
                <a:cxnLst>
                  <a:cxn ang="0">
                    <a:pos x="T0" y="T1"/>
                  </a:cxn>
                  <a:cxn ang="0">
                    <a:pos x="T2" y="T3"/>
                  </a:cxn>
                  <a:cxn ang="0">
                    <a:pos x="T4" y="T5"/>
                  </a:cxn>
                  <a:cxn ang="0">
                    <a:pos x="T6" y="T7"/>
                  </a:cxn>
                  <a:cxn ang="0">
                    <a:pos x="T8" y="T9"/>
                  </a:cxn>
                </a:cxnLst>
                <a:rect l="0" t="0" r="r" b="b"/>
                <a:pathLst>
                  <a:path w="23" h="19">
                    <a:moveTo>
                      <a:pt x="0" y="2"/>
                    </a:moveTo>
                    <a:lnTo>
                      <a:pt x="22" y="0"/>
                    </a:lnTo>
                    <a:lnTo>
                      <a:pt x="23" y="15"/>
                    </a:lnTo>
                    <a:lnTo>
                      <a:pt x="4" y="19"/>
                    </a:lnTo>
                    <a:lnTo>
                      <a:pt x="0" y="2"/>
                    </a:lnTo>
                    <a:close/>
                  </a:path>
                </a:pathLst>
              </a:custGeom>
              <a:solidFill>
                <a:schemeClr val="accent6">
                  <a:lumMod val="20000"/>
                  <a:lumOff val="80000"/>
                </a:schemeClr>
              </a:solidFill>
              <a:ln w="1905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61" name="Freeform 60"/>
              <p:cNvSpPr>
                <a:spLocks/>
              </p:cNvSpPr>
              <p:nvPr/>
            </p:nvSpPr>
            <p:spPr bwMode="auto">
              <a:xfrm>
                <a:off x="1166932" y="3315020"/>
                <a:ext cx="188890" cy="216726"/>
              </a:xfrm>
              <a:custGeom>
                <a:avLst/>
                <a:gdLst>
                  <a:gd name="T0" fmla="*/ 15 w 95"/>
                  <a:gd name="T1" fmla="*/ 0 h 109"/>
                  <a:gd name="T2" fmla="*/ 72 w 95"/>
                  <a:gd name="T3" fmla="*/ 24 h 109"/>
                  <a:gd name="T4" fmla="*/ 95 w 95"/>
                  <a:gd name="T5" fmla="*/ 59 h 109"/>
                  <a:gd name="T6" fmla="*/ 72 w 95"/>
                  <a:gd name="T7" fmla="*/ 83 h 109"/>
                  <a:gd name="T8" fmla="*/ 42 w 95"/>
                  <a:gd name="T9" fmla="*/ 88 h 109"/>
                  <a:gd name="T10" fmla="*/ 34 w 95"/>
                  <a:gd name="T11" fmla="*/ 109 h 109"/>
                  <a:gd name="T12" fmla="*/ 11 w 95"/>
                  <a:gd name="T13" fmla="*/ 98 h 109"/>
                  <a:gd name="T14" fmla="*/ 10 w 95"/>
                  <a:gd name="T15" fmla="*/ 63 h 109"/>
                  <a:gd name="T16" fmla="*/ 0 w 95"/>
                  <a:gd name="T17" fmla="*/ 44 h 109"/>
                  <a:gd name="T18" fmla="*/ 15 w 9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09">
                    <a:moveTo>
                      <a:pt x="15" y="0"/>
                    </a:moveTo>
                    <a:lnTo>
                      <a:pt x="72" y="24"/>
                    </a:lnTo>
                    <a:lnTo>
                      <a:pt x="95" y="59"/>
                    </a:lnTo>
                    <a:lnTo>
                      <a:pt x="72" y="83"/>
                    </a:lnTo>
                    <a:lnTo>
                      <a:pt x="42" y="88"/>
                    </a:lnTo>
                    <a:lnTo>
                      <a:pt x="34" y="109"/>
                    </a:lnTo>
                    <a:lnTo>
                      <a:pt x="11" y="98"/>
                    </a:lnTo>
                    <a:lnTo>
                      <a:pt x="10" y="63"/>
                    </a:lnTo>
                    <a:lnTo>
                      <a:pt x="0" y="44"/>
                    </a:lnTo>
                    <a:lnTo>
                      <a:pt x="15" y="0"/>
                    </a:lnTo>
                    <a:close/>
                  </a:path>
                </a:pathLst>
              </a:custGeom>
              <a:solidFill>
                <a:schemeClr val="accent6">
                  <a:lumMod val="20000"/>
                  <a:lumOff val="80000"/>
                </a:schemeClr>
              </a:solidFill>
              <a:ln w="1905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62" name="Freeform 61"/>
              <p:cNvSpPr>
                <a:spLocks/>
              </p:cNvSpPr>
              <p:nvPr/>
            </p:nvSpPr>
            <p:spPr bwMode="auto">
              <a:xfrm>
                <a:off x="719562" y="3126130"/>
                <a:ext cx="45732" cy="73568"/>
              </a:xfrm>
              <a:custGeom>
                <a:avLst/>
                <a:gdLst>
                  <a:gd name="T0" fmla="*/ 14 w 23"/>
                  <a:gd name="T1" fmla="*/ 0 h 37"/>
                  <a:gd name="T2" fmla="*/ 23 w 23"/>
                  <a:gd name="T3" fmla="*/ 7 h 37"/>
                  <a:gd name="T4" fmla="*/ 14 w 23"/>
                  <a:gd name="T5" fmla="*/ 35 h 37"/>
                  <a:gd name="T6" fmla="*/ 0 w 23"/>
                  <a:gd name="T7" fmla="*/ 37 h 37"/>
                  <a:gd name="T8" fmla="*/ 0 w 23"/>
                  <a:gd name="T9" fmla="*/ 24 h 37"/>
                  <a:gd name="T10" fmla="*/ 14 w 23"/>
                  <a:gd name="T11" fmla="*/ 0 h 37"/>
                </a:gdLst>
                <a:ahLst/>
                <a:cxnLst>
                  <a:cxn ang="0">
                    <a:pos x="T0" y="T1"/>
                  </a:cxn>
                  <a:cxn ang="0">
                    <a:pos x="T2" y="T3"/>
                  </a:cxn>
                  <a:cxn ang="0">
                    <a:pos x="T4" y="T5"/>
                  </a:cxn>
                  <a:cxn ang="0">
                    <a:pos x="T6" y="T7"/>
                  </a:cxn>
                  <a:cxn ang="0">
                    <a:pos x="T8" y="T9"/>
                  </a:cxn>
                  <a:cxn ang="0">
                    <a:pos x="T10" y="T11"/>
                  </a:cxn>
                </a:cxnLst>
                <a:rect l="0" t="0" r="r" b="b"/>
                <a:pathLst>
                  <a:path w="23" h="37">
                    <a:moveTo>
                      <a:pt x="14" y="0"/>
                    </a:moveTo>
                    <a:lnTo>
                      <a:pt x="23" y="7"/>
                    </a:lnTo>
                    <a:lnTo>
                      <a:pt x="14" y="35"/>
                    </a:lnTo>
                    <a:lnTo>
                      <a:pt x="0" y="37"/>
                    </a:lnTo>
                    <a:lnTo>
                      <a:pt x="0" y="24"/>
                    </a:lnTo>
                    <a:lnTo>
                      <a:pt x="14" y="0"/>
                    </a:lnTo>
                  </a:path>
                </a:pathLst>
              </a:custGeom>
              <a:solidFill>
                <a:schemeClr val="accent6">
                  <a:lumMod val="20000"/>
                  <a:lumOff val="80000"/>
                </a:schemeClr>
              </a:solidFill>
              <a:ln w="19050">
                <a:solidFill>
                  <a:schemeClr val="bg1"/>
                </a:solidFill>
                <a:round/>
                <a:headEnd/>
                <a:tailEnd/>
              </a:ln>
              <a:effectLst/>
              <a:scene3d>
                <a:camera prst="orthographicFront"/>
                <a:lightRig rig="threePt" dir="t"/>
              </a:scene3d>
              <a:sp3d/>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63" name="Freeform 62"/>
              <p:cNvSpPr>
                <a:spLocks/>
              </p:cNvSpPr>
              <p:nvPr/>
            </p:nvSpPr>
            <p:spPr bwMode="auto">
              <a:xfrm>
                <a:off x="787165" y="3068470"/>
                <a:ext cx="93451" cy="73568"/>
              </a:xfrm>
              <a:custGeom>
                <a:avLst/>
                <a:gdLst>
                  <a:gd name="T0" fmla="*/ 0 w 47"/>
                  <a:gd name="T1" fmla="*/ 21 h 37"/>
                  <a:gd name="T2" fmla="*/ 9 w 47"/>
                  <a:gd name="T3" fmla="*/ 3 h 37"/>
                  <a:gd name="T4" fmla="*/ 42 w 47"/>
                  <a:gd name="T5" fmla="*/ 0 h 37"/>
                  <a:gd name="T6" fmla="*/ 47 w 47"/>
                  <a:gd name="T7" fmla="*/ 21 h 37"/>
                  <a:gd name="T8" fmla="*/ 38 w 47"/>
                  <a:gd name="T9" fmla="*/ 37 h 37"/>
                  <a:gd name="T10" fmla="*/ 19 w 47"/>
                  <a:gd name="T11" fmla="*/ 35 h 37"/>
                  <a:gd name="T12" fmla="*/ 0 w 47"/>
                  <a:gd name="T13" fmla="*/ 21 h 37"/>
                </a:gdLst>
                <a:ahLst/>
                <a:cxnLst>
                  <a:cxn ang="0">
                    <a:pos x="T0" y="T1"/>
                  </a:cxn>
                  <a:cxn ang="0">
                    <a:pos x="T2" y="T3"/>
                  </a:cxn>
                  <a:cxn ang="0">
                    <a:pos x="T4" y="T5"/>
                  </a:cxn>
                  <a:cxn ang="0">
                    <a:pos x="T6" y="T7"/>
                  </a:cxn>
                  <a:cxn ang="0">
                    <a:pos x="T8" y="T9"/>
                  </a:cxn>
                  <a:cxn ang="0">
                    <a:pos x="T10" y="T11"/>
                  </a:cxn>
                  <a:cxn ang="0">
                    <a:pos x="T12" y="T13"/>
                  </a:cxn>
                </a:cxnLst>
                <a:rect l="0" t="0" r="r" b="b"/>
                <a:pathLst>
                  <a:path w="47" h="37">
                    <a:moveTo>
                      <a:pt x="0" y="21"/>
                    </a:moveTo>
                    <a:lnTo>
                      <a:pt x="9" y="3"/>
                    </a:lnTo>
                    <a:lnTo>
                      <a:pt x="42" y="0"/>
                    </a:lnTo>
                    <a:lnTo>
                      <a:pt x="47" y="21"/>
                    </a:lnTo>
                    <a:lnTo>
                      <a:pt x="38" y="37"/>
                    </a:lnTo>
                    <a:lnTo>
                      <a:pt x="19" y="35"/>
                    </a:lnTo>
                    <a:lnTo>
                      <a:pt x="0" y="21"/>
                    </a:lnTo>
                    <a:close/>
                  </a:path>
                </a:pathLst>
              </a:custGeom>
              <a:solidFill>
                <a:schemeClr val="accent6">
                  <a:lumMod val="20000"/>
                  <a:lumOff val="80000"/>
                </a:schemeClr>
              </a:solidFill>
              <a:ln w="1905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64" name="Freeform 63"/>
              <p:cNvSpPr>
                <a:spLocks/>
              </p:cNvSpPr>
              <p:nvPr/>
            </p:nvSpPr>
            <p:spPr bwMode="auto">
              <a:xfrm>
                <a:off x="872662" y="3116189"/>
                <a:ext cx="141170" cy="101404"/>
              </a:xfrm>
              <a:custGeom>
                <a:avLst/>
                <a:gdLst>
                  <a:gd name="T0" fmla="*/ 0 w 71"/>
                  <a:gd name="T1" fmla="*/ 20 h 51"/>
                  <a:gd name="T2" fmla="*/ 49 w 71"/>
                  <a:gd name="T3" fmla="*/ 0 h 51"/>
                  <a:gd name="T4" fmla="*/ 58 w 71"/>
                  <a:gd name="T5" fmla="*/ 24 h 51"/>
                  <a:gd name="T6" fmla="*/ 66 w 71"/>
                  <a:gd name="T7" fmla="*/ 26 h 51"/>
                  <a:gd name="T8" fmla="*/ 71 w 71"/>
                  <a:gd name="T9" fmla="*/ 47 h 51"/>
                  <a:gd name="T10" fmla="*/ 30 w 71"/>
                  <a:gd name="T11" fmla="*/ 51 h 51"/>
                  <a:gd name="T12" fmla="*/ 0 w 71"/>
                  <a:gd name="T13" fmla="*/ 20 h 51"/>
                </a:gdLst>
                <a:ahLst/>
                <a:cxnLst>
                  <a:cxn ang="0">
                    <a:pos x="T0" y="T1"/>
                  </a:cxn>
                  <a:cxn ang="0">
                    <a:pos x="T2" y="T3"/>
                  </a:cxn>
                  <a:cxn ang="0">
                    <a:pos x="T4" y="T5"/>
                  </a:cxn>
                  <a:cxn ang="0">
                    <a:pos x="T6" y="T7"/>
                  </a:cxn>
                  <a:cxn ang="0">
                    <a:pos x="T8" y="T9"/>
                  </a:cxn>
                  <a:cxn ang="0">
                    <a:pos x="T10" y="T11"/>
                  </a:cxn>
                  <a:cxn ang="0">
                    <a:pos x="T12" y="T13"/>
                  </a:cxn>
                </a:cxnLst>
                <a:rect l="0" t="0" r="r" b="b"/>
                <a:pathLst>
                  <a:path w="71" h="51">
                    <a:moveTo>
                      <a:pt x="0" y="20"/>
                    </a:moveTo>
                    <a:lnTo>
                      <a:pt x="49" y="0"/>
                    </a:lnTo>
                    <a:lnTo>
                      <a:pt x="58" y="24"/>
                    </a:lnTo>
                    <a:lnTo>
                      <a:pt x="66" y="26"/>
                    </a:lnTo>
                    <a:lnTo>
                      <a:pt x="71" y="47"/>
                    </a:lnTo>
                    <a:lnTo>
                      <a:pt x="30" y="51"/>
                    </a:lnTo>
                    <a:lnTo>
                      <a:pt x="0" y="20"/>
                    </a:lnTo>
                    <a:close/>
                  </a:path>
                </a:pathLst>
              </a:custGeom>
              <a:solidFill>
                <a:schemeClr val="accent6">
                  <a:lumMod val="20000"/>
                  <a:lumOff val="80000"/>
                </a:schemeClr>
              </a:solidFill>
              <a:ln w="1905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sp>
          <p:nvSpPr>
            <p:cNvPr id="46" name="Freeform 45"/>
            <p:cNvSpPr>
              <a:spLocks/>
            </p:cNvSpPr>
            <p:nvPr/>
          </p:nvSpPr>
          <p:spPr bwMode="auto">
            <a:xfrm>
              <a:off x="3823804" y="4217326"/>
              <a:ext cx="1920705" cy="1907079"/>
            </a:xfrm>
            <a:custGeom>
              <a:avLst/>
              <a:gdLst>
                <a:gd name="T0" fmla="*/ 280 w 966"/>
                <a:gd name="T1" fmla="*/ 0 h 894"/>
                <a:gd name="T2" fmla="*/ 494 w 966"/>
                <a:gd name="T3" fmla="*/ 7 h 894"/>
                <a:gd name="T4" fmla="*/ 494 w 966"/>
                <a:gd name="T5" fmla="*/ 170 h 894"/>
                <a:gd name="T6" fmla="*/ 601 w 966"/>
                <a:gd name="T7" fmla="*/ 215 h 894"/>
                <a:gd name="T8" fmla="*/ 632 w 966"/>
                <a:gd name="T9" fmla="*/ 201 h 894"/>
                <a:gd name="T10" fmla="*/ 703 w 966"/>
                <a:gd name="T11" fmla="*/ 236 h 894"/>
                <a:gd name="T12" fmla="*/ 746 w 966"/>
                <a:gd name="T13" fmla="*/ 233 h 894"/>
                <a:gd name="T14" fmla="*/ 829 w 966"/>
                <a:gd name="T15" fmla="*/ 199 h 894"/>
                <a:gd name="T16" fmla="*/ 876 w 966"/>
                <a:gd name="T17" fmla="*/ 232 h 894"/>
                <a:gd name="T18" fmla="*/ 917 w 966"/>
                <a:gd name="T19" fmla="*/ 241 h 894"/>
                <a:gd name="T20" fmla="*/ 917 w 966"/>
                <a:gd name="T21" fmla="*/ 374 h 894"/>
                <a:gd name="T22" fmla="*/ 966 w 966"/>
                <a:gd name="T23" fmla="*/ 455 h 894"/>
                <a:gd name="T24" fmla="*/ 954 w 966"/>
                <a:gd name="T25" fmla="*/ 568 h 894"/>
                <a:gd name="T26" fmla="*/ 902 w 966"/>
                <a:gd name="T27" fmla="*/ 614 h 894"/>
                <a:gd name="T28" fmla="*/ 891 w 966"/>
                <a:gd name="T29" fmla="*/ 571 h 894"/>
                <a:gd name="T30" fmla="*/ 876 w 966"/>
                <a:gd name="T31" fmla="*/ 590 h 894"/>
                <a:gd name="T32" fmla="*/ 887 w 966"/>
                <a:gd name="T33" fmla="*/ 617 h 894"/>
                <a:gd name="T34" fmla="*/ 794 w 966"/>
                <a:gd name="T35" fmla="*/ 684 h 894"/>
                <a:gd name="T36" fmla="*/ 770 w 966"/>
                <a:gd name="T37" fmla="*/ 689 h 894"/>
                <a:gd name="T38" fmla="*/ 722 w 966"/>
                <a:gd name="T39" fmla="*/ 722 h 894"/>
                <a:gd name="T40" fmla="*/ 722 w 966"/>
                <a:gd name="T41" fmla="*/ 741 h 894"/>
                <a:gd name="T42" fmla="*/ 707 w 966"/>
                <a:gd name="T43" fmla="*/ 746 h 894"/>
                <a:gd name="T44" fmla="*/ 719 w 966"/>
                <a:gd name="T45" fmla="*/ 768 h 894"/>
                <a:gd name="T46" fmla="*/ 692 w 966"/>
                <a:gd name="T47" fmla="*/ 802 h 894"/>
                <a:gd name="T48" fmla="*/ 707 w 966"/>
                <a:gd name="T49" fmla="*/ 850 h 894"/>
                <a:gd name="T50" fmla="*/ 722 w 966"/>
                <a:gd name="T51" fmla="*/ 864 h 894"/>
                <a:gd name="T52" fmla="*/ 719 w 966"/>
                <a:gd name="T53" fmla="*/ 894 h 894"/>
                <a:gd name="T54" fmla="*/ 681 w 966"/>
                <a:gd name="T55" fmla="*/ 894 h 894"/>
                <a:gd name="T56" fmla="*/ 647 w 966"/>
                <a:gd name="T57" fmla="*/ 880 h 894"/>
                <a:gd name="T58" fmla="*/ 625 w 966"/>
                <a:gd name="T59" fmla="*/ 883 h 894"/>
                <a:gd name="T60" fmla="*/ 550 w 966"/>
                <a:gd name="T61" fmla="*/ 856 h 894"/>
                <a:gd name="T62" fmla="*/ 516 w 966"/>
                <a:gd name="T63" fmla="*/ 756 h 894"/>
                <a:gd name="T64" fmla="*/ 464 w 966"/>
                <a:gd name="T65" fmla="*/ 708 h 894"/>
                <a:gd name="T66" fmla="*/ 419 w 966"/>
                <a:gd name="T67" fmla="*/ 617 h 894"/>
                <a:gd name="T68" fmla="*/ 398 w 966"/>
                <a:gd name="T69" fmla="*/ 608 h 894"/>
                <a:gd name="T70" fmla="*/ 372 w 966"/>
                <a:gd name="T71" fmla="*/ 585 h 894"/>
                <a:gd name="T72" fmla="*/ 348 w 966"/>
                <a:gd name="T73" fmla="*/ 585 h 894"/>
                <a:gd name="T74" fmla="*/ 312 w 966"/>
                <a:gd name="T75" fmla="*/ 579 h 894"/>
                <a:gd name="T76" fmla="*/ 285 w 966"/>
                <a:gd name="T77" fmla="*/ 585 h 894"/>
                <a:gd name="T78" fmla="*/ 266 w 966"/>
                <a:gd name="T79" fmla="*/ 630 h 894"/>
                <a:gd name="T80" fmla="*/ 237 w 966"/>
                <a:gd name="T81" fmla="*/ 638 h 894"/>
                <a:gd name="T82" fmla="*/ 176 w 966"/>
                <a:gd name="T83" fmla="*/ 603 h 894"/>
                <a:gd name="T84" fmla="*/ 140 w 966"/>
                <a:gd name="T85" fmla="*/ 561 h 894"/>
                <a:gd name="T86" fmla="*/ 133 w 966"/>
                <a:gd name="T87" fmla="*/ 509 h 894"/>
                <a:gd name="T88" fmla="*/ 107 w 966"/>
                <a:gd name="T89" fmla="*/ 474 h 894"/>
                <a:gd name="T90" fmla="*/ 46 w 966"/>
                <a:gd name="T91" fmla="*/ 426 h 894"/>
                <a:gd name="T92" fmla="*/ 0 w 966"/>
                <a:gd name="T93" fmla="*/ 375 h 894"/>
                <a:gd name="T94" fmla="*/ 0 w 966"/>
                <a:gd name="T95" fmla="*/ 354 h 894"/>
                <a:gd name="T96" fmla="*/ 147 w 966"/>
                <a:gd name="T97" fmla="*/ 355 h 894"/>
                <a:gd name="T98" fmla="*/ 266 w 966"/>
                <a:gd name="T99" fmla="*/ 364 h 894"/>
                <a:gd name="T100" fmla="*/ 280 w 966"/>
                <a:gd name="T101" fmla="*/ 0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6" h="894">
                  <a:moveTo>
                    <a:pt x="280" y="0"/>
                  </a:moveTo>
                  <a:lnTo>
                    <a:pt x="494" y="7"/>
                  </a:lnTo>
                  <a:lnTo>
                    <a:pt x="494" y="170"/>
                  </a:lnTo>
                  <a:lnTo>
                    <a:pt x="601" y="215"/>
                  </a:lnTo>
                  <a:lnTo>
                    <a:pt x="632" y="201"/>
                  </a:lnTo>
                  <a:lnTo>
                    <a:pt x="703" y="236"/>
                  </a:lnTo>
                  <a:lnTo>
                    <a:pt x="746" y="233"/>
                  </a:lnTo>
                  <a:lnTo>
                    <a:pt x="829" y="199"/>
                  </a:lnTo>
                  <a:lnTo>
                    <a:pt x="876" y="232"/>
                  </a:lnTo>
                  <a:lnTo>
                    <a:pt x="917" y="241"/>
                  </a:lnTo>
                  <a:lnTo>
                    <a:pt x="917" y="374"/>
                  </a:lnTo>
                  <a:lnTo>
                    <a:pt x="966" y="455"/>
                  </a:lnTo>
                  <a:lnTo>
                    <a:pt x="954" y="568"/>
                  </a:lnTo>
                  <a:lnTo>
                    <a:pt x="902" y="614"/>
                  </a:lnTo>
                  <a:lnTo>
                    <a:pt x="891" y="571"/>
                  </a:lnTo>
                  <a:lnTo>
                    <a:pt x="876" y="590"/>
                  </a:lnTo>
                  <a:lnTo>
                    <a:pt x="887" y="617"/>
                  </a:lnTo>
                  <a:lnTo>
                    <a:pt x="794" y="684"/>
                  </a:lnTo>
                  <a:lnTo>
                    <a:pt x="770" y="689"/>
                  </a:lnTo>
                  <a:lnTo>
                    <a:pt x="722" y="722"/>
                  </a:lnTo>
                  <a:lnTo>
                    <a:pt x="722" y="741"/>
                  </a:lnTo>
                  <a:lnTo>
                    <a:pt x="707" y="746"/>
                  </a:lnTo>
                  <a:lnTo>
                    <a:pt x="719" y="768"/>
                  </a:lnTo>
                  <a:lnTo>
                    <a:pt x="692" y="802"/>
                  </a:lnTo>
                  <a:lnTo>
                    <a:pt x="707" y="850"/>
                  </a:lnTo>
                  <a:lnTo>
                    <a:pt x="722" y="864"/>
                  </a:lnTo>
                  <a:lnTo>
                    <a:pt x="719" y="894"/>
                  </a:lnTo>
                  <a:lnTo>
                    <a:pt x="681" y="894"/>
                  </a:lnTo>
                  <a:lnTo>
                    <a:pt x="647" y="880"/>
                  </a:lnTo>
                  <a:lnTo>
                    <a:pt x="625" y="883"/>
                  </a:lnTo>
                  <a:lnTo>
                    <a:pt x="550" y="856"/>
                  </a:lnTo>
                  <a:lnTo>
                    <a:pt x="516" y="756"/>
                  </a:lnTo>
                  <a:lnTo>
                    <a:pt x="464" y="708"/>
                  </a:lnTo>
                  <a:lnTo>
                    <a:pt x="419" y="617"/>
                  </a:lnTo>
                  <a:lnTo>
                    <a:pt x="398" y="608"/>
                  </a:lnTo>
                  <a:lnTo>
                    <a:pt x="372" y="585"/>
                  </a:lnTo>
                  <a:lnTo>
                    <a:pt x="348" y="585"/>
                  </a:lnTo>
                  <a:lnTo>
                    <a:pt x="312" y="579"/>
                  </a:lnTo>
                  <a:lnTo>
                    <a:pt x="285" y="585"/>
                  </a:lnTo>
                  <a:lnTo>
                    <a:pt x="266" y="630"/>
                  </a:lnTo>
                  <a:lnTo>
                    <a:pt x="237" y="638"/>
                  </a:lnTo>
                  <a:lnTo>
                    <a:pt x="176" y="603"/>
                  </a:lnTo>
                  <a:lnTo>
                    <a:pt x="140" y="561"/>
                  </a:lnTo>
                  <a:lnTo>
                    <a:pt x="133" y="509"/>
                  </a:lnTo>
                  <a:lnTo>
                    <a:pt x="107" y="474"/>
                  </a:lnTo>
                  <a:lnTo>
                    <a:pt x="46" y="426"/>
                  </a:lnTo>
                  <a:lnTo>
                    <a:pt x="0" y="375"/>
                  </a:lnTo>
                  <a:lnTo>
                    <a:pt x="0" y="354"/>
                  </a:lnTo>
                  <a:lnTo>
                    <a:pt x="147" y="355"/>
                  </a:lnTo>
                  <a:lnTo>
                    <a:pt x="266" y="364"/>
                  </a:lnTo>
                  <a:lnTo>
                    <a:pt x="280" y="0"/>
                  </a:lnTo>
                  <a:close/>
                </a:path>
              </a:pathLst>
            </a:custGeom>
            <a:solidFill>
              <a:schemeClr val="accent6">
                <a:lumMod val="20000"/>
                <a:lumOff val="80000"/>
              </a:schemeClr>
            </a:solidFill>
            <a:ln w="19050">
              <a:solidFill>
                <a:schemeClr val="bg1"/>
              </a:solidFill>
              <a:round/>
              <a:headEnd/>
              <a:tailEnd/>
            </a:ln>
            <a:effectLst/>
            <a:scene3d>
              <a:camera prst="orthographicFront"/>
              <a:lightRig rig="threePt" dir="t"/>
            </a:scene3d>
            <a:sp3d>
              <a:bevelT w="0" h="0"/>
              <a:bevelB w="0" h="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47" name="Freeform 46"/>
            <p:cNvSpPr>
              <a:spLocks/>
            </p:cNvSpPr>
            <p:nvPr/>
          </p:nvSpPr>
          <p:spPr bwMode="auto">
            <a:xfrm>
              <a:off x="6812228" y="4277055"/>
              <a:ext cx="749592" cy="836213"/>
            </a:xfrm>
            <a:custGeom>
              <a:avLst/>
              <a:gdLst>
                <a:gd name="T0" fmla="*/ 0 w 377"/>
                <a:gd name="T1" fmla="*/ 24 h 392"/>
                <a:gd name="T2" fmla="*/ 4 w 377"/>
                <a:gd name="T3" fmla="*/ 24 h 392"/>
                <a:gd name="T4" fmla="*/ 91 w 377"/>
                <a:gd name="T5" fmla="*/ 8 h 392"/>
                <a:gd name="T6" fmla="*/ 170 w 377"/>
                <a:gd name="T7" fmla="*/ 0 h 392"/>
                <a:gd name="T8" fmla="*/ 158 w 377"/>
                <a:gd name="T9" fmla="*/ 21 h 392"/>
                <a:gd name="T10" fmla="*/ 182 w 377"/>
                <a:gd name="T11" fmla="*/ 21 h 392"/>
                <a:gd name="T12" fmla="*/ 316 w 377"/>
                <a:gd name="T13" fmla="*/ 142 h 392"/>
                <a:gd name="T14" fmla="*/ 369 w 377"/>
                <a:gd name="T15" fmla="*/ 220 h 392"/>
                <a:gd name="T16" fmla="*/ 377 w 377"/>
                <a:gd name="T17" fmla="*/ 273 h 392"/>
                <a:gd name="T18" fmla="*/ 359 w 377"/>
                <a:gd name="T19" fmla="*/ 286 h 392"/>
                <a:gd name="T20" fmla="*/ 369 w 377"/>
                <a:gd name="T21" fmla="*/ 340 h 392"/>
                <a:gd name="T22" fmla="*/ 331 w 377"/>
                <a:gd name="T23" fmla="*/ 342 h 392"/>
                <a:gd name="T24" fmla="*/ 331 w 377"/>
                <a:gd name="T25" fmla="*/ 386 h 392"/>
                <a:gd name="T26" fmla="*/ 302 w 377"/>
                <a:gd name="T27" fmla="*/ 363 h 392"/>
                <a:gd name="T28" fmla="*/ 107 w 377"/>
                <a:gd name="T29" fmla="*/ 392 h 392"/>
                <a:gd name="T30" fmla="*/ 64 w 377"/>
                <a:gd name="T31" fmla="*/ 309 h 392"/>
                <a:gd name="T32" fmla="*/ 96 w 377"/>
                <a:gd name="T33" fmla="*/ 251 h 392"/>
                <a:gd name="T34" fmla="*/ 53 w 377"/>
                <a:gd name="T35" fmla="*/ 221 h 392"/>
                <a:gd name="T36" fmla="*/ 0 w 377"/>
                <a:gd name="T37" fmla="*/ 2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7" h="392">
                  <a:moveTo>
                    <a:pt x="0" y="24"/>
                  </a:moveTo>
                  <a:lnTo>
                    <a:pt x="4" y="24"/>
                  </a:lnTo>
                  <a:lnTo>
                    <a:pt x="91" y="8"/>
                  </a:lnTo>
                  <a:lnTo>
                    <a:pt x="170" y="0"/>
                  </a:lnTo>
                  <a:lnTo>
                    <a:pt x="158" y="21"/>
                  </a:lnTo>
                  <a:lnTo>
                    <a:pt x="182" y="21"/>
                  </a:lnTo>
                  <a:lnTo>
                    <a:pt x="316" y="142"/>
                  </a:lnTo>
                  <a:lnTo>
                    <a:pt x="369" y="220"/>
                  </a:lnTo>
                  <a:lnTo>
                    <a:pt x="377" y="273"/>
                  </a:lnTo>
                  <a:lnTo>
                    <a:pt x="359" y="286"/>
                  </a:lnTo>
                  <a:lnTo>
                    <a:pt x="369" y="340"/>
                  </a:lnTo>
                  <a:lnTo>
                    <a:pt x="331" y="342"/>
                  </a:lnTo>
                  <a:lnTo>
                    <a:pt x="331" y="386"/>
                  </a:lnTo>
                  <a:lnTo>
                    <a:pt x="302" y="363"/>
                  </a:lnTo>
                  <a:lnTo>
                    <a:pt x="107" y="392"/>
                  </a:lnTo>
                  <a:lnTo>
                    <a:pt x="64" y="309"/>
                  </a:lnTo>
                  <a:lnTo>
                    <a:pt x="96" y="251"/>
                  </a:lnTo>
                  <a:lnTo>
                    <a:pt x="53" y="221"/>
                  </a:lnTo>
                  <a:lnTo>
                    <a:pt x="0" y="24"/>
                  </a:lnTo>
                  <a:close/>
                </a:path>
              </a:pathLst>
            </a:custGeom>
            <a:solidFill>
              <a:schemeClr val="accent6">
                <a:lumMod val="20000"/>
                <a:lumOff val="80000"/>
              </a:schemeClr>
            </a:solidFill>
            <a:ln w="1905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48" name="Freeform 47"/>
            <p:cNvSpPr>
              <a:spLocks/>
            </p:cNvSpPr>
            <p:nvPr/>
          </p:nvSpPr>
          <p:spPr bwMode="auto">
            <a:xfrm>
              <a:off x="6470239" y="4328252"/>
              <a:ext cx="540819" cy="898077"/>
            </a:xfrm>
            <a:custGeom>
              <a:avLst/>
              <a:gdLst>
                <a:gd name="T0" fmla="*/ 0 w 272"/>
                <a:gd name="T1" fmla="*/ 22 h 421"/>
                <a:gd name="T2" fmla="*/ 177 w 272"/>
                <a:gd name="T3" fmla="*/ 0 h 421"/>
                <a:gd name="T4" fmla="*/ 233 w 272"/>
                <a:gd name="T5" fmla="*/ 195 h 421"/>
                <a:gd name="T6" fmla="*/ 272 w 272"/>
                <a:gd name="T7" fmla="*/ 226 h 421"/>
                <a:gd name="T8" fmla="*/ 240 w 272"/>
                <a:gd name="T9" fmla="*/ 284 h 421"/>
                <a:gd name="T10" fmla="*/ 271 w 272"/>
                <a:gd name="T11" fmla="*/ 337 h 421"/>
                <a:gd name="T12" fmla="*/ 90 w 272"/>
                <a:gd name="T13" fmla="*/ 357 h 421"/>
                <a:gd name="T14" fmla="*/ 97 w 272"/>
                <a:gd name="T15" fmla="*/ 404 h 421"/>
                <a:gd name="T16" fmla="*/ 71 w 272"/>
                <a:gd name="T17" fmla="*/ 421 h 421"/>
                <a:gd name="T18" fmla="*/ 50 w 272"/>
                <a:gd name="T19" fmla="*/ 361 h 421"/>
                <a:gd name="T20" fmla="*/ 37 w 272"/>
                <a:gd name="T21" fmla="*/ 410 h 421"/>
                <a:gd name="T22" fmla="*/ 15 w 272"/>
                <a:gd name="T23" fmla="*/ 404 h 421"/>
                <a:gd name="T24" fmla="*/ 8 w 272"/>
                <a:gd name="T25" fmla="*/ 356 h 421"/>
                <a:gd name="T26" fmla="*/ 1 w 272"/>
                <a:gd name="T27" fmla="*/ 315 h 421"/>
                <a:gd name="T28" fmla="*/ 0 w 272"/>
                <a:gd name="T29" fmla="*/ 2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421">
                  <a:moveTo>
                    <a:pt x="0" y="22"/>
                  </a:moveTo>
                  <a:lnTo>
                    <a:pt x="177" y="0"/>
                  </a:lnTo>
                  <a:lnTo>
                    <a:pt x="233" y="195"/>
                  </a:lnTo>
                  <a:lnTo>
                    <a:pt x="272" y="226"/>
                  </a:lnTo>
                  <a:lnTo>
                    <a:pt x="240" y="284"/>
                  </a:lnTo>
                  <a:lnTo>
                    <a:pt x="271" y="337"/>
                  </a:lnTo>
                  <a:lnTo>
                    <a:pt x="90" y="357"/>
                  </a:lnTo>
                  <a:lnTo>
                    <a:pt x="97" y="404"/>
                  </a:lnTo>
                  <a:lnTo>
                    <a:pt x="71" y="421"/>
                  </a:lnTo>
                  <a:lnTo>
                    <a:pt x="50" y="361"/>
                  </a:lnTo>
                  <a:lnTo>
                    <a:pt x="37" y="410"/>
                  </a:lnTo>
                  <a:lnTo>
                    <a:pt x="15" y="404"/>
                  </a:lnTo>
                  <a:lnTo>
                    <a:pt x="8" y="356"/>
                  </a:lnTo>
                  <a:lnTo>
                    <a:pt x="1" y="315"/>
                  </a:lnTo>
                  <a:lnTo>
                    <a:pt x="0" y="22"/>
                  </a:lnTo>
                  <a:close/>
                </a:path>
              </a:pathLst>
            </a:custGeom>
            <a:solidFill>
              <a:srgbClr val="9E4000"/>
            </a:solidFill>
            <a:ln w="1905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nvGrpSpPr>
            <p:cNvPr id="49" name="Group 48"/>
            <p:cNvGrpSpPr/>
            <p:nvPr/>
          </p:nvGrpSpPr>
          <p:grpSpPr>
            <a:xfrm>
              <a:off x="5947315" y="2071328"/>
              <a:ext cx="1043863" cy="1019669"/>
              <a:chOff x="5947315" y="2071328"/>
              <a:chExt cx="1043863" cy="1019669"/>
            </a:xfrm>
            <a:grpFill/>
          </p:grpSpPr>
          <p:sp>
            <p:nvSpPr>
              <p:cNvPr id="56" name="Freeform 55"/>
              <p:cNvSpPr>
                <a:spLocks/>
              </p:cNvSpPr>
              <p:nvPr/>
            </p:nvSpPr>
            <p:spPr bwMode="auto">
              <a:xfrm>
                <a:off x="5947315" y="2071328"/>
                <a:ext cx="739650" cy="345578"/>
              </a:xfrm>
              <a:custGeom>
                <a:avLst/>
                <a:gdLst>
                  <a:gd name="T0" fmla="*/ 0 w 372"/>
                  <a:gd name="T1" fmla="*/ 90 h 162"/>
                  <a:gd name="T2" fmla="*/ 84 w 372"/>
                  <a:gd name="T3" fmla="*/ 0 h 162"/>
                  <a:gd name="T4" fmla="*/ 69 w 372"/>
                  <a:gd name="T5" fmla="*/ 37 h 162"/>
                  <a:gd name="T6" fmla="*/ 79 w 372"/>
                  <a:gd name="T7" fmla="*/ 48 h 162"/>
                  <a:gd name="T8" fmla="*/ 107 w 372"/>
                  <a:gd name="T9" fmla="*/ 34 h 162"/>
                  <a:gd name="T10" fmla="*/ 164 w 372"/>
                  <a:gd name="T11" fmla="*/ 56 h 162"/>
                  <a:gd name="T12" fmla="*/ 189 w 372"/>
                  <a:gd name="T13" fmla="*/ 37 h 162"/>
                  <a:gd name="T14" fmla="*/ 264 w 372"/>
                  <a:gd name="T15" fmla="*/ 26 h 162"/>
                  <a:gd name="T16" fmla="*/ 279 w 372"/>
                  <a:gd name="T17" fmla="*/ 49 h 162"/>
                  <a:gd name="T18" fmla="*/ 310 w 372"/>
                  <a:gd name="T19" fmla="*/ 44 h 162"/>
                  <a:gd name="T20" fmla="*/ 368 w 372"/>
                  <a:gd name="T21" fmla="*/ 68 h 162"/>
                  <a:gd name="T22" fmla="*/ 372 w 372"/>
                  <a:gd name="T23" fmla="*/ 85 h 162"/>
                  <a:gd name="T24" fmla="*/ 309 w 372"/>
                  <a:gd name="T25" fmla="*/ 101 h 162"/>
                  <a:gd name="T26" fmla="*/ 290 w 372"/>
                  <a:gd name="T27" fmla="*/ 90 h 162"/>
                  <a:gd name="T28" fmla="*/ 257 w 372"/>
                  <a:gd name="T29" fmla="*/ 94 h 162"/>
                  <a:gd name="T30" fmla="*/ 219 w 372"/>
                  <a:gd name="T31" fmla="*/ 116 h 162"/>
                  <a:gd name="T32" fmla="*/ 204 w 372"/>
                  <a:gd name="T33" fmla="*/ 117 h 162"/>
                  <a:gd name="T34" fmla="*/ 190 w 372"/>
                  <a:gd name="T35" fmla="*/ 101 h 162"/>
                  <a:gd name="T36" fmla="*/ 169 w 372"/>
                  <a:gd name="T37" fmla="*/ 161 h 162"/>
                  <a:gd name="T38" fmla="*/ 145 w 372"/>
                  <a:gd name="T39" fmla="*/ 162 h 162"/>
                  <a:gd name="T40" fmla="*/ 135 w 372"/>
                  <a:gd name="T41" fmla="*/ 139 h 162"/>
                  <a:gd name="T42" fmla="*/ 85 w 372"/>
                  <a:gd name="T43" fmla="*/ 128 h 162"/>
                  <a:gd name="T44" fmla="*/ 61 w 372"/>
                  <a:gd name="T45" fmla="*/ 110 h 162"/>
                  <a:gd name="T46" fmla="*/ 20 w 372"/>
                  <a:gd name="T47" fmla="*/ 116 h 162"/>
                  <a:gd name="T48" fmla="*/ 0 w 372"/>
                  <a:gd name="T49" fmla="*/ 9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2" h="162">
                    <a:moveTo>
                      <a:pt x="0" y="90"/>
                    </a:moveTo>
                    <a:lnTo>
                      <a:pt x="84" y="0"/>
                    </a:lnTo>
                    <a:lnTo>
                      <a:pt x="69" y="37"/>
                    </a:lnTo>
                    <a:lnTo>
                      <a:pt x="79" y="48"/>
                    </a:lnTo>
                    <a:lnTo>
                      <a:pt x="107" y="34"/>
                    </a:lnTo>
                    <a:lnTo>
                      <a:pt x="164" y="56"/>
                    </a:lnTo>
                    <a:lnTo>
                      <a:pt x="189" y="37"/>
                    </a:lnTo>
                    <a:lnTo>
                      <a:pt x="264" y="26"/>
                    </a:lnTo>
                    <a:lnTo>
                      <a:pt x="279" y="49"/>
                    </a:lnTo>
                    <a:lnTo>
                      <a:pt x="310" y="44"/>
                    </a:lnTo>
                    <a:lnTo>
                      <a:pt x="368" y="68"/>
                    </a:lnTo>
                    <a:lnTo>
                      <a:pt x="372" y="85"/>
                    </a:lnTo>
                    <a:lnTo>
                      <a:pt x="309" y="101"/>
                    </a:lnTo>
                    <a:lnTo>
                      <a:pt x="290" y="90"/>
                    </a:lnTo>
                    <a:lnTo>
                      <a:pt x="257" y="94"/>
                    </a:lnTo>
                    <a:lnTo>
                      <a:pt x="219" y="116"/>
                    </a:lnTo>
                    <a:lnTo>
                      <a:pt x="204" y="117"/>
                    </a:lnTo>
                    <a:lnTo>
                      <a:pt x="190" y="101"/>
                    </a:lnTo>
                    <a:lnTo>
                      <a:pt x="169" y="161"/>
                    </a:lnTo>
                    <a:lnTo>
                      <a:pt x="145" y="162"/>
                    </a:lnTo>
                    <a:lnTo>
                      <a:pt x="135" y="139"/>
                    </a:lnTo>
                    <a:lnTo>
                      <a:pt x="85" y="128"/>
                    </a:lnTo>
                    <a:lnTo>
                      <a:pt x="61" y="110"/>
                    </a:lnTo>
                    <a:lnTo>
                      <a:pt x="20" y="116"/>
                    </a:lnTo>
                    <a:lnTo>
                      <a:pt x="0" y="90"/>
                    </a:lnTo>
                    <a:close/>
                  </a:path>
                </a:pathLst>
              </a:custGeom>
              <a:solidFill>
                <a:srgbClr val="9E4000"/>
              </a:solidFill>
              <a:ln w="1905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57" name="Freeform 56"/>
              <p:cNvSpPr>
                <a:spLocks/>
              </p:cNvSpPr>
              <p:nvPr/>
            </p:nvSpPr>
            <p:spPr bwMode="auto">
              <a:xfrm>
                <a:off x="6460299" y="2316645"/>
                <a:ext cx="530879" cy="774352"/>
              </a:xfrm>
              <a:custGeom>
                <a:avLst/>
                <a:gdLst>
                  <a:gd name="T0" fmla="*/ 67 w 267"/>
                  <a:gd name="T1" fmla="*/ 16 h 363"/>
                  <a:gd name="T2" fmla="*/ 77 w 267"/>
                  <a:gd name="T3" fmla="*/ 38 h 363"/>
                  <a:gd name="T4" fmla="*/ 59 w 267"/>
                  <a:gd name="T5" fmla="*/ 52 h 363"/>
                  <a:gd name="T6" fmla="*/ 57 w 267"/>
                  <a:gd name="T7" fmla="*/ 110 h 363"/>
                  <a:gd name="T8" fmla="*/ 47 w 267"/>
                  <a:gd name="T9" fmla="*/ 72 h 363"/>
                  <a:gd name="T10" fmla="*/ 8 w 267"/>
                  <a:gd name="T11" fmla="*/ 109 h 363"/>
                  <a:gd name="T12" fmla="*/ 0 w 267"/>
                  <a:gd name="T13" fmla="*/ 213 h 363"/>
                  <a:gd name="T14" fmla="*/ 25 w 267"/>
                  <a:gd name="T15" fmla="*/ 265 h 363"/>
                  <a:gd name="T16" fmla="*/ 27 w 267"/>
                  <a:gd name="T17" fmla="*/ 291 h 363"/>
                  <a:gd name="T18" fmla="*/ 28 w 267"/>
                  <a:gd name="T19" fmla="*/ 312 h 363"/>
                  <a:gd name="T20" fmla="*/ 27 w 267"/>
                  <a:gd name="T21" fmla="*/ 329 h 363"/>
                  <a:gd name="T22" fmla="*/ 22 w 267"/>
                  <a:gd name="T23" fmla="*/ 363 h 363"/>
                  <a:gd name="T24" fmla="*/ 128 w 267"/>
                  <a:gd name="T25" fmla="*/ 357 h 363"/>
                  <a:gd name="T26" fmla="*/ 266 w 267"/>
                  <a:gd name="T27" fmla="*/ 344 h 363"/>
                  <a:gd name="T28" fmla="*/ 241 w 267"/>
                  <a:gd name="T29" fmla="*/ 337 h 363"/>
                  <a:gd name="T30" fmla="*/ 227 w 267"/>
                  <a:gd name="T31" fmla="*/ 320 h 363"/>
                  <a:gd name="T32" fmla="*/ 248 w 267"/>
                  <a:gd name="T33" fmla="*/ 304 h 363"/>
                  <a:gd name="T34" fmla="*/ 248 w 267"/>
                  <a:gd name="T35" fmla="*/ 284 h 363"/>
                  <a:gd name="T36" fmla="*/ 239 w 267"/>
                  <a:gd name="T37" fmla="*/ 266 h 363"/>
                  <a:gd name="T38" fmla="*/ 248 w 267"/>
                  <a:gd name="T39" fmla="*/ 253 h 363"/>
                  <a:gd name="T40" fmla="*/ 267 w 267"/>
                  <a:gd name="T41" fmla="*/ 254 h 363"/>
                  <a:gd name="T42" fmla="*/ 264 w 267"/>
                  <a:gd name="T43" fmla="*/ 205 h 363"/>
                  <a:gd name="T44" fmla="*/ 259 w 267"/>
                  <a:gd name="T45" fmla="*/ 174 h 363"/>
                  <a:gd name="T46" fmla="*/ 247 w 267"/>
                  <a:gd name="T47" fmla="*/ 155 h 363"/>
                  <a:gd name="T48" fmla="*/ 235 w 267"/>
                  <a:gd name="T49" fmla="*/ 143 h 363"/>
                  <a:gd name="T50" fmla="*/ 219 w 267"/>
                  <a:gd name="T51" fmla="*/ 140 h 363"/>
                  <a:gd name="T52" fmla="*/ 203 w 267"/>
                  <a:gd name="T53" fmla="*/ 140 h 363"/>
                  <a:gd name="T54" fmla="*/ 185 w 267"/>
                  <a:gd name="T55" fmla="*/ 165 h 363"/>
                  <a:gd name="T56" fmla="*/ 174 w 267"/>
                  <a:gd name="T57" fmla="*/ 172 h 363"/>
                  <a:gd name="T58" fmla="*/ 166 w 267"/>
                  <a:gd name="T59" fmla="*/ 174 h 363"/>
                  <a:gd name="T60" fmla="*/ 157 w 267"/>
                  <a:gd name="T61" fmla="*/ 171 h 363"/>
                  <a:gd name="T62" fmla="*/ 155 w 267"/>
                  <a:gd name="T63" fmla="*/ 159 h 363"/>
                  <a:gd name="T64" fmla="*/ 157 w 267"/>
                  <a:gd name="T65" fmla="*/ 152 h 363"/>
                  <a:gd name="T66" fmla="*/ 165 w 267"/>
                  <a:gd name="T67" fmla="*/ 143 h 363"/>
                  <a:gd name="T68" fmla="*/ 172 w 267"/>
                  <a:gd name="T69" fmla="*/ 140 h 363"/>
                  <a:gd name="T70" fmla="*/ 179 w 267"/>
                  <a:gd name="T71" fmla="*/ 139 h 363"/>
                  <a:gd name="T72" fmla="*/ 179 w 267"/>
                  <a:gd name="T73" fmla="*/ 124 h 363"/>
                  <a:gd name="T74" fmla="*/ 200 w 267"/>
                  <a:gd name="T75" fmla="*/ 110 h 363"/>
                  <a:gd name="T76" fmla="*/ 179 w 267"/>
                  <a:gd name="T77" fmla="*/ 62 h 363"/>
                  <a:gd name="T78" fmla="*/ 179 w 267"/>
                  <a:gd name="T79" fmla="*/ 39 h 363"/>
                  <a:gd name="T80" fmla="*/ 147 w 267"/>
                  <a:gd name="T81" fmla="*/ 30 h 363"/>
                  <a:gd name="T82" fmla="*/ 97 w 267"/>
                  <a:gd name="T83" fmla="*/ 0 h 363"/>
                  <a:gd name="T84" fmla="*/ 67 w 267"/>
                  <a:gd name="T85" fmla="*/ 16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7" h="363">
                    <a:moveTo>
                      <a:pt x="67" y="16"/>
                    </a:moveTo>
                    <a:lnTo>
                      <a:pt x="77" y="38"/>
                    </a:lnTo>
                    <a:lnTo>
                      <a:pt x="59" y="52"/>
                    </a:lnTo>
                    <a:lnTo>
                      <a:pt x="57" y="110"/>
                    </a:lnTo>
                    <a:lnTo>
                      <a:pt x="47" y="72"/>
                    </a:lnTo>
                    <a:lnTo>
                      <a:pt x="8" y="109"/>
                    </a:lnTo>
                    <a:lnTo>
                      <a:pt x="0" y="213"/>
                    </a:lnTo>
                    <a:lnTo>
                      <a:pt x="25" y="265"/>
                    </a:lnTo>
                    <a:lnTo>
                      <a:pt x="27" y="291"/>
                    </a:lnTo>
                    <a:lnTo>
                      <a:pt x="28" y="312"/>
                    </a:lnTo>
                    <a:lnTo>
                      <a:pt x="27" y="329"/>
                    </a:lnTo>
                    <a:lnTo>
                      <a:pt x="22" y="363"/>
                    </a:lnTo>
                    <a:lnTo>
                      <a:pt x="128" y="357"/>
                    </a:lnTo>
                    <a:lnTo>
                      <a:pt x="266" y="344"/>
                    </a:lnTo>
                    <a:lnTo>
                      <a:pt x="241" y="337"/>
                    </a:lnTo>
                    <a:lnTo>
                      <a:pt x="227" y="320"/>
                    </a:lnTo>
                    <a:lnTo>
                      <a:pt x="248" y="304"/>
                    </a:lnTo>
                    <a:lnTo>
                      <a:pt x="248" y="284"/>
                    </a:lnTo>
                    <a:lnTo>
                      <a:pt x="239" y="266"/>
                    </a:lnTo>
                    <a:lnTo>
                      <a:pt x="248" y="253"/>
                    </a:lnTo>
                    <a:lnTo>
                      <a:pt x="267" y="254"/>
                    </a:lnTo>
                    <a:lnTo>
                      <a:pt x="264" y="205"/>
                    </a:lnTo>
                    <a:lnTo>
                      <a:pt x="259" y="174"/>
                    </a:lnTo>
                    <a:lnTo>
                      <a:pt x="247" y="155"/>
                    </a:lnTo>
                    <a:lnTo>
                      <a:pt x="235" y="143"/>
                    </a:lnTo>
                    <a:lnTo>
                      <a:pt x="219" y="140"/>
                    </a:lnTo>
                    <a:lnTo>
                      <a:pt x="203" y="140"/>
                    </a:lnTo>
                    <a:lnTo>
                      <a:pt x="185" y="165"/>
                    </a:lnTo>
                    <a:lnTo>
                      <a:pt x="174" y="172"/>
                    </a:lnTo>
                    <a:lnTo>
                      <a:pt x="166" y="174"/>
                    </a:lnTo>
                    <a:lnTo>
                      <a:pt x="157" y="171"/>
                    </a:lnTo>
                    <a:lnTo>
                      <a:pt x="155" y="159"/>
                    </a:lnTo>
                    <a:lnTo>
                      <a:pt x="157" y="152"/>
                    </a:lnTo>
                    <a:lnTo>
                      <a:pt x="165" y="143"/>
                    </a:lnTo>
                    <a:lnTo>
                      <a:pt x="172" y="140"/>
                    </a:lnTo>
                    <a:lnTo>
                      <a:pt x="179" y="139"/>
                    </a:lnTo>
                    <a:lnTo>
                      <a:pt x="179" y="124"/>
                    </a:lnTo>
                    <a:lnTo>
                      <a:pt x="200" y="110"/>
                    </a:lnTo>
                    <a:lnTo>
                      <a:pt x="179" y="62"/>
                    </a:lnTo>
                    <a:lnTo>
                      <a:pt x="179" y="39"/>
                    </a:lnTo>
                    <a:lnTo>
                      <a:pt x="147" y="30"/>
                    </a:lnTo>
                    <a:lnTo>
                      <a:pt x="97" y="0"/>
                    </a:lnTo>
                    <a:lnTo>
                      <a:pt x="67" y="16"/>
                    </a:lnTo>
                    <a:close/>
                  </a:path>
                </a:pathLst>
              </a:custGeom>
              <a:solidFill>
                <a:srgbClr val="9E4000"/>
              </a:solidFill>
              <a:ln w="1905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sp>
          <p:nvSpPr>
            <p:cNvPr id="50" name="Freeform 49"/>
            <p:cNvSpPr>
              <a:spLocks/>
            </p:cNvSpPr>
            <p:nvPr/>
          </p:nvSpPr>
          <p:spPr bwMode="auto">
            <a:xfrm>
              <a:off x="7003106" y="3767220"/>
              <a:ext cx="1169125" cy="558898"/>
            </a:xfrm>
            <a:custGeom>
              <a:avLst/>
              <a:gdLst>
                <a:gd name="T0" fmla="*/ 20 w 588"/>
                <a:gd name="T1" fmla="*/ 193 h 262"/>
                <a:gd name="T2" fmla="*/ 0 w 588"/>
                <a:gd name="T3" fmla="*/ 249 h 262"/>
                <a:gd name="T4" fmla="*/ 76 w 588"/>
                <a:gd name="T5" fmla="*/ 242 h 262"/>
                <a:gd name="T6" fmla="*/ 106 w 588"/>
                <a:gd name="T7" fmla="*/ 216 h 262"/>
                <a:gd name="T8" fmla="*/ 210 w 588"/>
                <a:gd name="T9" fmla="*/ 189 h 262"/>
                <a:gd name="T10" fmla="*/ 238 w 588"/>
                <a:gd name="T11" fmla="*/ 204 h 262"/>
                <a:gd name="T12" fmla="*/ 307 w 588"/>
                <a:gd name="T13" fmla="*/ 193 h 262"/>
                <a:gd name="T14" fmla="*/ 307 w 588"/>
                <a:gd name="T15" fmla="*/ 197 h 262"/>
                <a:gd name="T16" fmla="*/ 409 w 588"/>
                <a:gd name="T17" fmla="*/ 262 h 262"/>
                <a:gd name="T18" fmla="*/ 468 w 588"/>
                <a:gd name="T19" fmla="*/ 243 h 262"/>
                <a:gd name="T20" fmla="*/ 501 w 588"/>
                <a:gd name="T21" fmla="*/ 171 h 262"/>
                <a:gd name="T22" fmla="*/ 560 w 588"/>
                <a:gd name="T23" fmla="*/ 150 h 262"/>
                <a:gd name="T24" fmla="*/ 588 w 588"/>
                <a:gd name="T25" fmla="*/ 98 h 262"/>
                <a:gd name="T26" fmla="*/ 586 w 588"/>
                <a:gd name="T27" fmla="*/ 34 h 262"/>
                <a:gd name="T28" fmla="*/ 578 w 588"/>
                <a:gd name="T29" fmla="*/ 87 h 262"/>
                <a:gd name="T30" fmla="*/ 547 w 588"/>
                <a:gd name="T31" fmla="*/ 131 h 262"/>
                <a:gd name="T32" fmla="*/ 534 w 588"/>
                <a:gd name="T33" fmla="*/ 128 h 262"/>
                <a:gd name="T34" fmla="*/ 490 w 588"/>
                <a:gd name="T35" fmla="*/ 139 h 262"/>
                <a:gd name="T36" fmla="*/ 490 w 588"/>
                <a:gd name="T37" fmla="*/ 125 h 262"/>
                <a:gd name="T38" fmla="*/ 534 w 588"/>
                <a:gd name="T39" fmla="*/ 111 h 262"/>
                <a:gd name="T40" fmla="*/ 494 w 588"/>
                <a:gd name="T41" fmla="*/ 106 h 262"/>
                <a:gd name="T42" fmla="*/ 539 w 588"/>
                <a:gd name="T43" fmla="*/ 92 h 262"/>
                <a:gd name="T44" fmla="*/ 556 w 588"/>
                <a:gd name="T45" fmla="*/ 99 h 262"/>
                <a:gd name="T46" fmla="*/ 565 w 588"/>
                <a:gd name="T47" fmla="*/ 49 h 262"/>
                <a:gd name="T48" fmla="*/ 554 w 588"/>
                <a:gd name="T49" fmla="*/ 37 h 262"/>
                <a:gd name="T50" fmla="*/ 500 w 588"/>
                <a:gd name="T51" fmla="*/ 57 h 262"/>
                <a:gd name="T52" fmla="*/ 501 w 588"/>
                <a:gd name="T53" fmla="*/ 26 h 262"/>
                <a:gd name="T54" fmla="*/ 523 w 588"/>
                <a:gd name="T55" fmla="*/ 35 h 262"/>
                <a:gd name="T56" fmla="*/ 554 w 588"/>
                <a:gd name="T57" fmla="*/ 12 h 262"/>
                <a:gd name="T58" fmla="*/ 537 w 588"/>
                <a:gd name="T59" fmla="*/ 0 h 262"/>
                <a:gd name="T60" fmla="*/ 363 w 588"/>
                <a:gd name="T61" fmla="*/ 41 h 262"/>
                <a:gd name="T62" fmla="*/ 147 w 588"/>
                <a:gd name="T63" fmla="*/ 85 h 262"/>
                <a:gd name="T64" fmla="*/ 49 w 588"/>
                <a:gd name="T65" fmla="*/ 192 h 262"/>
                <a:gd name="T66" fmla="*/ 20 w 588"/>
                <a:gd name="T67" fmla="*/ 19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8" h="262">
                  <a:moveTo>
                    <a:pt x="20" y="193"/>
                  </a:moveTo>
                  <a:lnTo>
                    <a:pt x="0" y="249"/>
                  </a:lnTo>
                  <a:lnTo>
                    <a:pt x="76" y="242"/>
                  </a:lnTo>
                  <a:lnTo>
                    <a:pt x="106" y="216"/>
                  </a:lnTo>
                  <a:lnTo>
                    <a:pt x="210" y="189"/>
                  </a:lnTo>
                  <a:lnTo>
                    <a:pt x="238" y="204"/>
                  </a:lnTo>
                  <a:lnTo>
                    <a:pt x="307" y="193"/>
                  </a:lnTo>
                  <a:lnTo>
                    <a:pt x="307" y="197"/>
                  </a:lnTo>
                  <a:lnTo>
                    <a:pt x="409" y="262"/>
                  </a:lnTo>
                  <a:lnTo>
                    <a:pt x="468" y="243"/>
                  </a:lnTo>
                  <a:lnTo>
                    <a:pt x="501" y="171"/>
                  </a:lnTo>
                  <a:lnTo>
                    <a:pt x="560" y="150"/>
                  </a:lnTo>
                  <a:lnTo>
                    <a:pt x="588" y="98"/>
                  </a:lnTo>
                  <a:lnTo>
                    <a:pt x="586" y="34"/>
                  </a:lnTo>
                  <a:lnTo>
                    <a:pt x="578" y="87"/>
                  </a:lnTo>
                  <a:lnTo>
                    <a:pt x="547" y="131"/>
                  </a:lnTo>
                  <a:lnTo>
                    <a:pt x="534" y="128"/>
                  </a:lnTo>
                  <a:lnTo>
                    <a:pt x="490" y="139"/>
                  </a:lnTo>
                  <a:lnTo>
                    <a:pt x="490" y="125"/>
                  </a:lnTo>
                  <a:lnTo>
                    <a:pt x="534" y="111"/>
                  </a:lnTo>
                  <a:lnTo>
                    <a:pt x="494" y="106"/>
                  </a:lnTo>
                  <a:lnTo>
                    <a:pt x="539" y="92"/>
                  </a:lnTo>
                  <a:lnTo>
                    <a:pt x="556" y="99"/>
                  </a:lnTo>
                  <a:lnTo>
                    <a:pt x="565" y="49"/>
                  </a:lnTo>
                  <a:lnTo>
                    <a:pt x="554" y="37"/>
                  </a:lnTo>
                  <a:lnTo>
                    <a:pt x="500" y="57"/>
                  </a:lnTo>
                  <a:lnTo>
                    <a:pt x="501" y="26"/>
                  </a:lnTo>
                  <a:lnTo>
                    <a:pt x="523" y="35"/>
                  </a:lnTo>
                  <a:lnTo>
                    <a:pt x="554" y="12"/>
                  </a:lnTo>
                  <a:lnTo>
                    <a:pt x="537" y="0"/>
                  </a:lnTo>
                  <a:lnTo>
                    <a:pt x="363" y="41"/>
                  </a:lnTo>
                  <a:lnTo>
                    <a:pt x="147" y="85"/>
                  </a:lnTo>
                  <a:lnTo>
                    <a:pt x="49" y="192"/>
                  </a:lnTo>
                  <a:lnTo>
                    <a:pt x="20" y="193"/>
                  </a:lnTo>
                  <a:close/>
                </a:path>
              </a:pathLst>
            </a:custGeom>
            <a:solidFill>
              <a:srgbClr val="9E4000"/>
            </a:solidFill>
            <a:ln w="1905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51" name="Freeform 50"/>
            <p:cNvSpPr>
              <a:spLocks/>
            </p:cNvSpPr>
            <p:nvPr/>
          </p:nvSpPr>
          <p:spPr bwMode="auto">
            <a:xfrm>
              <a:off x="7116440" y="3174191"/>
              <a:ext cx="588539" cy="663425"/>
            </a:xfrm>
            <a:custGeom>
              <a:avLst/>
              <a:gdLst>
                <a:gd name="T0" fmla="*/ 30 w 296"/>
                <a:gd name="T1" fmla="*/ 163 h 311"/>
                <a:gd name="T2" fmla="*/ 7 w 296"/>
                <a:gd name="T3" fmla="*/ 155 h 311"/>
                <a:gd name="T4" fmla="*/ 0 w 296"/>
                <a:gd name="T5" fmla="*/ 205 h 311"/>
                <a:gd name="T6" fmla="*/ 7 w 296"/>
                <a:gd name="T7" fmla="*/ 257 h 311"/>
                <a:gd name="T8" fmla="*/ 50 w 296"/>
                <a:gd name="T9" fmla="*/ 293 h 311"/>
                <a:gd name="T10" fmla="*/ 61 w 296"/>
                <a:gd name="T11" fmla="*/ 311 h 311"/>
                <a:gd name="T12" fmla="*/ 115 w 296"/>
                <a:gd name="T13" fmla="*/ 293 h 311"/>
                <a:gd name="T14" fmla="*/ 180 w 296"/>
                <a:gd name="T15" fmla="*/ 250 h 311"/>
                <a:gd name="T16" fmla="*/ 199 w 296"/>
                <a:gd name="T17" fmla="*/ 160 h 311"/>
                <a:gd name="T18" fmla="*/ 240 w 296"/>
                <a:gd name="T19" fmla="*/ 135 h 311"/>
                <a:gd name="T20" fmla="*/ 263 w 296"/>
                <a:gd name="T21" fmla="*/ 80 h 311"/>
                <a:gd name="T22" fmla="*/ 296 w 296"/>
                <a:gd name="T23" fmla="*/ 66 h 311"/>
                <a:gd name="T24" fmla="*/ 253 w 296"/>
                <a:gd name="T25" fmla="*/ 57 h 311"/>
                <a:gd name="T26" fmla="*/ 179 w 296"/>
                <a:gd name="T27" fmla="*/ 98 h 311"/>
                <a:gd name="T28" fmla="*/ 167 w 296"/>
                <a:gd name="T29" fmla="*/ 58 h 311"/>
                <a:gd name="T30" fmla="*/ 103 w 296"/>
                <a:gd name="T31" fmla="*/ 63 h 311"/>
                <a:gd name="T32" fmla="*/ 87 w 296"/>
                <a:gd name="T33" fmla="*/ 0 h 311"/>
                <a:gd name="T34" fmla="*/ 71 w 296"/>
                <a:gd name="T35" fmla="*/ 17 h 311"/>
                <a:gd name="T36" fmla="*/ 76 w 296"/>
                <a:gd name="T37" fmla="*/ 106 h 311"/>
                <a:gd name="T38" fmla="*/ 47 w 296"/>
                <a:gd name="T39" fmla="*/ 113 h 311"/>
                <a:gd name="T40" fmla="*/ 30 w 296"/>
                <a:gd name="T41" fmla="*/ 163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6" h="311">
                  <a:moveTo>
                    <a:pt x="30" y="163"/>
                  </a:moveTo>
                  <a:lnTo>
                    <a:pt x="7" y="155"/>
                  </a:lnTo>
                  <a:lnTo>
                    <a:pt x="0" y="205"/>
                  </a:lnTo>
                  <a:lnTo>
                    <a:pt x="7" y="257"/>
                  </a:lnTo>
                  <a:lnTo>
                    <a:pt x="50" y="293"/>
                  </a:lnTo>
                  <a:lnTo>
                    <a:pt x="61" y="311"/>
                  </a:lnTo>
                  <a:lnTo>
                    <a:pt x="115" y="293"/>
                  </a:lnTo>
                  <a:lnTo>
                    <a:pt x="180" y="250"/>
                  </a:lnTo>
                  <a:lnTo>
                    <a:pt x="199" y="160"/>
                  </a:lnTo>
                  <a:lnTo>
                    <a:pt x="240" y="135"/>
                  </a:lnTo>
                  <a:lnTo>
                    <a:pt x="263" y="80"/>
                  </a:lnTo>
                  <a:lnTo>
                    <a:pt x="296" y="66"/>
                  </a:lnTo>
                  <a:lnTo>
                    <a:pt x="253" y="57"/>
                  </a:lnTo>
                  <a:lnTo>
                    <a:pt x="179" y="98"/>
                  </a:lnTo>
                  <a:lnTo>
                    <a:pt x="167" y="58"/>
                  </a:lnTo>
                  <a:lnTo>
                    <a:pt x="103" y="63"/>
                  </a:lnTo>
                  <a:lnTo>
                    <a:pt x="87" y="0"/>
                  </a:lnTo>
                  <a:lnTo>
                    <a:pt x="71" y="17"/>
                  </a:lnTo>
                  <a:lnTo>
                    <a:pt x="76" y="106"/>
                  </a:lnTo>
                  <a:lnTo>
                    <a:pt x="47" y="113"/>
                  </a:lnTo>
                  <a:lnTo>
                    <a:pt x="30" y="163"/>
                  </a:lnTo>
                  <a:close/>
                </a:path>
              </a:pathLst>
            </a:custGeom>
            <a:solidFill>
              <a:srgbClr val="9E4000"/>
            </a:solidFill>
            <a:ln w="1905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52" name="Freeform 51"/>
            <p:cNvSpPr>
              <a:spLocks/>
            </p:cNvSpPr>
            <p:nvPr/>
          </p:nvSpPr>
          <p:spPr bwMode="auto">
            <a:xfrm>
              <a:off x="7953517" y="3184857"/>
              <a:ext cx="161053" cy="221853"/>
            </a:xfrm>
            <a:custGeom>
              <a:avLst/>
              <a:gdLst>
                <a:gd name="T0" fmla="*/ 0 w 81"/>
                <a:gd name="T1" fmla="*/ 6 h 104"/>
                <a:gd name="T2" fmla="*/ 17 w 81"/>
                <a:gd name="T3" fmla="*/ 0 h 104"/>
                <a:gd name="T4" fmla="*/ 54 w 81"/>
                <a:gd name="T5" fmla="*/ 23 h 104"/>
                <a:gd name="T6" fmla="*/ 54 w 81"/>
                <a:gd name="T7" fmla="*/ 46 h 104"/>
                <a:gd name="T8" fmla="*/ 80 w 81"/>
                <a:gd name="T9" fmla="*/ 62 h 104"/>
                <a:gd name="T10" fmla="*/ 81 w 81"/>
                <a:gd name="T11" fmla="*/ 92 h 104"/>
                <a:gd name="T12" fmla="*/ 39 w 81"/>
                <a:gd name="T13" fmla="*/ 104 h 104"/>
                <a:gd name="T14" fmla="*/ 0 w 81"/>
                <a:gd name="T15" fmla="*/ 6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0" y="6"/>
                  </a:moveTo>
                  <a:lnTo>
                    <a:pt x="17" y="0"/>
                  </a:lnTo>
                  <a:lnTo>
                    <a:pt x="54" y="23"/>
                  </a:lnTo>
                  <a:lnTo>
                    <a:pt x="54" y="46"/>
                  </a:lnTo>
                  <a:lnTo>
                    <a:pt x="80" y="62"/>
                  </a:lnTo>
                  <a:lnTo>
                    <a:pt x="81" y="92"/>
                  </a:lnTo>
                  <a:lnTo>
                    <a:pt x="39" y="104"/>
                  </a:lnTo>
                  <a:lnTo>
                    <a:pt x="0" y="6"/>
                  </a:lnTo>
                  <a:close/>
                </a:path>
              </a:pathLst>
            </a:custGeom>
            <a:solidFill>
              <a:srgbClr val="9E4000"/>
            </a:solidFill>
            <a:ln w="1905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53" name="Freeform 52"/>
            <p:cNvSpPr>
              <a:spLocks/>
            </p:cNvSpPr>
            <p:nvPr/>
          </p:nvSpPr>
          <p:spPr bwMode="auto">
            <a:xfrm>
              <a:off x="7963459" y="2828613"/>
              <a:ext cx="208773" cy="437307"/>
            </a:xfrm>
            <a:custGeom>
              <a:avLst/>
              <a:gdLst>
                <a:gd name="T0" fmla="*/ 18 w 105"/>
                <a:gd name="T1" fmla="*/ 1 h 205"/>
                <a:gd name="T2" fmla="*/ 42 w 105"/>
                <a:gd name="T3" fmla="*/ 0 h 205"/>
                <a:gd name="T4" fmla="*/ 93 w 105"/>
                <a:gd name="T5" fmla="*/ 30 h 205"/>
                <a:gd name="T6" fmla="*/ 86 w 105"/>
                <a:gd name="T7" fmla="*/ 56 h 205"/>
                <a:gd name="T8" fmla="*/ 103 w 105"/>
                <a:gd name="T9" fmla="*/ 71 h 205"/>
                <a:gd name="T10" fmla="*/ 105 w 105"/>
                <a:gd name="T11" fmla="*/ 167 h 205"/>
                <a:gd name="T12" fmla="*/ 87 w 105"/>
                <a:gd name="T13" fmla="*/ 205 h 205"/>
                <a:gd name="T14" fmla="*/ 67 w 105"/>
                <a:gd name="T15" fmla="*/ 191 h 205"/>
                <a:gd name="T16" fmla="*/ 46 w 105"/>
                <a:gd name="T17" fmla="*/ 190 h 205"/>
                <a:gd name="T18" fmla="*/ 10 w 105"/>
                <a:gd name="T19" fmla="*/ 170 h 205"/>
                <a:gd name="T20" fmla="*/ 37 w 105"/>
                <a:gd name="T21" fmla="*/ 108 h 205"/>
                <a:gd name="T22" fmla="*/ 0 w 105"/>
                <a:gd name="T23" fmla="*/ 79 h 205"/>
                <a:gd name="T24" fmla="*/ 18 w 105"/>
                <a:gd name="T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205">
                  <a:moveTo>
                    <a:pt x="18" y="1"/>
                  </a:moveTo>
                  <a:lnTo>
                    <a:pt x="42" y="0"/>
                  </a:lnTo>
                  <a:lnTo>
                    <a:pt x="93" y="30"/>
                  </a:lnTo>
                  <a:lnTo>
                    <a:pt x="86" y="56"/>
                  </a:lnTo>
                  <a:lnTo>
                    <a:pt x="103" y="71"/>
                  </a:lnTo>
                  <a:lnTo>
                    <a:pt x="105" y="167"/>
                  </a:lnTo>
                  <a:lnTo>
                    <a:pt x="87" y="205"/>
                  </a:lnTo>
                  <a:lnTo>
                    <a:pt x="67" y="191"/>
                  </a:lnTo>
                  <a:lnTo>
                    <a:pt x="46" y="190"/>
                  </a:lnTo>
                  <a:lnTo>
                    <a:pt x="10" y="170"/>
                  </a:lnTo>
                  <a:lnTo>
                    <a:pt x="37" y="108"/>
                  </a:lnTo>
                  <a:lnTo>
                    <a:pt x="0" y="79"/>
                  </a:lnTo>
                  <a:lnTo>
                    <a:pt x="18" y="1"/>
                  </a:lnTo>
                  <a:close/>
                </a:path>
              </a:pathLst>
            </a:custGeom>
            <a:solidFill>
              <a:srgbClr val="9E4000"/>
            </a:solidFill>
            <a:ln w="1905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54" name="Freeform 53"/>
            <p:cNvSpPr>
              <a:spLocks/>
            </p:cNvSpPr>
            <p:nvPr/>
          </p:nvSpPr>
          <p:spPr bwMode="auto">
            <a:xfrm>
              <a:off x="7993283" y="2081994"/>
              <a:ext cx="236187" cy="458639"/>
            </a:xfrm>
            <a:custGeom>
              <a:avLst/>
              <a:gdLst>
                <a:gd name="T0" fmla="*/ 0 w 114"/>
                <a:gd name="T1" fmla="*/ 22 h 215"/>
                <a:gd name="T2" fmla="*/ 82 w 114"/>
                <a:gd name="T3" fmla="*/ 0 h 215"/>
                <a:gd name="T4" fmla="*/ 114 w 114"/>
                <a:gd name="T5" fmla="*/ 59 h 215"/>
                <a:gd name="T6" fmla="*/ 97 w 114"/>
                <a:gd name="T7" fmla="*/ 74 h 215"/>
                <a:gd name="T8" fmla="*/ 104 w 114"/>
                <a:gd name="T9" fmla="*/ 203 h 215"/>
                <a:gd name="T10" fmla="*/ 56 w 114"/>
                <a:gd name="T11" fmla="*/ 215 h 215"/>
                <a:gd name="T12" fmla="*/ 33 w 114"/>
                <a:gd name="T13" fmla="*/ 161 h 215"/>
                <a:gd name="T14" fmla="*/ 32 w 114"/>
                <a:gd name="T15" fmla="*/ 97 h 215"/>
                <a:gd name="T16" fmla="*/ 11 w 114"/>
                <a:gd name="T17" fmla="*/ 78 h 215"/>
                <a:gd name="T18" fmla="*/ 0 w 114"/>
                <a:gd name="T19" fmla="*/ 22 h 215"/>
                <a:gd name="connsiteX0" fmla="*/ 0 w 10000"/>
                <a:gd name="connsiteY0" fmla="*/ 1023 h 10000"/>
                <a:gd name="connsiteX1" fmla="*/ 7193 w 10000"/>
                <a:gd name="connsiteY1" fmla="*/ 0 h 10000"/>
                <a:gd name="connsiteX2" fmla="*/ 10000 w 10000"/>
                <a:gd name="connsiteY2" fmla="*/ 2744 h 10000"/>
                <a:gd name="connsiteX3" fmla="*/ 8509 w 10000"/>
                <a:gd name="connsiteY3" fmla="*/ 3442 h 10000"/>
                <a:gd name="connsiteX4" fmla="*/ 9543 w 10000"/>
                <a:gd name="connsiteY4" fmla="*/ 9553 h 10000"/>
                <a:gd name="connsiteX5" fmla="*/ 4912 w 10000"/>
                <a:gd name="connsiteY5" fmla="*/ 10000 h 10000"/>
                <a:gd name="connsiteX6" fmla="*/ 2895 w 10000"/>
                <a:gd name="connsiteY6" fmla="*/ 7488 h 10000"/>
                <a:gd name="connsiteX7" fmla="*/ 2807 w 10000"/>
                <a:gd name="connsiteY7" fmla="*/ 4512 h 10000"/>
                <a:gd name="connsiteX8" fmla="*/ 965 w 10000"/>
                <a:gd name="connsiteY8" fmla="*/ 3628 h 10000"/>
                <a:gd name="connsiteX9" fmla="*/ 0 w 10000"/>
                <a:gd name="connsiteY9" fmla="*/ 1023 h 10000"/>
                <a:gd name="connsiteX0" fmla="*/ 0 w 10420"/>
                <a:gd name="connsiteY0" fmla="*/ 1023 h 10000"/>
                <a:gd name="connsiteX1" fmla="*/ 7193 w 10420"/>
                <a:gd name="connsiteY1" fmla="*/ 0 h 10000"/>
                <a:gd name="connsiteX2" fmla="*/ 10420 w 10420"/>
                <a:gd name="connsiteY2" fmla="*/ 2744 h 10000"/>
                <a:gd name="connsiteX3" fmla="*/ 8509 w 10420"/>
                <a:gd name="connsiteY3" fmla="*/ 3442 h 10000"/>
                <a:gd name="connsiteX4" fmla="*/ 9543 w 10420"/>
                <a:gd name="connsiteY4" fmla="*/ 9553 h 10000"/>
                <a:gd name="connsiteX5" fmla="*/ 4912 w 10420"/>
                <a:gd name="connsiteY5" fmla="*/ 10000 h 10000"/>
                <a:gd name="connsiteX6" fmla="*/ 2895 w 10420"/>
                <a:gd name="connsiteY6" fmla="*/ 7488 h 10000"/>
                <a:gd name="connsiteX7" fmla="*/ 2807 w 10420"/>
                <a:gd name="connsiteY7" fmla="*/ 4512 h 10000"/>
                <a:gd name="connsiteX8" fmla="*/ 965 w 10420"/>
                <a:gd name="connsiteY8" fmla="*/ 3628 h 10000"/>
                <a:gd name="connsiteX9" fmla="*/ 0 w 10420"/>
                <a:gd name="connsiteY9" fmla="*/ 1023 h 10000"/>
                <a:gd name="connsiteX0" fmla="*/ 0 w 10420"/>
                <a:gd name="connsiteY0" fmla="*/ 1023 h 10000"/>
                <a:gd name="connsiteX1" fmla="*/ 7193 w 10420"/>
                <a:gd name="connsiteY1" fmla="*/ 0 h 10000"/>
                <a:gd name="connsiteX2" fmla="*/ 10420 w 10420"/>
                <a:gd name="connsiteY2" fmla="*/ 2744 h 10000"/>
                <a:gd name="connsiteX3" fmla="*/ 8929 w 10420"/>
                <a:gd name="connsiteY3" fmla="*/ 3498 h 10000"/>
                <a:gd name="connsiteX4" fmla="*/ 9543 w 10420"/>
                <a:gd name="connsiteY4" fmla="*/ 9553 h 10000"/>
                <a:gd name="connsiteX5" fmla="*/ 4912 w 10420"/>
                <a:gd name="connsiteY5" fmla="*/ 10000 h 10000"/>
                <a:gd name="connsiteX6" fmla="*/ 2895 w 10420"/>
                <a:gd name="connsiteY6" fmla="*/ 7488 h 10000"/>
                <a:gd name="connsiteX7" fmla="*/ 2807 w 10420"/>
                <a:gd name="connsiteY7" fmla="*/ 4512 h 10000"/>
                <a:gd name="connsiteX8" fmla="*/ 965 w 10420"/>
                <a:gd name="connsiteY8" fmla="*/ 3628 h 10000"/>
                <a:gd name="connsiteX9" fmla="*/ 0 w 10420"/>
                <a:gd name="connsiteY9" fmla="*/ 102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0" h="10000">
                  <a:moveTo>
                    <a:pt x="0" y="1023"/>
                  </a:moveTo>
                  <a:lnTo>
                    <a:pt x="7193" y="0"/>
                  </a:lnTo>
                  <a:lnTo>
                    <a:pt x="10420" y="2744"/>
                  </a:lnTo>
                  <a:lnTo>
                    <a:pt x="8929" y="3498"/>
                  </a:lnTo>
                  <a:cubicBezTo>
                    <a:pt x="9134" y="5516"/>
                    <a:pt x="9338" y="7535"/>
                    <a:pt x="9543" y="9553"/>
                  </a:cubicBezTo>
                  <a:lnTo>
                    <a:pt x="4912" y="10000"/>
                  </a:lnTo>
                  <a:lnTo>
                    <a:pt x="2895" y="7488"/>
                  </a:lnTo>
                  <a:cubicBezTo>
                    <a:pt x="2866" y="6496"/>
                    <a:pt x="2836" y="5504"/>
                    <a:pt x="2807" y="4512"/>
                  </a:cubicBezTo>
                  <a:lnTo>
                    <a:pt x="965" y="3628"/>
                  </a:lnTo>
                  <a:lnTo>
                    <a:pt x="0" y="1023"/>
                  </a:lnTo>
                  <a:close/>
                </a:path>
              </a:pathLst>
            </a:custGeom>
            <a:solidFill>
              <a:schemeClr val="accent6">
                <a:lumMod val="20000"/>
                <a:lumOff val="80000"/>
              </a:schemeClr>
            </a:solidFill>
            <a:ln w="1905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55" name="Freeform 54"/>
            <p:cNvSpPr>
              <a:spLocks/>
            </p:cNvSpPr>
            <p:nvPr/>
          </p:nvSpPr>
          <p:spPr bwMode="auto">
            <a:xfrm>
              <a:off x="8126500" y="2626832"/>
              <a:ext cx="254503" cy="210315"/>
            </a:xfrm>
            <a:custGeom>
              <a:avLst/>
              <a:gdLst>
                <a:gd name="T0" fmla="*/ 0 w 128"/>
                <a:gd name="T1" fmla="*/ 24 h 95"/>
                <a:gd name="T2" fmla="*/ 99 w 128"/>
                <a:gd name="T3" fmla="*/ 0 h 95"/>
                <a:gd name="T4" fmla="*/ 128 w 128"/>
                <a:gd name="T5" fmla="*/ 43 h 95"/>
                <a:gd name="T6" fmla="*/ 110 w 128"/>
                <a:gd name="T7" fmla="*/ 62 h 95"/>
                <a:gd name="T8" fmla="*/ 80 w 128"/>
                <a:gd name="T9" fmla="*/ 55 h 95"/>
                <a:gd name="T10" fmla="*/ 31 w 128"/>
                <a:gd name="T11" fmla="*/ 95 h 95"/>
                <a:gd name="T12" fmla="*/ 6 w 128"/>
                <a:gd name="T13" fmla="*/ 74 h 95"/>
                <a:gd name="T14" fmla="*/ 0 w 128"/>
                <a:gd name="T15" fmla="*/ 24 h 95"/>
                <a:gd name="connsiteX0" fmla="*/ 0 w 10000"/>
                <a:gd name="connsiteY0" fmla="*/ 2904 h 10378"/>
                <a:gd name="connsiteX1" fmla="*/ 7453 w 10000"/>
                <a:gd name="connsiteY1" fmla="*/ 0 h 10378"/>
                <a:gd name="connsiteX2" fmla="*/ 10000 w 10000"/>
                <a:gd name="connsiteY2" fmla="*/ 4904 h 10378"/>
                <a:gd name="connsiteX3" fmla="*/ 8594 w 10000"/>
                <a:gd name="connsiteY3" fmla="*/ 6904 h 10378"/>
                <a:gd name="connsiteX4" fmla="*/ 6250 w 10000"/>
                <a:gd name="connsiteY4" fmla="*/ 6167 h 10378"/>
                <a:gd name="connsiteX5" fmla="*/ 2422 w 10000"/>
                <a:gd name="connsiteY5" fmla="*/ 10378 h 10378"/>
                <a:gd name="connsiteX6" fmla="*/ 469 w 10000"/>
                <a:gd name="connsiteY6" fmla="*/ 8167 h 10378"/>
                <a:gd name="connsiteX7" fmla="*/ 0 w 10000"/>
                <a:gd name="connsiteY7" fmla="*/ 2904 h 1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378">
                  <a:moveTo>
                    <a:pt x="0" y="2904"/>
                  </a:moveTo>
                  <a:lnTo>
                    <a:pt x="7453" y="0"/>
                  </a:lnTo>
                  <a:lnTo>
                    <a:pt x="10000" y="4904"/>
                  </a:lnTo>
                  <a:lnTo>
                    <a:pt x="8594" y="6904"/>
                  </a:lnTo>
                  <a:lnTo>
                    <a:pt x="6250" y="6167"/>
                  </a:lnTo>
                  <a:lnTo>
                    <a:pt x="2422" y="10378"/>
                  </a:lnTo>
                  <a:lnTo>
                    <a:pt x="469" y="8167"/>
                  </a:lnTo>
                  <a:cubicBezTo>
                    <a:pt x="313" y="6413"/>
                    <a:pt x="156" y="4658"/>
                    <a:pt x="0" y="2904"/>
                  </a:cubicBezTo>
                  <a:close/>
                </a:path>
              </a:pathLst>
            </a:custGeom>
            <a:solidFill>
              <a:schemeClr val="accent6">
                <a:lumMod val="20000"/>
                <a:lumOff val="80000"/>
              </a:schemeClr>
            </a:solidFill>
            <a:ln w="1905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spTree>
    <p:extLst>
      <p:ext uri="{BB962C8B-B14F-4D97-AF65-F5344CB8AC3E}">
        <p14:creationId xmlns:p14="http://schemas.microsoft.com/office/powerpoint/2010/main" val="2261141405"/>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Negative shadin"/>
          <p:cNvSpPr/>
          <p:nvPr/>
        </p:nvSpPr>
        <p:spPr>
          <a:xfrm>
            <a:off x="871540" y="3636434"/>
            <a:ext cx="7612502" cy="2002366"/>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irst recession shading"/>
          <p:cNvSpPr/>
          <p:nvPr/>
        </p:nvSpPr>
        <p:spPr>
          <a:xfrm>
            <a:off x="6242050" y="1634068"/>
            <a:ext cx="626533" cy="4004731"/>
          </a:xfrm>
          <a:prstGeom prst="rect">
            <a:avLst/>
          </a:prstGeom>
          <a:solidFill>
            <a:srgbClr val="E1D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First recession shading"/>
          <p:cNvSpPr/>
          <p:nvPr/>
        </p:nvSpPr>
        <p:spPr>
          <a:xfrm>
            <a:off x="3193992" y="1634067"/>
            <a:ext cx="330200" cy="4004731"/>
          </a:xfrm>
          <a:prstGeom prst="rect">
            <a:avLst/>
          </a:prstGeom>
          <a:solidFill>
            <a:srgbClr val="E1D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23" name="Chart 22"/>
          <p:cNvGraphicFramePr>
            <a:graphicFrameLocks/>
          </p:cNvGraphicFramePr>
          <p:nvPr>
            <p:extLst>
              <p:ext uri="{D42A27DB-BD31-4B8C-83A1-F6EECF244321}">
                <p14:modId xmlns:p14="http://schemas.microsoft.com/office/powerpoint/2010/main" val="498147287"/>
              </p:ext>
            </p:extLst>
          </p:nvPr>
        </p:nvGraphicFramePr>
        <p:xfrm>
          <a:off x="233464" y="1151466"/>
          <a:ext cx="8571869" cy="4894255"/>
        </p:xfrm>
        <a:graphic>
          <a:graphicData uri="http://schemas.openxmlformats.org/drawingml/2006/chart">
            <c:chart xmlns:c="http://schemas.openxmlformats.org/drawingml/2006/chart" xmlns:r="http://schemas.openxmlformats.org/officeDocument/2006/relationships" r:id="rId3"/>
          </a:graphicData>
        </a:graphic>
      </p:graphicFrame>
      <p:sp>
        <p:nvSpPr>
          <p:cNvPr id="2" name="AutoShape 4" descr="data:image/png;base64,iVBORw0KGgoAAAANSUhEUgAAAggAAAEsCAYAAACmKUveAAAOY0lEQVR4Xu3YoRHAMAwEwbj/psNtcAX8BotoZXCT8/kIECBAgAABApfAIUKAAAECBAgQuAUEgjdBgAABAgQIPAICwaMgQIAAAQIEBII3QIAAAQIECLSAPw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gBh1cBLT1NxOo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Second recession text"/>
          <p:cNvSpPr txBox="1"/>
          <p:nvPr/>
        </p:nvSpPr>
        <p:spPr>
          <a:xfrm>
            <a:off x="2891598" y="5359581"/>
            <a:ext cx="1005840" cy="225306"/>
          </a:xfrm>
          <a:prstGeom prst="rect">
            <a:avLst/>
          </a:prstGeom>
          <a:noFill/>
        </p:spPr>
        <p:txBody>
          <a:bodyPr wrap="square" lIns="0" rIns="0" rtlCol="0">
            <a:spAutoFit/>
          </a:bodyPr>
          <a:lstStyle/>
          <a:p>
            <a:pPr algn="ctr">
              <a:lnSpc>
                <a:spcPct val="95000"/>
              </a:lnSpc>
              <a:spcAft>
                <a:spcPts val="1200"/>
              </a:spcAft>
            </a:pPr>
            <a:r>
              <a:rPr lang="en-US" sz="1000" b="1" spc="200" dirty="0">
                <a:solidFill>
                  <a:srgbClr val="707683"/>
                </a:solidFill>
                <a:latin typeface="Arial"/>
              </a:rPr>
              <a:t>RECESSION</a:t>
            </a:r>
          </a:p>
        </p:txBody>
      </p:sp>
      <p:sp>
        <p:nvSpPr>
          <p:cNvPr id="32" name="Second recession text"/>
          <p:cNvSpPr txBox="1"/>
          <p:nvPr/>
        </p:nvSpPr>
        <p:spPr>
          <a:xfrm>
            <a:off x="5941300" y="5336524"/>
            <a:ext cx="1005840" cy="225306"/>
          </a:xfrm>
          <a:prstGeom prst="rect">
            <a:avLst/>
          </a:prstGeom>
          <a:noFill/>
        </p:spPr>
        <p:txBody>
          <a:bodyPr wrap="square" lIns="0" rIns="0" rtlCol="0">
            <a:spAutoFit/>
          </a:bodyPr>
          <a:lstStyle/>
          <a:p>
            <a:pPr algn="ctr">
              <a:lnSpc>
                <a:spcPct val="95000"/>
              </a:lnSpc>
              <a:spcAft>
                <a:spcPts val="1200"/>
              </a:spcAft>
            </a:pPr>
            <a:r>
              <a:rPr lang="en-US" sz="1000" b="1" spc="200" dirty="0">
                <a:solidFill>
                  <a:srgbClr val="707683"/>
                </a:solidFill>
                <a:latin typeface="Arial"/>
              </a:rPr>
              <a:t>RECESSION</a:t>
            </a:r>
          </a:p>
        </p:txBody>
      </p:sp>
      <p:sp>
        <p:nvSpPr>
          <p:cNvPr id="4" name="TextBox 3"/>
          <p:cNvSpPr txBox="1"/>
          <p:nvPr/>
        </p:nvSpPr>
        <p:spPr>
          <a:xfrm>
            <a:off x="504296" y="5759888"/>
            <a:ext cx="620202" cy="215444"/>
          </a:xfrm>
          <a:prstGeom prst="rect">
            <a:avLst/>
          </a:prstGeom>
        </p:spPr>
        <p:txBody>
          <a:bodyPr wrap="square" lIns="0" tIns="0" rIns="0" bIns="0" rtlCol="0">
            <a:spAutoFit/>
          </a:bodyPr>
          <a:lstStyle/>
          <a:p>
            <a:r>
              <a:rPr lang="en-US" sz="1400" dirty="0" smtClean="0">
                <a:solidFill>
                  <a:schemeClr val="accent6"/>
                </a:solidFill>
              </a:rPr>
              <a:t>FY</a:t>
            </a:r>
            <a:endParaRPr lang="en-US" sz="1400" dirty="0">
              <a:solidFill>
                <a:schemeClr val="accent6"/>
              </a:solidFill>
            </a:endParaRPr>
          </a:p>
        </p:txBody>
      </p:sp>
      <p:sp>
        <p:nvSpPr>
          <p:cNvPr id="14" name="TextBox 13"/>
          <p:cNvSpPr txBox="1"/>
          <p:nvPr/>
        </p:nvSpPr>
        <p:spPr>
          <a:xfrm>
            <a:off x="1308875" y="5758771"/>
            <a:ext cx="278296" cy="215444"/>
          </a:xfrm>
          <a:prstGeom prst="rect">
            <a:avLst/>
          </a:prstGeom>
        </p:spPr>
        <p:txBody>
          <a:bodyPr wrap="square" lIns="0" tIns="0" rIns="0" bIns="0" rtlCol="0">
            <a:spAutoFit/>
          </a:bodyPr>
          <a:lstStyle/>
          <a:p>
            <a:r>
              <a:rPr lang="en-US" sz="1400" dirty="0" smtClean="0">
                <a:solidFill>
                  <a:schemeClr val="accent6"/>
                </a:solidFill>
              </a:rPr>
              <a:t>FY</a:t>
            </a:r>
            <a:endParaRPr lang="en-US" sz="1400" dirty="0">
              <a:solidFill>
                <a:schemeClr val="accent6"/>
              </a:solidFill>
            </a:endParaRPr>
          </a:p>
        </p:txBody>
      </p:sp>
      <p:sp>
        <p:nvSpPr>
          <p:cNvPr id="15" name="TextBox 14"/>
          <p:cNvSpPr txBox="1"/>
          <p:nvPr/>
        </p:nvSpPr>
        <p:spPr>
          <a:xfrm>
            <a:off x="2099607" y="5754839"/>
            <a:ext cx="278296" cy="215444"/>
          </a:xfrm>
          <a:prstGeom prst="rect">
            <a:avLst/>
          </a:prstGeom>
        </p:spPr>
        <p:txBody>
          <a:bodyPr wrap="square" lIns="0" tIns="0" rIns="0" bIns="0" rtlCol="0">
            <a:spAutoFit/>
          </a:bodyPr>
          <a:lstStyle/>
          <a:p>
            <a:r>
              <a:rPr lang="en-US" sz="1400" dirty="0" smtClean="0">
                <a:solidFill>
                  <a:schemeClr val="accent6"/>
                </a:solidFill>
              </a:rPr>
              <a:t>FY</a:t>
            </a:r>
            <a:endParaRPr lang="en-US" sz="1400" dirty="0">
              <a:solidFill>
                <a:schemeClr val="accent6"/>
              </a:solidFill>
            </a:endParaRPr>
          </a:p>
        </p:txBody>
      </p:sp>
      <p:sp>
        <p:nvSpPr>
          <p:cNvPr id="16" name="TextBox 15"/>
          <p:cNvSpPr txBox="1"/>
          <p:nvPr/>
        </p:nvSpPr>
        <p:spPr>
          <a:xfrm>
            <a:off x="2890296" y="5754839"/>
            <a:ext cx="278296" cy="215444"/>
          </a:xfrm>
          <a:prstGeom prst="rect">
            <a:avLst/>
          </a:prstGeom>
        </p:spPr>
        <p:txBody>
          <a:bodyPr wrap="square" lIns="0" tIns="0" rIns="0" bIns="0" rtlCol="0">
            <a:spAutoFit/>
          </a:bodyPr>
          <a:lstStyle/>
          <a:p>
            <a:r>
              <a:rPr lang="en-US" sz="1400" dirty="0" smtClean="0">
                <a:solidFill>
                  <a:schemeClr val="accent6"/>
                </a:solidFill>
              </a:rPr>
              <a:t>FY</a:t>
            </a:r>
            <a:endParaRPr lang="en-US" sz="1400" dirty="0">
              <a:solidFill>
                <a:schemeClr val="accent6"/>
              </a:solidFill>
            </a:endParaRPr>
          </a:p>
        </p:txBody>
      </p:sp>
      <p:sp>
        <p:nvSpPr>
          <p:cNvPr id="17" name="TextBox 16"/>
          <p:cNvSpPr txBox="1"/>
          <p:nvPr/>
        </p:nvSpPr>
        <p:spPr>
          <a:xfrm>
            <a:off x="3670893" y="5754839"/>
            <a:ext cx="278296" cy="215444"/>
          </a:xfrm>
          <a:prstGeom prst="rect">
            <a:avLst/>
          </a:prstGeom>
        </p:spPr>
        <p:txBody>
          <a:bodyPr wrap="square" lIns="0" tIns="0" rIns="0" bIns="0" rtlCol="0">
            <a:spAutoFit/>
          </a:bodyPr>
          <a:lstStyle/>
          <a:p>
            <a:r>
              <a:rPr lang="en-US" sz="1400" dirty="0" smtClean="0">
                <a:solidFill>
                  <a:schemeClr val="accent6"/>
                </a:solidFill>
              </a:rPr>
              <a:t>FY</a:t>
            </a:r>
            <a:endParaRPr lang="en-US" sz="1400" dirty="0">
              <a:solidFill>
                <a:schemeClr val="accent6"/>
              </a:solidFill>
            </a:endParaRPr>
          </a:p>
        </p:txBody>
      </p:sp>
      <p:sp>
        <p:nvSpPr>
          <p:cNvPr id="18" name="TextBox 17"/>
          <p:cNvSpPr txBox="1"/>
          <p:nvPr/>
        </p:nvSpPr>
        <p:spPr>
          <a:xfrm>
            <a:off x="4474067" y="5758255"/>
            <a:ext cx="278296" cy="215444"/>
          </a:xfrm>
          <a:prstGeom prst="rect">
            <a:avLst/>
          </a:prstGeom>
        </p:spPr>
        <p:txBody>
          <a:bodyPr wrap="square" lIns="0" tIns="0" rIns="0" bIns="0" rtlCol="0">
            <a:spAutoFit/>
          </a:bodyPr>
          <a:lstStyle/>
          <a:p>
            <a:r>
              <a:rPr lang="en-US" sz="1400" dirty="0" smtClean="0">
                <a:solidFill>
                  <a:schemeClr val="accent6"/>
                </a:solidFill>
              </a:rPr>
              <a:t>FY</a:t>
            </a:r>
            <a:endParaRPr lang="en-US" sz="1400" dirty="0">
              <a:solidFill>
                <a:schemeClr val="accent6"/>
              </a:solidFill>
            </a:endParaRPr>
          </a:p>
        </p:txBody>
      </p:sp>
      <p:sp>
        <p:nvSpPr>
          <p:cNvPr id="19" name="TextBox 18"/>
          <p:cNvSpPr txBox="1"/>
          <p:nvPr/>
        </p:nvSpPr>
        <p:spPr>
          <a:xfrm>
            <a:off x="5237763" y="5754839"/>
            <a:ext cx="278296" cy="215444"/>
          </a:xfrm>
          <a:prstGeom prst="rect">
            <a:avLst/>
          </a:prstGeom>
        </p:spPr>
        <p:txBody>
          <a:bodyPr wrap="square" lIns="0" tIns="0" rIns="0" bIns="0" rtlCol="0">
            <a:spAutoFit/>
          </a:bodyPr>
          <a:lstStyle/>
          <a:p>
            <a:r>
              <a:rPr lang="en-US" sz="1400" dirty="0" smtClean="0">
                <a:solidFill>
                  <a:schemeClr val="accent6"/>
                </a:solidFill>
              </a:rPr>
              <a:t>FY</a:t>
            </a:r>
            <a:endParaRPr lang="en-US" sz="1400" dirty="0">
              <a:solidFill>
                <a:schemeClr val="accent6"/>
              </a:solidFill>
            </a:endParaRPr>
          </a:p>
        </p:txBody>
      </p:sp>
      <p:sp>
        <p:nvSpPr>
          <p:cNvPr id="21" name="TextBox 20"/>
          <p:cNvSpPr txBox="1"/>
          <p:nvPr/>
        </p:nvSpPr>
        <p:spPr>
          <a:xfrm>
            <a:off x="6058440" y="5754839"/>
            <a:ext cx="278296" cy="215444"/>
          </a:xfrm>
          <a:prstGeom prst="rect">
            <a:avLst/>
          </a:prstGeom>
        </p:spPr>
        <p:txBody>
          <a:bodyPr wrap="square" lIns="0" tIns="0" rIns="0" bIns="0" rtlCol="0">
            <a:spAutoFit/>
          </a:bodyPr>
          <a:lstStyle/>
          <a:p>
            <a:r>
              <a:rPr lang="en-US" sz="1400" dirty="0" smtClean="0">
                <a:solidFill>
                  <a:schemeClr val="accent6"/>
                </a:solidFill>
              </a:rPr>
              <a:t>FY</a:t>
            </a:r>
            <a:endParaRPr lang="en-US" sz="1400" dirty="0">
              <a:solidFill>
                <a:schemeClr val="accent6"/>
              </a:solidFill>
            </a:endParaRPr>
          </a:p>
        </p:txBody>
      </p:sp>
      <p:sp>
        <p:nvSpPr>
          <p:cNvPr id="22" name="TextBox 21"/>
          <p:cNvSpPr txBox="1"/>
          <p:nvPr/>
        </p:nvSpPr>
        <p:spPr>
          <a:xfrm>
            <a:off x="6848783" y="5754839"/>
            <a:ext cx="278296" cy="215444"/>
          </a:xfrm>
          <a:prstGeom prst="rect">
            <a:avLst/>
          </a:prstGeom>
        </p:spPr>
        <p:txBody>
          <a:bodyPr wrap="square" lIns="0" tIns="0" rIns="0" bIns="0" rtlCol="0">
            <a:spAutoFit/>
          </a:bodyPr>
          <a:lstStyle/>
          <a:p>
            <a:r>
              <a:rPr lang="en-US" sz="1400" dirty="0" smtClean="0">
                <a:solidFill>
                  <a:schemeClr val="accent6"/>
                </a:solidFill>
              </a:rPr>
              <a:t>FY</a:t>
            </a:r>
            <a:endParaRPr lang="en-US" sz="1400" dirty="0">
              <a:solidFill>
                <a:schemeClr val="accent6"/>
              </a:solidFill>
            </a:endParaRPr>
          </a:p>
        </p:txBody>
      </p:sp>
      <p:sp>
        <p:nvSpPr>
          <p:cNvPr id="25" name="TextBox 24"/>
          <p:cNvSpPr txBox="1"/>
          <p:nvPr/>
        </p:nvSpPr>
        <p:spPr>
          <a:xfrm>
            <a:off x="7656723" y="5754839"/>
            <a:ext cx="278296" cy="215444"/>
          </a:xfrm>
          <a:prstGeom prst="rect">
            <a:avLst/>
          </a:prstGeom>
        </p:spPr>
        <p:txBody>
          <a:bodyPr wrap="square" lIns="0" tIns="0" rIns="0" bIns="0" rtlCol="0">
            <a:spAutoFit/>
          </a:bodyPr>
          <a:lstStyle/>
          <a:p>
            <a:r>
              <a:rPr lang="en-US" sz="1400" dirty="0" smtClean="0">
                <a:solidFill>
                  <a:schemeClr val="accent6"/>
                </a:solidFill>
              </a:rPr>
              <a:t>FY</a:t>
            </a:r>
            <a:endParaRPr lang="en-US" sz="1400" dirty="0">
              <a:solidFill>
                <a:schemeClr val="accent6"/>
              </a:solidFill>
            </a:endParaRPr>
          </a:p>
        </p:txBody>
      </p:sp>
      <p:sp>
        <p:nvSpPr>
          <p:cNvPr id="6" name="TextBox 25"/>
          <p:cNvSpPr txBox="1"/>
          <p:nvPr/>
        </p:nvSpPr>
        <p:spPr>
          <a:xfrm>
            <a:off x="504296" y="5754839"/>
            <a:ext cx="620202" cy="215444"/>
          </a:xfrm>
          <a:prstGeom prst="rect">
            <a:avLst/>
          </a:prstGeom>
        </p:spPr>
        <p:txBody>
          <a:bodyPr wrap="square" lIns="0" tIns="0" rIns="0" bIns="0" rtlCol="0">
            <a:spAutoFit/>
          </a:bodyPr>
          <a:lstStyle/>
          <a:p>
            <a:r>
              <a:rPr lang="en-US" sz="1400" dirty="0" smtClean="0">
                <a:solidFill>
                  <a:schemeClr val="accent6"/>
                </a:solidFill>
              </a:rPr>
              <a:t>FY</a:t>
            </a:r>
            <a:endParaRPr lang="en-US" sz="1400" dirty="0">
              <a:solidFill>
                <a:schemeClr val="accent6"/>
              </a:solidFill>
            </a:endParaRPr>
          </a:p>
        </p:txBody>
      </p:sp>
      <p:sp>
        <p:nvSpPr>
          <p:cNvPr id="7" name="TextBox 26"/>
          <p:cNvSpPr txBox="1"/>
          <p:nvPr/>
        </p:nvSpPr>
        <p:spPr>
          <a:xfrm>
            <a:off x="1308875" y="5754839"/>
            <a:ext cx="278296" cy="215444"/>
          </a:xfrm>
          <a:prstGeom prst="rect">
            <a:avLst/>
          </a:prstGeom>
        </p:spPr>
        <p:txBody>
          <a:bodyPr wrap="square" lIns="0" tIns="0" rIns="0" bIns="0" rtlCol="0">
            <a:spAutoFit/>
          </a:bodyPr>
          <a:lstStyle/>
          <a:p>
            <a:r>
              <a:rPr lang="en-US" sz="1400" dirty="0" smtClean="0">
                <a:solidFill>
                  <a:schemeClr val="accent6"/>
                </a:solidFill>
              </a:rPr>
              <a:t>FY</a:t>
            </a:r>
            <a:endParaRPr lang="en-US" sz="1400" dirty="0">
              <a:solidFill>
                <a:schemeClr val="accent6"/>
              </a:solidFill>
            </a:endParaRPr>
          </a:p>
        </p:txBody>
      </p:sp>
      <p:sp>
        <p:nvSpPr>
          <p:cNvPr id="8" name="TextBox 34"/>
          <p:cNvSpPr txBox="1"/>
          <p:nvPr/>
        </p:nvSpPr>
        <p:spPr>
          <a:xfrm>
            <a:off x="4474067" y="5754839"/>
            <a:ext cx="278296" cy="215444"/>
          </a:xfrm>
          <a:prstGeom prst="rect">
            <a:avLst/>
          </a:prstGeom>
        </p:spPr>
        <p:txBody>
          <a:bodyPr wrap="square" lIns="0" tIns="0" rIns="0" bIns="0" rtlCol="0">
            <a:spAutoFit/>
          </a:bodyPr>
          <a:lstStyle/>
          <a:p>
            <a:r>
              <a:rPr lang="en-US" sz="1400" dirty="0" smtClean="0">
                <a:solidFill>
                  <a:schemeClr val="accent6"/>
                </a:solidFill>
              </a:rPr>
              <a:t>FY</a:t>
            </a:r>
            <a:endParaRPr lang="en-US" sz="1400" dirty="0">
              <a:solidFill>
                <a:schemeClr val="accent6"/>
              </a:solidFill>
            </a:endParaRPr>
          </a:p>
        </p:txBody>
      </p:sp>
      <p:sp>
        <p:nvSpPr>
          <p:cNvPr id="9" name="Rectangle 2"/>
          <p:cNvSpPr/>
          <p:nvPr/>
        </p:nvSpPr>
        <p:spPr>
          <a:xfrm>
            <a:off x="488427" y="5762968"/>
            <a:ext cx="7971279" cy="3072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4"/>
          <p:cNvSpPr txBox="1"/>
          <p:nvPr/>
        </p:nvSpPr>
        <p:spPr>
          <a:xfrm>
            <a:off x="814397" y="5759888"/>
            <a:ext cx="642605" cy="276999"/>
          </a:xfrm>
          <a:prstGeom prst="rect">
            <a:avLst/>
          </a:prstGeom>
        </p:spPr>
        <p:txBody>
          <a:bodyPr wrap="square" lIns="0" rIns="0" rtlCol="0">
            <a:spAutoFit/>
          </a:bodyPr>
          <a:lstStyle/>
          <a:p>
            <a:r>
              <a:rPr lang="en-US" sz="1200" dirty="0" smtClean="0">
                <a:solidFill>
                  <a:schemeClr val="accent6"/>
                </a:solidFill>
              </a:rPr>
              <a:t>FY 1996</a:t>
            </a:r>
            <a:endParaRPr lang="en-US" sz="1200" dirty="0">
              <a:solidFill>
                <a:schemeClr val="accent6"/>
              </a:solidFill>
            </a:endParaRPr>
          </a:p>
        </p:txBody>
      </p:sp>
      <p:sp>
        <p:nvSpPr>
          <p:cNvPr id="11" name="TextBox 35"/>
          <p:cNvSpPr txBox="1"/>
          <p:nvPr/>
        </p:nvSpPr>
        <p:spPr>
          <a:xfrm>
            <a:off x="1611198" y="5759888"/>
            <a:ext cx="642605" cy="276999"/>
          </a:xfrm>
          <a:prstGeom prst="rect">
            <a:avLst/>
          </a:prstGeom>
        </p:spPr>
        <p:txBody>
          <a:bodyPr wrap="square" lIns="0" rIns="0" rtlCol="0">
            <a:spAutoFit/>
          </a:bodyPr>
          <a:lstStyle/>
          <a:p>
            <a:r>
              <a:rPr lang="en-US" sz="1200" dirty="0" smtClean="0">
                <a:solidFill>
                  <a:schemeClr val="accent6"/>
                </a:solidFill>
              </a:rPr>
              <a:t>FY 1998</a:t>
            </a:r>
            <a:endParaRPr lang="en-US" sz="1200" dirty="0">
              <a:solidFill>
                <a:schemeClr val="accent6"/>
              </a:solidFill>
            </a:endParaRPr>
          </a:p>
        </p:txBody>
      </p:sp>
      <p:sp>
        <p:nvSpPr>
          <p:cNvPr id="13" name="TextBox 36"/>
          <p:cNvSpPr txBox="1"/>
          <p:nvPr/>
        </p:nvSpPr>
        <p:spPr>
          <a:xfrm>
            <a:off x="2407999" y="5759888"/>
            <a:ext cx="642605" cy="276999"/>
          </a:xfrm>
          <a:prstGeom prst="rect">
            <a:avLst/>
          </a:prstGeom>
        </p:spPr>
        <p:txBody>
          <a:bodyPr wrap="square" lIns="0" rIns="0" rtlCol="0">
            <a:spAutoFit/>
          </a:bodyPr>
          <a:lstStyle/>
          <a:p>
            <a:r>
              <a:rPr lang="en-US" sz="1200" dirty="0" smtClean="0">
                <a:solidFill>
                  <a:schemeClr val="accent6"/>
                </a:solidFill>
              </a:rPr>
              <a:t>FY 2000</a:t>
            </a:r>
            <a:endParaRPr lang="en-US" sz="1200" dirty="0">
              <a:solidFill>
                <a:schemeClr val="accent6"/>
              </a:solidFill>
            </a:endParaRPr>
          </a:p>
        </p:txBody>
      </p:sp>
      <p:sp>
        <p:nvSpPr>
          <p:cNvPr id="28" name="TextBox 37"/>
          <p:cNvSpPr txBox="1"/>
          <p:nvPr/>
        </p:nvSpPr>
        <p:spPr>
          <a:xfrm>
            <a:off x="3204800" y="5759888"/>
            <a:ext cx="642605" cy="276999"/>
          </a:xfrm>
          <a:prstGeom prst="rect">
            <a:avLst/>
          </a:prstGeom>
        </p:spPr>
        <p:txBody>
          <a:bodyPr wrap="square" lIns="0" rIns="0" rtlCol="0">
            <a:spAutoFit/>
          </a:bodyPr>
          <a:lstStyle/>
          <a:p>
            <a:r>
              <a:rPr lang="en-US" sz="1200" dirty="0" smtClean="0">
                <a:solidFill>
                  <a:schemeClr val="accent6"/>
                </a:solidFill>
              </a:rPr>
              <a:t>FY 2002</a:t>
            </a:r>
            <a:endParaRPr lang="en-US" sz="1200" dirty="0">
              <a:solidFill>
                <a:schemeClr val="accent6"/>
              </a:solidFill>
            </a:endParaRPr>
          </a:p>
        </p:txBody>
      </p:sp>
      <p:sp>
        <p:nvSpPr>
          <p:cNvPr id="29" name="TextBox 38"/>
          <p:cNvSpPr txBox="1"/>
          <p:nvPr/>
        </p:nvSpPr>
        <p:spPr>
          <a:xfrm>
            <a:off x="4001601" y="5759888"/>
            <a:ext cx="642605" cy="276999"/>
          </a:xfrm>
          <a:prstGeom prst="rect">
            <a:avLst/>
          </a:prstGeom>
        </p:spPr>
        <p:txBody>
          <a:bodyPr wrap="square" lIns="0" rIns="0" rtlCol="0">
            <a:spAutoFit/>
          </a:bodyPr>
          <a:lstStyle/>
          <a:p>
            <a:r>
              <a:rPr lang="en-US" sz="1200" dirty="0" smtClean="0">
                <a:solidFill>
                  <a:schemeClr val="accent6"/>
                </a:solidFill>
              </a:rPr>
              <a:t>FY 2004</a:t>
            </a:r>
            <a:endParaRPr lang="en-US" sz="1200" dirty="0">
              <a:solidFill>
                <a:schemeClr val="accent6"/>
              </a:solidFill>
            </a:endParaRPr>
          </a:p>
        </p:txBody>
      </p:sp>
      <p:sp>
        <p:nvSpPr>
          <p:cNvPr id="34" name="TextBox 39"/>
          <p:cNvSpPr txBox="1"/>
          <p:nvPr/>
        </p:nvSpPr>
        <p:spPr>
          <a:xfrm>
            <a:off x="4798402" y="5759888"/>
            <a:ext cx="642605" cy="276999"/>
          </a:xfrm>
          <a:prstGeom prst="rect">
            <a:avLst/>
          </a:prstGeom>
        </p:spPr>
        <p:txBody>
          <a:bodyPr wrap="square" lIns="0" rIns="0" rtlCol="0">
            <a:spAutoFit/>
          </a:bodyPr>
          <a:lstStyle/>
          <a:p>
            <a:r>
              <a:rPr lang="en-US" sz="1200" dirty="0" smtClean="0">
                <a:solidFill>
                  <a:schemeClr val="accent6"/>
                </a:solidFill>
              </a:rPr>
              <a:t>FY 2006</a:t>
            </a:r>
            <a:endParaRPr lang="en-US" sz="1200" dirty="0">
              <a:solidFill>
                <a:schemeClr val="accent6"/>
              </a:solidFill>
            </a:endParaRPr>
          </a:p>
        </p:txBody>
      </p:sp>
      <p:sp>
        <p:nvSpPr>
          <p:cNvPr id="45" name="TextBox 40"/>
          <p:cNvSpPr txBox="1"/>
          <p:nvPr/>
        </p:nvSpPr>
        <p:spPr>
          <a:xfrm>
            <a:off x="5595203" y="5759888"/>
            <a:ext cx="642605" cy="276999"/>
          </a:xfrm>
          <a:prstGeom prst="rect">
            <a:avLst/>
          </a:prstGeom>
        </p:spPr>
        <p:txBody>
          <a:bodyPr wrap="square" lIns="0" rIns="0" rtlCol="0">
            <a:spAutoFit/>
          </a:bodyPr>
          <a:lstStyle/>
          <a:p>
            <a:r>
              <a:rPr lang="en-US" sz="1200" dirty="0" smtClean="0">
                <a:solidFill>
                  <a:schemeClr val="accent6"/>
                </a:solidFill>
              </a:rPr>
              <a:t>FY 2008</a:t>
            </a:r>
            <a:endParaRPr lang="en-US" sz="1200" dirty="0">
              <a:solidFill>
                <a:schemeClr val="accent6"/>
              </a:solidFill>
            </a:endParaRPr>
          </a:p>
        </p:txBody>
      </p:sp>
      <p:sp>
        <p:nvSpPr>
          <p:cNvPr id="46" name="TextBox 41"/>
          <p:cNvSpPr txBox="1"/>
          <p:nvPr/>
        </p:nvSpPr>
        <p:spPr>
          <a:xfrm>
            <a:off x="6392004" y="5759888"/>
            <a:ext cx="642605" cy="276999"/>
          </a:xfrm>
          <a:prstGeom prst="rect">
            <a:avLst/>
          </a:prstGeom>
        </p:spPr>
        <p:txBody>
          <a:bodyPr wrap="square" lIns="0" rIns="0" rtlCol="0">
            <a:spAutoFit/>
          </a:bodyPr>
          <a:lstStyle/>
          <a:p>
            <a:r>
              <a:rPr lang="en-US" sz="1200" dirty="0" smtClean="0">
                <a:solidFill>
                  <a:schemeClr val="accent6"/>
                </a:solidFill>
              </a:rPr>
              <a:t>FY 2010</a:t>
            </a:r>
            <a:endParaRPr lang="en-US" sz="1200" dirty="0">
              <a:solidFill>
                <a:schemeClr val="accent6"/>
              </a:solidFill>
            </a:endParaRPr>
          </a:p>
        </p:txBody>
      </p:sp>
      <p:sp>
        <p:nvSpPr>
          <p:cNvPr id="47" name="TextBox 42"/>
          <p:cNvSpPr txBox="1"/>
          <p:nvPr/>
        </p:nvSpPr>
        <p:spPr>
          <a:xfrm>
            <a:off x="7188805" y="5759888"/>
            <a:ext cx="642605" cy="276999"/>
          </a:xfrm>
          <a:prstGeom prst="rect">
            <a:avLst/>
          </a:prstGeom>
        </p:spPr>
        <p:txBody>
          <a:bodyPr wrap="square" lIns="0" rIns="0" rtlCol="0">
            <a:spAutoFit/>
          </a:bodyPr>
          <a:lstStyle/>
          <a:p>
            <a:r>
              <a:rPr lang="en-US" sz="1200" dirty="0" smtClean="0">
                <a:solidFill>
                  <a:schemeClr val="accent6"/>
                </a:solidFill>
              </a:rPr>
              <a:t>FY 2012</a:t>
            </a:r>
            <a:endParaRPr lang="en-US" sz="1200" dirty="0">
              <a:solidFill>
                <a:schemeClr val="accent6"/>
              </a:solidFill>
            </a:endParaRPr>
          </a:p>
        </p:txBody>
      </p:sp>
      <p:sp>
        <p:nvSpPr>
          <p:cNvPr id="48" name="TextBox 43"/>
          <p:cNvSpPr txBox="1"/>
          <p:nvPr/>
        </p:nvSpPr>
        <p:spPr>
          <a:xfrm>
            <a:off x="7985606" y="5759888"/>
            <a:ext cx="642605" cy="276999"/>
          </a:xfrm>
          <a:prstGeom prst="rect">
            <a:avLst/>
          </a:prstGeom>
        </p:spPr>
        <p:txBody>
          <a:bodyPr wrap="square" lIns="0" rIns="0" rtlCol="0">
            <a:spAutoFit/>
          </a:bodyPr>
          <a:lstStyle/>
          <a:p>
            <a:r>
              <a:rPr lang="en-US" sz="1200" dirty="0" smtClean="0">
                <a:solidFill>
                  <a:schemeClr val="accent6"/>
                </a:solidFill>
              </a:rPr>
              <a:t>FY 2014</a:t>
            </a:r>
            <a:endParaRPr lang="en-US" sz="1200" dirty="0">
              <a:solidFill>
                <a:schemeClr val="accent6"/>
              </a:solidFill>
            </a:endParaRPr>
          </a:p>
        </p:txBody>
      </p:sp>
      <p:sp>
        <p:nvSpPr>
          <p:cNvPr id="36" name="Title 1"/>
          <p:cNvSpPr>
            <a:spLocks noGrp="1"/>
          </p:cNvSpPr>
          <p:nvPr>
            <p:ph type="title"/>
          </p:nvPr>
        </p:nvSpPr>
        <p:spPr>
          <a:xfrm>
            <a:off x="450850" y="0"/>
            <a:ext cx="6707187" cy="821889"/>
          </a:xfrm>
        </p:spPr>
        <p:txBody>
          <a:bodyPr/>
          <a:lstStyle/>
          <a:p>
            <a:r>
              <a:rPr lang="en-US" dirty="0" smtClean="0"/>
              <a:t>Corporate income tax volatility</a:t>
            </a:r>
            <a:endParaRPr lang="en-US" sz="2200" dirty="0"/>
          </a:p>
        </p:txBody>
      </p:sp>
      <p:sp>
        <p:nvSpPr>
          <p:cNvPr id="37" name="TextBox 36"/>
          <p:cNvSpPr txBox="1"/>
          <p:nvPr/>
        </p:nvSpPr>
        <p:spPr>
          <a:xfrm>
            <a:off x="496314" y="730576"/>
            <a:ext cx="8108950" cy="369332"/>
          </a:xfrm>
          <a:prstGeom prst="rect">
            <a:avLst/>
          </a:prstGeom>
        </p:spPr>
        <p:txBody>
          <a:bodyPr wrap="square" lIns="0" rIns="0" rtlCol="0">
            <a:spAutoFit/>
          </a:bodyPr>
          <a:lstStyle/>
          <a:p>
            <a:r>
              <a:rPr lang="en-US" b="1" dirty="0" smtClean="0">
                <a:solidFill>
                  <a:srgbClr val="005195"/>
                </a:solidFill>
                <a:latin typeface="Arial"/>
              </a:rPr>
              <a:t>New York: </a:t>
            </a:r>
            <a:r>
              <a:rPr lang="en-US" dirty="0" smtClean="0">
                <a:solidFill>
                  <a:srgbClr val="005195"/>
                </a:solidFill>
                <a:latin typeface="Arial"/>
              </a:rPr>
              <a:t>Year-over-Year Percent Change of Major Tax Sources</a:t>
            </a:r>
            <a:endParaRPr lang="en-US" dirty="0">
              <a:solidFill>
                <a:srgbClr val="707683"/>
              </a:solidFill>
            </a:endParaRPr>
          </a:p>
        </p:txBody>
      </p:sp>
    </p:spTree>
    <p:extLst>
      <p:ext uri="{BB962C8B-B14F-4D97-AF65-F5344CB8AC3E}">
        <p14:creationId xmlns:p14="http://schemas.microsoft.com/office/powerpoint/2010/main" val="3077473250"/>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income tax is most volatile in 8 out of 41 states where it is a major source</a:t>
            </a:r>
            <a:endParaRPr lang="en-US" dirty="0"/>
          </a:p>
        </p:txBody>
      </p:sp>
      <p:grpSp>
        <p:nvGrpSpPr>
          <p:cNvPr id="3" name="Group 2"/>
          <p:cNvGrpSpPr/>
          <p:nvPr/>
        </p:nvGrpSpPr>
        <p:grpSpPr>
          <a:xfrm>
            <a:off x="1427940" y="1560610"/>
            <a:ext cx="7088315" cy="4614109"/>
            <a:chOff x="1654560" y="1510296"/>
            <a:chExt cx="7088315" cy="4614109"/>
          </a:xfrm>
          <a:solidFill>
            <a:schemeClr val="bg1"/>
          </a:solidFill>
          <a:effectLst>
            <a:outerShdw blurRad="88900" dist="50800" dir="2700000" algn="tl" rotWithShape="0">
              <a:prstClr val="black">
                <a:alpha val="62000"/>
              </a:prstClr>
            </a:outerShdw>
          </a:effectLst>
        </p:grpSpPr>
        <p:sp>
          <p:nvSpPr>
            <p:cNvPr id="74" name="Freeform 73"/>
            <p:cNvSpPr>
              <a:spLocks/>
            </p:cNvSpPr>
            <p:nvPr/>
          </p:nvSpPr>
          <p:spPr bwMode="auto">
            <a:xfrm>
              <a:off x="7440533" y="3201067"/>
              <a:ext cx="674037" cy="299503"/>
            </a:xfrm>
            <a:custGeom>
              <a:avLst/>
              <a:gdLst>
                <a:gd name="T0" fmla="*/ 0 w 339"/>
                <a:gd name="T1" fmla="*/ 46 h 138"/>
                <a:gd name="T2" fmla="*/ 254 w 339"/>
                <a:gd name="T3" fmla="*/ 0 h 138"/>
                <a:gd name="T4" fmla="*/ 294 w 339"/>
                <a:gd name="T5" fmla="*/ 94 h 138"/>
                <a:gd name="T6" fmla="*/ 338 w 339"/>
                <a:gd name="T7" fmla="*/ 84 h 138"/>
                <a:gd name="T8" fmla="*/ 339 w 339"/>
                <a:gd name="T9" fmla="*/ 132 h 138"/>
                <a:gd name="T10" fmla="*/ 303 w 339"/>
                <a:gd name="T11" fmla="*/ 138 h 138"/>
                <a:gd name="T12" fmla="*/ 273 w 339"/>
                <a:gd name="T13" fmla="*/ 107 h 138"/>
                <a:gd name="T14" fmla="*/ 254 w 339"/>
                <a:gd name="T15" fmla="*/ 70 h 138"/>
                <a:gd name="T16" fmla="*/ 249 w 339"/>
                <a:gd name="T17" fmla="*/ 17 h 138"/>
                <a:gd name="T18" fmla="*/ 235 w 339"/>
                <a:gd name="T19" fmla="*/ 43 h 138"/>
                <a:gd name="T20" fmla="*/ 253 w 339"/>
                <a:gd name="T21" fmla="*/ 121 h 138"/>
                <a:gd name="T22" fmla="*/ 178 w 339"/>
                <a:gd name="T23" fmla="*/ 133 h 138"/>
                <a:gd name="T24" fmla="*/ 175 w 339"/>
                <a:gd name="T25" fmla="*/ 76 h 138"/>
                <a:gd name="T26" fmla="*/ 130 w 339"/>
                <a:gd name="T27" fmla="*/ 51 h 138"/>
                <a:gd name="T28" fmla="*/ 91 w 339"/>
                <a:gd name="T29" fmla="*/ 44 h 138"/>
                <a:gd name="T30" fmla="*/ 11 w 339"/>
                <a:gd name="T31" fmla="*/ 84 h 138"/>
                <a:gd name="T32" fmla="*/ 0 w 339"/>
                <a:gd name="T33" fmla="*/ 46 h 138"/>
                <a:gd name="connsiteX0" fmla="*/ 0 w 10000"/>
                <a:gd name="connsiteY0" fmla="*/ 3333 h 10000"/>
                <a:gd name="connsiteX1" fmla="*/ 7634 w 10000"/>
                <a:gd name="connsiteY1" fmla="*/ 0 h 10000"/>
                <a:gd name="connsiteX2" fmla="*/ 8673 w 10000"/>
                <a:gd name="connsiteY2" fmla="*/ 6812 h 10000"/>
                <a:gd name="connsiteX3" fmla="*/ 9971 w 10000"/>
                <a:gd name="connsiteY3" fmla="*/ 6087 h 10000"/>
                <a:gd name="connsiteX4" fmla="*/ 10000 w 10000"/>
                <a:gd name="connsiteY4" fmla="*/ 9565 h 10000"/>
                <a:gd name="connsiteX5" fmla="*/ 8938 w 10000"/>
                <a:gd name="connsiteY5" fmla="*/ 10000 h 10000"/>
                <a:gd name="connsiteX6" fmla="*/ 8053 w 10000"/>
                <a:gd name="connsiteY6" fmla="*/ 7754 h 10000"/>
                <a:gd name="connsiteX7" fmla="*/ 7493 w 10000"/>
                <a:gd name="connsiteY7" fmla="*/ 5072 h 10000"/>
                <a:gd name="connsiteX8" fmla="*/ 7345 w 10000"/>
                <a:gd name="connsiteY8" fmla="*/ 1232 h 10000"/>
                <a:gd name="connsiteX9" fmla="*/ 6932 w 10000"/>
                <a:gd name="connsiteY9" fmla="*/ 3116 h 10000"/>
                <a:gd name="connsiteX10" fmla="*/ 7463 w 10000"/>
                <a:gd name="connsiteY10" fmla="*/ 8768 h 10000"/>
                <a:gd name="connsiteX11" fmla="*/ 5251 w 10000"/>
                <a:gd name="connsiteY11" fmla="*/ 9638 h 10000"/>
                <a:gd name="connsiteX12" fmla="*/ 5162 w 10000"/>
                <a:gd name="connsiteY12" fmla="*/ 5507 h 10000"/>
                <a:gd name="connsiteX13" fmla="*/ 3835 w 10000"/>
                <a:gd name="connsiteY13" fmla="*/ 3696 h 10000"/>
                <a:gd name="connsiteX14" fmla="*/ 2684 w 10000"/>
                <a:gd name="connsiteY14" fmla="*/ 3188 h 10000"/>
                <a:gd name="connsiteX15" fmla="*/ 324 w 10000"/>
                <a:gd name="connsiteY15" fmla="*/ 6087 h 10000"/>
                <a:gd name="connsiteX16" fmla="*/ 0 w 10000"/>
                <a:gd name="connsiteY16" fmla="*/ 3333 h 10000"/>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812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986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986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986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00" h="10174">
                  <a:moveTo>
                    <a:pt x="0" y="3507"/>
                  </a:moveTo>
                  <a:lnTo>
                    <a:pt x="7705" y="0"/>
                  </a:lnTo>
                  <a:lnTo>
                    <a:pt x="8673" y="6986"/>
                  </a:lnTo>
                  <a:lnTo>
                    <a:pt x="9971" y="6261"/>
                  </a:lnTo>
                  <a:cubicBezTo>
                    <a:pt x="9981" y="7420"/>
                    <a:pt x="9990" y="8580"/>
                    <a:pt x="10000" y="9739"/>
                  </a:cubicBezTo>
                  <a:lnTo>
                    <a:pt x="8938" y="10174"/>
                  </a:lnTo>
                  <a:lnTo>
                    <a:pt x="8053" y="7928"/>
                  </a:lnTo>
                  <a:lnTo>
                    <a:pt x="7493" y="5246"/>
                  </a:lnTo>
                  <a:cubicBezTo>
                    <a:pt x="7444" y="3966"/>
                    <a:pt x="7394" y="2686"/>
                    <a:pt x="7345" y="1406"/>
                  </a:cubicBezTo>
                  <a:cubicBezTo>
                    <a:pt x="7207" y="2034"/>
                    <a:pt x="7070" y="2662"/>
                    <a:pt x="6932" y="3290"/>
                  </a:cubicBezTo>
                  <a:lnTo>
                    <a:pt x="7463" y="8942"/>
                  </a:lnTo>
                  <a:lnTo>
                    <a:pt x="5251" y="9986"/>
                  </a:lnTo>
                  <a:cubicBezTo>
                    <a:pt x="5115" y="8782"/>
                    <a:pt x="5192" y="7058"/>
                    <a:pt x="5162" y="5681"/>
                  </a:cubicBezTo>
                  <a:lnTo>
                    <a:pt x="3835" y="3870"/>
                  </a:lnTo>
                  <a:lnTo>
                    <a:pt x="2684" y="3362"/>
                  </a:lnTo>
                  <a:lnTo>
                    <a:pt x="324" y="6261"/>
                  </a:lnTo>
                  <a:lnTo>
                    <a:pt x="0" y="3507"/>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nvGrpSpPr>
            <p:cNvPr id="75" name="Group 74"/>
            <p:cNvGrpSpPr/>
            <p:nvPr/>
          </p:nvGrpSpPr>
          <p:grpSpPr>
            <a:xfrm>
              <a:off x="7040884" y="3317116"/>
              <a:ext cx="1073270" cy="693290"/>
              <a:chOff x="6972788" y="3486014"/>
              <a:chExt cx="1073270" cy="646200"/>
            </a:xfrm>
            <a:grpFill/>
            <a:effectLst/>
          </p:grpSpPr>
          <p:sp>
            <p:nvSpPr>
              <p:cNvPr id="126" name="Freeform 125"/>
              <p:cNvSpPr>
                <a:spLocks/>
              </p:cNvSpPr>
              <p:nvPr/>
            </p:nvSpPr>
            <p:spPr bwMode="auto">
              <a:xfrm>
                <a:off x="6972788" y="3486014"/>
                <a:ext cx="1025966" cy="646200"/>
              </a:xfrm>
              <a:custGeom>
                <a:avLst/>
                <a:gdLst>
                  <a:gd name="T0" fmla="*/ 85 w 516"/>
                  <a:gd name="T1" fmla="*/ 228 h 325"/>
                  <a:gd name="T2" fmla="*/ 69 w 516"/>
                  <a:gd name="T3" fmla="*/ 260 h 325"/>
                  <a:gd name="T4" fmla="*/ 48 w 516"/>
                  <a:gd name="T5" fmla="*/ 269 h 325"/>
                  <a:gd name="T6" fmla="*/ 47 w 516"/>
                  <a:gd name="T7" fmla="*/ 291 h 325"/>
                  <a:gd name="T8" fmla="*/ 2 w 516"/>
                  <a:gd name="T9" fmla="*/ 307 h 325"/>
                  <a:gd name="T10" fmla="*/ 0 w 516"/>
                  <a:gd name="T11" fmla="*/ 325 h 325"/>
                  <a:gd name="T12" fmla="*/ 122 w 516"/>
                  <a:gd name="T13" fmla="*/ 303 h 325"/>
                  <a:gd name="T14" fmla="*/ 345 w 516"/>
                  <a:gd name="T15" fmla="*/ 256 h 325"/>
                  <a:gd name="T16" fmla="*/ 516 w 516"/>
                  <a:gd name="T17" fmla="*/ 215 h 325"/>
                  <a:gd name="T18" fmla="*/ 516 w 516"/>
                  <a:gd name="T19" fmla="*/ 182 h 325"/>
                  <a:gd name="T20" fmla="*/ 497 w 516"/>
                  <a:gd name="T21" fmla="*/ 172 h 325"/>
                  <a:gd name="T22" fmla="*/ 482 w 516"/>
                  <a:gd name="T23" fmla="*/ 189 h 325"/>
                  <a:gd name="T24" fmla="*/ 474 w 516"/>
                  <a:gd name="T25" fmla="*/ 144 h 325"/>
                  <a:gd name="T26" fmla="*/ 482 w 516"/>
                  <a:gd name="T27" fmla="*/ 105 h 325"/>
                  <a:gd name="T28" fmla="*/ 420 w 516"/>
                  <a:gd name="T29" fmla="*/ 76 h 325"/>
                  <a:gd name="T30" fmla="*/ 376 w 516"/>
                  <a:gd name="T31" fmla="*/ 83 h 325"/>
                  <a:gd name="T32" fmla="*/ 375 w 516"/>
                  <a:gd name="T33" fmla="*/ 23 h 325"/>
                  <a:gd name="T34" fmla="*/ 329 w 516"/>
                  <a:gd name="T35" fmla="*/ 0 h 325"/>
                  <a:gd name="T36" fmla="*/ 295 w 516"/>
                  <a:gd name="T37" fmla="*/ 14 h 325"/>
                  <a:gd name="T38" fmla="*/ 273 w 516"/>
                  <a:gd name="T39" fmla="*/ 70 h 325"/>
                  <a:gd name="T40" fmla="*/ 233 w 516"/>
                  <a:gd name="T41" fmla="*/ 94 h 325"/>
                  <a:gd name="T42" fmla="*/ 216 w 516"/>
                  <a:gd name="T43" fmla="*/ 183 h 325"/>
                  <a:gd name="T44" fmla="*/ 152 w 516"/>
                  <a:gd name="T45" fmla="*/ 228 h 325"/>
                  <a:gd name="T46" fmla="*/ 99 w 516"/>
                  <a:gd name="T47" fmla="*/ 245 h 325"/>
                  <a:gd name="T48" fmla="*/ 85 w 516"/>
                  <a:gd name="T49" fmla="*/ 22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6" h="325">
                    <a:moveTo>
                      <a:pt x="85" y="228"/>
                    </a:moveTo>
                    <a:lnTo>
                      <a:pt x="69" y="260"/>
                    </a:lnTo>
                    <a:lnTo>
                      <a:pt x="48" y="269"/>
                    </a:lnTo>
                    <a:lnTo>
                      <a:pt x="47" y="291"/>
                    </a:lnTo>
                    <a:lnTo>
                      <a:pt x="2" y="307"/>
                    </a:lnTo>
                    <a:lnTo>
                      <a:pt x="0" y="325"/>
                    </a:lnTo>
                    <a:lnTo>
                      <a:pt x="122" y="303"/>
                    </a:lnTo>
                    <a:lnTo>
                      <a:pt x="345" y="256"/>
                    </a:lnTo>
                    <a:lnTo>
                      <a:pt x="516" y="215"/>
                    </a:lnTo>
                    <a:lnTo>
                      <a:pt x="516" y="182"/>
                    </a:lnTo>
                    <a:lnTo>
                      <a:pt x="497" y="172"/>
                    </a:lnTo>
                    <a:lnTo>
                      <a:pt x="482" y="189"/>
                    </a:lnTo>
                    <a:lnTo>
                      <a:pt x="474" y="144"/>
                    </a:lnTo>
                    <a:lnTo>
                      <a:pt x="482" y="105"/>
                    </a:lnTo>
                    <a:lnTo>
                      <a:pt x="420" y="76"/>
                    </a:lnTo>
                    <a:lnTo>
                      <a:pt x="376" y="83"/>
                    </a:lnTo>
                    <a:lnTo>
                      <a:pt x="375" y="23"/>
                    </a:lnTo>
                    <a:lnTo>
                      <a:pt x="329" y="0"/>
                    </a:lnTo>
                    <a:lnTo>
                      <a:pt x="295" y="14"/>
                    </a:lnTo>
                    <a:lnTo>
                      <a:pt x="273" y="70"/>
                    </a:lnTo>
                    <a:lnTo>
                      <a:pt x="233" y="94"/>
                    </a:lnTo>
                    <a:lnTo>
                      <a:pt x="216" y="183"/>
                    </a:lnTo>
                    <a:lnTo>
                      <a:pt x="152" y="228"/>
                    </a:lnTo>
                    <a:lnTo>
                      <a:pt x="99" y="245"/>
                    </a:lnTo>
                    <a:lnTo>
                      <a:pt x="85" y="228"/>
                    </a:lnTo>
                    <a:close/>
                  </a:path>
                </a:pathLst>
              </a:custGeom>
              <a:grpFill/>
              <a:ln w="12700">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27" name="Freeform 126"/>
              <p:cNvSpPr>
                <a:spLocks/>
              </p:cNvSpPr>
              <p:nvPr/>
            </p:nvSpPr>
            <p:spPr bwMode="auto">
              <a:xfrm>
                <a:off x="7972490" y="3649055"/>
                <a:ext cx="73568" cy="121287"/>
              </a:xfrm>
              <a:custGeom>
                <a:avLst/>
                <a:gdLst>
                  <a:gd name="T0" fmla="*/ 0 w 37"/>
                  <a:gd name="T1" fmla="*/ 5 h 61"/>
                  <a:gd name="T2" fmla="*/ 37 w 37"/>
                  <a:gd name="T3" fmla="*/ 0 h 61"/>
                  <a:gd name="T4" fmla="*/ 16 w 37"/>
                  <a:gd name="T5" fmla="*/ 61 h 61"/>
                  <a:gd name="T6" fmla="*/ 1 w 37"/>
                  <a:gd name="T7" fmla="*/ 60 h 61"/>
                  <a:gd name="T8" fmla="*/ 0 w 37"/>
                  <a:gd name="T9" fmla="*/ 5 h 61"/>
                </a:gdLst>
                <a:ahLst/>
                <a:cxnLst>
                  <a:cxn ang="0">
                    <a:pos x="T0" y="T1"/>
                  </a:cxn>
                  <a:cxn ang="0">
                    <a:pos x="T2" y="T3"/>
                  </a:cxn>
                  <a:cxn ang="0">
                    <a:pos x="T4" y="T5"/>
                  </a:cxn>
                  <a:cxn ang="0">
                    <a:pos x="T6" y="T7"/>
                  </a:cxn>
                  <a:cxn ang="0">
                    <a:pos x="T8" y="T9"/>
                  </a:cxn>
                </a:cxnLst>
                <a:rect l="0" t="0" r="r" b="b"/>
                <a:pathLst>
                  <a:path w="37" h="61">
                    <a:moveTo>
                      <a:pt x="0" y="5"/>
                    </a:moveTo>
                    <a:lnTo>
                      <a:pt x="37" y="0"/>
                    </a:lnTo>
                    <a:lnTo>
                      <a:pt x="16" y="61"/>
                    </a:lnTo>
                    <a:lnTo>
                      <a:pt x="1" y="60"/>
                    </a:lnTo>
                    <a:lnTo>
                      <a:pt x="0" y="5"/>
                    </a:lnTo>
                    <a:close/>
                  </a:path>
                </a:pathLst>
              </a:custGeom>
              <a:grpFill/>
              <a:ln w="12700">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sp>
          <p:nvSpPr>
            <p:cNvPr id="76" name="Freeform 75"/>
            <p:cNvSpPr>
              <a:spLocks/>
            </p:cNvSpPr>
            <p:nvPr/>
          </p:nvSpPr>
          <p:spPr bwMode="auto">
            <a:xfrm>
              <a:off x="1749999" y="2071328"/>
              <a:ext cx="1101522" cy="917275"/>
            </a:xfrm>
            <a:custGeom>
              <a:avLst/>
              <a:gdLst>
                <a:gd name="T0" fmla="*/ 120 w 554"/>
                <a:gd name="T1" fmla="*/ 0 h 430"/>
                <a:gd name="T2" fmla="*/ 105 w 554"/>
                <a:gd name="T3" fmla="*/ 9 h 430"/>
                <a:gd name="T4" fmla="*/ 95 w 554"/>
                <a:gd name="T5" fmla="*/ 47 h 430"/>
                <a:gd name="T6" fmla="*/ 85 w 554"/>
                <a:gd name="T7" fmla="*/ 79 h 430"/>
                <a:gd name="T8" fmla="*/ 77 w 554"/>
                <a:gd name="T9" fmla="*/ 104 h 430"/>
                <a:gd name="T10" fmla="*/ 68 w 554"/>
                <a:gd name="T11" fmla="*/ 132 h 430"/>
                <a:gd name="T12" fmla="*/ 56 w 554"/>
                <a:gd name="T13" fmla="*/ 160 h 430"/>
                <a:gd name="T14" fmla="*/ 41 w 554"/>
                <a:gd name="T15" fmla="*/ 190 h 430"/>
                <a:gd name="T16" fmla="*/ 21 w 554"/>
                <a:gd name="T17" fmla="*/ 226 h 430"/>
                <a:gd name="T18" fmla="*/ 0 w 554"/>
                <a:gd name="T19" fmla="*/ 260 h 430"/>
                <a:gd name="T20" fmla="*/ 0 w 554"/>
                <a:gd name="T21" fmla="*/ 335 h 430"/>
                <a:gd name="T22" fmla="*/ 311 w 554"/>
                <a:gd name="T23" fmla="*/ 399 h 430"/>
                <a:gd name="T24" fmla="*/ 454 w 554"/>
                <a:gd name="T25" fmla="*/ 430 h 430"/>
                <a:gd name="T26" fmla="*/ 484 w 554"/>
                <a:gd name="T27" fmla="*/ 281 h 430"/>
                <a:gd name="T28" fmla="*/ 503 w 554"/>
                <a:gd name="T29" fmla="*/ 268 h 430"/>
                <a:gd name="T30" fmla="*/ 485 w 554"/>
                <a:gd name="T31" fmla="*/ 234 h 430"/>
                <a:gd name="T32" fmla="*/ 493 w 554"/>
                <a:gd name="T33" fmla="*/ 200 h 430"/>
                <a:gd name="T34" fmla="*/ 554 w 554"/>
                <a:gd name="T35" fmla="*/ 143 h 430"/>
                <a:gd name="T36" fmla="*/ 512 w 554"/>
                <a:gd name="T37" fmla="*/ 92 h 430"/>
                <a:gd name="T38" fmla="*/ 340 w 554"/>
                <a:gd name="T39" fmla="*/ 55 h 430"/>
                <a:gd name="T40" fmla="*/ 317 w 554"/>
                <a:gd name="T41" fmla="*/ 71 h 430"/>
                <a:gd name="T42" fmla="*/ 285 w 554"/>
                <a:gd name="T43" fmla="*/ 44 h 430"/>
                <a:gd name="T44" fmla="*/ 258 w 554"/>
                <a:gd name="T45" fmla="*/ 72 h 430"/>
                <a:gd name="T46" fmla="*/ 231 w 554"/>
                <a:gd name="T47" fmla="*/ 44 h 430"/>
                <a:gd name="T48" fmla="*/ 164 w 554"/>
                <a:gd name="T49" fmla="*/ 46 h 430"/>
                <a:gd name="T50" fmla="*/ 172 w 554"/>
                <a:gd name="T51" fmla="*/ 4 h 430"/>
                <a:gd name="T52" fmla="*/ 120 w 554"/>
                <a:gd name="T5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4" h="430">
                  <a:moveTo>
                    <a:pt x="120" y="0"/>
                  </a:moveTo>
                  <a:lnTo>
                    <a:pt x="105" y="9"/>
                  </a:lnTo>
                  <a:lnTo>
                    <a:pt x="95" y="47"/>
                  </a:lnTo>
                  <a:lnTo>
                    <a:pt x="85" y="79"/>
                  </a:lnTo>
                  <a:lnTo>
                    <a:pt x="77" y="104"/>
                  </a:lnTo>
                  <a:lnTo>
                    <a:pt x="68" y="132"/>
                  </a:lnTo>
                  <a:lnTo>
                    <a:pt x="56" y="160"/>
                  </a:lnTo>
                  <a:lnTo>
                    <a:pt x="41" y="190"/>
                  </a:lnTo>
                  <a:lnTo>
                    <a:pt x="21" y="226"/>
                  </a:lnTo>
                  <a:lnTo>
                    <a:pt x="0" y="260"/>
                  </a:lnTo>
                  <a:lnTo>
                    <a:pt x="0" y="335"/>
                  </a:lnTo>
                  <a:lnTo>
                    <a:pt x="311" y="399"/>
                  </a:lnTo>
                  <a:lnTo>
                    <a:pt x="454" y="430"/>
                  </a:lnTo>
                  <a:lnTo>
                    <a:pt x="484" y="281"/>
                  </a:lnTo>
                  <a:lnTo>
                    <a:pt x="503" y="268"/>
                  </a:lnTo>
                  <a:lnTo>
                    <a:pt x="485" y="234"/>
                  </a:lnTo>
                  <a:lnTo>
                    <a:pt x="493" y="200"/>
                  </a:lnTo>
                  <a:lnTo>
                    <a:pt x="554" y="143"/>
                  </a:lnTo>
                  <a:lnTo>
                    <a:pt x="512" y="92"/>
                  </a:lnTo>
                  <a:lnTo>
                    <a:pt x="340" y="55"/>
                  </a:lnTo>
                  <a:lnTo>
                    <a:pt x="317" y="71"/>
                  </a:lnTo>
                  <a:lnTo>
                    <a:pt x="285" y="44"/>
                  </a:lnTo>
                  <a:lnTo>
                    <a:pt x="258" y="72"/>
                  </a:lnTo>
                  <a:lnTo>
                    <a:pt x="231" y="44"/>
                  </a:lnTo>
                  <a:lnTo>
                    <a:pt x="164" y="46"/>
                  </a:lnTo>
                  <a:lnTo>
                    <a:pt x="172" y="4"/>
                  </a:lnTo>
                  <a:lnTo>
                    <a:pt x="120"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77" name="Freeform 76"/>
            <p:cNvSpPr>
              <a:spLocks/>
            </p:cNvSpPr>
            <p:nvPr/>
          </p:nvSpPr>
          <p:spPr bwMode="auto">
            <a:xfrm>
              <a:off x="4308950" y="1887872"/>
              <a:ext cx="922574" cy="580229"/>
            </a:xfrm>
            <a:custGeom>
              <a:avLst/>
              <a:gdLst>
                <a:gd name="T0" fmla="*/ 3 w 464"/>
                <a:gd name="T1" fmla="*/ 0 h 272"/>
                <a:gd name="T2" fmla="*/ 389 w 464"/>
                <a:gd name="T3" fmla="*/ 10 h 272"/>
                <a:gd name="T4" fmla="*/ 418 w 464"/>
                <a:gd name="T5" fmla="*/ 88 h 272"/>
                <a:gd name="T6" fmla="*/ 445 w 464"/>
                <a:gd name="T7" fmla="*/ 149 h 272"/>
                <a:gd name="T8" fmla="*/ 464 w 464"/>
                <a:gd name="T9" fmla="*/ 249 h 272"/>
                <a:gd name="T10" fmla="*/ 453 w 464"/>
                <a:gd name="T11" fmla="*/ 272 h 272"/>
                <a:gd name="T12" fmla="*/ 309 w 464"/>
                <a:gd name="T13" fmla="*/ 267 h 272"/>
                <a:gd name="T14" fmla="*/ 0 w 464"/>
                <a:gd name="T15" fmla="*/ 263 h 272"/>
                <a:gd name="T16" fmla="*/ 3 w 464"/>
                <a:gd name="T1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272">
                  <a:moveTo>
                    <a:pt x="3" y="0"/>
                  </a:moveTo>
                  <a:lnTo>
                    <a:pt x="389" y="10"/>
                  </a:lnTo>
                  <a:lnTo>
                    <a:pt x="418" y="88"/>
                  </a:lnTo>
                  <a:lnTo>
                    <a:pt x="445" y="149"/>
                  </a:lnTo>
                  <a:lnTo>
                    <a:pt x="464" y="249"/>
                  </a:lnTo>
                  <a:lnTo>
                    <a:pt x="453" y="272"/>
                  </a:lnTo>
                  <a:lnTo>
                    <a:pt x="309" y="267"/>
                  </a:lnTo>
                  <a:lnTo>
                    <a:pt x="0" y="263"/>
                  </a:lnTo>
                  <a:lnTo>
                    <a:pt x="3"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78" name="Freeform 77"/>
            <p:cNvSpPr>
              <a:spLocks/>
            </p:cNvSpPr>
            <p:nvPr/>
          </p:nvSpPr>
          <p:spPr bwMode="auto">
            <a:xfrm>
              <a:off x="4281114" y="2451037"/>
              <a:ext cx="978247" cy="671958"/>
            </a:xfrm>
            <a:custGeom>
              <a:avLst/>
              <a:gdLst>
                <a:gd name="T0" fmla="*/ 8 w 492"/>
                <a:gd name="T1" fmla="*/ 0 h 315"/>
                <a:gd name="T2" fmla="*/ 7 w 492"/>
                <a:gd name="T3" fmla="*/ 123 h 315"/>
                <a:gd name="T4" fmla="*/ 0 w 492"/>
                <a:gd name="T5" fmla="*/ 264 h 315"/>
                <a:gd name="T6" fmla="*/ 357 w 492"/>
                <a:gd name="T7" fmla="*/ 270 h 315"/>
                <a:gd name="T8" fmla="*/ 395 w 492"/>
                <a:gd name="T9" fmla="*/ 290 h 315"/>
                <a:gd name="T10" fmla="*/ 421 w 492"/>
                <a:gd name="T11" fmla="*/ 262 h 315"/>
                <a:gd name="T12" fmla="*/ 492 w 492"/>
                <a:gd name="T13" fmla="*/ 315 h 315"/>
                <a:gd name="T14" fmla="*/ 481 w 492"/>
                <a:gd name="T15" fmla="*/ 260 h 315"/>
                <a:gd name="T16" fmla="*/ 488 w 492"/>
                <a:gd name="T17" fmla="*/ 220 h 315"/>
                <a:gd name="T18" fmla="*/ 492 w 492"/>
                <a:gd name="T19" fmla="*/ 76 h 315"/>
                <a:gd name="T20" fmla="*/ 460 w 492"/>
                <a:gd name="T21" fmla="*/ 45 h 315"/>
                <a:gd name="T22" fmla="*/ 473 w 492"/>
                <a:gd name="T23" fmla="*/ 4 h 315"/>
                <a:gd name="T24" fmla="*/ 239 w 492"/>
                <a:gd name="T25" fmla="*/ 3 h 315"/>
                <a:gd name="T26" fmla="*/ 8 w 492"/>
                <a:gd name="T27"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2" h="315">
                  <a:moveTo>
                    <a:pt x="8" y="0"/>
                  </a:moveTo>
                  <a:lnTo>
                    <a:pt x="7" y="123"/>
                  </a:lnTo>
                  <a:lnTo>
                    <a:pt x="0" y="264"/>
                  </a:lnTo>
                  <a:lnTo>
                    <a:pt x="357" y="270"/>
                  </a:lnTo>
                  <a:lnTo>
                    <a:pt x="395" y="290"/>
                  </a:lnTo>
                  <a:lnTo>
                    <a:pt x="421" y="262"/>
                  </a:lnTo>
                  <a:lnTo>
                    <a:pt x="492" y="315"/>
                  </a:lnTo>
                  <a:lnTo>
                    <a:pt x="481" y="260"/>
                  </a:lnTo>
                  <a:lnTo>
                    <a:pt x="488" y="220"/>
                  </a:lnTo>
                  <a:lnTo>
                    <a:pt x="492" y="76"/>
                  </a:lnTo>
                  <a:lnTo>
                    <a:pt x="460" y="45"/>
                  </a:lnTo>
                  <a:lnTo>
                    <a:pt x="473" y="4"/>
                  </a:lnTo>
                  <a:lnTo>
                    <a:pt x="239" y="3"/>
                  </a:lnTo>
                  <a:lnTo>
                    <a:pt x="8"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79" name="Freeform 78"/>
            <p:cNvSpPr>
              <a:spLocks/>
            </p:cNvSpPr>
            <p:nvPr/>
          </p:nvSpPr>
          <p:spPr bwMode="auto">
            <a:xfrm>
              <a:off x="4271172" y="3012068"/>
              <a:ext cx="1159184" cy="558898"/>
            </a:xfrm>
            <a:custGeom>
              <a:avLst/>
              <a:gdLst>
                <a:gd name="T0" fmla="*/ 7 w 583"/>
                <a:gd name="T1" fmla="*/ 0 h 262"/>
                <a:gd name="T2" fmla="*/ 0 w 583"/>
                <a:gd name="T3" fmla="*/ 173 h 262"/>
                <a:gd name="T4" fmla="*/ 132 w 583"/>
                <a:gd name="T5" fmla="*/ 178 h 262"/>
                <a:gd name="T6" fmla="*/ 131 w 583"/>
                <a:gd name="T7" fmla="*/ 262 h 262"/>
                <a:gd name="T8" fmla="*/ 308 w 583"/>
                <a:gd name="T9" fmla="*/ 260 h 262"/>
                <a:gd name="T10" fmla="*/ 467 w 583"/>
                <a:gd name="T11" fmla="*/ 257 h 262"/>
                <a:gd name="T12" fmla="*/ 583 w 583"/>
                <a:gd name="T13" fmla="*/ 260 h 262"/>
                <a:gd name="T14" fmla="*/ 547 w 583"/>
                <a:gd name="T15" fmla="*/ 186 h 262"/>
                <a:gd name="T16" fmla="*/ 522 w 583"/>
                <a:gd name="T17" fmla="*/ 117 h 262"/>
                <a:gd name="T18" fmla="*/ 495 w 583"/>
                <a:gd name="T19" fmla="*/ 47 h 262"/>
                <a:gd name="T20" fmla="*/ 428 w 583"/>
                <a:gd name="T21" fmla="*/ 1 h 262"/>
                <a:gd name="T22" fmla="*/ 399 w 583"/>
                <a:gd name="T23" fmla="*/ 28 h 262"/>
                <a:gd name="T24" fmla="*/ 362 w 583"/>
                <a:gd name="T25" fmla="*/ 9 h 262"/>
                <a:gd name="T26" fmla="*/ 204 w 583"/>
                <a:gd name="T27" fmla="*/ 3 h 262"/>
                <a:gd name="T28" fmla="*/ 7 w 583"/>
                <a:gd name="T2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3" h="262">
                  <a:moveTo>
                    <a:pt x="7" y="0"/>
                  </a:moveTo>
                  <a:lnTo>
                    <a:pt x="0" y="173"/>
                  </a:lnTo>
                  <a:lnTo>
                    <a:pt x="132" y="178"/>
                  </a:lnTo>
                  <a:lnTo>
                    <a:pt x="131" y="262"/>
                  </a:lnTo>
                  <a:lnTo>
                    <a:pt x="308" y="260"/>
                  </a:lnTo>
                  <a:lnTo>
                    <a:pt x="467" y="257"/>
                  </a:lnTo>
                  <a:lnTo>
                    <a:pt x="583" y="260"/>
                  </a:lnTo>
                  <a:lnTo>
                    <a:pt x="547" y="186"/>
                  </a:lnTo>
                  <a:lnTo>
                    <a:pt x="522" y="117"/>
                  </a:lnTo>
                  <a:lnTo>
                    <a:pt x="495" y="47"/>
                  </a:lnTo>
                  <a:lnTo>
                    <a:pt x="428" y="1"/>
                  </a:lnTo>
                  <a:lnTo>
                    <a:pt x="399" y="28"/>
                  </a:lnTo>
                  <a:lnTo>
                    <a:pt x="362" y="9"/>
                  </a:lnTo>
                  <a:lnTo>
                    <a:pt x="204" y="3"/>
                  </a:lnTo>
                  <a:lnTo>
                    <a:pt x="7"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80" name="Freeform 79"/>
            <p:cNvSpPr>
              <a:spLocks/>
            </p:cNvSpPr>
            <p:nvPr/>
          </p:nvSpPr>
          <p:spPr bwMode="auto">
            <a:xfrm>
              <a:off x="4510160" y="3561993"/>
              <a:ext cx="1025576" cy="550805"/>
            </a:xfrm>
            <a:custGeom>
              <a:avLst/>
              <a:gdLst>
                <a:gd name="T0" fmla="*/ 4 w 511"/>
                <a:gd name="T1" fmla="*/ 3 h 258"/>
                <a:gd name="T2" fmla="*/ 3 w 511"/>
                <a:gd name="T3" fmla="*/ 151 h 258"/>
                <a:gd name="T4" fmla="*/ 0 w 511"/>
                <a:gd name="T5" fmla="*/ 254 h 258"/>
                <a:gd name="T6" fmla="*/ 511 w 511"/>
                <a:gd name="T7" fmla="*/ 258 h 258"/>
                <a:gd name="T8" fmla="*/ 501 w 511"/>
                <a:gd name="T9" fmla="*/ 123 h 258"/>
                <a:gd name="T10" fmla="*/ 501 w 511"/>
                <a:gd name="T11" fmla="*/ 74 h 258"/>
                <a:gd name="T12" fmla="*/ 460 w 511"/>
                <a:gd name="T13" fmla="*/ 42 h 258"/>
                <a:gd name="T14" fmla="*/ 472 w 511"/>
                <a:gd name="T15" fmla="*/ 16 h 258"/>
                <a:gd name="T16" fmla="*/ 455 w 511"/>
                <a:gd name="T17" fmla="*/ 0 h 258"/>
                <a:gd name="T18" fmla="*/ 222 w 511"/>
                <a:gd name="T19" fmla="*/ 3 h 258"/>
                <a:gd name="T20" fmla="*/ 4 w 511"/>
                <a:gd name="T21" fmla="*/ 3 h 258"/>
                <a:gd name="connsiteX0" fmla="*/ 172 w 10094"/>
                <a:gd name="connsiteY0" fmla="*/ 116 h 10000"/>
                <a:gd name="connsiteX1" fmla="*/ 153 w 10094"/>
                <a:gd name="connsiteY1" fmla="*/ 5853 h 10000"/>
                <a:gd name="connsiteX2" fmla="*/ 0 w 10094"/>
                <a:gd name="connsiteY2" fmla="*/ 9969 h 10000"/>
                <a:gd name="connsiteX3" fmla="*/ 10094 w 10094"/>
                <a:gd name="connsiteY3" fmla="*/ 10000 h 10000"/>
                <a:gd name="connsiteX4" fmla="*/ 9898 w 10094"/>
                <a:gd name="connsiteY4" fmla="*/ 4767 h 10000"/>
                <a:gd name="connsiteX5" fmla="*/ 9898 w 10094"/>
                <a:gd name="connsiteY5" fmla="*/ 2868 h 10000"/>
                <a:gd name="connsiteX6" fmla="*/ 9096 w 10094"/>
                <a:gd name="connsiteY6" fmla="*/ 1628 h 10000"/>
                <a:gd name="connsiteX7" fmla="*/ 9331 w 10094"/>
                <a:gd name="connsiteY7" fmla="*/ 620 h 10000"/>
                <a:gd name="connsiteX8" fmla="*/ 8998 w 10094"/>
                <a:gd name="connsiteY8" fmla="*/ 0 h 10000"/>
                <a:gd name="connsiteX9" fmla="*/ 4438 w 10094"/>
                <a:gd name="connsiteY9" fmla="*/ 116 h 10000"/>
                <a:gd name="connsiteX10" fmla="*/ 172 w 10094"/>
                <a:gd name="connsiteY10" fmla="*/ 116 h 10000"/>
                <a:gd name="connsiteX0" fmla="*/ 172 w 10094"/>
                <a:gd name="connsiteY0" fmla="*/ 124 h 10008"/>
                <a:gd name="connsiteX1" fmla="*/ 153 w 10094"/>
                <a:gd name="connsiteY1" fmla="*/ 5861 h 10008"/>
                <a:gd name="connsiteX2" fmla="*/ 0 w 10094"/>
                <a:gd name="connsiteY2" fmla="*/ 9977 h 10008"/>
                <a:gd name="connsiteX3" fmla="*/ 10094 w 10094"/>
                <a:gd name="connsiteY3" fmla="*/ 10008 h 10008"/>
                <a:gd name="connsiteX4" fmla="*/ 9898 w 10094"/>
                <a:gd name="connsiteY4" fmla="*/ 4775 h 10008"/>
                <a:gd name="connsiteX5" fmla="*/ 9898 w 10094"/>
                <a:gd name="connsiteY5" fmla="*/ 2876 h 10008"/>
                <a:gd name="connsiteX6" fmla="*/ 9096 w 10094"/>
                <a:gd name="connsiteY6" fmla="*/ 1636 h 10008"/>
                <a:gd name="connsiteX7" fmla="*/ 9331 w 10094"/>
                <a:gd name="connsiteY7" fmla="*/ 628 h 10008"/>
                <a:gd name="connsiteX8" fmla="*/ 8998 w 10094"/>
                <a:gd name="connsiteY8" fmla="*/ 8 h 10008"/>
                <a:gd name="connsiteX9" fmla="*/ 4625 w 10094"/>
                <a:gd name="connsiteY9" fmla="*/ 0 h 10008"/>
                <a:gd name="connsiteX10" fmla="*/ 172 w 10094"/>
                <a:gd name="connsiteY10" fmla="*/ 124 h 10008"/>
                <a:gd name="connsiteX0" fmla="*/ 172 w 10094"/>
                <a:gd name="connsiteY0" fmla="*/ 124 h 10008"/>
                <a:gd name="connsiteX1" fmla="*/ 28 w 10094"/>
                <a:gd name="connsiteY1" fmla="*/ 5923 h 10008"/>
                <a:gd name="connsiteX2" fmla="*/ 0 w 10094"/>
                <a:gd name="connsiteY2" fmla="*/ 9977 h 10008"/>
                <a:gd name="connsiteX3" fmla="*/ 10094 w 10094"/>
                <a:gd name="connsiteY3" fmla="*/ 10008 h 10008"/>
                <a:gd name="connsiteX4" fmla="*/ 9898 w 10094"/>
                <a:gd name="connsiteY4" fmla="*/ 4775 h 10008"/>
                <a:gd name="connsiteX5" fmla="*/ 9898 w 10094"/>
                <a:gd name="connsiteY5" fmla="*/ 2876 h 10008"/>
                <a:gd name="connsiteX6" fmla="*/ 9096 w 10094"/>
                <a:gd name="connsiteY6" fmla="*/ 1636 h 10008"/>
                <a:gd name="connsiteX7" fmla="*/ 9331 w 10094"/>
                <a:gd name="connsiteY7" fmla="*/ 628 h 10008"/>
                <a:gd name="connsiteX8" fmla="*/ 8998 w 10094"/>
                <a:gd name="connsiteY8" fmla="*/ 8 h 10008"/>
                <a:gd name="connsiteX9" fmla="*/ 4625 w 10094"/>
                <a:gd name="connsiteY9" fmla="*/ 0 h 10008"/>
                <a:gd name="connsiteX10" fmla="*/ 172 w 10094"/>
                <a:gd name="connsiteY10" fmla="*/ 124 h 1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4" h="10008">
                  <a:moveTo>
                    <a:pt x="172" y="124"/>
                  </a:moveTo>
                  <a:cubicBezTo>
                    <a:pt x="166" y="2036"/>
                    <a:pt x="34" y="4011"/>
                    <a:pt x="28" y="5923"/>
                  </a:cubicBezTo>
                  <a:cubicBezTo>
                    <a:pt x="19" y="7274"/>
                    <a:pt x="9" y="8626"/>
                    <a:pt x="0" y="9977"/>
                  </a:cubicBezTo>
                  <a:lnTo>
                    <a:pt x="10094" y="10008"/>
                  </a:lnTo>
                  <a:cubicBezTo>
                    <a:pt x="10029" y="8264"/>
                    <a:pt x="9963" y="6519"/>
                    <a:pt x="9898" y="4775"/>
                  </a:cubicBezTo>
                  <a:lnTo>
                    <a:pt x="9898" y="2876"/>
                  </a:lnTo>
                  <a:lnTo>
                    <a:pt x="9096" y="1636"/>
                  </a:lnTo>
                  <a:cubicBezTo>
                    <a:pt x="9174" y="1300"/>
                    <a:pt x="9253" y="964"/>
                    <a:pt x="9331" y="628"/>
                  </a:cubicBezTo>
                  <a:lnTo>
                    <a:pt x="8998" y="8"/>
                  </a:lnTo>
                  <a:lnTo>
                    <a:pt x="4625" y="0"/>
                  </a:lnTo>
                  <a:lnTo>
                    <a:pt x="172" y="124"/>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81" name="Freeform 80"/>
            <p:cNvSpPr>
              <a:spLocks/>
            </p:cNvSpPr>
            <p:nvPr/>
          </p:nvSpPr>
          <p:spPr bwMode="auto">
            <a:xfrm>
              <a:off x="4376553" y="4104267"/>
              <a:ext cx="1196961" cy="620761"/>
            </a:xfrm>
            <a:custGeom>
              <a:avLst/>
              <a:gdLst>
                <a:gd name="T0" fmla="*/ 5 w 602"/>
                <a:gd name="T1" fmla="*/ 0 h 291"/>
                <a:gd name="T2" fmla="*/ 0 w 602"/>
                <a:gd name="T3" fmla="*/ 52 h 291"/>
                <a:gd name="T4" fmla="*/ 214 w 602"/>
                <a:gd name="T5" fmla="*/ 59 h 291"/>
                <a:gd name="T6" fmla="*/ 215 w 602"/>
                <a:gd name="T7" fmla="*/ 225 h 291"/>
                <a:gd name="T8" fmla="*/ 324 w 602"/>
                <a:gd name="T9" fmla="*/ 271 h 291"/>
                <a:gd name="T10" fmla="*/ 355 w 602"/>
                <a:gd name="T11" fmla="*/ 254 h 291"/>
                <a:gd name="T12" fmla="*/ 425 w 602"/>
                <a:gd name="T13" fmla="*/ 291 h 291"/>
                <a:gd name="T14" fmla="*/ 469 w 602"/>
                <a:gd name="T15" fmla="*/ 290 h 291"/>
                <a:gd name="T16" fmla="*/ 553 w 602"/>
                <a:gd name="T17" fmla="*/ 254 h 291"/>
                <a:gd name="T18" fmla="*/ 602 w 602"/>
                <a:gd name="T19" fmla="*/ 288 h 291"/>
                <a:gd name="T20" fmla="*/ 602 w 602"/>
                <a:gd name="T21" fmla="*/ 109 h 291"/>
                <a:gd name="T22" fmla="*/ 586 w 602"/>
                <a:gd name="T23" fmla="*/ 4 h 291"/>
                <a:gd name="T24" fmla="*/ 5 w 602"/>
                <a:gd name="T25"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2" h="291">
                  <a:moveTo>
                    <a:pt x="5" y="0"/>
                  </a:moveTo>
                  <a:lnTo>
                    <a:pt x="0" y="52"/>
                  </a:lnTo>
                  <a:lnTo>
                    <a:pt x="214" y="59"/>
                  </a:lnTo>
                  <a:lnTo>
                    <a:pt x="215" y="225"/>
                  </a:lnTo>
                  <a:lnTo>
                    <a:pt x="324" y="271"/>
                  </a:lnTo>
                  <a:lnTo>
                    <a:pt x="355" y="254"/>
                  </a:lnTo>
                  <a:lnTo>
                    <a:pt x="425" y="291"/>
                  </a:lnTo>
                  <a:lnTo>
                    <a:pt x="469" y="290"/>
                  </a:lnTo>
                  <a:lnTo>
                    <a:pt x="553" y="254"/>
                  </a:lnTo>
                  <a:lnTo>
                    <a:pt x="602" y="288"/>
                  </a:lnTo>
                  <a:lnTo>
                    <a:pt x="602" y="109"/>
                  </a:lnTo>
                  <a:lnTo>
                    <a:pt x="586" y="4"/>
                  </a:lnTo>
                  <a:lnTo>
                    <a:pt x="5"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82" name="Freeform 81"/>
            <p:cNvSpPr>
              <a:spLocks/>
            </p:cNvSpPr>
            <p:nvPr/>
          </p:nvSpPr>
          <p:spPr bwMode="auto">
            <a:xfrm>
              <a:off x="5080414" y="1817477"/>
              <a:ext cx="912634" cy="1100730"/>
            </a:xfrm>
            <a:custGeom>
              <a:avLst/>
              <a:gdLst>
                <a:gd name="T0" fmla="*/ 0 w 459"/>
                <a:gd name="T1" fmla="*/ 40 h 516"/>
                <a:gd name="T2" fmla="*/ 121 w 459"/>
                <a:gd name="T3" fmla="*/ 40 h 516"/>
                <a:gd name="T4" fmla="*/ 118 w 459"/>
                <a:gd name="T5" fmla="*/ 0 h 516"/>
                <a:gd name="T6" fmla="*/ 145 w 459"/>
                <a:gd name="T7" fmla="*/ 11 h 516"/>
                <a:gd name="T8" fmla="*/ 150 w 459"/>
                <a:gd name="T9" fmla="*/ 42 h 516"/>
                <a:gd name="T10" fmla="*/ 208 w 459"/>
                <a:gd name="T11" fmla="*/ 76 h 516"/>
                <a:gd name="T12" fmla="*/ 225 w 459"/>
                <a:gd name="T13" fmla="*/ 61 h 516"/>
                <a:gd name="T14" fmla="*/ 259 w 459"/>
                <a:gd name="T15" fmla="*/ 61 h 516"/>
                <a:gd name="T16" fmla="*/ 285 w 459"/>
                <a:gd name="T17" fmla="*/ 89 h 516"/>
                <a:gd name="T18" fmla="*/ 302 w 459"/>
                <a:gd name="T19" fmla="*/ 80 h 516"/>
                <a:gd name="T20" fmla="*/ 353 w 459"/>
                <a:gd name="T21" fmla="*/ 91 h 516"/>
                <a:gd name="T22" fmla="*/ 371 w 459"/>
                <a:gd name="T23" fmla="*/ 69 h 516"/>
                <a:gd name="T24" fmla="*/ 402 w 459"/>
                <a:gd name="T25" fmla="*/ 86 h 516"/>
                <a:gd name="T26" fmla="*/ 459 w 459"/>
                <a:gd name="T27" fmla="*/ 84 h 516"/>
                <a:gd name="T28" fmla="*/ 367 w 459"/>
                <a:gd name="T29" fmla="*/ 147 h 516"/>
                <a:gd name="T30" fmla="*/ 321 w 459"/>
                <a:gd name="T31" fmla="*/ 203 h 516"/>
                <a:gd name="T32" fmla="*/ 331 w 459"/>
                <a:gd name="T33" fmla="*/ 286 h 516"/>
                <a:gd name="T34" fmla="*/ 299 w 459"/>
                <a:gd name="T35" fmla="*/ 319 h 516"/>
                <a:gd name="T36" fmla="*/ 312 w 459"/>
                <a:gd name="T37" fmla="*/ 344 h 516"/>
                <a:gd name="T38" fmla="*/ 312 w 459"/>
                <a:gd name="T39" fmla="*/ 404 h 516"/>
                <a:gd name="T40" fmla="*/ 343 w 459"/>
                <a:gd name="T41" fmla="*/ 404 h 516"/>
                <a:gd name="T42" fmla="*/ 389 w 459"/>
                <a:gd name="T43" fmla="*/ 447 h 516"/>
                <a:gd name="T44" fmla="*/ 408 w 459"/>
                <a:gd name="T45" fmla="*/ 500 h 516"/>
                <a:gd name="T46" fmla="*/ 85 w 459"/>
                <a:gd name="T47" fmla="*/ 516 h 516"/>
                <a:gd name="T48" fmla="*/ 86 w 459"/>
                <a:gd name="T49" fmla="*/ 372 h 516"/>
                <a:gd name="T50" fmla="*/ 57 w 459"/>
                <a:gd name="T51" fmla="*/ 341 h 516"/>
                <a:gd name="T52" fmla="*/ 67 w 459"/>
                <a:gd name="T53" fmla="*/ 304 h 516"/>
                <a:gd name="T54" fmla="*/ 76 w 459"/>
                <a:gd name="T55" fmla="*/ 281 h 516"/>
                <a:gd name="T56" fmla="*/ 57 w 459"/>
                <a:gd name="T57" fmla="*/ 183 h 516"/>
                <a:gd name="T58" fmla="*/ 29 w 459"/>
                <a:gd name="T59" fmla="*/ 118 h 516"/>
                <a:gd name="T60" fmla="*/ 0 w 459"/>
                <a:gd name="T61" fmla="*/ 4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9" h="516">
                  <a:moveTo>
                    <a:pt x="0" y="40"/>
                  </a:moveTo>
                  <a:lnTo>
                    <a:pt x="121" y="40"/>
                  </a:lnTo>
                  <a:lnTo>
                    <a:pt x="118" y="0"/>
                  </a:lnTo>
                  <a:lnTo>
                    <a:pt x="145" y="11"/>
                  </a:lnTo>
                  <a:lnTo>
                    <a:pt x="150" y="42"/>
                  </a:lnTo>
                  <a:lnTo>
                    <a:pt x="208" y="76"/>
                  </a:lnTo>
                  <a:lnTo>
                    <a:pt x="225" y="61"/>
                  </a:lnTo>
                  <a:lnTo>
                    <a:pt x="259" y="61"/>
                  </a:lnTo>
                  <a:lnTo>
                    <a:pt x="285" y="89"/>
                  </a:lnTo>
                  <a:lnTo>
                    <a:pt x="302" y="80"/>
                  </a:lnTo>
                  <a:lnTo>
                    <a:pt x="353" y="91"/>
                  </a:lnTo>
                  <a:lnTo>
                    <a:pt x="371" y="69"/>
                  </a:lnTo>
                  <a:lnTo>
                    <a:pt x="402" y="86"/>
                  </a:lnTo>
                  <a:lnTo>
                    <a:pt x="459" y="84"/>
                  </a:lnTo>
                  <a:lnTo>
                    <a:pt x="367" y="147"/>
                  </a:lnTo>
                  <a:lnTo>
                    <a:pt x="321" y="203"/>
                  </a:lnTo>
                  <a:lnTo>
                    <a:pt x="331" y="286"/>
                  </a:lnTo>
                  <a:lnTo>
                    <a:pt x="299" y="319"/>
                  </a:lnTo>
                  <a:lnTo>
                    <a:pt x="312" y="344"/>
                  </a:lnTo>
                  <a:lnTo>
                    <a:pt x="312" y="404"/>
                  </a:lnTo>
                  <a:lnTo>
                    <a:pt x="343" y="404"/>
                  </a:lnTo>
                  <a:lnTo>
                    <a:pt x="389" y="447"/>
                  </a:lnTo>
                  <a:lnTo>
                    <a:pt x="408" y="500"/>
                  </a:lnTo>
                  <a:lnTo>
                    <a:pt x="85" y="516"/>
                  </a:lnTo>
                  <a:lnTo>
                    <a:pt x="86" y="372"/>
                  </a:lnTo>
                  <a:lnTo>
                    <a:pt x="57" y="341"/>
                  </a:lnTo>
                  <a:lnTo>
                    <a:pt x="67" y="304"/>
                  </a:lnTo>
                  <a:lnTo>
                    <a:pt x="76" y="281"/>
                  </a:lnTo>
                  <a:lnTo>
                    <a:pt x="57" y="183"/>
                  </a:lnTo>
                  <a:lnTo>
                    <a:pt x="29" y="118"/>
                  </a:lnTo>
                  <a:lnTo>
                    <a:pt x="0" y="4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83" name="Freeform 82"/>
            <p:cNvSpPr>
              <a:spLocks/>
            </p:cNvSpPr>
            <p:nvPr/>
          </p:nvSpPr>
          <p:spPr bwMode="auto">
            <a:xfrm>
              <a:off x="1654560" y="2770603"/>
              <a:ext cx="1169125" cy="1950082"/>
            </a:xfrm>
            <a:custGeom>
              <a:avLst/>
              <a:gdLst>
                <a:gd name="T0" fmla="*/ 45 w 588"/>
                <a:gd name="T1" fmla="*/ 0 h 904"/>
                <a:gd name="T2" fmla="*/ 314 w 588"/>
                <a:gd name="T3" fmla="*/ 54 h 904"/>
                <a:gd name="T4" fmla="*/ 256 w 588"/>
                <a:gd name="T5" fmla="*/ 319 h 904"/>
                <a:gd name="T6" fmla="*/ 559 w 588"/>
                <a:gd name="T7" fmla="*/ 725 h 904"/>
                <a:gd name="T8" fmla="*/ 588 w 588"/>
                <a:gd name="T9" fmla="*/ 776 h 904"/>
                <a:gd name="T10" fmla="*/ 558 w 588"/>
                <a:gd name="T11" fmla="*/ 801 h 904"/>
                <a:gd name="T12" fmla="*/ 539 w 588"/>
                <a:gd name="T13" fmla="*/ 846 h 904"/>
                <a:gd name="T14" fmla="*/ 522 w 588"/>
                <a:gd name="T15" fmla="*/ 873 h 904"/>
                <a:gd name="T16" fmla="*/ 540 w 588"/>
                <a:gd name="T17" fmla="*/ 896 h 904"/>
                <a:gd name="T18" fmla="*/ 510 w 588"/>
                <a:gd name="T19" fmla="*/ 904 h 904"/>
                <a:gd name="T20" fmla="*/ 331 w 588"/>
                <a:gd name="T21" fmla="*/ 898 h 904"/>
                <a:gd name="T22" fmla="*/ 320 w 588"/>
                <a:gd name="T23" fmla="*/ 845 h 904"/>
                <a:gd name="T24" fmla="*/ 289 w 588"/>
                <a:gd name="T25" fmla="*/ 806 h 904"/>
                <a:gd name="T26" fmla="*/ 266 w 588"/>
                <a:gd name="T27" fmla="*/ 792 h 904"/>
                <a:gd name="T28" fmla="*/ 259 w 588"/>
                <a:gd name="T29" fmla="*/ 765 h 904"/>
                <a:gd name="T30" fmla="*/ 240 w 588"/>
                <a:gd name="T31" fmla="*/ 749 h 904"/>
                <a:gd name="T32" fmla="*/ 221 w 588"/>
                <a:gd name="T33" fmla="*/ 730 h 904"/>
                <a:gd name="T34" fmla="*/ 216 w 588"/>
                <a:gd name="T35" fmla="*/ 709 h 904"/>
                <a:gd name="T36" fmla="*/ 198 w 588"/>
                <a:gd name="T37" fmla="*/ 695 h 904"/>
                <a:gd name="T38" fmla="*/ 171 w 588"/>
                <a:gd name="T39" fmla="*/ 703 h 904"/>
                <a:gd name="T40" fmla="*/ 139 w 588"/>
                <a:gd name="T41" fmla="*/ 692 h 904"/>
                <a:gd name="T42" fmla="*/ 139 w 588"/>
                <a:gd name="T43" fmla="*/ 680 h 904"/>
                <a:gd name="T44" fmla="*/ 138 w 588"/>
                <a:gd name="T45" fmla="*/ 655 h 904"/>
                <a:gd name="T46" fmla="*/ 125 w 588"/>
                <a:gd name="T47" fmla="*/ 628 h 904"/>
                <a:gd name="T48" fmla="*/ 124 w 588"/>
                <a:gd name="T49" fmla="*/ 605 h 904"/>
                <a:gd name="T50" fmla="*/ 110 w 588"/>
                <a:gd name="T51" fmla="*/ 585 h 904"/>
                <a:gd name="T52" fmla="*/ 114 w 588"/>
                <a:gd name="T53" fmla="*/ 567 h 904"/>
                <a:gd name="T54" fmla="*/ 75 w 588"/>
                <a:gd name="T55" fmla="*/ 521 h 904"/>
                <a:gd name="T56" fmla="*/ 75 w 588"/>
                <a:gd name="T57" fmla="*/ 495 h 904"/>
                <a:gd name="T58" fmla="*/ 95 w 588"/>
                <a:gd name="T59" fmla="*/ 485 h 904"/>
                <a:gd name="T60" fmla="*/ 95 w 588"/>
                <a:gd name="T61" fmla="*/ 468 h 904"/>
                <a:gd name="T62" fmla="*/ 75 w 588"/>
                <a:gd name="T63" fmla="*/ 463 h 904"/>
                <a:gd name="T64" fmla="*/ 66 w 588"/>
                <a:gd name="T65" fmla="*/ 439 h 904"/>
                <a:gd name="T66" fmla="*/ 56 w 588"/>
                <a:gd name="T67" fmla="*/ 394 h 904"/>
                <a:gd name="T68" fmla="*/ 85 w 588"/>
                <a:gd name="T69" fmla="*/ 419 h 904"/>
                <a:gd name="T70" fmla="*/ 74 w 588"/>
                <a:gd name="T71" fmla="*/ 387 h 904"/>
                <a:gd name="T72" fmla="*/ 95 w 588"/>
                <a:gd name="T73" fmla="*/ 387 h 904"/>
                <a:gd name="T74" fmla="*/ 95 w 588"/>
                <a:gd name="T75" fmla="*/ 365 h 904"/>
                <a:gd name="T76" fmla="*/ 74 w 588"/>
                <a:gd name="T77" fmla="*/ 349 h 904"/>
                <a:gd name="T78" fmla="*/ 64 w 588"/>
                <a:gd name="T79" fmla="*/ 370 h 904"/>
                <a:gd name="T80" fmla="*/ 45 w 588"/>
                <a:gd name="T81" fmla="*/ 364 h 904"/>
                <a:gd name="T82" fmla="*/ 7 w 588"/>
                <a:gd name="T83" fmla="*/ 261 h 904"/>
                <a:gd name="T84" fmla="*/ 18 w 588"/>
                <a:gd name="T85" fmla="*/ 188 h 904"/>
                <a:gd name="T86" fmla="*/ 0 w 588"/>
                <a:gd name="T87" fmla="*/ 147 h 904"/>
                <a:gd name="T88" fmla="*/ 8 w 588"/>
                <a:gd name="T89" fmla="*/ 116 h 904"/>
                <a:gd name="T90" fmla="*/ 27 w 588"/>
                <a:gd name="T91" fmla="*/ 109 h 904"/>
                <a:gd name="T92" fmla="*/ 45 w 588"/>
                <a:gd name="T93" fmla="*/ 62 h 904"/>
                <a:gd name="T94" fmla="*/ 45 w 588"/>
                <a:gd name="T95"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88" h="904">
                  <a:moveTo>
                    <a:pt x="45" y="0"/>
                  </a:moveTo>
                  <a:lnTo>
                    <a:pt x="314" y="54"/>
                  </a:lnTo>
                  <a:lnTo>
                    <a:pt x="256" y="319"/>
                  </a:lnTo>
                  <a:lnTo>
                    <a:pt x="559" y="725"/>
                  </a:lnTo>
                  <a:lnTo>
                    <a:pt x="588" y="776"/>
                  </a:lnTo>
                  <a:lnTo>
                    <a:pt x="558" y="801"/>
                  </a:lnTo>
                  <a:lnTo>
                    <a:pt x="539" y="846"/>
                  </a:lnTo>
                  <a:lnTo>
                    <a:pt x="522" y="873"/>
                  </a:lnTo>
                  <a:lnTo>
                    <a:pt x="540" y="896"/>
                  </a:lnTo>
                  <a:lnTo>
                    <a:pt x="510" y="904"/>
                  </a:lnTo>
                  <a:lnTo>
                    <a:pt x="331" y="898"/>
                  </a:lnTo>
                  <a:lnTo>
                    <a:pt x="320" y="845"/>
                  </a:lnTo>
                  <a:lnTo>
                    <a:pt x="289" y="806"/>
                  </a:lnTo>
                  <a:lnTo>
                    <a:pt x="266" y="792"/>
                  </a:lnTo>
                  <a:lnTo>
                    <a:pt x="259" y="765"/>
                  </a:lnTo>
                  <a:lnTo>
                    <a:pt x="240" y="749"/>
                  </a:lnTo>
                  <a:lnTo>
                    <a:pt x="221" y="730"/>
                  </a:lnTo>
                  <a:lnTo>
                    <a:pt x="216" y="709"/>
                  </a:lnTo>
                  <a:lnTo>
                    <a:pt x="198" y="695"/>
                  </a:lnTo>
                  <a:lnTo>
                    <a:pt x="171" y="703"/>
                  </a:lnTo>
                  <a:lnTo>
                    <a:pt x="139" y="692"/>
                  </a:lnTo>
                  <a:lnTo>
                    <a:pt x="139" y="680"/>
                  </a:lnTo>
                  <a:lnTo>
                    <a:pt x="138" y="655"/>
                  </a:lnTo>
                  <a:lnTo>
                    <a:pt x="125" y="628"/>
                  </a:lnTo>
                  <a:lnTo>
                    <a:pt x="124" y="605"/>
                  </a:lnTo>
                  <a:lnTo>
                    <a:pt x="110" y="585"/>
                  </a:lnTo>
                  <a:lnTo>
                    <a:pt x="114" y="567"/>
                  </a:lnTo>
                  <a:lnTo>
                    <a:pt x="75" y="521"/>
                  </a:lnTo>
                  <a:lnTo>
                    <a:pt x="75" y="495"/>
                  </a:lnTo>
                  <a:lnTo>
                    <a:pt x="95" y="485"/>
                  </a:lnTo>
                  <a:lnTo>
                    <a:pt x="95" y="468"/>
                  </a:lnTo>
                  <a:lnTo>
                    <a:pt x="75" y="463"/>
                  </a:lnTo>
                  <a:lnTo>
                    <a:pt x="66" y="439"/>
                  </a:lnTo>
                  <a:lnTo>
                    <a:pt x="56" y="394"/>
                  </a:lnTo>
                  <a:lnTo>
                    <a:pt x="85" y="419"/>
                  </a:lnTo>
                  <a:lnTo>
                    <a:pt x="74" y="387"/>
                  </a:lnTo>
                  <a:lnTo>
                    <a:pt x="95" y="387"/>
                  </a:lnTo>
                  <a:lnTo>
                    <a:pt x="95" y="365"/>
                  </a:lnTo>
                  <a:lnTo>
                    <a:pt x="74" y="349"/>
                  </a:lnTo>
                  <a:lnTo>
                    <a:pt x="64" y="370"/>
                  </a:lnTo>
                  <a:lnTo>
                    <a:pt x="45" y="364"/>
                  </a:lnTo>
                  <a:lnTo>
                    <a:pt x="7" y="261"/>
                  </a:lnTo>
                  <a:lnTo>
                    <a:pt x="18" y="188"/>
                  </a:lnTo>
                  <a:lnTo>
                    <a:pt x="0" y="147"/>
                  </a:lnTo>
                  <a:lnTo>
                    <a:pt x="8" y="116"/>
                  </a:lnTo>
                  <a:lnTo>
                    <a:pt x="27" y="109"/>
                  </a:lnTo>
                  <a:lnTo>
                    <a:pt x="45" y="62"/>
                  </a:lnTo>
                  <a:lnTo>
                    <a:pt x="45"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84" name="Freeform 83"/>
            <p:cNvSpPr>
              <a:spLocks/>
            </p:cNvSpPr>
            <p:nvPr/>
          </p:nvSpPr>
          <p:spPr bwMode="auto">
            <a:xfrm>
              <a:off x="1958772" y="1572159"/>
              <a:ext cx="882808" cy="701823"/>
            </a:xfrm>
            <a:custGeom>
              <a:avLst/>
              <a:gdLst>
                <a:gd name="T0" fmla="*/ 113 w 444"/>
                <a:gd name="T1" fmla="*/ 0 h 329"/>
                <a:gd name="T2" fmla="*/ 203 w 444"/>
                <a:gd name="T3" fmla="*/ 26 h 329"/>
                <a:gd name="T4" fmla="*/ 273 w 444"/>
                <a:gd name="T5" fmla="*/ 43 h 329"/>
                <a:gd name="T6" fmla="*/ 307 w 444"/>
                <a:gd name="T7" fmla="*/ 50 h 329"/>
                <a:gd name="T8" fmla="*/ 342 w 444"/>
                <a:gd name="T9" fmla="*/ 54 h 329"/>
                <a:gd name="T10" fmla="*/ 388 w 444"/>
                <a:gd name="T11" fmla="*/ 64 h 329"/>
                <a:gd name="T12" fmla="*/ 444 w 444"/>
                <a:gd name="T13" fmla="*/ 73 h 329"/>
                <a:gd name="T14" fmla="*/ 408 w 444"/>
                <a:gd name="T15" fmla="*/ 329 h 329"/>
                <a:gd name="T16" fmla="*/ 236 w 444"/>
                <a:gd name="T17" fmla="*/ 292 h 329"/>
                <a:gd name="T18" fmla="*/ 212 w 444"/>
                <a:gd name="T19" fmla="*/ 309 h 329"/>
                <a:gd name="T20" fmla="*/ 181 w 444"/>
                <a:gd name="T21" fmla="*/ 283 h 329"/>
                <a:gd name="T22" fmla="*/ 154 w 444"/>
                <a:gd name="T23" fmla="*/ 309 h 329"/>
                <a:gd name="T24" fmla="*/ 128 w 444"/>
                <a:gd name="T25" fmla="*/ 288 h 329"/>
                <a:gd name="T26" fmla="*/ 58 w 444"/>
                <a:gd name="T27" fmla="*/ 283 h 329"/>
                <a:gd name="T28" fmla="*/ 67 w 444"/>
                <a:gd name="T29" fmla="*/ 242 h 329"/>
                <a:gd name="T30" fmla="*/ 15 w 444"/>
                <a:gd name="T31" fmla="*/ 238 h 329"/>
                <a:gd name="T32" fmla="*/ 11 w 444"/>
                <a:gd name="T33" fmla="*/ 214 h 329"/>
                <a:gd name="T34" fmla="*/ 21 w 444"/>
                <a:gd name="T35" fmla="*/ 190 h 329"/>
                <a:gd name="T36" fmla="*/ 8 w 444"/>
                <a:gd name="T37" fmla="*/ 167 h 329"/>
                <a:gd name="T38" fmla="*/ 10 w 444"/>
                <a:gd name="T39" fmla="*/ 103 h 329"/>
                <a:gd name="T40" fmla="*/ 0 w 444"/>
                <a:gd name="T41" fmla="*/ 53 h 329"/>
                <a:gd name="T42" fmla="*/ 6 w 444"/>
                <a:gd name="T43" fmla="*/ 34 h 329"/>
                <a:gd name="T44" fmla="*/ 28 w 444"/>
                <a:gd name="T45" fmla="*/ 43 h 329"/>
                <a:gd name="T46" fmla="*/ 52 w 444"/>
                <a:gd name="T47" fmla="*/ 71 h 329"/>
                <a:gd name="T48" fmla="*/ 96 w 444"/>
                <a:gd name="T49" fmla="*/ 78 h 329"/>
                <a:gd name="T50" fmla="*/ 107 w 444"/>
                <a:gd name="T51" fmla="*/ 102 h 329"/>
                <a:gd name="T52" fmla="*/ 86 w 444"/>
                <a:gd name="T53" fmla="*/ 102 h 329"/>
                <a:gd name="T54" fmla="*/ 83 w 444"/>
                <a:gd name="T55" fmla="*/ 122 h 329"/>
                <a:gd name="T56" fmla="*/ 96 w 444"/>
                <a:gd name="T57" fmla="*/ 124 h 329"/>
                <a:gd name="T58" fmla="*/ 101 w 444"/>
                <a:gd name="T59" fmla="*/ 144 h 329"/>
                <a:gd name="T60" fmla="*/ 75 w 444"/>
                <a:gd name="T61" fmla="*/ 160 h 329"/>
                <a:gd name="T62" fmla="*/ 75 w 444"/>
                <a:gd name="T63" fmla="*/ 174 h 329"/>
                <a:gd name="T64" fmla="*/ 104 w 444"/>
                <a:gd name="T65" fmla="*/ 174 h 329"/>
                <a:gd name="T66" fmla="*/ 113 w 444"/>
                <a:gd name="T67" fmla="*/ 138 h 329"/>
                <a:gd name="T68" fmla="*/ 135 w 444"/>
                <a:gd name="T69" fmla="*/ 117 h 329"/>
                <a:gd name="T70" fmla="*/ 107 w 444"/>
                <a:gd name="T71" fmla="*/ 61 h 329"/>
                <a:gd name="T72" fmla="*/ 125 w 444"/>
                <a:gd name="T73" fmla="*/ 44 h 329"/>
                <a:gd name="T74" fmla="*/ 113 w 444"/>
                <a:gd name="T75"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4" h="329">
                  <a:moveTo>
                    <a:pt x="113" y="0"/>
                  </a:moveTo>
                  <a:lnTo>
                    <a:pt x="203" y="26"/>
                  </a:lnTo>
                  <a:lnTo>
                    <a:pt x="273" y="43"/>
                  </a:lnTo>
                  <a:lnTo>
                    <a:pt x="307" y="50"/>
                  </a:lnTo>
                  <a:lnTo>
                    <a:pt x="342" y="54"/>
                  </a:lnTo>
                  <a:lnTo>
                    <a:pt x="388" y="64"/>
                  </a:lnTo>
                  <a:lnTo>
                    <a:pt x="444" y="73"/>
                  </a:lnTo>
                  <a:lnTo>
                    <a:pt x="408" y="329"/>
                  </a:lnTo>
                  <a:lnTo>
                    <a:pt x="236" y="292"/>
                  </a:lnTo>
                  <a:lnTo>
                    <a:pt x="212" y="309"/>
                  </a:lnTo>
                  <a:lnTo>
                    <a:pt x="181" y="283"/>
                  </a:lnTo>
                  <a:lnTo>
                    <a:pt x="154" y="309"/>
                  </a:lnTo>
                  <a:lnTo>
                    <a:pt x="128" y="288"/>
                  </a:lnTo>
                  <a:lnTo>
                    <a:pt x="58" y="283"/>
                  </a:lnTo>
                  <a:lnTo>
                    <a:pt x="67" y="242"/>
                  </a:lnTo>
                  <a:lnTo>
                    <a:pt x="15" y="238"/>
                  </a:lnTo>
                  <a:lnTo>
                    <a:pt x="11" y="214"/>
                  </a:lnTo>
                  <a:lnTo>
                    <a:pt x="21" y="190"/>
                  </a:lnTo>
                  <a:lnTo>
                    <a:pt x="8" y="167"/>
                  </a:lnTo>
                  <a:lnTo>
                    <a:pt x="10" y="103"/>
                  </a:lnTo>
                  <a:lnTo>
                    <a:pt x="0" y="53"/>
                  </a:lnTo>
                  <a:lnTo>
                    <a:pt x="6" y="34"/>
                  </a:lnTo>
                  <a:lnTo>
                    <a:pt x="28" y="43"/>
                  </a:lnTo>
                  <a:lnTo>
                    <a:pt x="52" y="71"/>
                  </a:lnTo>
                  <a:lnTo>
                    <a:pt x="96" y="78"/>
                  </a:lnTo>
                  <a:lnTo>
                    <a:pt x="107" y="102"/>
                  </a:lnTo>
                  <a:lnTo>
                    <a:pt x="86" y="102"/>
                  </a:lnTo>
                  <a:lnTo>
                    <a:pt x="83" y="122"/>
                  </a:lnTo>
                  <a:lnTo>
                    <a:pt x="96" y="124"/>
                  </a:lnTo>
                  <a:lnTo>
                    <a:pt x="101" y="144"/>
                  </a:lnTo>
                  <a:lnTo>
                    <a:pt x="75" y="160"/>
                  </a:lnTo>
                  <a:lnTo>
                    <a:pt x="75" y="174"/>
                  </a:lnTo>
                  <a:lnTo>
                    <a:pt x="104" y="174"/>
                  </a:lnTo>
                  <a:lnTo>
                    <a:pt x="113" y="138"/>
                  </a:lnTo>
                  <a:lnTo>
                    <a:pt x="135" y="117"/>
                  </a:lnTo>
                  <a:lnTo>
                    <a:pt x="107" y="61"/>
                  </a:lnTo>
                  <a:lnTo>
                    <a:pt x="125" y="44"/>
                  </a:lnTo>
                  <a:lnTo>
                    <a:pt x="113"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85" name="Freeform 84"/>
            <p:cNvSpPr>
              <a:spLocks/>
            </p:cNvSpPr>
            <p:nvPr/>
          </p:nvSpPr>
          <p:spPr bwMode="auto">
            <a:xfrm>
              <a:off x="2652690" y="1725750"/>
              <a:ext cx="789358" cy="1375914"/>
            </a:xfrm>
            <a:custGeom>
              <a:avLst/>
              <a:gdLst>
                <a:gd name="T0" fmla="*/ 96 w 397"/>
                <a:gd name="T1" fmla="*/ 0 h 645"/>
                <a:gd name="T2" fmla="*/ 60 w 397"/>
                <a:gd name="T3" fmla="*/ 253 h 645"/>
                <a:gd name="T4" fmla="*/ 98 w 397"/>
                <a:gd name="T5" fmla="*/ 306 h 645"/>
                <a:gd name="T6" fmla="*/ 39 w 397"/>
                <a:gd name="T7" fmla="*/ 362 h 645"/>
                <a:gd name="T8" fmla="*/ 32 w 397"/>
                <a:gd name="T9" fmla="*/ 402 h 645"/>
                <a:gd name="T10" fmla="*/ 49 w 397"/>
                <a:gd name="T11" fmla="*/ 430 h 645"/>
                <a:gd name="T12" fmla="*/ 32 w 397"/>
                <a:gd name="T13" fmla="*/ 444 h 645"/>
                <a:gd name="T14" fmla="*/ 0 w 397"/>
                <a:gd name="T15" fmla="*/ 591 h 645"/>
                <a:gd name="T16" fmla="*/ 190 w 397"/>
                <a:gd name="T17" fmla="*/ 621 h 645"/>
                <a:gd name="T18" fmla="*/ 369 w 397"/>
                <a:gd name="T19" fmla="*/ 645 h 645"/>
                <a:gd name="T20" fmla="*/ 387 w 397"/>
                <a:gd name="T21" fmla="*/ 513 h 645"/>
                <a:gd name="T22" fmla="*/ 397 w 397"/>
                <a:gd name="T23" fmla="*/ 440 h 645"/>
                <a:gd name="T24" fmla="*/ 379 w 397"/>
                <a:gd name="T25" fmla="*/ 413 h 645"/>
                <a:gd name="T26" fmla="*/ 338 w 397"/>
                <a:gd name="T27" fmla="*/ 421 h 645"/>
                <a:gd name="T28" fmla="*/ 285 w 397"/>
                <a:gd name="T29" fmla="*/ 427 h 645"/>
                <a:gd name="T30" fmla="*/ 275 w 397"/>
                <a:gd name="T31" fmla="*/ 367 h 645"/>
                <a:gd name="T32" fmla="*/ 211 w 397"/>
                <a:gd name="T33" fmla="*/ 318 h 645"/>
                <a:gd name="T34" fmla="*/ 220 w 397"/>
                <a:gd name="T35" fmla="*/ 286 h 645"/>
                <a:gd name="T36" fmla="*/ 226 w 397"/>
                <a:gd name="T37" fmla="*/ 231 h 645"/>
                <a:gd name="T38" fmla="*/ 143 w 397"/>
                <a:gd name="T39" fmla="*/ 113 h 645"/>
                <a:gd name="T40" fmla="*/ 154 w 397"/>
                <a:gd name="T41" fmla="*/ 8 h 645"/>
                <a:gd name="T42" fmla="*/ 96 w 397"/>
                <a:gd name="T43"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7" h="645">
                  <a:moveTo>
                    <a:pt x="96" y="0"/>
                  </a:moveTo>
                  <a:lnTo>
                    <a:pt x="60" y="253"/>
                  </a:lnTo>
                  <a:lnTo>
                    <a:pt x="98" y="306"/>
                  </a:lnTo>
                  <a:lnTo>
                    <a:pt x="39" y="362"/>
                  </a:lnTo>
                  <a:lnTo>
                    <a:pt x="32" y="402"/>
                  </a:lnTo>
                  <a:lnTo>
                    <a:pt x="49" y="430"/>
                  </a:lnTo>
                  <a:lnTo>
                    <a:pt x="32" y="444"/>
                  </a:lnTo>
                  <a:lnTo>
                    <a:pt x="0" y="591"/>
                  </a:lnTo>
                  <a:lnTo>
                    <a:pt x="190" y="621"/>
                  </a:lnTo>
                  <a:lnTo>
                    <a:pt x="369" y="645"/>
                  </a:lnTo>
                  <a:lnTo>
                    <a:pt x="387" y="513"/>
                  </a:lnTo>
                  <a:lnTo>
                    <a:pt x="397" y="440"/>
                  </a:lnTo>
                  <a:lnTo>
                    <a:pt x="379" y="413"/>
                  </a:lnTo>
                  <a:lnTo>
                    <a:pt x="338" y="421"/>
                  </a:lnTo>
                  <a:lnTo>
                    <a:pt x="285" y="427"/>
                  </a:lnTo>
                  <a:lnTo>
                    <a:pt x="275" y="367"/>
                  </a:lnTo>
                  <a:lnTo>
                    <a:pt x="211" y="318"/>
                  </a:lnTo>
                  <a:lnTo>
                    <a:pt x="220" y="286"/>
                  </a:lnTo>
                  <a:lnTo>
                    <a:pt x="226" y="231"/>
                  </a:lnTo>
                  <a:lnTo>
                    <a:pt x="143" y="113"/>
                  </a:lnTo>
                  <a:lnTo>
                    <a:pt x="154" y="8"/>
                  </a:lnTo>
                  <a:lnTo>
                    <a:pt x="96"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86" name="Freeform 85"/>
            <p:cNvSpPr>
              <a:spLocks/>
            </p:cNvSpPr>
            <p:nvPr/>
          </p:nvSpPr>
          <p:spPr bwMode="auto">
            <a:xfrm>
              <a:off x="2167543" y="2899009"/>
              <a:ext cx="884797" cy="1427110"/>
            </a:xfrm>
            <a:custGeom>
              <a:avLst/>
              <a:gdLst>
                <a:gd name="T0" fmla="*/ 57 w 445"/>
                <a:gd name="T1" fmla="*/ 0 h 669"/>
                <a:gd name="T2" fmla="*/ 0 w 445"/>
                <a:gd name="T3" fmla="*/ 264 h 669"/>
                <a:gd name="T4" fmla="*/ 302 w 445"/>
                <a:gd name="T5" fmla="*/ 669 h 669"/>
                <a:gd name="T6" fmla="*/ 321 w 445"/>
                <a:gd name="T7" fmla="*/ 651 h 669"/>
                <a:gd name="T8" fmla="*/ 320 w 445"/>
                <a:gd name="T9" fmla="*/ 572 h 669"/>
                <a:gd name="T10" fmla="*/ 358 w 445"/>
                <a:gd name="T11" fmla="*/ 577 h 669"/>
                <a:gd name="T12" fmla="*/ 396 w 445"/>
                <a:gd name="T13" fmla="*/ 333 h 669"/>
                <a:gd name="T14" fmla="*/ 423 w 445"/>
                <a:gd name="T15" fmla="*/ 165 h 669"/>
                <a:gd name="T16" fmla="*/ 430 w 445"/>
                <a:gd name="T17" fmla="*/ 114 h 669"/>
                <a:gd name="T18" fmla="*/ 445 w 445"/>
                <a:gd name="T19" fmla="*/ 70 h 669"/>
                <a:gd name="T20" fmla="*/ 245 w 445"/>
                <a:gd name="T21" fmla="*/ 41 h 669"/>
                <a:gd name="T22" fmla="*/ 57 w 445"/>
                <a:gd name="T23"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5" h="669">
                  <a:moveTo>
                    <a:pt x="57" y="0"/>
                  </a:moveTo>
                  <a:lnTo>
                    <a:pt x="0" y="264"/>
                  </a:lnTo>
                  <a:lnTo>
                    <a:pt x="302" y="669"/>
                  </a:lnTo>
                  <a:lnTo>
                    <a:pt x="321" y="651"/>
                  </a:lnTo>
                  <a:lnTo>
                    <a:pt x="320" y="572"/>
                  </a:lnTo>
                  <a:lnTo>
                    <a:pt x="358" y="577"/>
                  </a:lnTo>
                  <a:lnTo>
                    <a:pt x="396" y="333"/>
                  </a:lnTo>
                  <a:lnTo>
                    <a:pt x="423" y="165"/>
                  </a:lnTo>
                  <a:lnTo>
                    <a:pt x="430" y="114"/>
                  </a:lnTo>
                  <a:lnTo>
                    <a:pt x="445" y="70"/>
                  </a:lnTo>
                  <a:lnTo>
                    <a:pt x="245" y="41"/>
                  </a:lnTo>
                  <a:lnTo>
                    <a:pt x="57"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87" name="Freeform 86"/>
            <p:cNvSpPr>
              <a:spLocks/>
            </p:cNvSpPr>
            <p:nvPr/>
          </p:nvSpPr>
          <p:spPr bwMode="auto">
            <a:xfrm>
              <a:off x="2929065" y="1734282"/>
              <a:ext cx="1387838" cy="927942"/>
            </a:xfrm>
            <a:custGeom>
              <a:avLst/>
              <a:gdLst>
                <a:gd name="T0" fmla="*/ 11 w 698"/>
                <a:gd name="T1" fmla="*/ 0 h 435"/>
                <a:gd name="T2" fmla="*/ 147 w 698"/>
                <a:gd name="T3" fmla="*/ 18 h 435"/>
                <a:gd name="T4" fmla="*/ 231 w 698"/>
                <a:gd name="T5" fmla="*/ 29 h 435"/>
                <a:gd name="T6" fmla="*/ 340 w 698"/>
                <a:gd name="T7" fmla="*/ 41 h 435"/>
                <a:gd name="T8" fmla="*/ 441 w 698"/>
                <a:gd name="T9" fmla="*/ 50 h 435"/>
                <a:gd name="T10" fmla="*/ 615 w 698"/>
                <a:gd name="T11" fmla="*/ 63 h 435"/>
                <a:gd name="T12" fmla="*/ 698 w 698"/>
                <a:gd name="T13" fmla="*/ 69 h 435"/>
                <a:gd name="T14" fmla="*/ 695 w 698"/>
                <a:gd name="T15" fmla="*/ 423 h 435"/>
                <a:gd name="T16" fmla="*/ 267 w 698"/>
                <a:gd name="T17" fmla="*/ 387 h 435"/>
                <a:gd name="T18" fmla="*/ 258 w 698"/>
                <a:gd name="T19" fmla="*/ 435 h 435"/>
                <a:gd name="T20" fmla="*/ 241 w 698"/>
                <a:gd name="T21" fmla="*/ 412 h 435"/>
                <a:gd name="T22" fmla="*/ 202 w 698"/>
                <a:gd name="T23" fmla="*/ 416 h 435"/>
                <a:gd name="T24" fmla="*/ 146 w 698"/>
                <a:gd name="T25" fmla="*/ 424 h 435"/>
                <a:gd name="T26" fmla="*/ 136 w 698"/>
                <a:gd name="T27" fmla="*/ 363 h 435"/>
                <a:gd name="T28" fmla="*/ 70 w 698"/>
                <a:gd name="T29" fmla="*/ 313 h 435"/>
                <a:gd name="T30" fmla="*/ 81 w 698"/>
                <a:gd name="T31" fmla="*/ 267 h 435"/>
                <a:gd name="T32" fmla="*/ 87 w 698"/>
                <a:gd name="T33" fmla="*/ 230 h 435"/>
                <a:gd name="T34" fmla="*/ 0 w 698"/>
                <a:gd name="T35" fmla="*/ 108 h 435"/>
                <a:gd name="T36" fmla="*/ 11 w 698"/>
                <a:gd name="T3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8" h="435">
                  <a:moveTo>
                    <a:pt x="11" y="0"/>
                  </a:moveTo>
                  <a:lnTo>
                    <a:pt x="147" y="18"/>
                  </a:lnTo>
                  <a:lnTo>
                    <a:pt x="231" y="29"/>
                  </a:lnTo>
                  <a:lnTo>
                    <a:pt x="340" y="41"/>
                  </a:lnTo>
                  <a:lnTo>
                    <a:pt x="441" y="50"/>
                  </a:lnTo>
                  <a:lnTo>
                    <a:pt x="615" y="63"/>
                  </a:lnTo>
                  <a:lnTo>
                    <a:pt x="698" y="69"/>
                  </a:lnTo>
                  <a:lnTo>
                    <a:pt x="695" y="423"/>
                  </a:lnTo>
                  <a:lnTo>
                    <a:pt x="267" y="387"/>
                  </a:lnTo>
                  <a:lnTo>
                    <a:pt x="258" y="435"/>
                  </a:lnTo>
                  <a:lnTo>
                    <a:pt x="241" y="412"/>
                  </a:lnTo>
                  <a:lnTo>
                    <a:pt x="202" y="416"/>
                  </a:lnTo>
                  <a:lnTo>
                    <a:pt x="146" y="424"/>
                  </a:lnTo>
                  <a:lnTo>
                    <a:pt x="136" y="363"/>
                  </a:lnTo>
                  <a:lnTo>
                    <a:pt x="70" y="313"/>
                  </a:lnTo>
                  <a:lnTo>
                    <a:pt x="81" y="267"/>
                  </a:lnTo>
                  <a:lnTo>
                    <a:pt x="87" y="230"/>
                  </a:lnTo>
                  <a:lnTo>
                    <a:pt x="0" y="108"/>
                  </a:lnTo>
                  <a:lnTo>
                    <a:pt x="11"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88" name="Freeform 87"/>
            <p:cNvSpPr>
              <a:spLocks/>
            </p:cNvSpPr>
            <p:nvPr/>
          </p:nvSpPr>
          <p:spPr bwMode="auto">
            <a:xfrm>
              <a:off x="3358540" y="2551297"/>
              <a:ext cx="948423" cy="825548"/>
            </a:xfrm>
            <a:custGeom>
              <a:avLst/>
              <a:gdLst>
                <a:gd name="T0" fmla="*/ 47 w 477"/>
                <a:gd name="T1" fmla="*/ 0 h 387"/>
                <a:gd name="T2" fmla="*/ 29 w 477"/>
                <a:gd name="T3" fmla="*/ 146 h 387"/>
                <a:gd name="T4" fmla="*/ 0 w 477"/>
                <a:gd name="T5" fmla="*/ 351 h 387"/>
                <a:gd name="T6" fmla="*/ 138 w 477"/>
                <a:gd name="T7" fmla="*/ 362 h 387"/>
                <a:gd name="T8" fmla="*/ 462 w 477"/>
                <a:gd name="T9" fmla="*/ 387 h 387"/>
                <a:gd name="T10" fmla="*/ 477 w 477"/>
                <a:gd name="T11" fmla="*/ 40 h 387"/>
                <a:gd name="T12" fmla="*/ 47 w 477"/>
                <a:gd name="T13" fmla="*/ 0 h 387"/>
              </a:gdLst>
              <a:ahLst/>
              <a:cxnLst>
                <a:cxn ang="0">
                  <a:pos x="T0" y="T1"/>
                </a:cxn>
                <a:cxn ang="0">
                  <a:pos x="T2" y="T3"/>
                </a:cxn>
                <a:cxn ang="0">
                  <a:pos x="T4" y="T5"/>
                </a:cxn>
                <a:cxn ang="0">
                  <a:pos x="T6" y="T7"/>
                </a:cxn>
                <a:cxn ang="0">
                  <a:pos x="T8" y="T9"/>
                </a:cxn>
                <a:cxn ang="0">
                  <a:pos x="T10" y="T11"/>
                </a:cxn>
                <a:cxn ang="0">
                  <a:pos x="T12" y="T13"/>
                </a:cxn>
              </a:cxnLst>
              <a:rect l="0" t="0" r="r" b="b"/>
              <a:pathLst>
                <a:path w="477" h="387">
                  <a:moveTo>
                    <a:pt x="47" y="0"/>
                  </a:moveTo>
                  <a:lnTo>
                    <a:pt x="29" y="146"/>
                  </a:lnTo>
                  <a:lnTo>
                    <a:pt x="0" y="351"/>
                  </a:lnTo>
                  <a:lnTo>
                    <a:pt x="138" y="362"/>
                  </a:lnTo>
                  <a:lnTo>
                    <a:pt x="462" y="387"/>
                  </a:lnTo>
                  <a:lnTo>
                    <a:pt x="477" y="40"/>
                  </a:lnTo>
                  <a:lnTo>
                    <a:pt x="47"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89" name="Freeform 88"/>
            <p:cNvSpPr>
              <a:spLocks/>
            </p:cNvSpPr>
            <p:nvPr/>
          </p:nvSpPr>
          <p:spPr bwMode="auto">
            <a:xfrm>
              <a:off x="2901229" y="3052599"/>
              <a:ext cx="731697" cy="1019669"/>
            </a:xfrm>
            <a:custGeom>
              <a:avLst/>
              <a:gdLst>
                <a:gd name="T0" fmla="*/ 68 w 368"/>
                <a:gd name="T1" fmla="*/ 0 h 478"/>
                <a:gd name="T2" fmla="*/ 248 w 368"/>
                <a:gd name="T3" fmla="*/ 25 h 478"/>
                <a:gd name="T4" fmla="*/ 235 w 368"/>
                <a:gd name="T5" fmla="*/ 117 h 478"/>
                <a:gd name="T6" fmla="*/ 368 w 368"/>
                <a:gd name="T7" fmla="*/ 129 h 478"/>
                <a:gd name="T8" fmla="*/ 331 w 368"/>
                <a:gd name="T9" fmla="*/ 478 h 478"/>
                <a:gd name="T10" fmla="*/ 0 w 368"/>
                <a:gd name="T11" fmla="*/ 444 h 478"/>
                <a:gd name="T12" fmla="*/ 33 w 368"/>
                <a:gd name="T13" fmla="*/ 220 h 478"/>
                <a:gd name="T14" fmla="*/ 68 w 368"/>
                <a:gd name="T15" fmla="*/ 0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8" h="478">
                  <a:moveTo>
                    <a:pt x="68" y="0"/>
                  </a:moveTo>
                  <a:lnTo>
                    <a:pt x="248" y="25"/>
                  </a:lnTo>
                  <a:lnTo>
                    <a:pt x="235" y="117"/>
                  </a:lnTo>
                  <a:lnTo>
                    <a:pt x="368" y="129"/>
                  </a:lnTo>
                  <a:lnTo>
                    <a:pt x="331" y="478"/>
                  </a:lnTo>
                  <a:lnTo>
                    <a:pt x="0" y="444"/>
                  </a:lnTo>
                  <a:lnTo>
                    <a:pt x="33" y="220"/>
                  </a:lnTo>
                  <a:lnTo>
                    <a:pt x="68"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90" name="Freeform 89"/>
            <p:cNvSpPr>
              <a:spLocks/>
            </p:cNvSpPr>
            <p:nvPr/>
          </p:nvSpPr>
          <p:spPr bwMode="auto">
            <a:xfrm>
              <a:off x="3547428" y="3327781"/>
              <a:ext cx="988189" cy="785017"/>
            </a:xfrm>
            <a:custGeom>
              <a:avLst/>
              <a:gdLst>
                <a:gd name="T0" fmla="*/ 42 w 497"/>
                <a:gd name="T1" fmla="*/ 0 h 368"/>
                <a:gd name="T2" fmla="*/ 17 w 497"/>
                <a:gd name="T3" fmla="*/ 222 h 368"/>
                <a:gd name="T4" fmla="*/ 0 w 497"/>
                <a:gd name="T5" fmla="*/ 347 h 368"/>
                <a:gd name="T6" fmla="*/ 248 w 497"/>
                <a:gd name="T7" fmla="*/ 360 h 368"/>
                <a:gd name="T8" fmla="*/ 485 w 497"/>
                <a:gd name="T9" fmla="*/ 368 h 368"/>
                <a:gd name="T10" fmla="*/ 492 w 497"/>
                <a:gd name="T11" fmla="*/ 196 h 368"/>
                <a:gd name="T12" fmla="*/ 497 w 497"/>
                <a:gd name="T13" fmla="*/ 27 h 368"/>
                <a:gd name="T14" fmla="*/ 361 w 497"/>
                <a:gd name="T15" fmla="*/ 25 h 368"/>
                <a:gd name="T16" fmla="*/ 42 w 497"/>
                <a:gd name="T17"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368">
                  <a:moveTo>
                    <a:pt x="42" y="0"/>
                  </a:moveTo>
                  <a:lnTo>
                    <a:pt x="17" y="222"/>
                  </a:lnTo>
                  <a:lnTo>
                    <a:pt x="0" y="347"/>
                  </a:lnTo>
                  <a:lnTo>
                    <a:pt x="248" y="360"/>
                  </a:lnTo>
                  <a:lnTo>
                    <a:pt x="485" y="368"/>
                  </a:lnTo>
                  <a:lnTo>
                    <a:pt x="492" y="196"/>
                  </a:lnTo>
                  <a:lnTo>
                    <a:pt x="497" y="27"/>
                  </a:lnTo>
                  <a:lnTo>
                    <a:pt x="361" y="25"/>
                  </a:lnTo>
                  <a:lnTo>
                    <a:pt x="42"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91" name="Freeform 90"/>
            <p:cNvSpPr>
              <a:spLocks/>
            </p:cNvSpPr>
            <p:nvPr/>
          </p:nvSpPr>
          <p:spPr bwMode="auto">
            <a:xfrm>
              <a:off x="2672573" y="4001872"/>
              <a:ext cx="882808" cy="1060200"/>
            </a:xfrm>
            <a:custGeom>
              <a:avLst/>
              <a:gdLst>
                <a:gd name="T0" fmla="*/ 113 w 444"/>
                <a:gd name="T1" fmla="*/ 0 h 497"/>
                <a:gd name="T2" fmla="*/ 104 w 444"/>
                <a:gd name="T3" fmla="*/ 65 h 497"/>
                <a:gd name="T4" fmla="*/ 66 w 444"/>
                <a:gd name="T5" fmla="*/ 56 h 497"/>
                <a:gd name="T6" fmla="*/ 68 w 444"/>
                <a:gd name="T7" fmla="*/ 141 h 497"/>
                <a:gd name="T8" fmla="*/ 49 w 444"/>
                <a:gd name="T9" fmla="*/ 157 h 497"/>
                <a:gd name="T10" fmla="*/ 77 w 444"/>
                <a:gd name="T11" fmla="*/ 209 h 497"/>
                <a:gd name="T12" fmla="*/ 49 w 444"/>
                <a:gd name="T13" fmla="*/ 231 h 497"/>
                <a:gd name="T14" fmla="*/ 34 w 444"/>
                <a:gd name="T15" fmla="*/ 268 h 497"/>
                <a:gd name="T16" fmla="*/ 13 w 444"/>
                <a:gd name="T17" fmla="*/ 305 h 497"/>
                <a:gd name="T18" fmla="*/ 28 w 444"/>
                <a:gd name="T19" fmla="*/ 326 h 497"/>
                <a:gd name="T20" fmla="*/ 2 w 444"/>
                <a:gd name="T21" fmla="*/ 334 h 497"/>
                <a:gd name="T22" fmla="*/ 0 w 444"/>
                <a:gd name="T23" fmla="*/ 368 h 497"/>
                <a:gd name="T24" fmla="*/ 250 w 444"/>
                <a:gd name="T25" fmla="*/ 495 h 497"/>
                <a:gd name="T26" fmla="*/ 392 w 444"/>
                <a:gd name="T27" fmla="*/ 497 h 497"/>
                <a:gd name="T28" fmla="*/ 444 w 444"/>
                <a:gd name="T29" fmla="*/ 38 h 497"/>
                <a:gd name="T30" fmla="*/ 113 w 444"/>
                <a:gd name="T31"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4" h="497">
                  <a:moveTo>
                    <a:pt x="113" y="0"/>
                  </a:moveTo>
                  <a:lnTo>
                    <a:pt x="104" y="65"/>
                  </a:lnTo>
                  <a:lnTo>
                    <a:pt x="66" y="56"/>
                  </a:lnTo>
                  <a:lnTo>
                    <a:pt x="68" y="141"/>
                  </a:lnTo>
                  <a:lnTo>
                    <a:pt x="49" y="157"/>
                  </a:lnTo>
                  <a:lnTo>
                    <a:pt x="77" y="209"/>
                  </a:lnTo>
                  <a:lnTo>
                    <a:pt x="49" y="231"/>
                  </a:lnTo>
                  <a:lnTo>
                    <a:pt x="34" y="268"/>
                  </a:lnTo>
                  <a:lnTo>
                    <a:pt x="13" y="305"/>
                  </a:lnTo>
                  <a:lnTo>
                    <a:pt x="28" y="326"/>
                  </a:lnTo>
                  <a:lnTo>
                    <a:pt x="2" y="334"/>
                  </a:lnTo>
                  <a:lnTo>
                    <a:pt x="0" y="368"/>
                  </a:lnTo>
                  <a:lnTo>
                    <a:pt x="250" y="495"/>
                  </a:lnTo>
                  <a:lnTo>
                    <a:pt x="392" y="497"/>
                  </a:lnTo>
                  <a:lnTo>
                    <a:pt x="444" y="38"/>
                  </a:lnTo>
                  <a:lnTo>
                    <a:pt x="113"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92" name="Freeform 91"/>
            <p:cNvSpPr>
              <a:spLocks/>
            </p:cNvSpPr>
            <p:nvPr/>
          </p:nvSpPr>
          <p:spPr bwMode="auto">
            <a:xfrm>
              <a:off x="3434095" y="4063735"/>
              <a:ext cx="958364" cy="1017536"/>
            </a:xfrm>
            <a:custGeom>
              <a:avLst/>
              <a:gdLst>
                <a:gd name="T0" fmla="*/ 58 w 482"/>
                <a:gd name="T1" fmla="*/ 0 h 477"/>
                <a:gd name="T2" fmla="*/ 482 w 482"/>
                <a:gd name="T3" fmla="*/ 19 h 477"/>
                <a:gd name="T4" fmla="*/ 462 w 482"/>
                <a:gd name="T5" fmla="*/ 443 h 477"/>
                <a:gd name="T6" fmla="*/ 324 w 482"/>
                <a:gd name="T7" fmla="*/ 435 h 477"/>
                <a:gd name="T8" fmla="*/ 196 w 482"/>
                <a:gd name="T9" fmla="*/ 431 h 477"/>
                <a:gd name="T10" fmla="*/ 196 w 482"/>
                <a:gd name="T11" fmla="*/ 448 h 477"/>
                <a:gd name="T12" fmla="*/ 88 w 482"/>
                <a:gd name="T13" fmla="*/ 448 h 477"/>
                <a:gd name="T14" fmla="*/ 82 w 482"/>
                <a:gd name="T15" fmla="*/ 477 h 477"/>
                <a:gd name="T16" fmla="*/ 0 w 482"/>
                <a:gd name="T17" fmla="*/ 468 h 477"/>
                <a:gd name="T18" fmla="*/ 46 w 482"/>
                <a:gd name="T19" fmla="*/ 111 h 477"/>
                <a:gd name="T20" fmla="*/ 58 w 482"/>
                <a:gd name="T21"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2" h="477">
                  <a:moveTo>
                    <a:pt x="58" y="0"/>
                  </a:moveTo>
                  <a:lnTo>
                    <a:pt x="482" y="19"/>
                  </a:lnTo>
                  <a:lnTo>
                    <a:pt x="462" y="443"/>
                  </a:lnTo>
                  <a:lnTo>
                    <a:pt x="324" y="435"/>
                  </a:lnTo>
                  <a:lnTo>
                    <a:pt x="196" y="431"/>
                  </a:lnTo>
                  <a:lnTo>
                    <a:pt x="196" y="448"/>
                  </a:lnTo>
                  <a:lnTo>
                    <a:pt x="88" y="448"/>
                  </a:lnTo>
                  <a:lnTo>
                    <a:pt x="82" y="477"/>
                  </a:lnTo>
                  <a:lnTo>
                    <a:pt x="0" y="468"/>
                  </a:lnTo>
                  <a:lnTo>
                    <a:pt x="46" y="111"/>
                  </a:lnTo>
                  <a:lnTo>
                    <a:pt x="58"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93" name="Freeform 92"/>
            <p:cNvSpPr>
              <a:spLocks/>
            </p:cNvSpPr>
            <p:nvPr/>
          </p:nvSpPr>
          <p:spPr bwMode="auto">
            <a:xfrm>
              <a:off x="3823804" y="4217326"/>
              <a:ext cx="1920705" cy="1907079"/>
            </a:xfrm>
            <a:custGeom>
              <a:avLst/>
              <a:gdLst>
                <a:gd name="T0" fmla="*/ 280 w 966"/>
                <a:gd name="T1" fmla="*/ 0 h 894"/>
                <a:gd name="T2" fmla="*/ 494 w 966"/>
                <a:gd name="T3" fmla="*/ 7 h 894"/>
                <a:gd name="T4" fmla="*/ 494 w 966"/>
                <a:gd name="T5" fmla="*/ 170 h 894"/>
                <a:gd name="T6" fmla="*/ 601 w 966"/>
                <a:gd name="T7" fmla="*/ 215 h 894"/>
                <a:gd name="T8" fmla="*/ 632 w 966"/>
                <a:gd name="T9" fmla="*/ 201 h 894"/>
                <a:gd name="T10" fmla="*/ 703 w 966"/>
                <a:gd name="T11" fmla="*/ 236 h 894"/>
                <a:gd name="T12" fmla="*/ 746 w 966"/>
                <a:gd name="T13" fmla="*/ 233 h 894"/>
                <a:gd name="T14" fmla="*/ 829 w 966"/>
                <a:gd name="T15" fmla="*/ 199 h 894"/>
                <a:gd name="T16" fmla="*/ 876 w 966"/>
                <a:gd name="T17" fmla="*/ 232 h 894"/>
                <a:gd name="T18" fmla="*/ 917 w 966"/>
                <a:gd name="T19" fmla="*/ 241 h 894"/>
                <a:gd name="T20" fmla="*/ 917 w 966"/>
                <a:gd name="T21" fmla="*/ 374 h 894"/>
                <a:gd name="T22" fmla="*/ 966 w 966"/>
                <a:gd name="T23" fmla="*/ 455 h 894"/>
                <a:gd name="T24" fmla="*/ 954 w 966"/>
                <a:gd name="T25" fmla="*/ 568 h 894"/>
                <a:gd name="T26" fmla="*/ 902 w 966"/>
                <a:gd name="T27" fmla="*/ 614 h 894"/>
                <a:gd name="T28" fmla="*/ 891 w 966"/>
                <a:gd name="T29" fmla="*/ 571 h 894"/>
                <a:gd name="T30" fmla="*/ 876 w 966"/>
                <a:gd name="T31" fmla="*/ 590 h 894"/>
                <a:gd name="T32" fmla="*/ 887 w 966"/>
                <a:gd name="T33" fmla="*/ 617 h 894"/>
                <a:gd name="T34" fmla="*/ 794 w 966"/>
                <a:gd name="T35" fmla="*/ 684 h 894"/>
                <a:gd name="T36" fmla="*/ 770 w 966"/>
                <a:gd name="T37" fmla="*/ 689 h 894"/>
                <a:gd name="T38" fmla="*/ 722 w 966"/>
                <a:gd name="T39" fmla="*/ 722 h 894"/>
                <a:gd name="T40" fmla="*/ 722 w 966"/>
                <a:gd name="T41" fmla="*/ 741 h 894"/>
                <a:gd name="T42" fmla="*/ 707 w 966"/>
                <a:gd name="T43" fmla="*/ 746 h 894"/>
                <a:gd name="T44" fmla="*/ 719 w 966"/>
                <a:gd name="T45" fmla="*/ 768 h 894"/>
                <a:gd name="T46" fmla="*/ 692 w 966"/>
                <a:gd name="T47" fmla="*/ 802 h 894"/>
                <a:gd name="T48" fmla="*/ 707 w 966"/>
                <a:gd name="T49" fmla="*/ 850 h 894"/>
                <a:gd name="T50" fmla="*/ 722 w 966"/>
                <a:gd name="T51" fmla="*/ 864 h 894"/>
                <a:gd name="T52" fmla="*/ 719 w 966"/>
                <a:gd name="T53" fmla="*/ 894 h 894"/>
                <a:gd name="T54" fmla="*/ 681 w 966"/>
                <a:gd name="T55" fmla="*/ 894 h 894"/>
                <a:gd name="T56" fmla="*/ 647 w 966"/>
                <a:gd name="T57" fmla="*/ 880 h 894"/>
                <a:gd name="T58" fmla="*/ 625 w 966"/>
                <a:gd name="T59" fmla="*/ 883 h 894"/>
                <a:gd name="T60" fmla="*/ 550 w 966"/>
                <a:gd name="T61" fmla="*/ 856 h 894"/>
                <a:gd name="T62" fmla="*/ 516 w 966"/>
                <a:gd name="T63" fmla="*/ 756 h 894"/>
                <a:gd name="T64" fmla="*/ 464 w 966"/>
                <a:gd name="T65" fmla="*/ 708 h 894"/>
                <a:gd name="T66" fmla="*/ 419 w 966"/>
                <a:gd name="T67" fmla="*/ 617 h 894"/>
                <a:gd name="T68" fmla="*/ 398 w 966"/>
                <a:gd name="T69" fmla="*/ 608 h 894"/>
                <a:gd name="T70" fmla="*/ 372 w 966"/>
                <a:gd name="T71" fmla="*/ 585 h 894"/>
                <a:gd name="T72" fmla="*/ 348 w 966"/>
                <a:gd name="T73" fmla="*/ 585 h 894"/>
                <a:gd name="T74" fmla="*/ 312 w 966"/>
                <a:gd name="T75" fmla="*/ 579 h 894"/>
                <a:gd name="T76" fmla="*/ 285 w 966"/>
                <a:gd name="T77" fmla="*/ 585 h 894"/>
                <a:gd name="T78" fmla="*/ 266 w 966"/>
                <a:gd name="T79" fmla="*/ 630 h 894"/>
                <a:gd name="T80" fmla="*/ 237 w 966"/>
                <a:gd name="T81" fmla="*/ 638 h 894"/>
                <a:gd name="T82" fmla="*/ 176 w 966"/>
                <a:gd name="T83" fmla="*/ 603 h 894"/>
                <a:gd name="T84" fmla="*/ 140 w 966"/>
                <a:gd name="T85" fmla="*/ 561 h 894"/>
                <a:gd name="T86" fmla="*/ 133 w 966"/>
                <a:gd name="T87" fmla="*/ 509 h 894"/>
                <a:gd name="T88" fmla="*/ 107 w 966"/>
                <a:gd name="T89" fmla="*/ 474 h 894"/>
                <a:gd name="T90" fmla="*/ 46 w 966"/>
                <a:gd name="T91" fmla="*/ 426 h 894"/>
                <a:gd name="T92" fmla="*/ 0 w 966"/>
                <a:gd name="T93" fmla="*/ 375 h 894"/>
                <a:gd name="T94" fmla="*/ 0 w 966"/>
                <a:gd name="T95" fmla="*/ 354 h 894"/>
                <a:gd name="T96" fmla="*/ 147 w 966"/>
                <a:gd name="T97" fmla="*/ 355 h 894"/>
                <a:gd name="T98" fmla="*/ 266 w 966"/>
                <a:gd name="T99" fmla="*/ 364 h 894"/>
                <a:gd name="T100" fmla="*/ 280 w 966"/>
                <a:gd name="T101" fmla="*/ 0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6" h="894">
                  <a:moveTo>
                    <a:pt x="280" y="0"/>
                  </a:moveTo>
                  <a:lnTo>
                    <a:pt x="494" y="7"/>
                  </a:lnTo>
                  <a:lnTo>
                    <a:pt x="494" y="170"/>
                  </a:lnTo>
                  <a:lnTo>
                    <a:pt x="601" y="215"/>
                  </a:lnTo>
                  <a:lnTo>
                    <a:pt x="632" y="201"/>
                  </a:lnTo>
                  <a:lnTo>
                    <a:pt x="703" y="236"/>
                  </a:lnTo>
                  <a:lnTo>
                    <a:pt x="746" y="233"/>
                  </a:lnTo>
                  <a:lnTo>
                    <a:pt x="829" y="199"/>
                  </a:lnTo>
                  <a:lnTo>
                    <a:pt x="876" y="232"/>
                  </a:lnTo>
                  <a:lnTo>
                    <a:pt x="917" y="241"/>
                  </a:lnTo>
                  <a:lnTo>
                    <a:pt x="917" y="374"/>
                  </a:lnTo>
                  <a:lnTo>
                    <a:pt x="966" y="455"/>
                  </a:lnTo>
                  <a:lnTo>
                    <a:pt x="954" y="568"/>
                  </a:lnTo>
                  <a:lnTo>
                    <a:pt x="902" y="614"/>
                  </a:lnTo>
                  <a:lnTo>
                    <a:pt x="891" y="571"/>
                  </a:lnTo>
                  <a:lnTo>
                    <a:pt x="876" y="590"/>
                  </a:lnTo>
                  <a:lnTo>
                    <a:pt x="887" y="617"/>
                  </a:lnTo>
                  <a:lnTo>
                    <a:pt x="794" y="684"/>
                  </a:lnTo>
                  <a:lnTo>
                    <a:pt x="770" y="689"/>
                  </a:lnTo>
                  <a:lnTo>
                    <a:pt x="722" y="722"/>
                  </a:lnTo>
                  <a:lnTo>
                    <a:pt x="722" y="741"/>
                  </a:lnTo>
                  <a:lnTo>
                    <a:pt x="707" y="746"/>
                  </a:lnTo>
                  <a:lnTo>
                    <a:pt x="719" y="768"/>
                  </a:lnTo>
                  <a:lnTo>
                    <a:pt x="692" y="802"/>
                  </a:lnTo>
                  <a:lnTo>
                    <a:pt x="707" y="850"/>
                  </a:lnTo>
                  <a:lnTo>
                    <a:pt x="722" y="864"/>
                  </a:lnTo>
                  <a:lnTo>
                    <a:pt x="719" y="894"/>
                  </a:lnTo>
                  <a:lnTo>
                    <a:pt x="681" y="894"/>
                  </a:lnTo>
                  <a:lnTo>
                    <a:pt x="647" y="880"/>
                  </a:lnTo>
                  <a:lnTo>
                    <a:pt x="625" y="883"/>
                  </a:lnTo>
                  <a:lnTo>
                    <a:pt x="550" y="856"/>
                  </a:lnTo>
                  <a:lnTo>
                    <a:pt x="516" y="756"/>
                  </a:lnTo>
                  <a:lnTo>
                    <a:pt x="464" y="708"/>
                  </a:lnTo>
                  <a:lnTo>
                    <a:pt x="419" y="617"/>
                  </a:lnTo>
                  <a:lnTo>
                    <a:pt x="398" y="608"/>
                  </a:lnTo>
                  <a:lnTo>
                    <a:pt x="372" y="585"/>
                  </a:lnTo>
                  <a:lnTo>
                    <a:pt x="348" y="585"/>
                  </a:lnTo>
                  <a:lnTo>
                    <a:pt x="312" y="579"/>
                  </a:lnTo>
                  <a:lnTo>
                    <a:pt x="285" y="585"/>
                  </a:lnTo>
                  <a:lnTo>
                    <a:pt x="266" y="630"/>
                  </a:lnTo>
                  <a:lnTo>
                    <a:pt x="237" y="638"/>
                  </a:lnTo>
                  <a:lnTo>
                    <a:pt x="176" y="603"/>
                  </a:lnTo>
                  <a:lnTo>
                    <a:pt x="140" y="561"/>
                  </a:lnTo>
                  <a:lnTo>
                    <a:pt x="133" y="509"/>
                  </a:lnTo>
                  <a:lnTo>
                    <a:pt x="107" y="474"/>
                  </a:lnTo>
                  <a:lnTo>
                    <a:pt x="46" y="426"/>
                  </a:lnTo>
                  <a:lnTo>
                    <a:pt x="0" y="375"/>
                  </a:lnTo>
                  <a:lnTo>
                    <a:pt x="0" y="354"/>
                  </a:lnTo>
                  <a:lnTo>
                    <a:pt x="147" y="355"/>
                  </a:lnTo>
                  <a:lnTo>
                    <a:pt x="266" y="364"/>
                  </a:lnTo>
                  <a:lnTo>
                    <a:pt x="280"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94" name="Freeform 93"/>
            <p:cNvSpPr>
              <a:spLocks/>
            </p:cNvSpPr>
            <p:nvPr/>
          </p:nvSpPr>
          <p:spPr bwMode="auto">
            <a:xfrm>
              <a:off x="5547665" y="4134131"/>
              <a:ext cx="664095" cy="671958"/>
            </a:xfrm>
            <a:custGeom>
              <a:avLst/>
              <a:gdLst>
                <a:gd name="T0" fmla="*/ 0 w 334"/>
                <a:gd name="T1" fmla="*/ 30 h 315"/>
                <a:gd name="T2" fmla="*/ 131 w 334"/>
                <a:gd name="T3" fmla="*/ 14 h 315"/>
                <a:gd name="T4" fmla="*/ 294 w 334"/>
                <a:gd name="T5" fmla="*/ 0 h 315"/>
                <a:gd name="T6" fmla="*/ 286 w 334"/>
                <a:gd name="T7" fmla="*/ 42 h 315"/>
                <a:gd name="T8" fmla="*/ 322 w 334"/>
                <a:gd name="T9" fmla="*/ 33 h 315"/>
                <a:gd name="T10" fmla="*/ 334 w 334"/>
                <a:gd name="T11" fmla="*/ 60 h 315"/>
                <a:gd name="T12" fmla="*/ 296 w 334"/>
                <a:gd name="T13" fmla="*/ 86 h 315"/>
                <a:gd name="T14" fmla="*/ 306 w 334"/>
                <a:gd name="T15" fmla="*/ 130 h 315"/>
                <a:gd name="T16" fmla="*/ 267 w 334"/>
                <a:gd name="T17" fmla="*/ 203 h 315"/>
                <a:gd name="T18" fmla="*/ 238 w 334"/>
                <a:gd name="T19" fmla="*/ 247 h 315"/>
                <a:gd name="T20" fmla="*/ 254 w 334"/>
                <a:gd name="T21" fmla="*/ 305 h 315"/>
                <a:gd name="T22" fmla="*/ 47 w 334"/>
                <a:gd name="T23" fmla="*/ 315 h 315"/>
                <a:gd name="T24" fmla="*/ 46 w 334"/>
                <a:gd name="T25" fmla="*/ 280 h 315"/>
                <a:gd name="T26" fmla="*/ 6 w 334"/>
                <a:gd name="T27" fmla="*/ 272 h 315"/>
                <a:gd name="T28" fmla="*/ 6 w 334"/>
                <a:gd name="T29" fmla="*/ 86 h 315"/>
                <a:gd name="T30" fmla="*/ 0 w 334"/>
                <a:gd name="T31" fmla="*/ 3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4" h="315">
                  <a:moveTo>
                    <a:pt x="0" y="30"/>
                  </a:moveTo>
                  <a:lnTo>
                    <a:pt x="131" y="14"/>
                  </a:lnTo>
                  <a:lnTo>
                    <a:pt x="294" y="0"/>
                  </a:lnTo>
                  <a:lnTo>
                    <a:pt x="286" y="42"/>
                  </a:lnTo>
                  <a:lnTo>
                    <a:pt x="322" y="33"/>
                  </a:lnTo>
                  <a:lnTo>
                    <a:pt x="334" y="60"/>
                  </a:lnTo>
                  <a:lnTo>
                    <a:pt x="296" y="86"/>
                  </a:lnTo>
                  <a:lnTo>
                    <a:pt x="306" y="130"/>
                  </a:lnTo>
                  <a:lnTo>
                    <a:pt x="267" y="203"/>
                  </a:lnTo>
                  <a:lnTo>
                    <a:pt x="238" y="247"/>
                  </a:lnTo>
                  <a:lnTo>
                    <a:pt x="254" y="305"/>
                  </a:lnTo>
                  <a:lnTo>
                    <a:pt x="47" y="315"/>
                  </a:lnTo>
                  <a:lnTo>
                    <a:pt x="46" y="280"/>
                  </a:lnTo>
                  <a:lnTo>
                    <a:pt x="6" y="272"/>
                  </a:lnTo>
                  <a:lnTo>
                    <a:pt x="6" y="86"/>
                  </a:lnTo>
                  <a:lnTo>
                    <a:pt x="0" y="3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95" name="Freeform 94"/>
            <p:cNvSpPr>
              <a:spLocks/>
            </p:cNvSpPr>
            <p:nvPr/>
          </p:nvSpPr>
          <p:spPr bwMode="auto">
            <a:xfrm>
              <a:off x="5233513" y="2879809"/>
              <a:ext cx="807253" cy="558898"/>
            </a:xfrm>
            <a:custGeom>
              <a:avLst/>
              <a:gdLst>
                <a:gd name="T0" fmla="*/ 7 w 406"/>
                <a:gd name="T1" fmla="*/ 14 h 262"/>
                <a:gd name="T2" fmla="*/ 0 w 406"/>
                <a:gd name="T3" fmla="*/ 58 h 262"/>
                <a:gd name="T4" fmla="*/ 9 w 406"/>
                <a:gd name="T5" fmla="*/ 107 h 262"/>
                <a:gd name="T6" fmla="*/ 47 w 406"/>
                <a:gd name="T7" fmla="*/ 208 h 262"/>
                <a:gd name="T8" fmla="*/ 68 w 406"/>
                <a:gd name="T9" fmla="*/ 262 h 262"/>
                <a:gd name="T10" fmla="*/ 305 w 406"/>
                <a:gd name="T11" fmla="*/ 249 h 262"/>
                <a:gd name="T12" fmla="*/ 345 w 406"/>
                <a:gd name="T13" fmla="*/ 262 h 262"/>
                <a:gd name="T14" fmla="*/ 369 w 406"/>
                <a:gd name="T15" fmla="*/ 210 h 262"/>
                <a:gd name="T16" fmla="*/ 359 w 406"/>
                <a:gd name="T17" fmla="*/ 173 h 262"/>
                <a:gd name="T18" fmla="*/ 400 w 406"/>
                <a:gd name="T19" fmla="*/ 166 h 262"/>
                <a:gd name="T20" fmla="*/ 406 w 406"/>
                <a:gd name="T21" fmla="*/ 108 h 262"/>
                <a:gd name="T22" fmla="*/ 381 w 406"/>
                <a:gd name="T23" fmla="*/ 82 h 262"/>
                <a:gd name="T24" fmla="*/ 339 w 406"/>
                <a:gd name="T25" fmla="*/ 58 h 262"/>
                <a:gd name="T26" fmla="*/ 349 w 406"/>
                <a:gd name="T27" fmla="*/ 24 h 262"/>
                <a:gd name="T28" fmla="*/ 331 w 406"/>
                <a:gd name="T29" fmla="*/ 0 h 262"/>
                <a:gd name="T30" fmla="*/ 242 w 406"/>
                <a:gd name="T31" fmla="*/ 3 h 262"/>
                <a:gd name="T32" fmla="*/ 152 w 406"/>
                <a:gd name="T33" fmla="*/ 7 h 262"/>
                <a:gd name="T34" fmla="*/ 7 w 406"/>
                <a:gd name="T35" fmla="*/ 1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6" h="262">
                  <a:moveTo>
                    <a:pt x="7" y="14"/>
                  </a:moveTo>
                  <a:lnTo>
                    <a:pt x="0" y="58"/>
                  </a:lnTo>
                  <a:lnTo>
                    <a:pt x="9" y="107"/>
                  </a:lnTo>
                  <a:lnTo>
                    <a:pt x="47" y="208"/>
                  </a:lnTo>
                  <a:lnTo>
                    <a:pt x="68" y="262"/>
                  </a:lnTo>
                  <a:lnTo>
                    <a:pt x="305" y="249"/>
                  </a:lnTo>
                  <a:lnTo>
                    <a:pt x="345" y="262"/>
                  </a:lnTo>
                  <a:lnTo>
                    <a:pt x="369" y="210"/>
                  </a:lnTo>
                  <a:lnTo>
                    <a:pt x="359" y="173"/>
                  </a:lnTo>
                  <a:lnTo>
                    <a:pt x="400" y="166"/>
                  </a:lnTo>
                  <a:lnTo>
                    <a:pt x="406" y="108"/>
                  </a:lnTo>
                  <a:lnTo>
                    <a:pt x="381" y="82"/>
                  </a:lnTo>
                  <a:lnTo>
                    <a:pt x="339" y="58"/>
                  </a:lnTo>
                  <a:lnTo>
                    <a:pt x="349" y="24"/>
                  </a:lnTo>
                  <a:lnTo>
                    <a:pt x="331" y="0"/>
                  </a:lnTo>
                  <a:lnTo>
                    <a:pt x="242" y="3"/>
                  </a:lnTo>
                  <a:lnTo>
                    <a:pt x="152" y="7"/>
                  </a:lnTo>
                  <a:lnTo>
                    <a:pt x="7" y="14"/>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96" name="Freeform 95"/>
            <p:cNvSpPr>
              <a:spLocks/>
            </p:cNvSpPr>
            <p:nvPr/>
          </p:nvSpPr>
          <p:spPr bwMode="auto">
            <a:xfrm>
              <a:off x="5366730" y="3408843"/>
              <a:ext cx="920587" cy="817015"/>
            </a:xfrm>
            <a:custGeom>
              <a:avLst/>
              <a:gdLst>
                <a:gd name="T0" fmla="*/ 0 w 463"/>
                <a:gd name="T1" fmla="*/ 14 h 383"/>
                <a:gd name="T2" fmla="*/ 202 w 463"/>
                <a:gd name="T3" fmla="*/ 0 h 383"/>
                <a:gd name="T4" fmla="*/ 245 w 463"/>
                <a:gd name="T5" fmla="*/ 0 h 383"/>
                <a:gd name="T6" fmla="*/ 277 w 463"/>
                <a:gd name="T7" fmla="*/ 12 h 383"/>
                <a:gd name="T8" fmla="*/ 261 w 463"/>
                <a:gd name="T9" fmla="*/ 46 h 383"/>
                <a:gd name="T10" fmla="*/ 320 w 463"/>
                <a:gd name="T11" fmla="*/ 99 h 383"/>
                <a:gd name="T12" fmla="*/ 339 w 463"/>
                <a:gd name="T13" fmla="*/ 145 h 383"/>
                <a:gd name="T14" fmla="*/ 374 w 463"/>
                <a:gd name="T15" fmla="*/ 133 h 383"/>
                <a:gd name="T16" fmla="*/ 372 w 463"/>
                <a:gd name="T17" fmla="*/ 199 h 383"/>
                <a:gd name="T18" fmla="*/ 407 w 463"/>
                <a:gd name="T19" fmla="*/ 218 h 383"/>
                <a:gd name="T20" fmla="*/ 424 w 463"/>
                <a:gd name="T21" fmla="*/ 275 h 383"/>
                <a:gd name="T22" fmla="*/ 450 w 463"/>
                <a:gd name="T23" fmla="*/ 279 h 383"/>
                <a:gd name="T24" fmla="*/ 463 w 463"/>
                <a:gd name="T25" fmla="*/ 302 h 383"/>
                <a:gd name="T26" fmla="*/ 432 w 463"/>
                <a:gd name="T27" fmla="*/ 335 h 383"/>
                <a:gd name="T28" fmla="*/ 421 w 463"/>
                <a:gd name="T29" fmla="*/ 373 h 383"/>
                <a:gd name="T30" fmla="*/ 378 w 463"/>
                <a:gd name="T31" fmla="*/ 383 h 383"/>
                <a:gd name="T32" fmla="*/ 388 w 463"/>
                <a:gd name="T33" fmla="*/ 341 h 383"/>
                <a:gd name="T34" fmla="*/ 215 w 463"/>
                <a:gd name="T35" fmla="*/ 356 h 383"/>
                <a:gd name="T36" fmla="*/ 91 w 463"/>
                <a:gd name="T37" fmla="*/ 372 h 383"/>
                <a:gd name="T38" fmla="*/ 82 w 463"/>
                <a:gd name="T39" fmla="*/ 331 h 383"/>
                <a:gd name="T40" fmla="*/ 74 w 463"/>
                <a:gd name="T41" fmla="*/ 209 h 383"/>
                <a:gd name="T42" fmla="*/ 73 w 463"/>
                <a:gd name="T43" fmla="*/ 143 h 383"/>
                <a:gd name="T44" fmla="*/ 30 w 463"/>
                <a:gd name="T45" fmla="*/ 112 h 383"/>
                <a:gd name="T46" fmla="*/ 46 w 463"/>
                <a:gd name="T47" fmla="*/ 85 h 383"/>
                <a:gd name="T48" fmla="*/ 26 w 463"/>
                <a:gd name="T49" fmla="*/ 69 h 383"/>
                <a:gd name="T50" fmla="*/ 0 w 463"/>
                <a:gd name="T51" fmla="*/ 14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3" h="383">
                  <a:moveTo>
                    <a:pt x="0" y="14"/>
                  </a:moveTo>
                  <a:lnTo>
                    <a:pt x="202" y="0"/>
                  </a:lnTo>
                  <a:lnTo>
                    <a:pt x="245" y="0"/>
                  </a:lnTo>
                  <a:lnTo>
                    <a:pt x="277" y="12"/>
                  </a:lnTo>
                  <a:lnTo>
                    <a:pt x="261" y="46"/>
                  </a:lnTo>
                  <a:lnTo>
                    <a:pt x="320" y="99"/>
                  </a:lnTo>
                  <a:lnTo>
                    <a:pt x="339" y="145"/>
                  </a:lnTo>
                  <a:lnTo>
                    <a:pt x="374" y="133"/>
                  </a:lnTo>
                  <a:lnTo>
                    <a:pt x="372" y="199"/>
                  </a:lnTo>
                  <a:lnTo>
                    <a:pt x="407" y="218"/>
                  </a:lnTo>
                  <a:lnTo>
                    <a:pt x="424" y="275"/>
                  </a:lnTo>
                  <a:lnTo>
                    <a:pt x="450" y="279"/>
                  </a:lnTo>
                  <a:lnTo>
                    <a:pt x="463" y="302"/>
                  </a:lnTo>
                  <a:lnTo>
                    <a:pt x="432" y="335"/>
                  </a:lnTo>
                  <a:lnTo>
                    <a:pt x="421" y="373"/>
                  </a:lnTo>
                  <a:lnTo>
                    <a:pt x="378" y="383"/>
                  </a:lnTo>
                  <a:lnTo>
                    <a:pt x="388" y="341"/>
                  </a:lnTo>
                  <a:lnTo>
                    <a:pt x="215" y="356"/>
                  </a:lnTo>
                  <a:lnTo>
                    <a:pt x="91" y="372"/>
                  </a:lnTo>
                  <a:lnTo>
                    <a:pt x="82" y="331"/>
                  </a:lnTo>
                  <a:lnTo>
                    <a:pt x="74" y="209"/>
                  </a:lnTo>
                  <a:lnTo>
                    <a:pt x="73" y="143"/>
                  </a:lnTo>
                  <a:lnTo>
                    <a:pt x="30" y="112"/>
                  </a:lnTo>
                  <a:lnTo>
                    <a:pt x="46" y="85"/>
                  </a:lnTo>
                  <a:lnTo>
                    <a:pt x="26" y="69"/>
                  </a:lnTo>
                  <a:lnTo>
                    <a:pt x="0" y="14"/>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97" name="Freeform 96"/>
            <p:cNvSpPr>
              <a:spLocks/>
            </p:cNvSpPr>
            <p:nvPr/>
          </p:nvSpPr>
          <p:spPr bwMode="auto">
            <a:xfrm>
              <a:off x="6812228" y="4277055"/>
              <a:ext cx="749592" cy="836213"/>
            </a:xfrm>
            <a:custGeom>
              <a:avLst/>
              <a:gdLst>
                <a:gd name="T0" fmla="*/ 0 w 377"/>
                <a:gd name="T1" fmla="*/ 24 h 392"/>
                <a:gd name="T2" fmla="*/ 4 w 377"/>
                <a:gd name="T3" fmla="*/ 24 h 392"/>
                <a:gd name="T4" fmla="*/ 91 w 377"/>
                <a:gd name="T5" fmla="*/ 8 h 392"/>
                <a:gd name="T6" fmla="*/ 170 w 377"/>
                <a:gd name="T7" fmla="*/ 0 h 392"/>
                <a:gd name="T8" fmla="*/ 158 w 377"/>
                <a:gd name="T9" fmla="*/ 21 h 392"/>
                <a:gd name="T10" fmla="*/ 182 w 377"/>
                <a:gd name="T11" fmla="*/ 21 h 392"/>
                <a:gd name="T12" fmla="*/ 316 w 377"/>
                <a:gd name="T13" fmla="*/ 142 h 392"/>
                <a:gd name="T14" fmla="*/ 369 w 377"/>
                <a:gd name="T15" fmla="*/ 220 h 392"/>
                <a:gd name="T16" fmla="*/ 377 w 377"/>
                <a:gd name="T17" fmla="*/ 273 h 392"/>
                <a:gd name="T18" fmla="*/ 359 w 377"/>
                <a:gd name="T19" fmla="*/ 286 h 392"/>
                <a:gd name="T20" fmla="*/ 369 w 377"/>
                <a:gd name="T21" fmla="*/ 340 h 392"/>
                <a:gd name="T22" fmla="*/ 331 w 377"/>
                <a:gd name="T23" fmla="*/ 342 h 392"/>
                <a:gd name="T24" fmla="*/ 331 w 377"/>
                <a:gd name="T25" fmla="*/ 386 h 392"/>
                <a:gd name="T26" fmla="*/ 302 w 377"/>
                <a:gd name="T27" fmla="*/ 363 h 392"/>
                <a:gd name="T28" fmla="*/ 107 w 377"/>
                <a:gd name="T29" fmla="*/ 392 h 392"/>
                <a:gd name="T30" fmla="*/ 64 w 377"/>
                <a:gd name="T31" fmla="*/ 309 h 392"/>
                <a:gd name="T32" fmla="*/ 96 w 377"/>
                <a:gd name="T33" fmla="*/ 251 h 392"/>
                <a:gd name="T34" fmla="*/ 53 w 377"/>
                <a:gd name="T35" fmla="*/ 221 h 392"/>
                <a:gd name="T36" fmla="*/ 0 w 377"/>
                <a:gd name="T37" fmla="*/ 2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7" h="392">
                  <a:moveTo>
                    <a:pt x="0" y="24"/>
                  </a:moveTo>
                  <a:lnTo>
                    <a:pt x="4" y="24"/>
                  </a:lnTo>
                  <a:lnTo>
                    <a:pt x="91" y="8"/>
                  </a:lnTo>
                  <a:lnTo>
                    <a:pt x="170" y="0"/>
                  </a:lnTo>
                  <a:lnTo>
                    <a:pt x="158" y="21"/>
                  </a:lnTo>
                  <a:lnTo>
                    <a:pt x="182" y="21"/>
                  </a:lnTo>
                  <a:lnTo>
                    <a:pt x="316" y="142"/>
                  </a:lnTo>
                  <a:lnTo>
                    <a:pt x="369" y="220"/>
                  </a:lnTo>
                  <a:lnTo>
                    <a:pt x="377" y="273"/>
                  </a:lnTo>
                  <a:lnTo>
                    <a:pt x="359" y="286"/>
                  </a:lnTo>
                  <a:lnTo>
                    <a:pt x="369" y="340"/>
                  </a:lnTo>
                  <a:lnTo>
                    <a:pt x="331" y="342"/>
                  </a:lnTo>
                  <a:lnTo>
                    <a:pt x="331" y="386"/>
                  </a:lnTo>
                  <a:lnTo>
                    <a:pt x="302" y="363"/>
                  </a:lnTo>
                  <a:lnTo>
                    <a:pt x="107" y="392"/>
                  </a:lnTo>
                  <a:lnTo>
                    <a:pt x="64" y="309"/>
                  </a:lnTo>
                  <a:lnTo>
                    <a:pt x="96" y="251"/>
                  </a:lnTo>
                  <a:lnTo>
                    <a:pt x="53" y="221"/>
                  </a:lnTo>
                  <a:lnTo>
                    <a:pt x="0" y="24"/>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98" name="Freeform 97"/>
            <p:cNvSpPr>
              <a:spLocks/>
            </p:cNvSpPr>
            <p:nvPr/>
          </p:nvSpPr>
          <p:spPr bwMode="auto">
            <a:xfrm>
              <a:off x="7136323" y="4166129"/>
              <a:ext cx="683978" cy="580229"/>
            </a:xfrm>
            <a:custGeom>
              <a:avLst/>
              <a:gdLst>
                <a:gd name="T0" fmla="*/ 13 w 344"/>
                <a:gd name="T1" fmla="*/ 48 h 272"/>
                <a:gd name="T2" fmla="*/ 40 w 344"/>
                <a:gd name="T3" fmla="*/ 22 h 272"/>
                <a:gd name="T4" fmla="*/ 143 w 344"/>
                <a:gd name="T5" fmla="*/ 0 h 272"/>
                <a:gd name="T6" fmla="*/ 174 w 344"/>
                <a:gd name="T7" fmla="*/ 15 h 272"/>
                <a:gd name="T8" fmla="*/ 241 w 344"/>
                <a:gd name="T9" fmla="*/ 3 h 272"/>
                <a:gd name="T10" fmla="*/ 295 w 344"/>
                <a:gd name="T11" fmla="*/ 42 h 272"/>
                <a:gd name="T12" fmla="*/ 344 w 344"/>
                <a:gd name="T13" fmla="*/ 73 h 272"/>
                <a:gd name="T14" fmla="*/ 316 w 344"/>
                <a:gd name="T15" fmla="*/ 154 h 272"/>
                <a:gd name="T16" fmla="*/ 275 w 344"/>
                <a:gd name="T17" fmla="*/ 195 h 272"/>
                <a:gd name="T18" fmla="*/ 229 w 344"/>
                <a:gd name="T19" fmla="*/ 208 h 272"/>
                <a:gd name="T20" fmla="*/ 239 w 344"/>
                <a:gd name="T21" fmla="*/ 241 h 272"/>
                <a:gd name="T22" fmla="*/ 210 w 344"/>
                <a:gd name="T23" fmla="*/ 272 h 272"/>
                <a:gd name="T24" fmla="*/ 157 w 344"/>
                <a:gd name="T25" fmla="*/ 195 h 272"/>
                <a:gd name="T26" fmla="*/ 22 w 344"/>
                <a:gd name="T27" fmla="*/ 73 h 272"/>
                <a:gd name="T28" fmla="*/ 0 w 344"/>
                <a:gd name="T29" fmla="*/ 73 h 272"/>
                <a:gd name="T30" fmla="*/ 13 w 344"/>
                <a:gd name="T31" fmla="*/ 4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4" h="272">
                  <a:moveTo>
                    <a:pt x="13" y="48"/>
                  </a:moveTo>
                  <a:lnTo>
                    <a:pt x="40" y="22"/>
                  </a:lnTo>
                  <a:lnTo>
                    <a:pt x="143" y="0"/>
                  </a:lnTo>
                  <a:lnTo>
                    <a:pt x="174" y="15"/>
                  </a:lnTo>
                  <a:lnTo>
                    <a:pt x="241" y="3"/>
                  </a:lnTo>
                  <a:lnTo>
                    <a:pt x="295" y="42"/>
                  </a:lnTo>
                  <a:lnTo>
                    <a:pt x="344" y="73"/>
                  </a:lnTo>
                  <a:lnTo>
                    <a:pt x="316" y="154"/>
                  </a:lnTo>
                  <a:lnTo>
                    <a:pt x="275" y="195"/>
                  </a:lnTo>
                  <a:lnTo>
                    <a:pt x="229" y="208"/>
                  </a:lnTo>
                  <a:lnTo>
                    <a:pt x="239" y="241"/>
                  </a:lnTo>
                  <a:lnTo>
                    <a:pt x="210" y="272"/>
                  </a:lnTo>
                  <a:lnTo>
                    <a:pt x="157" y="195"/>
                  </a:lnTo>
                  <a:lnTo>
                    <a:pt x="22" y="73"/>
                  </a:lnTo>
                  <a:lnTo>
                    <a:pt x="0" y="73"/>
                  </a:lnTo>
                  <a:lnTo>
                    <a:pt x="13" y="48"/>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99" name="Freeform 98"/>
            <p:cNvSpPr>
              <a:spLocks/>
            </p:cNvSpPr>
            <p:nvPr/>
          </p:nvSpPr>
          <p:spPr bwMode="auto">
            <a:xfrm>
              <a:off x="5641116" y="4778356"/>
              <a:ext cx="817195" cy="701823"/>
            </a:xfrm>
            <a:custGeom>
              <a:avLst/>
              <a:gdLst>
                <a:gd name="T0" fmla="*/ 0 w 411"/>
                <a:gd name="T1" fmla="*/ 8 h 329"/>
                <a:gd name="T2" fmla="*/ 207 w 411"/>
                <a:gd name="T3" fmla="*/ 0 h 329"/>
                <a:gd name="T4" fmla="*/ 244 w 411"/>
                <a:gd name="T5" fmla="*/ 68 h 329"/>
                <a:gd name="T6" fmla="*/ 212 w 411"/>
                <a:gd name="T7" fmla="*/ 147 h 329"/>
                <a:gd name="T8" fmla="*/ 202 w 411"/>
                <a:gd name="T9" fmla="*/ 183 h 329"/>
                <a:gd name="T10" fmla="*/ 340 w 411"/>
                <a:gd name="T11" fmla="*/ 168 h 329"/>
                <a:gd name="T12" fmla="*/ 350 w 411"/>
                <a:gd name="T13" fmla="*/ 221 h 329"/>
                <a:gd name="T14" fmla="*/ 307 w 411"/>
                <a:gd name="T15" fmla="*/ 216 h 329"/>
                <a:gd name="T16" fmla="*/ 288 w 411"/>
                <a:gd name="T17" fmla="*/ 239 h 329"/>
                <a:gd name="T18" fmla="*/ 311 w 411"/>
                <a:gd name="T19" fmla="*/ 254 h 329"/>
                <a:gd name="T20" fmla="*/ 349 w 411"/>
                <a:gd name="T21" fmla="*/ 236 h 329"/>
                <a:gd name="T22" fmla="*/ 350 w 411"/>
                <a:gd name="T23" fmla="*/ 261 h 329"/>
                <a:gd name="T24" fmla="*/ 370 w 411"/>
                <a:gd name="T25" fmla="*/ 240 h 329"/>
                <a:gd name="T26" fmla="*/ 384 w 411"/>
                <a:gd name="T27" fmla="*/ 240 h 329"/>
                <a:gd name="T28" fmla="*/ 367 w 411"/>
                <a:gd name="T29" fmla="*/ 283 h 329"/>
                <a:gd name="T30" fmla="*/ 400 w 411"/>
                <a:gd name="T31" fmla="*/ 292 h 329"/>
                <a:gd name="T32" fmla="*/ 411 w 411"/>
                <a:gd name="T33" fmla="*/ 315 h 329"/>
                <a:gd name="T34" fmla="*/ 396 w 411"/>
                <a:gd name="T35" fmla="*/ 322 h 329"/>
                <a:gd name="T36" fmla="*/ 374 w 411"/>
                <a:gd name="T37" fmla="*/ 307 h 329"/>
                <a:gd name="T38" fmla="*/ 337 w 411"/>
                <a:gd name="T39" fmla="*/ 296 h 329"/>
                <a:gd name="T40" fmla="*/ 345 w 411"/>
                <a:gd name="T41" fmla="*/ 325 h 329"/>
                <a:gd name="T42" fmla="*/ 325 w 411"/>
                <a:gd name="T43" fmla="*/ 329 h 329"/>
                <a:gd name="T44" fmla="*/ 309 w 411"/>
                <a:gd name="T45" fmla="*/ 302 h 329"/>
                <a:gd name="T46" fmla="*/ 299 w 411"/>
                <a:gd name="T47" fmla="*/ 319 h 329"/>
                <a:gd name="T48" fmla="*/ 239 w 411"/>
                <a:gd name="T49" fmla="*/ 319 h 329"/>
                <a:gd name="T50" fmla="*/ 239 w 411"/>
                <a:gd name="T51" fmla="*/ 302 h 329"/>
                <a:gd name="T52" fmla="*/ 216 w 411"/>
                <a:gd name="T53" fmla="*/ 283 h 329"/>
                <a:gd name="T54" fmla="*/ 170 w 411"/>
                <a:gd name="T55" fmla="*/ 281 h 329"/>
                <a:gd name="T56" fmla="*/ 208 w 411"/>
                <a:gd name="T57" fmla="*/ 302 h 329"/>
                <a:gd name="T58" fmla="*/ 155 w 411"/>
                <a:gd name="T59" fmla="*/ 314 h 329"/>
                <a:gd name="T60" fmla="*/ 72 w 411"/>
                <a:gd name="T61" fmla="*/ 299 h 329"/>
                <a:gd name="T62" fmla="*/ 41 w 411"/>
                <a:gd name="T63" fmla="*/ 302 h 329"/>
                <a:gd name="T64" fmla="*/ 52 w 411"/>
                <a:gd name="T65" fmla="*/ 192 h 329"/>
                <a:gd name="T66" fmla="*/ 2 w 411"/>
                <a:gd name="T67" fmla="*/ 106 h 329"/>
                <a:gd name="T68" fmla="*/ 0 w 411"/>
                <a:gd name="T69" fmla="*/ 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1" h="329">
                  <a:moveTo>
                    <a:pt x="0" y="8"/>
                  </a:moveTo>
                  <a:lnTo>
                    <a:pt x="207" y="0"/>
                  </a:lnTo>
                  <a:lnTo>
                    <a:pt x="244" y="68"/>
                  </a:lnTo>
                  <a:lnTo>
                    <a:pt x="212" y="147"/>
                  </a:lnTo>
                  <a:lnTo>
                    <a:pt x="202" y="183"/>
                  </a:lnTo>
                  <a:lnTo>
                    <a:pt x="340" y="168"/>
                  </a:lnTo>
                  <a:lnTo>
                    <a:pt x="350" y="221"/>
                  </a:lnTo>
                  <a:lnTo>
                    <a:pt x="307" y="216"/>
                  </a:lnTo>
                  <a:lnTo>
                    <a:pt x="288" y="239"/>
                  </a:lnTo>
                  <a:lnTo>
                    <a:pt x="311" y="254"/>
                  </a:lnTo>
                  <a:lnTo>
                    <a:pt x="349" y="236"/>
                  </a:lnTo>
                  <a:lnTo>
                    <a:pt x="350" y="261"/>
                  </a:lnTo>
                  <a:lnTo>
                    <a:pt x="370" y="240"/>
                  </a:lnTo>
                  <a:lnTo>
                    <a:pt x="384" y="240"/>
                  </a:lnTo>
                  <a:lnTo>
                    <a:pt x="367" y="283"/>
                  </a:lnTo>
                  <a:lnTo>
                    <a:pt x="400" y="292"/>
                  </a:lnTo>
                  <a:lnTo>
                    <a:pt x="411" y="315"/>
                  </a:lnTo>
                  <a:lnTo>
                    <a:pt x="396" y="322"/>
                  </a:lnTo>
                  <a:lnTo>
                    <a:pt x="374" y="307"/>
                  </a:lnTo>
                  <a:lnTo>
                    <a:pt x="337" y="296"/>
                  </a:lnTo>
                  <a:lnTo>
                    <a:pt x="345" y="325"/>
                  </a:lnTo>
                  <a:lnTo>
                    <a:pt x="325" y="329"/>
                  </a:lnTo>
                  <a:lnTo>
                    <a:pt x="309" y="302"/>
                  </a:lnTo>
                  <a:lnTo>
                    <a:pt x="299" y="319"/>
                  </a:lnTo>
                  <a:lnTo>
                    <a:pt x="239" y="319"/>
                  </a:lnTo>
                  <a:lnTo>
                    <a:pt x="239" y="302"/>
                  </a:lnTo>
                  <a:lnTo>
                    <a:pt x="216" y="283"/>
                  </a:lnTo>
                  <a:lnTo>
                    <a:pt x="170" y="281"/>
                  </a:lnTo>
                  <a:lnTo>
                    <a:pt x="208" y="302"/>
                  </a:lnTo>
                  <a:lnTo>
                    <a:pt x="155" y="314"/>
                  </a:lnTo>
                  <a:lnTo>
                    <a:pt x="72" y="299"/>
                  </a:lnTo>
                  <a:lnTo>
                    <a:pt x="41" y="302"/>
                  </a:lnTo>
                  <a:lnTo>
                    <a:pt x="52" y="192"/>
                  </a:lnTo>
                  <a:lnTo>
                    <a:pt x="2" y="106"/>
                  </a:lnTo>
                  <a:lnTo>
                    <a:pt x="0" y="8"/>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00" name="Freeform 99"/>
            <p:cNvSpPr>
              <a:spLocks/>
            </p:cNvSpPr>
            <p:nvPr/>
          </p:nvSpPr>
          <p:spPr bwMode="auto">
            <a:xfrm>
              <a:off x="6136204" y="3950676"/>
              <a:ext cx="1169125" cy="447971"/>
            </a:xfrm>
            <a:custGeom>
              <a:avLst/>
              <a:gdLst>
                <a:gd name="T0" fmla="*/ 36 w 588"/>
                <a:gd name="T1" fmla="*/ 96 h 210"/>
                <a:gd name="T2" fmla="*/ 36 w 588"/>
                <a:gd name="T3" fmla="*/ 99 h 210"/>
                <a:gd name="T4" fmla="*/ 26 w 588"/>
                <a:gd name="T5" fmla="*/ 119 h 210"/>
                <a:gd name="T6" fmla="*/ 37 w 588"/>
                <a:gd name="T7" fmla="*/ 145 h 210"/>
                <a:gd name="T8" fmla="*/ 0 w 588"/>
                <a:gd name="T9" fmla="*/ 170 h 210"/>
                <a:gd name="T10" fmla="*/ 9 w 588"/>
                <a:gd name="T11" fmla="*/ 210 h 210"/>
                <a:gd name="T12" fmla="*/ 161 w 588"/>
                <a:gd name="T13" fmla="*/ 197 h 210"/>
                <a:gd name="T14" fmla="*/ 345 w 588"/>
                <a:gd name="T15" fmla="*/ 176 h 210"/>
                <a:gd name="T16" fmla="*/ 436 w 588"/>
                <a:gd name="T17" fmla="*/ 160 h 210"/>
                <a:gd name="T18" fmla="*/ 455 w 588"/>
                <a:gd name="T19" fmla="*/ 106 h 210"/>
                <a:gd name="T20" fmla="*/ 488 w 588"/>
                <a:gd name="T21" fmla="*/ 104 h 210"/>
                <a:gd name="T22" fmla="*/ 588 w 588"/>
                <a:gd name="T23" fmla="*/ 0 h 210"/>
                <a:gd name="T24" fmla="*/ 458 w 588"/>
                <a:gd name="T25" fmla="*/ 27 h 210"/>
                <a:gd name="T26" fmla="*/ 153 w 588"/>
                <a:gd name="T27" fmla="*/ 68 h 210"/>
                <a:gd name="T28" fmla="*/ 156 w 588"/>
                <a:gd name="T29" fmla="*/ 81 h 210"/>
                <a:gd name="T30" fmla="*/ 36 w 588"/>
                <a:gd name="T31" fmla="*/ 9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8" h="210">
                  <a:moveTo>
                    <a:pt x="36" y="96"/>
                  </a:moveTo>
                  <a:lnTo>
                    <a:pt x="36" y="99"/>
                  </a:lnTo>
                  <a:lnTo>
                    <a:pt x="26" y="119"/>
                  </a:lnTo>
                  <a:lnTo>
                    <a:pt x="37" y="145"/>
                  </a:lnTo>
                  <a:lnTo>
                    <a:pt x="0" y="170"/>
                  </a:lnTo>
                  <a:lnTo>
                    <a:pt x="9" y="210"/>
                  </a:lnTo>
                  <a:lnTo>
                    <a:pt x="161" y="197"/>
                  </a:lnTo>
                  <a:lnTo>
                    <a:pt x="345" y="176"/>
                  </a:lnTo>
                  <a:lnTo>
                    <a:pt x="436" y="160"/>
                  </a:lnTo>
                  <a:lnTo>
                    <a:pt x="455" y="106"/>
                  </a:lnTo>
                  <a:lnTo>
                    <a:pt x="488" y="104"/>
                  </a:lnTo>
                  <a:lnTo>
                    <a:pt x="588" y="0"/>
                  </a:lnTo>
                  <a:lnTo>
                    <a:pt x="458" y="27"/>
                  </a:lnTo>
                  <a:lnTo>
                    <a:pt x="153" y="68"/>
                  </a:lnTo>
                  <a:lnTo>
                    <a:pt x="156" y="81"/>
                  </a:lnTo>
                  <a:lnTo>
                    <a:pt x="36" y="96"/>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01" name="Freeform 100"/>
            <p:cNvSpPr>
              <a:spLocks/>
            </p:cNvSpPr>
            <p:nvPr/>
          </p:nvSpPr>
          <p:spPr bwMode="auto">
            <a:xfrm>
              <a:off x="6022871" y="4368782"/>
              <a:ext cx="473217" cy="898077"/>
            </a:xfrm>
            <a:custGeom>
              <a:avLst/>
              <a:gdLst>
                <a:gd name="T0" fmla="*/ 68 w 238"/>
                <a:gd name="T1" fmla="*/ 15 h 421"/>
                <a:gd name="T2" fmla="*/ 32 w 238"/>
                <a:gd name="T3" fmla="*/ 85 h 421"/>
                <a:gd name="T4" fmla="*/ 0 w 238"/>
                <a:gd name="T5" fmla="*/ 133 h 421"/>
                <a:gd name="T6" fmla="*/ 11 w 238"/>
                <a:gd name="T7" fmla="*/ 188 h 421"/>
                <a:gd name="T8" fmla="*/ 48 w 238"/>
                <a:gd name="T9" fmla="*/ 264 h 421"/>
                <a:gd name="T10" fmla="*/ 19 w 238"/>
                <a:gd name="T11" fmla="*/ 339 h 421"/>
                <a:gd name="T12" fmla="*/ 7 w 238"/>
                <a:gd name="T13" fmla="*/ 379 h 421"/>
                <a:gd name="T14" fmla="*/ 147 w 238"/>
                <a:gd name="T15" fmla="*/ 363 h 421"/>
                <a:gd name="T16" fmla="*/ 152 w 238"/>
                <a:gd name="T17" fmla="*/ 415 h 421"/>
                <a:gd name="T18" fmla="*/ 179 w 238"/>
                <a:gd name="T19" fmla="*/ 421 h 421"/>
                <a:gd name="T20" fmla="*/ 187 w 238"/>
                <a:gd name="T21" fmla="*/ 395 h 421"/>
                <a:gd name="T22" fmla="*/ 238 w 238"/>
                <a:gd name="T23" fmla="*/ 386 h 421"/>
                <a:gd name="T24" fmla="*/ 226 w 238"/>
                <a:gd name="T25" fmla="*/ 303 h 421"/>
                <a:gd name="T26" fmla="*/ 224 w 238"/>
                <a:gd name="T27" fmla="*/ 0 h 421"/>
                <a:gd name="T28" fmla="*/ 68 w 238"/>
                <a:gd name="T29" fmla="*/ 1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8" h="421">
                  <a:moveTo>
                    <a:pt x="68" y="15"/>
                  </a:moveTo>
                  <a:lnTo>
                    <a:pt x="32" y="85"/>
                  </a:lnTo>
                  <a:lnTo>
                    <a:pt x="0" y="133"/>
                  </a:lnTo>
                  <a:lnTo>
                    <a:pt x="11" y="188"/>
                  </a:lnTo>
                  <a:lnTo>
                    <a:pt x="48" y="264"/>
                  </a:lnTo>
                  <a:lnTo>
                    <a:pt x="19" y="339"/>
                  </a:lnTo>
                  <a:lnTo>
                    <a:pt x="7" y="379"/>
                  </a:lnTo>
                  <a:lnTo>
                    <a:pt x="147" y="363"/>
                  </a:lnTo>
                  <a:lnTo>
                    <a:pt x="152" y="415"/>
                  </a:lnTo>
                  <a:lnTo>
                    <a:pt x="179" y="421"/>
                  </a:lnTo>
                  <a:lnTo>
                    <a:pt x="187" y="395"/>
                  </a:lnTo>
                  <a:lnTo>
                    <a:pt x="238" y="386"/>
                  </a:lnTo>
                  <a:lnTo>
                    <a:pt x="226" y="303"/>
                  </a:lnTo>
                  <a:lnTo>
                    <a:pt x="224" y="0"/>
                  </a:lnTo>
                  <a:lnTo>
                    <a:pt x="68" y="15"/>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02" name="Freeform 101"/>
            <p:cNvSpPr>
              <a:spLocks/>
            </p:cNvSpPr>
            <p:nvPr/>
          </p:nvSpPr>
          <p:spPr bwMode="auto">
            <a:xfrm>
              <a:off x="6470239" y="4328252"/>
              <a:ext cx="540819" cy="898077"/>
            </a:xfrm>
            <a:custGeom>
              <a:avLst/>
              <a:gdLst>
                <a:gd name="T0" fmla="*/ 0 w 272"/>
                <a:gd name="T1" fmla="*/ 22 h 421"/>
                <a:gd name="T2" fmla="*/ 177 w 272"/>
                <a:gd name="T3" fmla="*/ 0 h 421"/>
                <a:gd name="T4" fmla="*/ 233 w 272"/>
                <a:gd name="T5" fmla="*/ 195 h 421"/>
                <a:gd name="T6" fmla="*/ 272 w 272"/>
                <a:gd name="T7" fmla="*/ 226 h 421"/>
                <a:gd name="T8" fmla="*/ 240 w 272"/>
                <a:gd name="T9" fmla="*/ 284 h 421"/>
                <a:gd name="T10" fmla="*/ 271 w 272"/>
                <a:gd name="T11" fmla="*/ 337 h 421"/>
                <a:gd name="T12" fmla="*/ 90 w 272"/>
                <a:gd name="T13" fmla="*/ 357 h 421"/>
                <a:gd name="T14" fmla="*/ 97 w 272"/>
                <a:gd name="T15" fmla="*/ 404 h 421"/>
                <a:gd name="T16" fmla="*/ 71 w 272"/>
                <a:gd name="T17" fmla="*/ 421 h 421"/>
                <a:gd name="T18" fmla="*/ 50 w 272"/>
                <a:gd name="T19" fmla="*/ 361 h 421"/>
                <a:gd name="T20" fmla="*/ 37 w 272"/>
                <a:gd name="T21" fmla="*/ 410 h 421"/>
                <a:gd name="T22" fmla="*/ 15 w 272"/>
                <a:gd name="T23" fmla="*/ 404 h 421"/>
                <a:gd name="T24" fmla="*/ 8 w 272"/>
                <a:gd name="T25" fmla="*/ 356 h 421"/>
                <a:gd name="T26" fmla="*/ 1 w 272"/>
                <a:gd name="T27" fmla="*/ 315 h 421"/>
                <a:gd name="T28" fmla="*/ 0 w 272"/>
                <a:gd name="T29" fmla="*/ 2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421">
                  <a:moveTo>
                    <a:pt x="0" y="22"/>
                  </a:moveTo>
                  <a:lnTo>
                    <a:pt x="177" y="0"/>
                  </a:lnTo>
                  <a:lnTo>
                    <a:pt x="233" y="195"/>
                  </a:lnTo>
                  <a:lnTo>
                    <a:pt x="272" y="226"/>
                  </a:lnTo>
                  <a:lnTo>
                    <a:pt x="240" y="284"/>
                  </a:lnTo>
                  <a:lnTo>
                    <a:pt x="271" y="337"/>
                  </a:lnTo>
                  <a:lnTo>
                    <a:pt x="90" y="357"/>
                  </a:lnTo>
                  <a:lnTo>
                    <a:pt x="97" y="404"/>
                  </a:lnTo>
                  <a:lnTo>
                    <a:pt x="71" y="421"/>
                  </a:lnTo>
                  <a:lnTo>
                    <a:pt x="50" y="361"/>
                  </a:lnTo>
                  <a:lnTo>
                    <a:pt x="37" y="410"/>
                  </a:lnTo>
                  <a:lnTo>
                    <a:pt x="15" y="404"/>
                  </a:lnTo>
                  <a:lnTo>
                    <a:pt x="8" y="356"/>
                  </a:lnTo>
                  <a:lnTo>
                    <a:pt x="1" y="315"/>
                  </a:lnTo>
                  <a:lnTo>
                    <a:pt x="0" y="22"/>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03" name="Freeform 102"/>
            <p:cNvSpPr>
              <a:spLocks/>
            </p:cNvSpPr>
            <p:nvPr/>
          </p:nvSpPr>
          <p:spPr bwMode="auto">
            <a:xfrm>
              <a:off x="6651176" y="5002343"/>
              <a:ext cx="1272516" cy="927942"/>
            </a:xfrm>
            <a:custGeom>
              <a:avLst/>
              <a:gdLst>
                <a:gd name="T0" fmla="*/ 0 w 640"/>
                <a:gd name="T1" fmla="*/ 42 h 435"/>
                <a:gd name="T2" fmla="*/ 175 w 640"/>
                <a:gd name="T3" fmla="*/ 24 h 435"/>
                <a:gd name="T4" fmla="*/ 194 w 640"/>
                <a:gd name="T5" fmla="*/ 52 h 435"/>
                <a:gd name="T6" fmla="*/ 383 w 640"/>
                <a:gd name="T7" fmla="*/ 24 h 435"/>
                <a:gd name="T8" fmla="*/ 415 w 640"/>
                <a:gd name="T9" fmla="*/ 47 h 435"/>
                <a:gd name="T10" fmla="*/ 415 w 640"/>
                <a:gd name="T11" fmla="*/ 4 h 435"/>
                <a:gd name="T12" fmla="*/ 413 w 640"/>
                <a:gd name="T13" fmla="*/ 0 h 435"/>
                <a:gd name="T14" fmla="*/ 451 w 640"/>
                <a:gd name="T15" fmla="*/ 3 h 435"/>
                <a:gd name="T16" fmla="*/ 490 w 640"/>
                <a:gd name="T17" fmla="*/ 68 h 435"/>
                <a:gd name="T18" fmla="*/ 555 w 640"/>
                <a:gd name="T19" fmla="*/ 160 h 435"/>
                <a:gd name="T20" fmla="*/ 585 w 640"/>
                <a:gd name="T21" fmla="*/ 239 h 435"/>
                <a:gd name="T22" fmla="*/ 633 w 640"/>
                <a:gd name="T23" fmla="*/ 294 h 435"/>
                <a:gd name="T24" fmla="*/ 640 w 640"/>
                <a:gd name="T25" fmla="*/ 374 h 435"/>
                <a:gd name="T26" fmla="*/ 625 w 640"/>
                <a:gd name="T27" fmla="*/ 422 h 435"/>
                <a:gd name="T28" fmla="*/ 558 w 640"/>
                <a:gd name="T29" fmla="*/ 435 h 435"/>
                <a:gd name="T30" fmla="*/ 547 w 640"/>
                <a:gd name="T31" fmla="*/ 415 h 435"/>
                <a:gd name="T32" fmla="*/ 500 w 640"/>
                <a:gd name="T33" fmla="*/ 386 h 435"/>
                <a:gd name="T34" fmla="*/ 484 w 640"/>
                <a:gd name="T35" fmla="*/ 355 h 435"/>
                <a:gd name="T36" fmla="*/ 471 w 640"/>
                <a:gd name="T37" fmla="*/ 344 h 435"/>
                <a:gd name="T38" fmla="*/ 465 w 640"/>
                <a:gd name="T39" fmla="*/ 316 h 435"/>
                <a:gd name="T40" fmla="*/ 453 w 640"/>
                <a:gd name="T41" fmla="*/ 325 h 435"/>
                <a:gd name="T42" fmla="*/ 415 w 640"/>
                <a:gd name="T43" fmla="*/ 288 h 435"/>
                <a:gd name="T44" fmla="*/ 425 w 640"/>
                <a:gd name="T45" fmla="*/ 254 h 435"/>
                <a:gd name="T46" fmla="*/ 415 w 640"/>
                <a:gd name="T47" fmla="*/ 235 h 435"/>
                <a:gd name="T48" fmla="*/ 405 w 640"/>
                <a:gd name="T49" fmla="*/ 241 h 435"/>
                <a:gd name="T50" fmla="*/ 406 w 640"/>
                <a:gd name="T51" fmla="*/ 261 h 435"/>
                <a:gd name="T52" fmla="*/ 393 w 640"/>
                <a:gd name="T53" fmla="*/ 235 h 435"/>
                <a:gd name="T54" fmla="*/ 394 w 640"/>
                <a:gd name="T55" fmla="*/ 174 h 435"/>
                <a:gd name="T56" fmla="*/ 371 w 640"/>
                <a:gd name="T57" fmla="*/ 138 h 435"/>
                <a:gd name="T58" fmla="*/ 311 w 640"/>
                <a:gd name="T59" fmla="*/ 107 h 435"/>
                <a:gd name="T60" fmla="*/ 281 w 640"/>
                <a:gd name="T61" fmla="*/ 73 h 435"/>
                <a:gd name="T62" fmla="*/ 247 w 640"/>
                <a:gd name="T63" fmla="*/ 70 h 435"/>
                <a:gd name="T64" fmla="*/ 233 w 640"/>
                <a:gd name="T65" fmla="*/ 91 h 435"/>
                <a:gd name="T66" fmla="*/ 184 w 640"/>
                <a:gd name="T67" fmla="*/ 106 h 435"/>
                <a:gd name="T68" fmla="*/ 154 w 640"/>
                <a:gd name="T69" fmla="*/ 91 h 435"/>
                <a:gd name="T70" fmla="*/ 139 w 640"/>
                <a:gd name="T71" fmla="*/ 68 h 435"/>
                <a:gd name="T72" fmla="*/ 46 w 640"/>
                <a:gd name="T73" fmla="*/ 89 h 435"/>
                <a:gd name="T74" fmla="*/ 26 w 640"/>
                <a:gd name="T75" fmla="*/ 72 h 435"/>
                <a:gd name="T76" fmla="*/ 5 w 640"/>
                <a:gd name="T77" fmla="*/ 90 h 435"/>
                <a:gd name="T78" fmla="*/ 0 w 640"/>
                <a:gd name="T79" fmla="*/ 4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0" h="435">
                  <a:moveTo>
                    <a:pt x="0" y="42"/>
                  </a:moveTo>
                  <a:lnTo>
                    <a:pt x="175" y="24"/>
                  </a:lnTo>
                  <a:lnTo>
                    <a:pt x="194" y="52"/>
                  </a:lnTo>
                  <a:lnTo>
                    <a:pt x="383" y="24"/>
                  </a:lnTo>
                  <a:lnTo>
                    <a:pt x="415" y="47"/>
                  </a:lnTo>
                  <a:lnTo>
                    <a:pt x="415" y="4"/>
                  </a:lnTo>
                  <a:lnTo>
                    <a:pt x="413" y="0"/>
                  </a:lnTo>
                  <a:lnTo>
                    <a:pt x="451" y="3"/>
                  </a:lnTo>
                  <a:lnTo>
                    <a:pt x="490" y="68"/>
                  </a:lnTo>
                  <a:lnTo>
                    <a:pt x="555" y="160"/>
                  </a:lnTo>
                  <a:lnTo>
                    <a:pt x="585" y="239"/>
                  </a:lnTo>
                  <a:lnTo>
                    <a:pt x="633" y="294"/>
                  </a:lnTo>
                  <a:lnTo>
                    <a:pt x="640" y="374"/>
                  </a:lnTo>
                  <a:lnTo>
                    <a:pt x="625" y="422"/>
                  </a:lnTo>
                  <a:lnTo>
                    <a:pt x="558" y="435"/>
                  </a:lnTo>
                  <a:lnTo>
                    <a:pt x="547" y="415"/>
                  </a:lnTo>
                  <a:lnTo>
                    <a:pt x="500" y="386"/>
                  </a:lnTo>
                  <a:lnTo>
                    <a:pt x="484" y="355"/>
                  </a:lnTo>
                  <a:lnTo>
                    <a:pt x="471" y="344"/>
                  </a:lnTo>
                  <a:lnTo>
                    <a:pt x="465" y="316"/>
                  </a:lnTo>
                  <a:lnTo>
                    <a:pt x="453" y="325"/>
                  </a:lnTo>
                  <a:lnTo>
                    <a:pt x="415" y="288"/>
                  </a:lnTo>
                  <a:lnTo>
                    <a:pt x="425" y="254"/>
                  </a:lnTo>
                  <a:lnTo>
                    <a:pt x="415" y="235"/>
                  </a:lnTo>
                  <a:lnTo>
                    <a:pt x="405" y="241"/>
                  </a:lnTo>
                  <a:lnTo>
                    <a:pt x="406" y="261"/>
                  </a:lnTo>
                  <a:lnTo>
                    <a:pt x="393" y="235"/>
                  </a:lnTo>
                  <a:lnTo>
                    <a:pt x="394" y="174"/>
                  </a:lnTo>
                  <a:lnTo>
                    <a:pt x="371" y="138"/>
                  </a:lnTo>
                  <a:lnTo>
                    <a:pt x="311" y="107"/>
                  </a:lnTo>
                  <a:lnTo>
                    <a:pt x="281" y="73"/>
                  </a:lnTo>
                  <a:lnTo>
                    <a:pt x="247" y="70"/>
                  </a:lnTo>
                  <a:lnTo>
                    <a:pt x="233" y="91"/>
                  </a:lnTo>
                  <a:lnTo>
                    <a:pt x="184" y="106"/>
                  </a:lnTo>
                  <a:lnTo>
                    <a:pt x="154" y="91"/>
                  </a:lnTo>
                  <a:lnTo>
                    <a:pt x="139" y="68"/>
                  </a:lnTo>
                  <a:lnTo>
                    <a:pt x="46" y="89"/>
                  </a:lnTo>
                  <a:lnTo>
                    <a:pt x="26" y="72"/>
                  </a:lnTo>
                  <a:lnTo>
                    <a:pt x="5" y="90"/>
                  </a:lnTo>
                  <a:lnTo>
                    <a:pt x="0" y="42"/>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04" name="Freeform 103"/>
            <p:cNvSpPr>
              <a:spLocks/>
            </p:cNvSpPr>
            <p:nvPr/>
          </p:nvSpPr>
          <p:spPr bwMode="auto">
            <a:xfrm>
              <a:off x="5947315" y="2071328"/>
              <a:ext cx="739650" cy="345578"/>
            </a:xfrm>
            <a:custGeom>
              <a:avLst/>
              <a:gdLst>
                <a:gd name="T0" fmla="*/ 0 w 372"/>
                <a:gd name="T1" fmla="*/ 90 h 162"/>
                <a:gd name="T2" fmla="*/ 84 w 372"/>
                <a:gd name="T3" fmla="*/ 0 h 162"/>
                <a:gd name="T4" fmla="*/ 69 w 372"/>
                <a:gd name="T5" fmla="*/ 37 h 162"/>
                <a:gd name="T6" fmla="*/ 79 w 372"/>
                <a:gd name="T7" fmla="*/ 48 h 162"/>
                <a:gd name="T8" fmla="*/ 107 w 372"/>
                <a:gd name="T9" fmla="*/ 34 h 162"/>
                <a:gd name="T10" fmla="*/ 164 w 372"/>
                <a:gd name="T11" fmla="*/ 56 h 162"/>
                <a:gd name="T12" fmla="*/ 189 w 372"/>
                <a:gd name="T13" fmla="*/ 37 h 162"/>
                <a:gd name="T14" fmla="*/ 264 w 372"/>
                <a:gd name="T15" fmla="*/ 26 h 162"/>
                <a:gd name="T16" fmla="*/ 279 w 372"/>
                <a:gd name="T17" fmla="*/ 49 h 162"/>
                <a:gd name="T18" fmla="*/ 310 w 372"/>
                <a:gd name="T19" fmla="*/ 44 h 162"/>
                <a:gd name="T20" fmla="*/ 368 w 372"/>
                <a:gd name="T21" fmla="*/ 68 h 162"/>
                <a:gd name="T22" fmla="*/ 372 w 372"/>
                <a:gd name="T23" fmla="*/ 85 h 162"/>
                <a:gd name="T24" fmla="*/ 309 w 372"/>
                <a:gd name="T25" fmla="*/ 101 h 162"/>
                <a:gd name="T26" fmla="*/ 290 w 372"/>
                <a:gd name="T27" fmla="*/ 90 h 162"/>
                <a:gd name="T28" fmla="*/ 257 w 372"/>
                <a:gd name="T29" fmla="*/ 94 h 162"/>
                <a:gd name="T30" fmla="*/ 219 w 372"/>
                <a:gd name="T31" fmla="*/ 116 h 162"/>
                <a:gd name="T32" fmla="*/ 204 w 372"/>
                <a:gd name="T33" fmla="*/ 117 h 162"/>
                <a:gd name="T34" fmla="*/ 190 w 372"/>
                <a:gd name="T35" fmla="*/ 101 h 162"/>
                <a:gd name="T36" fmla="*/ 169 w 372"/>
                <a:gd name="T37" fmla="*/ 161 h 162"/>
                <a:gd name="T38" fmla="*/ 145 w 372"/>
                <a:gd name="T39" fmla="*/ 162 h 162"/>
                <a:gd name="T40" fmla="*/ 135 w 372"/>
                <a:gd name="T41" fmla="*/ 139 h 162"/>
                <a:gd name="T42" fmla="*/ 85 w 372"/>
                <a:gd name="T43" fmla="*/ 128 h 162"/>
                <a:gd name="T44" fmla="*/ 61 w 372"/>
                <a:gd name="T45" fmla="*/ 110 h 162"/>
                <a:gd name="T46" fmla="*/ 20 w 372"/>
                <a:gd name="T47" fmla="*/ 116 h 162"/>
                <a:gd name="T48" fmla="*/ 0 w 372"/>
                <a:gd name="T49" fmla="*/ 9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2" h="162">
                  <a:moveTo>
                    <a:pt x="0" y="90"/>
                  </a:moveTo>
                  <a:lnTo>
                    <a:pt x="84" y="0"/>
                  </a:lnTo>
                  <a:lnTo>
                    <a:pt x="69" y="37"/>
                  </a:lnTo>
                  <a:lnTo>
                    <a:pt x="79" y="48"/>
                  </a:lnTo>
                  <a:lnTo>
                    <a:pt x="107" y="34"/>
                  </a:lnTo>
                  <a:lnTo>
                    <a:pt x="164" y="56"/>
                  </a:lnTo>
                  <a:lnTo>
                    <a:pt x="189" y="37"/>
                  </a:lnTo>
                  <a:lnTo>
                    <a:pt x="264" y="26"/>
                  </a:lnTo>
                  <a:lnTo>
                    <a:pt x="279" y="49"/>
                  </a:lnTo>
                  <a:lnTo>
                    <a:pt x="310" y="44"/>
                  </a:lnTo>
                  <a:lnTo>
                    <a:pt x="368" y="68"/>
                  </a:lnTo>
                  <a:lnTo>
                    <a:pt x="372" y="85"/>
                  </a:lnTo>
                  <a:lnTo>
                    <a:pt x="309" y="101"/>
                  </a:lnTo>
                  <a:lnTo>
                    <a:pt x="290" y="90"/>
                  </a:lnTo>
                  <a:lnTo>
                    <a:pt x="257" y="94"/>
                  </a:lnTo>
                  <a:lnTo>
                    <a:pt x="219" y="116"/>
                  </a:lnTo>
                  <a:lnTo>
                    <a:pt x="204" y="117"/>
                  </a:lnTo>
                  <a:lnTo>
                    <a:pt x="190" y="101"/>
                  </a:lnTo>
                  <a:lnTo>
                    <a:pt x="169" y="161"/>
                  </a:lnTo>
                  <a:lnTo>
                    <a:pt x="145" y="162"/>
                  </a:lnTo>
                  <a:lnTo>
                    <a:pt x="135" y="139"/>
                  </a:lnTo>
                  <a:lnTo>
                    <a:pt x="85" y="128"/>
                  </a:lnTo>
                  <a:lnTo>
                    <a:pt x="61" y="110"/>
                  </a:lnTo>
                  <a:lnTo>
                    <a:pt x="20" y="116"/>
                  </a:lnTo>
                  <a:lnTo>
                    <a:pt x="0" y="9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05" name="Freeform 104"/>
            <p:cNvSpPr>
              <a:spLocks/>
            </p:cNvSpPr>
            <p:nvPr/>
          </p:nvSpPr>
          <p:spPr bwMode="auto">
            <a:xfrm>
              <a:off x="6460299" y="2316645"/>
              <a:ext cx="530879" cy="774352"/>
            </a:xfrm>
            <a:custGeom>
              <a:avLst/>
              <a:gdLst>
                <a:gd name="T0" fmla="*/ 67 w 267"/>
                <a:gd name="T1" fmla="*/ 16 h 363"/>
                <a:gd name="T2" fmla="*/ 77 w 267"/>
                <a:gd name="T3" fmla="*/ 38 h 363"/>
                <a:gd name="T4" fmla="*/ 59 w 267"/>
                <a:gd name="T5" fmla="*/ 52 h 363"/>
                <a:gd name="T6" fmla="*/ 57 w 267"/>
                <a:gd name="T7" fmla="*/ 110 h 363"/>
                <a:gd name="T8" fmla="*/ 47 w 267"/>
                <a:gd name="T9" fmla="*/ 72 h 363"/>
                <a:gd name="T10" fmla="*/ 8 w 267"/>
                <a:gd name="T11" fmla="*/ 109 h 363"/>
                <a:gd name="T12" fmla="*/ 0 w 267"/>
                <a:gd name="T13" fmla="*/ 213 h 363"/>
                <a:gd name="T14" fmla="*/ 25 w 267"/>
                <a:gd name="T15" fmla="*/ 265 h 363"/>
                <a:gd name="T16" fmla="*/ 27 w 267"/>
                <a:gd name="T17" fmla="*/ 291 h 363"/>
                <a:gd name="T18" fmla="*/ 28 w 267"/>
                <a:gd name="T19" fmla="*/ 312 h 363"/>
                <a:gd name="T20" fmla="*/ 27 w 267"/>
                <a:gd name="T21" fmla="*/ 329 h 363"/>
                <a:gd name="T22" fmla="*/ 22 w 267"/>
                <a:gd name="T23" fmla="*/ 363 h 363"/>
                <a:gd name="T24" fmla="*/ 128 w 267"/>
                <a:gd name="T25" fmla="*/ 357 h 363"/>
                <a:gd name="T26" fmla="*/ 266 w 267"/>
                <a:gd name="T27" fmla="*/ 344 h 363"/>
                <a:gd name="T28" fmla="*/ 241 w 267"/>
                <a:gd name="T29" fmla="*/ 337 h 363"/>
                <a:gd name="T30" fmla="*/ 227 w 267"/>
                <a:gd name="T31" fmla="*/ 320 h 363"/>
                <a:gd name="T32" fmla="*/ 248 w 267"/>
                <a:gd name="T33" fmla="*/ 304 h 363"/>
                <a:gd name="T34" fmla="*/ 248 w 267"/>
                <a:gd name="T35" fmla="*/ 284 h 363"/>
                <a:gd name="T36" fmla="*/ 239 w 267"/>
                <a:gd name="T37" fmla="*/ 266 h 363"/>
                <a:gd name="T38" fmla="*/ 248 w 267"/>
                <a:gd name="T39" fmla="*/ 253 h 363"/>
                <a:gd name="T40" fmla="*/ 267 w 267"/>
                <a:gd name="T41" fmla="*/ 254 h 363"/>
                <a:gd name="T42" fmla="*/ 264 w 267"/>
                <a:gd name="T43" fmla="*/ 205 h 363"/>
                <a:gd name="T44" fmla="*/ 259 w 267"/>
                <a:gd name="T45" fmla="*/ 174 h 363"/>
                <a:gd name="T46" fmla="*/ 247 w 267"/>
                <a:gd name="T47" fmla="*/ 155 h 363"/>
                <a:gd name="T48" fmla="*/ 235 w 267"/>
                <a:gd name="T49" fmla="*/ 143 h 363"/>
                <a:gd name="T50" fmla="*/ 219 w 267"/>
                <a:gd name="T51" fmla="*/ 140 h 363"/>
                <a:gd name="T52" fmla="*/ 203 w 267"/>
                <a:gd name="T53" fmla="*/ 140 h 363"/>
                <a:gd name="T54" fmla="*/ 185 w 267"/>
                <a:gd name="T55" fmla="*/ 165 h 363"/>
                <a:gd name="T56" fmla="*/ 174 w 267"/>
                <a:gd name="T57" fmla="*/ 172 h 363"/>
                <a:gd name="T58" fmla="*/ 166 w 267"/>
                <a:gd name="T59" fmla="*/ 174 h 363"/>
                <a:gd name="T60" fmla="*/ 157 w 267"/>
                <a:gd name="T61" fmla="*/ 171 h 363"/>
                <a:gd name="T62" fmla="*/ 155 w 267"/>
                <a:gd name="T63" fmla="*/ 159 h 363"/>
                <a:gd name="T64" fmla="*/ 157 w 267"/>
                <a:gd name="T65" fmla="*/ 152 h 363"/>
                <a:gd name="T66" fmla="*/ 165 w 267"/>
                <a:gd name="T67" fmla="*/ 143 h 363"/>
                <a:gd name="T68" fmla="*/ 172 w 267"/>
                <a:gd name="T69" fmla="*/ 140 h 363"/>
                <a:gd name="T70" fmla="*/ 179 w 267"/>
                <a:gd name="T71" fmla="*/ 139 h 363"/>
                <a:gd name="T72" fmla="*/ 179 w 267"/>
                <a:gd name="T73" fmla="*/ 124 h 363"/>
                <a:gd name="T74" fmla="*/ 200 w 267"/>
                <a:gd name="T75" fmla="*/ 110 h 363"/>
                <a:gd name="T76" fmla="*/ 179 w 267"/>
                <a:gd name="T77" fmla="*/ 62 h 363"/>
                <a:gd name="T78" fmla="*/ 179 w 267"/>
                <a:gd name="T79" fmla="*/ 39 h 363"/>
                <a:gd name="T80" fmla="*/ 147 w 267"/>
                <a:gd name="T81" fmla="*/ 30 h 363"/>
                <a:gd name="T82" fmla="*/ 97 w 267"/>
                <a:gd name="T83" fmla="*/ 0 h 363"/>
                <a:gd name="T84" fmla="*/ 67 w 267"/>
                <a:gd name="T85" fmla="*/ 16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7" h="363">
                  <a:moveTo>
                    <a:pt x="67" y="16"/>
                  </a:moveTo>
                  <a:lnTo>
                    <a:pt x="77" y="38"/>
                  </a:lnTo>
                  <a:lnTo>
                    <a:pt x="59" y="52"/>
                  </a:lnTo>
                  <a:lnTo>
                    <a:pt x="57" y="110"/>
                  </a:lnTo>
                  <a:lnTo>
                    <a:pt x="47" y="72"/>
                  </a:lnTo>
                  <a:lnTo>
                    <a:pt x="8" y="109"/>
                  </a:lnTo>
                  <a:lnTo>
                    <a:pt x="0" y="213"/>
                  </a:lnTo>
                  <a:lnTo>
                    <a:pt x="25" y="265"/>
                  </a:lnTo>
                  <a:lnTo>
                    <a:pt x="27" y="291"/>
                  </a:lnTo>
                  <a:lnTo>
                    <a:pt x="28" y="312"/>
                  </a:lnTo>
                  <a:lnTo>
                    <a:pt x="27" y="329"/>
                  </a:lnTo>
                  <a:lnTo>
                    <a:pt x="22" y="363"/>
                  </a:lnTo>
                  <a:lnTo>
                    <a:pt x="128" y="357"/>
                  </a:lnTo>
                  <a:lnTo>
                    <a:pt x="266" y="344"/>
                  </a:lnTo>
                  <a:lnTo>
                    <a:pt x="241" y="337"/>
                  </a:lnTo>
                  <a:lnTo>
                    <a:pt x="227" y="320"/>
                  </a:lnTo>
                  <a:lnTo>
                    <a:pt x="248" y="304"/>
                  </a:lnTo>
                  <a:lnTo>
                    <a:pt x="248" y="284"/>
                  </a:lnTo>
                  <a:lnTo>
                    <a:pt x="239" y="266"/>
                  </a:lnTo>
                  <a:lnTo>
                    <a:pt x="248" y="253"/>
                  </a:lnTo>
                  <a:lnTo>
                    <a:pt x="267" y="254"/>
                  </a:lnTo>
                  <a:lnTo>
                    <a:pt x="264" y="205"/>
                  </a:lnTo>
                  <a:lnTo>
                    <a:pt x="259" y="174"/>
                  </a:lnTo>
                  <a:lnTo>
                    <a:pt x="247" y="155"/>
                  </a:lnTo>
                  <a:lnTo>
                    <a:pt x="235" y="143"/>
                  </a:lnTo>
                  <a:lnTo>
                    <a:pt x="219" y="140"/>
                  </a:lnTo>
                  <a:lnTo>
                    <a:pt x="203" y="140"/>
                  </a:lnTo>
                  <a:lnTo>
                    <a:pt x="185" y="165"/>
                  </a:lnTo>
                  <a:lnTo>
                    <a:pt x="174" y="172"/>
                  </a:lnTo>
                  <a:lnTo>
                    <a:pt x="166" y="174"/>
                  </a:lnTo>
                  <a:lnTo>
                    <a:pt x="157" y="171"/>
                  </a:lnTo>
                  <a:lnTo>
                    <a:pt x="155" y="159"/>
                  </a:lnTo>
                  <a:lnTo>
                    <a:pt x="157" y="152"/>
                  </a:lnTo>
                  <a:lnTo>
                    <a:pt x="165" y="143"/>
                  </a:lnTo>
                  <a:lnTo>
                    <a:pt x="172" y="140"/>
                  </a:lnTo>
                  <a:lnTo>
                    <a:pt x="179" y="139"/>
                  </a:lnTo>
                  <a:lnTo>
                    <a:pt x="179" y="124"/>
                  </a:lnTo>
                  <a:lnTo>
                    <a:pt x="200" y="110"/>
                  </a:lnTo>
                  <a:lnTo>
                    <a:pt x="179" y="62"/>
                  </a:lnTo>
                  <a:lnTo>
                    <a:pt x="179" y="39"/>
                  </a:lnTo>
                  <a:lnTo>
                    <a:pt x="147" y="30"/>
                  </a:lnTo>
                  <a:lnTo>
                    <a:pt x="97" y="0"/>
                  </a:lnTo>
                  <a:lnTo>
                    <a:pt x="67" y="16"/>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06" name="Freeform 105"/>
            <p:cNvSpPr>
              <a:spLocks/>
            </p:cNvSpPr>
            <p:nvPr/>
          </p:nvSpPr>
          <p:spPr bwMode="auto">
            <a:xfrm>
              <a:off x="5879713" y="3001403"/>
              <a:ext cx="578598" cy="1019669"/>
            </a:xfrm>
            <a:custGeom>
              <a:avLst/>
              <a:gdLst>
                <a:gd name="T0" fmla="*/ 54 w 291"/>
                <a:gd name="T1" fmla="*/ 25 h 478"/>
                <a:gd name="T2" fmla="*/ 222 w 291"/>
                <a:gd name="T3" fmla="*/ 0 h 478"/>
                <a:gd name="T4" fmla="*/ 246 w 291"/>
                <a:gd name="T5" fmla="*/ 57 h 478"/>
                <a:gd name="T6" fmla="*/ 280 w 291"/>
                <a:gd name="T7" fmla="*/ 303 h 478"/>
                <a:gd name="T8" fmla="*/ 291 w 291"/>
                <a:gd name="T9" fmla="*/ 336 h 478"/>
                <a:gd name="T10" fmla="*/ 264 w 291"/>
                <a:gd name="T11" fmla="*/ 401 h 478"/>
                <a:gd name="T12" fmla="*/ 264 w 291"/>
                <a:gd name="T13" fmla="*/ 447 h 478"/>
                <a:gd name="T14" fmla="*/ 237 w 291"/>
                <a:gd name="T15" fmla="*/ 441 h 478"/>
                <a:gd name="T16" fmla="*/ 238 w 291"/>
                <a:gd name="T17" fmla="*/ 478 h 478"/>
                <a:gd name="T18" fmla="*/ 206 w 291"/>
                <a:gd name="T19" fmla="*/ 465 h 478"/>
                <a:gd name="T20" fmla="*/ 189 w 291"/>
                <a:gd name="T21" fmla="*/ 469 h 478"/>
                <a:gd name="T22" fmla="*/ 166 w 291"/>
                <a:gd name="T23" fmla="*/ 466 h 478"/>
                <a:gd name="T24" fmla="*/ 148 w 291"/>
                <a:gd name="T25" fmla="*/ 408 h 478"/>
                <a:gd name="T26" fmla="*/ 114 w 291"/>
                <a:gd name="T27" fmla="*/ 390 h 478"/>
                <a:gd name="T28" fmla="*/ 114 w 291"/>
                <a:gd name="T29" fmla="*/ 328 h 478"/>
                <a:gd name="T30" fmla="*/ 81 w 291"/>
                <a:gd name="T31" fmla="*/ 336 h 478"/>
                <a:gd name="T32" fmla="*/ 62 w 291"/>
                <a:gd name="T33" fmla="*/ 290 h 478"/>
                <a:gd name="T34" fmla="*/ 0 w 291"/>
                <a:gd name="T35" fmla="*/ 238 h 478"/>
                <a:gd name="T36" fmla="*/ 45 w 291"/>
                <a:gd name="T37" fmla="*/ 155 h 478"/>
                <a:gd name="T38" fmla="*/ 32 w 291"/>
                <a:gd name="T39" fmla="*/ 116 h 478"/>
                <a:gd name="T40" fmla="*/ 76 w 291"/>
                <a:gd name="T41" fmla="*/ 109 h 478"/>
                <a:gd name="T42" fmla="*/ 81 w 291"/>
                <a:gd name="T43" fmla="*/ 54 h 478"/>
                <a:gd name="T44" fmla="*/ 54 w 291"/>
                <a:gd name="T45" fmla="*/ 25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1" h="478">
                  <a:moveTo>
                    <a:pt x="54" y="25"/>
                  </a:moveTo>
                  <a:lnTo>
                    <a:pt x="222" y="0"/>
                  </a:lnTo>
                  <a:lnTo>
                    <a:pt x="246" y="57"/>
                  </a:lnTo>
                  <a:lnTo>
                    <a:pt x="280" y="303"/>
                  </a:lnTo>
                  <a:lnTo>
                    <a:pt x="291" y="336"/>
                  </a:lnTo>
                  <a:lnTo>
                    <a:pt x="264" y="401"/>
                  </a:lnTo>
                  <a:lnTo>
                    <a:pt x="264" y="447"/>
                  </a:lnTo>
                  <a:lnTo>
                    <a:pt x="237" y="441"/>
                  </a:lnTo>
                  <a:lnTo>
                    <a:pt x="238" y="478"/>
                  </a:lnTo>
                  <a:lnTo>
                    <a:pt x="206" y="465"/>
                  </a:lnTo>
                  <a:lnTo>
                    <a:pt x="189" y="469"/>
                  </a:lnTo>
                  <a:lnTo>
                    <a:pt x="166" y="466"/>
                  </a:lnTo>
                  <a:lnTo>
                    <a:pt x="148" y="408"/>
                  </a:lnTo>
                  <a:lnTo>
                    <a:pt x="114" y="390"/>
                  </a:lnTo>
                  <a:lnTo>
                    <a:pt x="114" y="328"/>
                  </a:lnTo>
                  <a:lnTo>
                    <a:pt x="81" y="336"/>
                  </a:lnTo>
                  <a:lnTo>
                    <a:pt x="62" y="290"/>
                  </a:lnTo>
                  <a:lnTo>
                    <a:pt x="0" y="238"/>
                  </a:lnTo>
                  <a:lnTo>
                    <a:pt x="45" y="155"/>
                  </a:lnTo>
                  <a:lnTo>
                    <a:pt x="32" y="116"/>
                  </a:lnTo>
                  <a:lnTo>
                    <a:pt x="76" y="109"/>
                  </a:lnTo>
                  <a:lnTo>
                    <a:pt x="81" y="54"/>
                  </a:lnTo>
                  <a:lnTo>
                    <a:pt x="54" y="25"/>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07" name="Freeform 106"/>
            <p:cNvSpPr>
              <a:spLocks/>
            </p:cNvSpPr>
            <p:nvPr/>
          </p:nvSpPr>
          <p:spPr bwMode="auto">
            <a:xfrm>
              <a:off x="6716790" y="2920341"/>
              <a:ext cx="578598" cy="701823"/>
            </a:xfrm>
            <a:custGeom>
              <a:avLst/>
              <a:gdLst>
                <a:gd name="T0" fmla="*/ 0 w 291"/>
                <a:gd name="T1" fmla="*/ 72 h 329"/>
                <a:gd name="T2" fmla="*/ 132 w 291"/>
                <a:gd name="T3" fmla="*/ 59 h 329"/>
                <a:gd name="T4" fmla="*/ 159 w 291"/>
                <a:gd name="T5" fmla="*/ 64 h 329"/>
                <a:gd name="T6" fmla="*/ 220 w 291"/>
                <a:gd name="T7" fmla="*/ 38 h 329"/>
                <a:gd name="T8" fmla="*/ 234 w 291"/>
                <a:gd name="T9" fmla="*/ 11 h 329"/>
                <a:gd name="T10" fmla="*/ 271 w 291"/>
                <a:gd name="T11" fmla="*/ 0 h 329"/>
                <a:gd name="T12" fmla="*/ 291 w 291"/>
                <a:gd name="T13" fmla="*/ 122 h 329"/>
                <a:gd name="T14" fmla="*/ 276 w 291"/>
                <a:gd name="T15" fmla="*/ 136 h 329"/>
                <a:gd name="T16" fmla="*/ 281 w 291"/>
                <a:gd name="T17" fmla="*/ 224 h 329"/>
                <a:gd name="T18" fmla="*/ 251 w 291"/>
                <a:gd name="T19" fmla="*/ 231 h 329"/>
                <a:gd name="T20" fmla="*/ 234 w 291"/>
                <a:gd name="T21" fmla="*/ 280 h 329"/>
                <a:gd name="T22" fmla="*/ 212 w 291"/>
                <a:gd name="T23" fmla="*/ 273 h 329"/>
                <a:gd name="T24" fmla="*/ 205 w 291"/>
                <a:gd name="T25" fmla="*/ 329 h 329"/>
                <a:gd name="T26" fmla="*/ 172 w 291"/>
                <a:gd name="T27" fmla="*/ 306 h 329"/>
                <a:gd name="T28" fmla="*/ 107 w 291"/>
                <a:gd name="T29" fmla="*/ 321 h 329"/>
                <a:gd name="T30" fmla="*/ 80 w 291"/>
                <a:gd name="T31" fmla="*/ 300 h 329"/>
                <a:gd name="T32" fmla="*/ 43 w 291"/>
                <a:gd name="T33" fmla="*/ 299 h 329"/>
                <a:gd name="T34" fmla="*/ 24 w 291"/>
                <a:gd name="T35" fmla="*/ 205 h 329"/>
                <a:gd name="T36" fmla="*/ 0 w 291"/>
                <a:gd name="T37" fmla="*/ 7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1" h="329">
                  <a:moveTo>
                    <a:pt x="0" y="72"/>
                  </a:moveTo>
                  <a:lnTo>
                    <a:pt x="132" y="59"/>
                  </a:lnTo>
                  <a:lnTo>
                    <a:pt x="159" y="64"/>
                  </a:lnTo>
                  <a:lnTo>
                    <a:pt x="220" y="38"/>
                  </a:lnTo>
                  <a:lnTo>
                    <a:pt x="234" y="11"/>
                  </a:lnTo>
                  <a:lnTo>
                    <a:pt x="271" y="0"/>
                  </a:lnTo>
                  <a:lnTo>
                    <a:pt x="291" y="122"/>
                  </a:lnTo>
                  <a:lnTo>
                    <a:pt x="276" y="136"/>
                  </a:lnTo>
                  <a:lnTo>
                    <a:pt x="281" y="224"/>
                  </a:lnTo>
                  <a:lnTo>
                    <a:pt x="251" y="231"/>
                  </a:lnTo>
                  <a:lnTo>
                    <a:pt x="234" y="280"/>
                  </a:lnTo>
                  <a:lnTo>
                    <a:pt x="212" y="273"/>
                  </a:lnTo>
                  <a:lnTo>
                    <a:pt x="205" y="329"/>
                  </a:lnTo>
                  <a:lnTo>
                    <a:pt x="172" y="306"/>
                  </a:lnTo>
                  <a:lnTo>
                    <a:pt x="107" y="321"/>
                  </a:lnTo>
                  <a:lnTo>
                    <a:pt x="80" y="300"/>
                  </a:lnTo>
                  <a:lnTo>
                    <a:pt x="43" y="299"/>
                  </a:lnTo>
                  <a:lnTo>
                    <a:pt x="24" y="205"/>
                  </a:lnTo>
                  <a:lnTo>
                    <a:pt x="0" y="72"/>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08" name="Freeform 107"/>
            <p:cNvSpPr>
              <a:spLocks/>
            </p:cNvSpPr>
            <p:nvPr/>
          </p:nvSpPr>
          <p:spPr bwMode="auto">
            <a:xfrm>
              <a:off x="6193865" y="3528458"/>
              <a:ext cx="1016025" cy="650615"/>
            </a:xfrm>
            <a:custGeom>
              <a:avLst/>
              <a:gdLst>
                <a:gd name="T0" fmla="*/ 0 w 511"/>
                <a:gd name="T1" fmla="*/ 281 h 281"/>
                <a:gd name="T2" fmla="*/ 123 w 511"/>
                <a:gd name="T3" fmla="*/ 263 h 281"/>
                <a:gd name="T4" fmla="*/ 123 w 511"/>
                <a:gd name="T5" fmla="*/ 251 h 281"/>
                <a:gd name="T6" fmla="*/ 425 w 511"/>
                <a:gd name="T7" fmla="*/ 211 h 281"/>
                <a:gd name="T8" fmla="*/ 430 w 511"/>
                <a:gd name="T9" fmla="*/ 189 h 281"/>
                <a:gd name="T10" fmla="*/ 473 w 511"/>
                <a:gd name="T11" fmla="*/ 173 h 281"/>
                <a:gd name="T12" fmla="*/ 478 w 511"/>
                <a:gd name="T13" fmla="*/ 151 h 281"/>
                <a:gd name="T14" fmla="*/ 497 w 511"/>
                <a:gd name="T15" fmla="*/ 143 h 281"/>
                <a:gd name="T16" fmla="*/ 511 w 511"/>
                <a:gd name="T17" fmla="*/ 110 h 281"/>
                <a:gd name="T18" fmla="*/ 470 w 511"/>
                <a:gd name="T19" fmla="*/ 76 h 281"/>
                <a:gd name="T20" fmla="*/ 462 w 511"/>
                <a:gd name="T21" fmla="*/ 30 h 281"/>
                <a:gd name="T22" fmla="*/ 430 w 511"/>
                <a:gd name="T23" fmla="*/ 8 h 281"/>
                <a:gd name="T24" fmla="*/ 362 w 511"/>
                <a:gd name="T25" fmla="*/ 21 h 281"/>
                <a:gd name="T26" fmla="*/ 331 w 511"/>
                <a:gd name="T27" fmla="*/ 1 h 281"/>
                <a:gd name="T28" fmla="*/ 301 w 511"/>
                <a:gd name="T29" fmla="*/ 0 h 281"/>
                <a:gd name="T30" fmla="*/ 307 w 511"/>
                <a:gd name="T31" fmla="*/ 30 h 281"/>
                <a:gd name="T32" fmla="*/ 265 w 511"/>
                <a:gd name="T33" fmla="*/ 46 h 281"/>
                <a:gd name="T34" fmla="*/ 238 w 511"/>
                <a:gd name="T35" fmla="*/ 117 h 281"/>
                <a:gd name="T36" fmla="*/ 200 w 511"/>
                <a:gd name="T37" fmla="*/ 105 h 281"/>
                <a:gd name="T38" fmla="*/ 154 w 511"/>
                <a:gd name="T39" fmla="*/ 132 h 281"/>
                <a:gd name="T40" fmla="*/ 96 w 511"/>
                <a:gd name="T41" fmla="*/ 141 h 281"/>
                <a:gd name="T42" fmla="*/ 96 w 511"/>
                <a:gd name="T43" fmla="*/ 181 h 281"/>
                <a:gd name="T44" fmla="*/ 70 w 511"/>
                <a:gd name="T45" fmla="*/ 180 h 281"/>
                <a:gd name="T46" fmla="*/ 71 w 511"/>
                <a:gd name="T47" fmla="*/ 214 h 281"/>
                <a:gd name="T48" fmla="*/ 40 w 511"/>
                <a:gd name="T49" fmla="*/ 201 h 281"/>
                <a:gd name="T50" fmla="*/ 23 w 511"/>
                <a:gd name="T51" fmla="*/ 208 h 281"/>
                <a:gd name="T52" fmla="*/ 38 w 511"/>
                <a:gd name="T53" fmla="*/ 230 h 281"/>
                <a:gd name="T54" fmla="*/ 7 w 511"/>
                <a:gd name="T55" fmla="*/ 262 h 281"/>
                <a:gd name="T56" fmla="*/ 0 w 511"/>
                <a:gd name="T5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1" h="281">
                  <a:moveTo>
                    <a:pt x="0" y="281"/>
                  </a:moveTo>
                  <a:lnTo>
                    <a:pt x="123" y="263"/>
                  </a:lnTo>
                  <a:lnTo>
                    <a:pt x="123" y="251"/>
                  </a:lnTo>
                  <a:lnTo>
                    <a:pt x="425" y="211"/>
                  </a:lnTo>
                  <a:lnTo>
                    <a:pt x="430" y="189"/>
                  </a:lnTo>
                  <a:lnTo>
                    <a:pt x="473" y="173"/>
                  </a:lnTo>
                  <a:lnTo>
                    <a:pt x="478" y="151"/>
                  </a:lnTo>
                  <a:lnTo>
                    <a:pt x="497" y="143"/>
                  </a:lnTo>
                  <a:lnTo>
                    <a:pt x="511" y="110"/>
                  </a:lnTo>
                  <a:lnTo>
                    <a:pt x="470" y="76"/>
                  </a:lnTo>
                  <a:lnTo>
                    <a:pt x="462" y="30"/>
                  </a:lnTo>
                  <a:lnTo>
                    <a:pt x="430" y="8"/>
                  </a:lnTo>
                  <a:lnTo>
                    <a:pt x="362" y="21"/>
                  </a:lnTo>
                  <a:lnTo>
                    <a:pt x="331" y="1"/>
                  </a:lnTo>
                  <a:lnTo>
                    <a:pt x="301" y="0"/>
                  </a:lnTo>
                  <a:lnTo>
                    <a:pt x="307" y="30"/>
                  </a:lnTo>
                  <a:lnTo>
                    <a:pt x="265" y="46"/>
                  </a:lnTo>
                  <a:lnTo>
                    <a:pt x="238" y="117"/>
                  </a:lnTo>
                  <a:lnTo>
                    <a:pt x="200" y="105"/>
                  </a:lnTo>
                  <a:lnTo>
                    <a:pt x="154" y="132"/>
                  </a:lnTo>
                  <a:lnTo>
                    <a:pt x="96" y="141"/>
                  </a:lnTo>
                  <a:lnTo>
                    <a:pt x="96" y="181"/>
                  </a:lnTo>
                  <a:lnTo>
                    <a:pt x="70" y="180"/>
                  </a:lnTo>
                  <a:lnTo>
                    <a:pt x="71" y="214"/>
                  </a:lnTo>
                  <a:lnTo>
                    <a:pt x="40" y="201"/>
                  </a:lnTo>
                  <a:lnTo>
                    <a:pt x="23" y="208"/>
                  </a:lnTo>
                  <a:lnTo>
                    <a:pt x="38" y="230"/>
                  </a:lnTo>
                  <a:lnTo>
                    <a:pt x="7" y="262"/>
                  </a:lnTo>
                  <a:lnTo>
                    <a:pt x="0" y="281"/>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09" name="Freeform 108"/>
            <p:cNvSpPr>
              <a:spLocks/>
            </p:cNvSpPr>
            <p:nvPr/>
          </p:nvSpPr>
          <p:spPr bwMode="auto">
            <a:xfrm>
              <a:off x="7003106" y="3767220"/>
              <a:ext cx="1169125" cy="558898"/>
            </a:xfrm>
            <a:custGeom>
              <a:avLst/>
              <a:gdLst>
                <a:gd name="T0" fmla="*/ 20 w 588"/>
                <a:gd name="T1" fmla="*/ 193 h 262"/>
                <a:gd name="T2" fmla="*/ 0 w 588"/>
                <a:gd name="T3" fmla="*/ 249 h 262"/>
                <a:gd name="T4" fmla="*/ 76 w 588"/>
                <a:gd name="T5" fmla="*/ 242 h 262"/>
                <a:gd name="T6" fmla="*/ 106 w 588"/>
                <a:gd name="T7" fmla="*/ 216 h 262"/>
                <a:gd name="T8" fmla="*/ 210 w 588"/>
                <a:gd name="T9" fmla="*/ 189 h 262"/>
                <a:gd name="T10" fmla="*/ 238 w 588"/>
                <a:gd name="T11" fmla="*/ 204 h 262"/>
                <a:gd name="T12" fmla="*/ 307 w 588"/>
                <a:gd name="T13" fmla="*/ 193 h 262"/>
                <a:gd name="T14" fmla="*/ 307 w 588"/>
                <a:gd name="T15" fmla="*/ 197 h 262"/>
                <a:gd name="T16" fmla="*/ 409 w 588"/>
                <a:gd name="T17" fmla="*/ 262 h 262"/>
                <a:gd name="T18" fmla="*/ 468 w 588"/>
                <a:gd name="T19" fmla="*/ 243 h 262"/>
                <a:gd name="T20" fmla="*/ 501 w 588"/>
                <a:gd name="T21" fmla="*/ 171 h 262"/>
                <a:gd name="T22" fmla="*/ 560 w 588"/>
                <a:gd name="T23" fmla="*/ 150 h 262"/>
                <a:gd name="T24" fmla="*/ 588 w 588"/>
                <a:gd name="T25" fmla="*/ 98 h 262"/>
                <a:gd name="T26" fmla="*/ 586 w 588"/>
                <a:gd name="T27" fmla="*/ 34 h 262"/>
                <a:gd name="T28" fmla="*/ 578 w 588"/>
                <a:gd name="T29" fmla="*/ 87 h 262"/>
                <a:gd name="T30" fmla="*/ 547 w 588"/>
                <a:gd name="T31" fmla="*/ 131 h 262"/>
                <a:gd name="T32" fmla="*/ 534 w 588"/>
                <a:gd name="T33" fmla="*/ 128 h 262"/>
                <a:gd name="T34" fmla="*/ 490 w 588"/>
                <a:gd name="T35" fmla="*/ 139 h 262"/>
                <a:gd name="T36" fmla="*/ 490 w 588"/>
                <a:gd name="T37" fmla="*/ 125 h 262"/>
                <a:gd name="T38" fmla="*/ 534 w 588"/>
                <a:gd name="T39" fmla="*/ 111 h 262"/>
                <a:gd name="T40" fmla="*/ 494 w 588"/>
                <a:gd name="T41" fmla="*/ 106 h 262"/>
                <a:gd name="T42" fmla="*/ 539 w 588"/>
                <a:gd name="T43" fmla="*/ 92 h 262"/>
                <a:gd name="T44" fmla="*/ 556 w 588"/>
                <a:gd name="T45" fmla="*/ 99 h 262"/>
                <a:gd name="T46" fmla="*/ 565 w 588"/>
                <a:gd name="T47" fmla="*/ 49 h 262"/>
                <a:gd name="T48" fmla="*/ 554 w 588"/>
                <a:gd name="T49" fmla="*/ 37 h 262"/>
                <a:gd name="T50" fmla="*/ 500 w 588"/>
                <a:gd name="T51" fmla="*/ 57 h 262"/>
                <a:gd name="T52" fmla="*/ 501 w 588"/>
                <a:gd name="T53" fmla="*/ 26 h 262"/>
                <a:gd name="T54" fmla="*/ 523 w 588"/>
                <a:gd name="T55" fmla="*/ 35 h 262"/>
                <a:gd name="T56" fmla="*/ 554 w 588"/>
                <a:gd name="T57" fmla="*/ 12 h 262"/>
                <a:gd name="T58" fmla="*/ 537 w 588"/>
                <a:gd name="T59" fmla="*/ 0 h 262"/>
                <a:gd name="T60" fmla="*/ 363 w 588"/>
                <a:gd name="T61" fmla="*/ 41 h 262"/>
                <a:gd name="T62" fmla="*/ 147 w 588"/>
                <a:gd name="T63" fmla="*/ 85 h 262"/>
                <a:gd name="T64" fmla="*/ 49 w 588"/>
                <a:gd name="T65" fmla="*/ 192 h 262"/>
                <a:gd name="T66" fmla="*/ 20 w 588"/>
                <a:gd name="T67" fmla="*/ 19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8" h="262">
                  <a:moveTo>
                    <a:pt x="20" y="193"/>
                  </a:moveTo>
                  <a:lnTo>
                    <a:pt x="0" y="249"/>
                  </a:lnTo>
                  <a:lnTo>
                    <a:pt x="76" y="242"/>
                  </a:lnTo>
                  <a:lnTo>
                    <a:pt x="106" y="216"/>
                  </a:lnTo>
                  <a:lnTo>
                    <a:pt x="210" y="189"/>
                  </a:lnTo>
                  <a:lnTo>
                    <a:pt x="238" y="204"/>
                  </a:lnTo>
                  <a:lnTo>
                    <a:pt x="307" y="193"/>
                  </a:lnTo>
                  <a:lnTo>
                    <a:pt x="307" y="197"/>
                  </a:lnTo>
                  <a:lnTo>
                    <a:pt x="409" y="262"/>
                  </a:lnTo>
                  <a:lnTo>
                    <a:pt x="468" y="243"/>
                  </a:lnTo>
                  <a:lnTo>
                    <a:pt x="501" y="171"/>
                  </a:lnTo>
                  <a:lnTo>
                    <a:pt x="560" y="150"/>
                  </a:lnTo>
                  <a:lnTo>
                    <a:pt x="588" y="98"/>
                  </a:lnTo>
                  <a:lnTo>
                    <a:pt x="586" y="34"/>
                  </a:lnTo>
                  <a:lnTo>
                    <a:pt x="578" y="87"/>
                  </a:lnTo>
                  <a:lnTo>
                    <a:pt x="547" y="131"/>
                  </a:lnTo>
                  <a:lnTo>
                    <a:pt x="534" y="128"/>
                  </a:lnTo>
                  <a:lnTo>
                    <a:pt x="490" y="139"/>
                  </a:lnTo>
                  <a:lnTo>
                    <a:pt x="490" y="125"/>
                  </a:lnTo>
                  <a:lnTo>
                    <a:pt x="534" y="111"/>
                  </a:lnTo>
                  <a:lnTo>
                    <a:pt x="494" y="106"/>
                  </a:lnTo>
                  <a:lnTo>
                    <a:pt x="539" y="92"/>
                  </a:lnTo>
                  <a:lnTo>
                    <a:pt x="556" y="99"/>
                  </a:lnTo>
                  <a:lnTo>
                    <a:pt x="565" y="49"/>
                  </a:lnTo>
                  <a:lnTo>
                    <a:pt x="554" y="37"/>
                  </a:lnTo>
                  <a:lnTo>
                    <a:pt x="500" y="57"/>
                  </a:lnTo>
                  <a:lnTo>
                    <a:pt x="501" y="26"/>
                  </a:lnTo>
                  <a:lnTo>
                    <a:pt x="523" y="35"/>
                  </a:lnTo>
                  <a:lnTo>
                    <a:pt x="554" y="12"/>
                  </a:lnTo>
                  <a:lnTo>
                    <a:pt x="537" y="0"/>
                  </a:lnTo>
                  <a:lnTo>
                    <a:pt x="363" y="41"/>
                  </a:lnTo>
                  <a:lnTo>
                    <a:pt x="147" y="85"/>
                  </a:lnTo>
                  <a:lnTo>
                    <a:pt x="49" y="192"/>
                  </a:lnTo>
                  <a:lnTo>
                    <a:pt x="20" y="193"/>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10" name="Freeform 109"/>
            <p:cNvSpPr>
              <a:spLocks/>
            </p:cNvSpPr>
            <p:nvPr/>
          </p:nvSpPr>
          <p:spPr bwMode="auto">
            <a:xfrm>
              <a:off x="7116440" y="3174191"/>
              <a:ext cx="588539" cy="663425"/>
            </a:xfrm>
            <a:custGeom>
              <a:avLst/>
              <a:gdLst>
                <a:gd name="T0" fmla="*/ 30 w 296"/>
                <a:gd name="T1" fmla="*/ 163 h 311"/>
                <a:gd name="T2" fmla="*/ 7 w 296"/>
                <a:gd name="T3" fmla="*/ 155 h 311"/>
                <a:gd name="T4" fmla="*/ 0 w 296"/>
                <a:gd name="T5" fmla="*/ 205 h 311"/>
                <a:gd name="T6" fmla="*/ 7 w 296"/>
                <a:gd name="T7" fmla="*/ 257 h 311"/>
                <a:gd name="T8" fmla="*/ 50 w 296"/>
                <a:gd name="T9" fmla="*/ 293 h 311"/>
                <a:gd name="T10" fmla="*/ 61 w 296"/>
                <a:gd name="T11" fmla="*/ 311 h 311"/>
                <a:gd name="T12" fmla="*/ 115 w 296"/>
                <a:gd name="T13" fmla="*/ 293 h 311"/>
                <a:gd name="T14" fmla="*/ 180 w 296"/>
                <a:gd name="T15" fmla="*/ 250 h 311"/>
                <a:gd name="T16" fmla="*/ 199 w 296"/>
                <a:gd name="T17" fmla="*/ 160 h 311"/>
                <a:gd name="T18" fmla="*/ 240 w 296"/>
                <a:gd name="T19" fmla="*/ 135 h 311"/>
                <a:gd name="T20" fmla="*/ 263 w 296"/>
                <a:gd name="T21" fmla="*/ 80 h 311"/>
                <a:gd name="T22" fmla="*/ 296 w 296"/>
                <a:gd name="T23" fmla="*/ 66 h 311"/>
                <a:gd name="T24" fmla="*/ 253 w 296"/>
                <a:gd name="T25" fmla="*/ 57 h 311"/>
                <a:gd name="T26" fmla="*/ 179 w 296"/>
                <a:gd name="T27" fmla="*/ 98 h 311"/>
                <a:gd name="T28" fmla="*/ 167 w 296"/>
                <a:gd name="T29" fmla="*/ 58 h 311"/>
                <a:gd name="T30" fmla="*/ 103 w 296"/>
                <a:gd name="T31" fmla="*/ 63 h 311"/>
                <a:gd name="T32" fmla="*/ 87 w 296"/>
                <a:gd name="T33" fmla="*/ 0 h 311"/>
                <a:gd name="T34" fmla="*/ 71 w 296"/>
                <a:gd name="T35" fmla="*/ 17 h 311"/>
                <a:gd name="T36" fmla="*/ 76 w 296"/>
                <a:gd name="T37" fmla="*/ 106 h 311"/>
                <a:gd name="T38" fmla="*/ 47 w 296"/>
                <a:gd name="T39" fmla="*/ 113 h 311"/>
                <a:gd name="T40" fmla="*/ 30 w 296"/>
                <a:gd name="T41" fmla="*/ 163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6" h="311">
                  <a:moveTo>
                    <a:pt x="30" y="163"/>
                  </a:moveTo>
                  <a:lnTo>
                    <a:pt x="7" y="155"/>
                  </a:lnTo>
                  <a:lnTo>
                    <a:pt x="0" y="205"/>
                  </a:lnTo>
                  <a:lnTo>
                    <a:pt x="7" y="257"/>
                  </a:lnTo>
                  <a:lnTo>
                    <a:pt x="50" y="293"/>
                  </a:lnTo>
                  <a:lnTo>
                    <a:pt x="61" y="311"/>
                  </a:lnTo>
                  <a:lnTo>
                    <a:pt x="115" y="293"/>
                  </a:lnTo>
                  <a:lnTo>
                    <a:pt x="180" y="250"/>
                  </a:lnTo>
                  <a:lnTo>
                    <a:pt x="199" y="160"/>
                  </a:lnTo>
                  <a:lnTo>
                    <a:pt x="240" y="135"/>
                  </a:lnTo>
                  <a:lnTo>
                    <a:pt x="263" y="80"/>
                  </a:lnTo>
                  <a:lnTo>
                    <a:pt x="296" y="66"/>
                  </a:lnTo>
                  <a:lnTo>
                    <a:pt x="253" y="57"/>
                  </a:lnTo>
                  <a:lnTo>
                    <a:pt x="179" y="98"/>
                  </a:lnTo>
                  <a:lnTo>
                    <a:pt x="167" y="58"/>
                  </a:lnTo>
                  <a:lnTo>
                    <a:pt x="103" y="63"/>
                  </a:lnTo>
                  <a:lnTo>
                    <a:pt x="87" y="0"/>
                  </a:lnTo>
                  <a:lnTo>
                    <a:pt x="71" y="17"/>
                  </a:lnTo>
                  <a:lnTo>
                    <a:pt x="76" y="106"/>
                  </a:lnTo>
                  <a:lnTo>
                    <a:pt x="47" y="113"/>
                  </a:lnTo>
                  <a:lnTo>
                    <a:pt x="30" y="163"/>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11" name="Freeform 110"/>
            <p:cNvSpPr>
              <a:spLocks/>
            </p:cNvSpPr>
            <p:nvPr/>
          </p:nvSpPr>
          <p:spPr bwMode="auto">
            <a:xfrm>
              <a:off x="7953517" y="3184857"/>
              <a:ext cx="161053" cy="221853"/>
            </a:xfrm>
            <a:custGeom>
              <a:avLst/>
              <a:gdLst>
                <a:gd name="T0" fmla="*/ 0 w 81"/>
                <a:gd name="T1" fmla="*/ 6 h 104"/>
                <a:gd name="T2" fmla="*/ 17 w 81"/>
                <a:gd name="T3" fmla="*/ 0 h 104"/>
                <a:gd name="T4" fmla="*/ 54 w 81"/>
                <a:gd name="T5" fmla="*/ 23 h 104"/>
                <a:gd name="T6" fmla="*/ 54 w 81"/>
                <a:gd name="T7" fmla="*/ 46 h 104"/>
                <a:gd name="T8" fmla="*/ 80 w 81"/>
                <a:gd name="T9" fmla="*/ 62 h 104"/>
                <a:gd name="T10" fmla="*/ 81 w 81"/>
                <a:gd name="T11" fmla="*/ 92 h 104"/>
                <a:gd name="T12" fmla="*/ 39 w 81"/>
                <a:gd name="T13" fmla="*/ 104 h 104"/>
                <a:gd name="T14" fmla="*/ 0 w 81"/>
                <a:gd name="T15" fmla="*/ 6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0" y="6"/>
                  </a:moveTo>
                  <a:lnTo>
                    <a:pt x="17" y="0"/>
                  </a:lnTo>
                  <a:lnTo>
                    <a:pt x="54" y="23"/>
                  </a:lnTo>
                  <a:lnTo>
                    <a:pt x="54" y="46"/>
                  </a:lnTo>
                  <a:lnTo>
                    <a:pt x="80" y="62"/>
                  </a:lnTo>
                  <a:lnTo>
                    <a:pt x="81" y="92"/>
                  </a:lnTo>
                  <a:lnTo>
                    <a:pt x="39" y="104"/>
                  </a:lnTo>
                  <a:lnTo>
                    <a:pt x="0" y="6"/>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12" name="Freeform 111"/>
            <p:cNvSpPr>
              <a:spLocks/>
            </p:cNvSpPr>
            <p:nvPr/>
          </p:nvSpPr>
          <p:spPr bwMode="auto">
            <a:xfrm>
              <a:off x="7963459" y="2828613"/>
              <a:ext cx="208773" cy="437307"/>
            </a:xfrm>
            <a:custGeom>
              <a:avLst/>
              <a:gdLst>
                <a:gd name="T0" fmla="*/ 18 w 105"/>
                <a:gd name="T1" fmla="*/ 1 h 205"/>
                <a:gd name="T2" fmla="*/ 42 w 105"/>
                <a:gd name="T3" fmla="*/ 0 h 205"/>
                <a:gd name="T4" fmla="*/ 93 w 105"/>
                <a:gd name="T5" fmla="*/ 30 h 205"/>
                <a:gd name="T6" fmla="*/ 86 w 105"/>
                <a:gd name="T7" fmla="*/ 56 h 205"/>
                <a:gd name="T8" fmla="*/ 103 w 105"/>
                <a:gd name="T9" fmla="*/ 71 h 205"/>
                <a:gd name="T10" fmla="*/ 105 w 105"/>
                <a:gd name="T11" fmla="*/ 167 h 205"/>
                <a:gd name="T12" fmla="*/ 87 w 105"/>
                <a:gd name="T13" fmla="*/ 205 h 205"/>
                <a:gd name="T14" fmla="*/ 67 w 105"/>
                <a:gd name="T15" fmla="*/ 191 h 205"/>
                <a:gd name="T16" fmla="*/ 46 w 105"/>
                <a:gd name="T17" fmla="*/ 190 h 205"/>
                <a:gd name="T18" fmla="*/ 10 w 105"/>
                <a:gd name="T19" fmla="*/ 170 h 205"/>
                <a:gd name="T20" fmla="*/ 37 w 105"/>
                <a:gd name="T21" fmla="*/ 108 h 205"/>
                <a:gd name="T22" fmla="*/ 0 w 105"/>
                <a:gd name="T23" fmla="*/ 79 h 205"/>
                <a:gd name="T24" fmla="*/ 18 w 105"/>
                <a:gd name="T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205">
                  <a:moveTo>
                    <a:pt x="18" y="1"/>
                  </a:moveTo>
                  <a:lnTo>
                    <a:pt x="42" y="0"/>
                  </a:lnTo>
                  <a:lnTo>
                    <a:pt x="93" y="30"/>
                  </a:lnTo>
                  <a:lnTo>
                    <a:pt x="86" y="56"/>
                  </a:lnTo>
                  <a:lnTo>
                    <a:pt x="103" y="71"/>
                  </a:lnTo>
                  <a:lnTo>
                    <a:pt x="105" y="167"/>
                  </a:lnTo>
                  <a:lnTo>
                    <a:pt x="87" y="205"/>
                  </a:lnTo>
                  <a:lnTo>
                    <a:pt x="67" y="191"/>
                  </a:lnTo>
                  <a:lnTo>
                    <a:pt x="46" y="190"/>
                  </a:lnTo>
                  <a:lnTo>
                    <a:pt x="10" y="170"/>
                  </a:lnTo>
                  <a:lnTo>
                    <a:pt x="37" y="108"/>
                  </a:lnTo>
                  <a:lnTo>
                    <a:pt x="0" y="79"/>
                  </a:lnTo>
                  <a:lnTo>
                    <a:pt x="18" y="1"/>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13" name="Freeform 112"/>
            <p:cNvSpPr>
              <a:spLocks/>
            </p:cNvSpPr>
            <p:nvPr/>
          </p:nvSpPr>
          <p:spPr bwMode="auto">
            <a:xfrm>
              <a:off x="7993283" y="2081994"/>
              <a:ext cx="236187" cy="458639"/>
            </a:xfrm>
            <a:custGeom>
              <a:avLst/>
              <a:gdLst>
                <a:gd name="T0" fmla="*/ 0 w 114"/>
                <a:gd name="T1" fmla="*/ 22 h 215"/>
                <a:gd name="T2" fmla="*/ 82 w 114"/>
                <a:gd name="T3" fmla="*/ 0 h 215"/>
                <a:gd name="T4" fmla="*/ 114 w 114"/>
                <a:gd name="T5" fmla="*/ 59 h 215"/>
                <a:gd name="T6" fmla="*/ 97 w 114"/>
                <a:gd name="T7" fmla="*/ 74 h 215"/>
                <a:gd name="T8" fmla="*/ 104 w 114"/>
                <a:gd name="T9" fmla="*/ 203 h 215"/>
                <a:gd name="T10" fmla="*/ 56 w 114"/>
                <a:gd name="T11" fmla="*/ 215 h 215"/>
                <a:gd name="T12" fmla="*/ 33 w 114"/>
                <a:gd name="T13" fmla="*/ 161 h 215"/>
                <a:gd name="T14" fmla="*/ 32 w 114"/>
                <a:gd name="T15" fmla="*/ 97 h 215"/>
                <a:gd name="T16" fmla="*/ 11 w 114"/>
                <a:gd name="T17" fmla="*/ 78 h 215"/>
                <a:gd name="T18" fmla="*/ 0 w 114"/>
                <a:gd name="T19" fmla="*/ 22 h 215"/>
                <a:gd name="connsiteX0" fmla="*/ 0 w 10000"/>
                <a:gd name="connsiteY0" fmla="*/ 1023 h 10000"/>
                <a:gd name="connsiteX1" fmla="*/ 7193 w 10000"/>
                <a:gd name="connsiteY1" fmla="*/ 0 h 10000"/>
                <a:gd name="connsiteX2" fmla="*/ 10000 w 10000"/>
                <a:gd name="connsiteY2" fmla="*/ 2744 h 10000"/>
                <a:gd name="connsiteX3" fmla="*/ 8509 w 10000"/>
                <a:gd name="connsiteY3" fmla="*/ 3442 h 10000"/>
                <a:gd name="connsiteX4" fmla="*/ 9543 w 10000"/>
                <a:gd name="connsiteY4" fmla="*/ 9553 h 10000"/>
                <a:gd name="connsiteX5" fmla="*/ 4912 w 10000"/>
                <a:gd name="connsiteY5" fmla="*/ 10000 h 10000"/>
                <a:gd name="connsiteX6" fmla="*/ 2895 w 10000"/>
                <a:gd name="connsiteY6" fmla="*/ 7488 h 10000"/>
                <a:gd name="connsiteX7" fmla="*/ 2807 w 10000"/>
                <a:gd name="connsiteY7" fmla="*/ 4512 h 10000"/>
                <a:gd name="connsiteX8" fmla="*/ 965 w 10000"/>
                <a:gd name="connsiteY8" fmla="*/ 3628 h 10000"/>
                <a:gd name="connsiteX9" fmla="*/ 0 w 10000"/>
                <a:gd name="connsiteY9" fmla="*/ 1023 h 10000"/>
                <a:gd name="connsiteX0" fmla="*/ 0 w 10420"/>
                <a:gd name="connsiteY0" fmla="*/ 1023 h 10000"/>
                <a:gd name="connsiteX1" fmla="*/ 7193 w 10420"/>
                <a:gd name="connsiteY1" fmla="*/ 0 h 10000"/>
                <a:gd name="connsiteX2" fmla="*/ 10420 w 10420"/>
                <a:gd name="connsiteY2" fmla="*/ 2744 h 10000"/>
                <a:gd name="connsiteX3" fmla="*/ 8509 w 10420"/>
                <a:gd name="connsiteY3" fmla="*/ 3442 h 10000"/>
                <a:gd name="connsiteX4" fmla="*/ 9543 w 10420"/>
                <a:gd name="connsiteY4" fmla="*/ 9553 h 10000"/>
                <a:gd name="connsiteX5" fmla="*/ 4912 w 10420"/>
                <a:gd name="connsiteY5" fmla="*/ 10000 h 10000"/>
                <a:gd name="connsiteX6" fmla="*/ 2895 w 10420"/>
                <a:gd name="connsiteY6" fmla="*/ 7488 h 10000"/>
                <a:gd name="connsiteX7" fmla="*/ 2807 w 10420"/>
                <a:gd name="connsiteY7" fmla="*/ 4512 h 10000"/>
                <a:gd name="connsiteX8" fmla="*/ 965 w 10420"/>
                <a:gd name="connsiteY8" fmla="*/ 3628 h 10000"/>
                <a:gd name="connsiteX9" fmla="*/ 0 w 10420"/>
                <a:gd name="connsiteY9" fmla="*/ 1023 h 10000"/>
                <a:gd name="connsiteX0" fmla="*/ 0 w 10420"/>
                <a:gd name="connsiteY0" fmla="*/ 1023 h 10000"/>
                <a:gd name="connsiteX1" fmla="*/ 7193 w 10420"/>
                <a:gd name="connsiteY1" fmla="*/ 0 h 10000"/>
                <a:gd name="connsiteX2" fmla="*/ 10420 w 10420"/>
                <a:gd name="connsiteY2" fmla="*/ 2744 h 10000"/>
                <a:gd name="connsiteX3" fmla="*/ 8929 w 10420"/>
                <a:gd name="connsiteY3" fmla="*/ 3498 h 10000"/>
                <a:gd name="connsiteX4" fmla="*/ 9543 w 10420"/>
                <a:gd name="connsiteY4" fmla="*/ 9553 h 10000"/>
                <a:gd name="connsiteX5" fmla="*/ 4912 w 10420"/>
                <a:gd name="connsiteY5" fmla="*/ 10000 h 10000"/>
                <a:gd name="connsiteX6" fmla="*/ 2895 w 10420"/>
                <a:gd name="connsiteY6" fmla="*/ 7488 h 10000"/>
                <a:gd name="connsiteX7" fmla="*/ 2807 w 10420"/>
                <a:gd name="connsiteY7" fmla="*/ 4512 h 10000"/>
                <a:gd name="connsiteX8" fmla="*/ 965 w 10420"/>
                <a:gd name="connsiteY8" fmla="*/ 3628 h 10000"/>
                <a:gd name="connsiteX9" fmla="*/ 0 w 10420"/>
                <a:gd name="connsiteY9" fmla="*/ 102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0" h="10000">
                  <a:moveTo>
                    <a:pt x="0" y="1023"/>
                  </a:moveTo>
                  <a:lnTo>
                    <a:pt x="7193" y="0"/>
                  </a:lnTo>
                  <a:lnTo>
                    <a:pt x="10420" y="2744"/>
                  </a:lnTo>
                  <a:lnTo>
                    <a:pt x="8929" y="3498"/>
                  </a:lnTo>
                  <a:cubicBezTo>
                    <a:pt x="9134" y="5516"/>
                    <a:pt x="9338" y="7535"/>
                    <a:pt x="9543" y="9553"/>
                  </a:cubicBezTo>
                  <a:lnTo>
                    <a:pt x="4912" y="10000"/>
                  </a:lnTo>
                  <a:lnTo>
                    <a:pt x="2895" y="7488"/>
                  </a:lnTo>
                  <a:cubicBezTo>
                    <a:pt x="2866" y="6496"/>
                    <a:pt x="2836" y="5504"/>
                    <a:pt x="2807" y="4512"/>
                  </a:cubicBezTo>
                  <a:lnTo>
                    <a:pt x="965" y="3628"/>
                  </a:lnTo>
                  <a:lnTo>
                    <a:pt x="0" y="1023"/>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14" name="Freeform 113"/>
            <p:cNvSpPr>
              <a:spLocks/>
            </p:cNvSpPr>
            <p:nvPr/>
          </p:nvSpPr>
          <p:spPr bwMode="auto">
            <a:xfrm>
              <a:off x="8106617" y="2451037"/>
              <a:ext cx="493100" cy="232519"/>
            </a:xfrm>
            <a:custGeom>
              <a:avLst/>
              <a:gdLst>
                <a:gd name="T0" fmla="*/ 0 w 248"/>
                <a:gd name="T1" fmla="*/ 44 h 109"/>
                <a:gd name="T2" fmla="*/ 127 w 248"/>
                <a:gd name="T3" fmla="*/ 13 h 109"/>
                <a:gd name="T4" fmla="*/ 141 w 248"/>
                <a:gd name="T5" fmla="*/ 14 h 109"/>
                <a:gd name="T6" fmla="*/ 156 w 248"/>
                <a:gd name="T7" fmla="*/ 0 h 109"/>
                <a:gd name="T8" fmla="*/ 169 w 248"/>
                <a:gd name="T9" fmla="*/ 8 h 109"/>
                <a:gd name="T10" fmla="*/ 154 w 248"/>
                <a:gd name="T11" fmla="*/ 38 h 109"/>
                <a:gd name="T12" fmla="*/ 181 w 248"/>
                <a:gd name="T13" fmla="*/ 36 h 109"/>
                <a:gd name="T14" fmla="*/ 195 w 248"/>
                <a:gd name="T15" fmla="*/ 60 h 109"/>
                <a:gd name="T16" fmla="*/ 213 w 248"/>
                <a:gd name="T17" fmla="*/ 63 h 109"/>
                <a:gd name="T18" fmla="*/ 226 w 248"/>
                <a:gd name="T19" fmla="*/ 59 h 109"/>
                <a:gd name="T20" fmla="*/ 226 w 248"/>
                <a:gd name="T21" fmla="*/ 46 h 109"/>
                <a:gd name="T22" fmla="*/ 204 w 248"/>
                <a:gd name="T23" fmla="*/ 29 h 109"/>
                <a:gd name="T24" fmla="*/ 221 w 248"/>
                <a:gd name="T25" fmla="*/ 28 h 109"/>
                <a:gd name="T26" fmla="*/ 248 w 248"/>
                <a:gd name="T27" fmla="*/ 64 h 109"/>
                <a:gd name="T28" fmla="*/ 222 w 248"/>
                <a:gd name="T29" fmla="*/ 86 h 109"/>
                <a:gd name="T30" fmla="*/ 192 w 248"/>
                <a:gd name="T31" fmla="*/ 75 h 109"/>
                <a:gd name="T32" fmla="*/ 173 w 248"/>
                <a:gd name="T33" fmla="*/ 102 h 109"/>
                <a:gd name="T34" fmla="*/ 135 w 248"/>
                <a:gd name="T35" fmla="*/ 75 h 109"/>
                <a:gd name="T36" fmla="*/ 10 w 248"/>
                <a:gd name="T37" fmla="*/ 109 h 109"/>
                <a:gd name="T38" fmla="*/ 0 w 248"/>
                <a:gd name="T3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8" h="109">
                  <a:moveTo>
                    <a:pt x="0" y="44"/>
                  </a:moveTo>
                  <a:lnTo>
                    <a:pt x="127" y="13"/>
                  </a:lnTo>
                  <a:lnTo>
                    <a:pt x="141" y="14"/>
                  </a:lnTo>
                  <a:lnTo>
                    <a:pt x="156" y="0"/>
                  </a:lnTo>
                  <a:lnTo>
                    <a:pt x="169" y="8"/>
                  </a:lnTo>
                  <a:lnTo>
                    <a:pt x="154" y="38"/>
                  </a:lnTo>
                  <a:lnTo>
                    <a:pt x="181" y="36"/>
                  </a:lnTo>
                  <a:lnTo>
                    <a:pt x="195" y="60"/>
                  </a:lnTo>
                  <a:lnTo>
                    <a:pt x="213" y="63"/>
                  </a:lnTo>
                  <a:lnTo>
                    <a:pt x="226" y="59"/>
                  </a:lnTo>
                  <a:lnTo>
                    <a:pt x="226" y="46"/>
                  </a:lnTo>
                  <a:lnTo>
                    <a:pt x="204" y="29"/>
                  </a:lnTo>
                  <a:lnTo>
                    <a:pt x="221" y="28"/>
                  </a:lnTo>
                  <a:lnTo>
                    <a:pt x="248" y="64"/>
                  </a:lnTo>
                  <a:lnTo>
                    <a:pt x="222" y="86"/>
                  </a:lnTo>
                  <a:lnTo>
                    <a:pt x="192" y="75"/>
                  </a:lnTo>
                  <a:lnTo>
                    <a:pt x="173" y="102"/>
                  </a:lnTo>
                  <a:lnTo>
                    <a:pt x="135" y="75"/>
                  </a:lnTo>
                  <a:lnTo>
                    <a:pt x="10" y="109"/>
                  </a:lnTo>
                  <a:lnTo>
                    <a:pt x="0" y="44"/>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15" name="Freeform 114"/>
            <p:cNvSpPr>
              <a:spLocks/>
            </p:cNvSpPr>
            <p:nvPr/>
          </p:nvSpPr>
          <p:spPr bwMode="auto">
            <a:xfrm>
              <a:off x="8126500" y="2626832"/>
              <a:ext cx="254503" cy="210315"/>
            </a:xfrm>
            <a:custGeom>
              <a:avLst/>
              <a:gdLst>
                <a:gd name="T0" fmla="*/ 0 w 128"/>
                <a:gd name="T1" fmla="*/ 24 h 95"/>
                <a:gd name="T2" fmla="*/ 99 w 128"/>
                <a:gd name="T3" fmla="*/ 0 h 95"/>
                <a:gd name="T4" fmla="*/ 128 w 128"/>
                <a:gd name="T5" fmla="*/ 43 h 95"/>
                <a:gd name="T6" fmla="*/ 110 w 128"/>
                <a:gd name="T7" fmla="*/ 62 h 95"/>
                <a:gd name="T8" fmla="*/ 80 w 128"/>
                <a:gd name="T9" fmla="*/ 55 h 95"/>
                <a:gd name="T10" fmla="*/ 31 w 128"/>
                <a:gd name="T11" fmla="*/ 95 h 95"/>
                <a:gd name="T12" fmla="*/ 6 w 128"/>
                <a:gd name="T13" fmla="*/ 74 h 95"/>
                <a:gd name="T14" fmla="*/ 0 w 128"/>
                <a:gd name="T15" fmla="*/ 24 h 95"/>
                <a:gd name="connsiteX0" fmla="*/ 0 w 10000"/>
                <a:gd name="connsiteY0" fmla="*/ 2904 h 10378"/>
                <a:gd name="connsiteX1" fmla="*/ 7453 w 10000"/>
                <a:gd name="connsiteY1" fmla="*/ 0 h 10378"/>
                <a:gd name="connsiteX2" fmla="*/ 10000 w 10000"/>
                <a:gd name="connsiteY2" fmla="*/ 4904 h 10378"/>
                <a:gd name="connsiteX3" fmla="*/ 8594 w 10000"/>
                <a:gd name="connsiteY3" fmla="*/ 6904 h 10378"/>
                <a:gd name="connsiteX4" fmla="*/ 6250 w 10000"/>
                <a:gd name="connsiteY4" fmla="*/ 6167 h 10378"/>
                <a:gd name="connsiteX5" fmla="*/ 2422 w 10000"/>
                <a:gd name="connsiteY5" fmla="*/ 10378 h 10378"/>
                <a:gd name="connsiteX6" fmla="*/ 469 w 10000"/>
                <a:gd name="connsiteY6" fmla="*/ 8167 h 10378"/>
                <a:gd name="connsiteX7" fmla="*/ 0 w 10000"/>
                <a:gd name="connsiteY7" fmla="*/ 2904 h 1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378">
                  <a:moveTo>
                    <a:pt x="0" y="2904"/>
                  </a:moveTo>
                  <a:lnTo>
                    <a:pt x="7453" y="0"/>
                  </a:lnTo>
                  <a:lnTo>
                    <a:pt x="10000" y="4904"/>
                  </a:lnTo>
                  <a:lnTo>
                    <a:pt x="8594" y="6904"/>
                  </a:lnTo>
                  <a:lnTo>
                    <a:pt x="6250" y="6167"/>
                  </a:lnTo>
                  <a:lnTo>
                    <a:pt x="2422" y="10378"/>
                  </a:lnTo>
                  <a:lnTo>
                    <a:pt x="469" y="8167"/>
                  </a:lnTo>
                  <a:cubicBezTo>
                    <a:pt x="313" y="6413"/>
                    <a:pt x="156" y="4658"/>
                    <a:pt x="0" y="2904"/>
                  </a:cubicBez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16" name="Freeform 115"/>
            <p:cNvSpPr>
              <a:spLocks/>
            </p:cNvSpPr>
            <p:nvPr/>
          </p:nvSpPr>
          <p:spPr bwMode="auto">
            <a:xfrm>
              <a:off x="8164277" y="2000932"/>
              <a:ext cx="274386" cy="518368"/>
            </a:xfrm>
            <a:custGeom>
              <a:avLst/>
              <a:gdLst>
                <a:gd name="T0" fmla="*/ 29 w 138"/>
                <a:gd name="T1" fmla="*/ 0 h 243"/>
                <a:gd name="T2" fmla="*/ 0 w 138"/>
                <a:gd name="T3" fmla="*/ 42 h 243"/>
                <a:gd name="T4" fmla="*/ 32 w 138"/>
                <a:gd name="T5" fmla="*/ 99 h 243"/>
                <a:gd name="T6" fmla="*/ 13 w 138"/>
                <a:gd name="T7" fmla="*/ 114 h 243"/>
                <a:gd name="T8" fmla="*/ 21 w 138"/>
                <a:gd name="T9" fmla="*/ 243 h 243"/>
                <a:gd name="T10" fmla="*/ 98 w 138"/>
                <a:gd name="T11" fmla="*/ 224 h 243"/>
                <a:gd name="T12" fmla="*/ 118 w 138"/>
                <a:gd name="T13" fmla="*/ 224 h 243"/>
                <a:gd name="T14" fmla="*/ 128 w 138"/>
                <a:gd name="T15" fmla="*/ 210 h 243"/>
                <a:gd name="T16" fmla="*/ 128 w 138"/>
                <a:gd name="T17" fmla="*/ 187 h 243"/>
                <a:gd name="T18" fmla="*/ 138 w 138"/>
                <a:gd name="T19" fmla="*/ 171 h 243"/>
                <a:gd name="T20" fmla="*/ 94 w 138"/>
                <a:gd name="T21" fmla="*/ 152 h 243"/>
                <a:gd name="T22" fmla="*/ 40 w 138"/>
                <a:gd name="T23" fmla="*/ 12 h 243"/>
                <a:gd name="T24" fmla="*/ 29 w 138"/>
                <a:gd name="T2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243">
                  <a:moveTo>
                    <a:pt x="29" y="0"/>
                  </a:moveTo>
                  <a:lnTo>
                    <a:pt x="0" y="42"/>
                  </a:lnTo>
                  <a:lnTo>
                    <a:pt x="32" y="99"/>
                  </a:lnTo>
                  <a:lnTo>
                    <a:pt x="13" y="114"/>
                  </a:lnTo>
                  <a:lnTo>
                    <a:pt x="21" y="243"/>
                  </a:lnTo>
                  <a:lnTo>
                    <a:pt x="98" y="224"/>
                  </a:lnTo>
                  <a:lnTo>
                    <a:pt x="118" y="224"/>
                  </a:lnTo>
                  <a:lnTo>
                    <a:pt x="128" y="210"/>
                  </a:lnTo>
                  <a:lnTo>
                    <a:pt x="128" y="187"/>
                  </a:lnTo>
                  <a:lnTo>
                    <a:pt x="138" y="171"/>
                  </a:lnTo>
                  <a:lnTo>
                    <a:pt x="94" y="152"/>
                  </a:lnTo>
                  <a:lnTo>
                    <a:pt x="40" y="12"/>
                  </a:lnTo>
                  <a:lnTo>
                    <a:pt x="29"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17" name="Freeform 116"/>
            <p:cNvSpPr>
              <a:spLocks/>
            </p:cNvSpPr>
            <p:nvPr/>
          </p:nvSpPr>
          <p:spPr bwMode="auto">
            <a:xfrm>
              <a:off x="8318187" y="2613161"/>
              <a:ext cx="128431" cy="110926"/>
            </a:xfrm>
            <a:custGeom>
              <a:avLst/>
              <a:gdLst>
                <a:gd name="T0" fmla="*/ 0 w 61"/>
                <a:gd name="T1" fmla="*/ 9 h 52"/>
                <a:gd name="T2" fmla="*/ 26 w 61"/>
                <a:gd name="T3" fmla="*/ 0 h 52"/>
                <a:gd name="T4" fmla="*/ 61 w 61"/>
                <a:gd name="T5" fmla="*/ 27 h 52"/>
                <a:gd name="T6" fmla="*/ 55 w 61"/>
                <a:gd name="T7" fmla="*/ 34 h 52"/>
                <a:gd name="T8" fmla="*/ 37 w 61"/>
                <a:gd name="T9" fmla="*/ 34 h 52"/>
                <a:gd name="T10" fmla="*/ 28 w 61"/>
                <a:gd name="T11" fmla="*/ 52 h 52"/>
                <a:gd name="T12" fmla="*/ 0 w 61"/>
                <a:gd name="T13" fmla="*/ 9 h 52"/>
                <a:gd name="connsiteX0" fmla="*/ 0 w 10589"/>
                <a:gd name="connsiteY0" fmla="*/ 1501 h 10000"/>
                <a:gd name="connsiteX1" fmla="*/ 4851 w 10589"/>
                <a:gd name="connsiteY1" fmla="*/ 0 h 10000"/>
                <a:gd name="connsiteX2" fmla="*/ 10589 w 10589"/>
                <a:gd name="connsiteY2" fmla="*/ 5192 h 10000"/>
                <a:gd name="connsiteX3" fmla="*/ 9605 w 10589"/>
                <a:gd name="connsiteY3" fmla="*/ 6538 h 10000"/>
                <a:gd name="connsiteX4" fmla="*/ 6655 w 10589"/>
                <a:gd name="connsiteY4" fmla="*/ 6538 h 10000"/>
                <a:gd name="connsiteX5" fmla="*/ 5179 w 10589"/>
                <a:gd name="connsiteY5" fmla="*/ 10000 h 10000"/>
                <a:gd name="connsiteX6" fmla="*/ 0 w 10589"/>
                <a:gd name="connsiteY6" fmla="*/ 1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9" h="10000">
                  <a:moveTo>
                    <a:pt x="0" y="1501"/>
                  </a:moveTo>
                  <a:lnTo>
                    <a:pt x="4851" y="0"/>
                  </a:lnTo>
                  <a:lnTo>
                    <a:pt x="10589" y="5192"/>
                  </a:lnTo>
                  <a:lnTo>
                    <a:pt x="9605" y="6538"/>
                  </a:lnTo>
                  <a:lnTo>
                    <a:pt x="6655" y="6538"/>
                  </a:lnTo>
                  <a:lnTo>
                    <a:pt x="5179" y="10000"/>
                  </a:lnTo>
                  <a:lnTo>
                    <a:pt x="0" y="1501"/>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18" name="Freeform 117"/>
            <p:cNvSpPr>
              <a:spLocks/>
            </p:cNvSpPr>
            <p:nvPr/>
          </p:nvSpPr>
          <p:spPr bwMode="auto">
            <a:xfrm>
              <a:off x="5670940" y="2195054"/>
              <a:ext cx="691931" cy="866079"/>
            </a:xfrm>
            <a:custGeom>
              <a:avLst/>
              <a:gdLst>
                <a:gd name="T0" fmla="*/ 25 w 348"/>
                <a:gd name="T1" fmla="*/ 27 h 406"/>
                <a:gd name="T2" fmla="*/ 52 w 348"/>
                <a:gd name="T3" fmla="*/ 23 h 406"/>
                <a:gd name="T4" fmla="*/ 75 w 348"/>
                <a:gd name="T5" fmla="*/ 23 h 406"/>
                <a:gd name="T6" fmla="*/ 90 w 348"/>
                <a:gd name="T7" fmla="*/ 0 h 406"/>
                <a:gd name="T8" fmla="*/ 101 w 348"/>
                <a:gd name="T9" fmla="*/ 29 h 406"/>
                <a:gd name="T10" fmla="*/ 139 w 348"/>
                <a:gd name="T11" fmla="*/ 29 h 406"/>
                <a:gd name="T12" fmla="*/ 159 w 348"/>
                <a:gd name="T13" fmla="*/ 58 h 406"/>
                <a:gd name="T14" fmla="*/ 197 w 348"/>
                <a:gd name="T15" fmla="*/ 51 h 406"/>
                <a:gd name="T16" fmla="*/ 225 w 348"/>
                <a:gd name="T17" fmla="*/ 67 h 406"/>
                <a:gd name="T18" fmla="*/ 273 w 348"/>
                <a:gd name="T19" fmla="*/ 80 h 406"/>
                <a:gd name="T20" fmla="*/ 282 w 348"/>
                <a:gd name="T21" fmla="*/ 101 h 406"/>
                <a:gd name="T22" fmla="*/ 307 w 348"/>
                <a:gd name="T23" fmla="*/ 102 h 406"/>
                <a:gd name="T24" fmla="*/ 300 w 348"/>
                <a:gd name="T25" fmla="*/ 124 h 406"/>
                <a:gd name="T26" fmla="*/ 308 w 348"/>
                <a:gd name="T27" fmla="*/ 149 h 406"/>
                <a:gd name="T28" fmla="*/ 292 w 348"/>
                <a:gd name="T29" fmla="*/ 178 h 406"/>
                <a:gd name="T30" fmla="*/ 303 w 348"/>
                <a:gd name="T31" fmla="*/ 185 h 406"/>
                <a:gd name="T32" fmla="*/ 331 w 348"/>
                <a:gd name="T33" fmla="*/ 152 h 406"/>
                <a:gd name="T34" fmla="*/ 329 w 348"/>
                <a:gd name="T35" fmla="*/ 140 h 406"/>
                <a:gd name="T36" fmla="*/ 341 w 348"/>
                <a:gd name="T37" fmla="*/ 136 h 406"/>
                <a:gd name="T38" fmla="*/ 348 w 348"/>
                <a:gd name="T39" fmla="*/ 152 h 406"/>
                <a:gd name="T40" fmla="*/ 327 w 348"/>
                <a:gd name="T41" fmla="*/ 175 h 406"/>
                <a:gd name="T42" fmla="*/ 319 w 348"/>
                <a:gd name="T43" fmla="*/ 226 h 406"/>
                <a:gd name="T44" fmla="*/ 319 w 348"/>
                <a:gd name="T45" fmla="*/ 312 h 406"/>
                <a:gd name="T46" fmla="*/ 331 w 348"/>
                <a:gd name="T47" fmla="*/ 328 h 406"/>
                <a:gd name="T48" fmla="*/ 326 w 348"/>
                <a:gd name="T49" fmla="*/ 381 h 406"/>
                <a:gd name="T50" fmla="*/ 160 w 348"/>
                <a:gd name="T51" fmla="*/ 406 h 406"/>
                <a:gd name="T52" fmla="*/ 119 w 348"/>
                <a:gd name="T53" fmla="*/ 381 h 406"/>
                <a:gd name="T54" fmla="*/ 128 w 348"/>
                <a:gd name="T55" fmla="*/ 350 h 406"/>
                <a:gd name="T56" fmla="*/ 108 w 348"/>
                <a:gd name="T57" fmla="*/ 316 h 406"/>
                <a:gd name="T58" fmla="*/ 90 w 348"/>
                <a:gd name="T59" fmla="*/ 271 h 406"/>
                <a:gd name="T60" fmla="*/ 43 w 348"/>
                <a:gd name="T61" fmla="*/ 228 h 406"/>
                <a:gd name="T62" fmla="*/ 15 w 348"/>
                <a:gd name="T63" fmla="*/ 228 h 406"/>
                <a:gd name="T64" fmla="*/ 15 w 348"/>
                <a:gd name="T65" fmla="*/ 167 h 406"/>
                <a:gd name="T66" fmla="*/ 0 w 348"/>
                <a:gd name="T67" fmla="*/ 145 h 406"/>
                <a:gd name="T68" fmla="*/ 33 w 348"/>
                <a:gd name="T69" fmla="*/ 110 h 406"/>
                <a:gd name="T70" fmla="*/ 25 w 348"/>
                <a:gd name="T71" fmla="*/ 2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8" h="406">
                  <a:moveTo>
                    <a:pt x="25" y="27"/>
                  </a:moveTo>
                  <a:lnTo>
                    <a:pt x="52" y="23"/>
                  </a:lnTo>
                  <a:lnTo>
                    <a:pt x="75" y="23"/>
                  </a:lnTo>
                  <a:lnTo>
                    <a:pt x="90" y="0"/>
                  </a:lnTo>
                  <a:lnTo>
                    <a:pt x="101" y="29"/>
                  </a:lnTo>
                  <a:lnTo>
                    <a:pt x="139" y="29"/>
                  </a:lnTo>
                  <a:lnTo>
                    <a:pt x="159" y="58"/>
                  </a:lnTo>
                  <a:lnTo>
                    <a:pt x="197" y="51"/>
                  </a:lnTo>
                  <a:lnTo>
                    <a:pt x="225" y="67"/>
                  </a:lnTo>
                  <a:lnTo>
                    <a:pt x="273" y="80"/>
                  </a:lnTo>
                  <a:lnTo>
                    <a:pt x="282" y="101"/>
                  </a:lnTo>
                  <a:lnTo>
                    <a:pt x="307" y="102"/>
                  </a:lnTo>
                  <a:lnTo>
                    <a:pt x="300" y="124"/>
                  </a:lnTo>
                  <a:lnTo>
                    <a:pt x="308" y="149"/>
                  </a:lnTo>
                  <a:lnTo>
                    <a:pt x="292" y="178"/>
                  </a:lnTo>
                  <a:lnTo>
                    <a:pt x="303" y="185"/>
                  </a:lnTo>
                  <a:lnTo>
                    <a:pt x="331" y="152"/>
                  </a:lnTo>
                  <a:lnTo>
                    <a:pt x="329" y="140"/>
                  </a:lnTo>
                  <a:lnTo>
                    <a:pt x="341" y="136"/>
                  </a:lnTo>
                  <a:lnTo>
                    <a:pt x="348" y="152"/>
                  </a:lnTo>
                  <a:lnTo>
                    <a:pt x="327" y="175"/>
                  </a:lnTo>
                  <a:lnTo>
                    <a:pt x="319" y="226"/>
                  </a:lnTo>
                  <a:lnTo>
                    <a:pt x="319" y="312"/>
                  </a:lnTo>
                  <a:lnTo>
                    <a:pt x="331" y="328"/>
                  </a:lnTo>
                  <a:lnTo>
                    <a:pt x="326" y="381"/>
                  </a:lnTo>
                  <a:lnTo>
                    <a:pt x="160" y="406"/>
                  </a:lnTo>
                  <a:lnTo>
                    <a:pt x="119" y="381"/>
                  </a:lnTo>
                  <a:lnTo>
                    <a:pt x="128" y="350"/>
                  </a:lnTo>
                  <a:lnTo>
                    <a:pt x="108" y="316"/>
                  </a:lnTo>
                  <a:lnTo>
                    <a:pt x="90" y="271"/>
                  </a:lnTo>
                  <a:lnTo>
                    <a:pt x="43" y="228"/>
                  </a:lnTo>
                  <a:lnTo>
                    <a:pt x="15" y="228"/>
                  </a:lnTo>
                  <a:lnTo>
                    <a:pt x="15" y="167"/>
                  </a:lnTo>
                  <a:lnTo>
                    <a:pt x="0" y="145"/>
                  </a:lnTo>
                  <a:lnTo>
                    <a:pt x="33" y="110"/>
                  </a:lnTo>
                  <a:lnTo>
                    <a:pt x="25" y="27"/>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19" name="Freeform 118"/>
            <p:cNvSpPr>
              <a:spLocks/>
            </p:cNvSpPr>
            <p:nvPr/>
          </p:nvSpPr>
          <p:spPr bwMode="auto">
            <a:xfrm>
              <a:off x="6364860" y="3052599"/>
              <a:ext cx="445381" cy="793550"/>
            </a:xfrm>
            <a:custGeom>
              <a:avLst/>
              <a:gdLst>
                <a:gd name="T0" fmla="*/ 0 w 224"/>
                <a:gd name="T1" fmla="*/ 26 h 372"/>
                <a:gd name="T2" fmla="*/ 27 w 224"/>
                <a:gd name="T3" fmla="*/ 40 h 372"/>
                <a:gd name="T4" fmla="*/ 52 w 224"/>
                <a:gd name="T5" fmla="*/ 38 h 372"/>
                <a:gd name="T6" fmla="*/ 61 w 224"/>
                <a:gd name="T7" fmla="*/ 30 h 372"/>
                <a:gd name="T8" fmla="*/ 67 w 224"/>
                <a:gd name="T9" fmla="*/ 7 h 372"/>
                <a:gd name="T10" fmla="*/ 175 w 224"/>
                <a:gd name="T11" fmla="*/ 0 h 372"/>
                <a:gd name="T12" fmla="*/ 224 w 224"/>
                <a:gd name="T13" fmla="*/ 264 h 372"/>
                <a:gd name="T14" fmla="*/ 221 w 224"/>
                <a:gd name="T15" fmla="*/ 260 h 372"/>
                <a:gd name="T16" fmla="*/ 183 w 224"/>
                <a:gd name="T17" fmla="*/ 275 h 372"/>
                <a:gd name="T18" fmla="*/ 157 w 224"/>
                <a:gd name="T19" fmla="*/ 346 h 372"/>
                <a:gd name="T20" fmla="*/ 119 w 224"/>
                <a:gd name="T21" fmla="*/ 336 h 372"/>
                <a:gd name="T22" fmla="*/ 74 w 224"/>
                <a:gd name="T23" fmla="*/ 363 h 372"/>
                <a:gd name="T24" fmla="*/ 15 w 224"/>
                <a:gd name="T25" fmla="*/ 372 h 372"/>
                <a:gd name="T26" fmla="*/ 42 w 224"/>
                <a:gd name="T27" fmla="*/ 304 h 372"/>
                <a:gd name="T28" fmla="*/ 31 w 224"/>
                <a:gd name="T29" fmla="*/ 265 h 372"/>
                <a:gd name="T30" fmla="*/ 0 w 224"/>
                <a:gd name="T31" fmla="*/ 2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4" h="372">
                  <a:moveTo>
                    <a:pt x="0" y="26"/>
                  </a:moveTo>
                  <a:lnTo>
                    <a:pt x="27" y="40"/>
                  </a:lnTo>
                  <a:lnTo>
                    <a:pt x="52" y="38"/>
                  </a:lnTo>
                  <a:lnTo>
                    <a:pt x="61" y="30"/>
                  </a:lnTo>
                  <a:lnTo>
                    <a:pt x="67" y="7"/>
                  </a:lnTo>
                  <a:lnTo>
                    <a:pt x="175" y="0"/>
                  </a:lnTo>
                  <a:lnTo>
                    <a:pt x="224" y="264"/>
                  </a:lnTo>
                  <a:lnTo>
                    <a:pt x="221" y="260"/>
                  </a:lnTo>
                  <a:lnTo>
                    <a:pt x="183" y="275"/>
                  </a:lnTo>
                  <a:lnTo>
                    <a:pt x="157" y="346"/>
                  </a:lnTo>
                  <a:lnTo>
                    <a:pt x="119" y="336"/>
                  </a:lnTo>
                  <a:lnTo>
                    <a:pt x="74" y="363"/>
                  </a:lnTo>
                  <a:lnTo>
                    <a:pt x="15" y="372"/>
                  </a:lnTo>
                  <a:lnTo>
                    <a:pt x="42" y="304"/>
                  </a:lnTo>
                  <a:lnTo>
                    <a:pt x="31" y="265"/>
                  </a:lnTo>
                  <a:lnTo>
                    <a:pt x="0" y="26"/>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20" name="Freeform 119"/>
            <p:cNvSpPr>
              <a:spLocks/>
            </p:cNvSpPr>
            <p:nvPr/>
          </p:nvSpPr>
          <p:spPr bwMode="auto">
            <a:xfrm>
              <a:off x="7249656" y="2756084"/>
              <a:ext cx="789358" cy="558898"/>
            </a:xfrm>
            <a:custGeom>
              <a:avLst/>
              <a:gdLst>
                <a:gd name="T0" fmla="*/ 37 w 397"/>
                <a:gd name="T1" fmla="*/ 38 h 262"/>
                <a:gd name="T2" fmla="*/ 0 w 397"/>
                <a:gd name="T3" fmla="*/ 74 h 262"/>
                <a:gd name="T4" fmla="*/ 20 w 397"/>
                <a:gd name="T5" fmla="*/ 199 h 262"/>
                <a:gd name="T6" fmla="*/ 37 w 397"/>
                <a:gd name="T7" fmla="*/ 262 h 262"/>
                <a:gd name="T8" fmla="*/ 105 w 397"/>
                <a:gd name="T9" fmla="*/ 257 h 262"/>
                <a:gd name="T10" fmla="*/ 355 w 397"/>
                <a:gd name="T11" fmla="*/ 209 h 262"/>
                <a:gd name="T12" fmla="*/ 372 w 397"/>
                <a:gd name="T13" fmla="*/ 200 h 262"/>
                <a:gd name="T14" fmla="*/ 397 w 397"/>
                <a:gd name="T15" fmla="*/ 141 h 262"/>
                <a:gd name="T16" fmla="*/ 360 w 397"/>
                <a:gd name="T17" fmla="*/ 111 h 262"/>
                <a:gd name="T18" fmla="*/ 379 w 397"/>
                <a:gd name="T19" fmla="*/ 35 h 262"/>
                <a:gd name="T20" fmla="*/ 352 w 397"/>
                <a:gd name="T21" fmla="*/ 26 h 262"/>
                <a:gd name="T22" fmla="*/ 352 w 397"/>
                <a:gd name="T23" fmla="*/ 7 h 262"/>
                <a:gd name="T24" fmla="*/ 339 w 397"/>
                <a:gd name="T25" fmla="*/ 0 h 262"/>
                <a:gd name="T26" fmla="*/ 49 w 397"/>
                <a:gd name="T27" fmla="*/ 55 h 262"/>
                <a:gd name="T28" fmla="*/ 37 w 397"/>
                <a:gd name="T29" fmla="*/ 38 h 262"/>
                <a:gd name="connsiteX0" fmla="*/ 932 w 10000"/>
                <a:gd name="connsiteY0" fmla="*/ 1450 h 10000"/>
                <a:gd name="connsiteX1" fmla="*/ 0 w 10000"/>
                <a:gd name="connsiteY1" fmla="*/ 2824 h 10000"/>
                <a:gd name="connsiteX2" fmla="*/ 504 w 10000"/>
                <a:gd name="connsiteY2" fmla="*/ 7595 h 10000"/>
                <a:gd name="connsiteX3" fmla="*/ 932 w 10000"/>
                <a:gd name="connsiteY3" fmla="*/ 10000 h 10000"/>
                <a:gd name="connsiteX4" fmla="*/ 2645 w 10000"/>
                <a:gd name="connsiteY4" fmla="*/ 9809 h 10000"/>
                <a:gd name="connsiteX5" fmla="*/ 8942 w 10000"/>
                <a:gd name="connsiteY5" fmla="*/ 7977 h 10000"/>
                <a:gd name="connsiteX6" fmla="*/ 9370 w 10000"/>
                <a:gd name="connsiteY6" fmla="*/ 7634 h 10000"/>
                <a:gd name="connsiteX7" fmla="*/ 10000 w 10000"/>
                <a:gd name="connsiteY7" fmla="*/ 5382 h 10000"/>
                <a:gd name="connsiteX8" fmla="*/ 9068 w 10000"/>
                <a:gd name="connsiteY8" fmla="*/ 4237 h 10000"/>
                <a:gd name="connsiteX9" fmla="*/ 9547 w 10000"/>
                <a:gd name="connsiteY9" fmla="*/ 1336 h 10000"/>
                <a:gd name="connsiteX10" fmla="*/ 8866 w 10000"/>
                <a:gd name="connsiteY10" fmla="*/ 992 h 10000"/>
                <a:gd name="connsiteX11" fmla="*/ 8866 w 10000"/>
                <a:gd name="connsiteY11" fmla="*/ 267 h 10000"/>
                <a:gd name="connsiteX12" fmla="*/ 8539 w 10000"/>
                <a:gd name="connsiteY12" fmla="*/ 0 h 10000"/>
                <a:gd name="connsiteX13" fmla="*/ 1301 w 10000"/>
                <a:gd name="connsiteY13" fmla="*/ 1950 h 10000"/>
                <a:gd name="connsiteX14" fmla="*/ 1234 w 10000"/>
                <a:gd name="connsiteY14" fmla="*/ 2099 h 10000"/>
                <a:gd name="connsiteX15" fmla="*/ 932 w 10000"/>
                <a:gd name="connsiteY15" fmla="*/ 145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0" h="10000">
                  <a:moveTo>
                    <a:pt x="932" y="1450"/>
                  </a:moveTo>
                  <a:lnTo>
                    <a:pt x="0" y="2824"/>
                  </a:lnTo>
                  <a:lnTo>
                    <a:pt x="504" y="7595"/>
                  </a:lnTo>
                  <a:cubicBezTo>
                    <a:pt x="647" y="8397"/>
                    <a:pt x="789" y="9198"/>
                    <a:pt x="932" y="10000"/>
                  </a:cubicBezTo>
                  <a:lnTo>
                    <a:pt x="2645" y="9809"/>
                  </a:lnTo>
                  <a:lnTo>
                    <a:pt x="8942" y="7977"/>
                  </a:lnTo>
                  <a:lnTo>
                    <a:pt x="9370" y="7634"/>
                  </a:lnTo>
                  <a:lnTo>
                    <a:pt x="10000" y="5382"/>
                  </a:lnTo>
                  <a:lnTo>
                    <a:pt x="9068" y="4237"/>
                  </a:lnTo>
                  <a:cubicBezTo>
                    <a:pt x="9228" y="3270"/>
                    <a:pt x="9387" y="2303"/>
                    <a:pt x="9547" y="1336"/>
                  </a:cubicBezTo>
                  <a:lnTo>
                    <a:pt x="8866" y="992"/>
                  </a:lnTo>
                  <a:lnTo>
                    <a:pt x="8866" y="267"/>
                  </a:lnTo>
                  <a:lnTo>
                    <a:pt x="8539" y="0"/>
                  </a:lnTo>
                  <a:cubicBezTo>
                    <a:pt x="6136" y="696"/>
                    <a:pt x="3704" y="1254"/>
                    <a:pt x="1301" y="1950"/>
                  </a:cubicBezTo>
                  <a:cubicBezTo>
                    <a:pt x="1279" y="2000"/>
                    <a:pt x="1256" y="2049"/>
                    <a:pt x="1234" y="2099"/>
                  </a:cubicBezTo>
                  <a:cubicBezTo>
                    <a:pt x="1133" y="1883"/>
                    <a:pt x="1033" y="1666"/>
                    <a:pt x="932" y="1450"/>
                  </a:cubicBez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nvGrpSpPr>
            <p:cNvPr id="121" name="Group 120"/>
            <p:cNvGrpSpPr/>
            <p:nvPr/>
          </p:nvGrpSpPr>
          <p:grpSpPr>
            <a:xfrm>
              <a:off x="7307317" y="2133190"/>
              <a:ext cx="1111463" cy="804217"/>
              <a:chOff x="7239221" y="2382503"/>
              <a:chExt cx="1111463" cy="749593"/>
            </a:xfrm>
            <a:grpFill/>
            <a:effectLst/>
          </p:grpSpPr>
          <p:sp>
            <p:nvSpPr>
              <p:cNvPr id="124" name="Freeform 123"/>
              <p:cNvSpPr>
                <a:spLocks/>
              </p:cNvSpPr>
              <p:nvPr/>
            </p:nvSpPr>
            <p:spPr bwMode="auto">
              <a:xfrm>
                <a:off x="7239221" y="2382503"/>
                <a:ext cx="882808" cy="711814"/>
              </a:xfrm>
              <a:custGeom>
                <a:avLst/>
                <a:gdLst>
                  <a:gd name="T0" fmla="*/ 36 w 444"/>
                  <a:gd name="T1" fmla="*/ 234 h 358"/>
                  <a:gd name="T2" fmla="*/ 79 w 444"/>
                  <a:gd name="T3" fmla="*/ 214 h 358"/>
                  <a:gd name="T4" fmla="*/ 136 w 444"/>
                  <a:gd name="T5" fmla="*/ 211 h 358"/>
                  <a:gd name="T6" fmla="*/ 150 w 444"/>
                  <a:gd name="T7" fmla="*/ 192 h 358"/>
                  <a:gd name="T8" fmla="*/ 170 w 444"/>
                  <a:gd name="T9" fmla="*/ 190 h 358"/>
                  <a:gd name="T10" fmla="*/ 181 w 444"/>
                  <a:gd name="T11" fmla="*/ 170 h 358"/>
                  <a:gd name="T12" fmla="*/ 200 w 444"/>
                  <a:gd name="T13" fmla="*/ 163 h 358"/>
                  <a:gd name="T14" fmla="*/ 193 w 444"/>
                  <a:gd name="T15" fmla="*/ 125 h 358"/>
                  <a:gd name="T16" fmla="*/ 181 w 444"/>
                  <a:gd name="T17" fmla="*/ 115 h 358"/>
                  <a:gd name="T18" fmla="*/ 205 w 444"/>
                  <a:gd name="T19" fmla="*/ 86 h 358"/>
                  <a:gd name="T20" fmla="*/ 220 w 444"/>
                  <a:gd name="T21" fmla="*/ 86 h 358"/>
                  <a:gd name="T22" fmla="*/ 274 w 444"/>
                  <a:gd name="T23" fmla="*/ 24 h 358"/>
                  <a:gd name="T24" fmla="*/ 354 w 444"/>
                  <a:gd name="T25" fmla="*/ 0 h 358"/>
                  <a:gd name="T26" fmla="*/ 362 w 444"/>
                  <a:gd name="T27" fmla="*/ 60 h 358"/>
                  <a:gd name="T28" fmla="*/ 366 w 444"/>
                  <a:gd name="T29" fmla="*/ 58 h 358"/>
                  <a:gd name="T30" fmla="*/ 385 w 444"/>
                  <a:gd name="T31" fmla="*/ 79 h 358"/>
                  <a:gd name="T32" fmla="*/ 385 w 444"/>
                  <a:gd name="T33" fmla="*/ 141 h 358"/>
                  <a:gd name="T34" fmla="*/ 407 w 444"/>
                  <a:gd name="T35" fmla="*/ 191 h 358"/>
                  <a:gd name="T36" fmla="*/ 416 w 444"/>
                  <a:gd name="T37" fmla="*/ 256 h 358"/>
                  <a:gd name="T38" fmla="*/ 417 w 444"/>
                  <a:gd name="T39" fmla="*/ 312 h 358"/>
                  <a:gd name="T40" fmla="*/ 444 w 444"/>
                  <a:gd name="T41" fmla="*/ 331 h 358"/>
                  <a:gd name="T42" fmla="*/ 423 w 444"/>
                  <a:gd name="T43" fmla="*/ 358 h 358"/>
                  <a:gd name="T44" fmla="*/ 372 w 444"/>
                  <a:gd name="T45" fmla="*/ 325 h 358"/>
                  <a:gd name="T46" fmla="*/ 345 w 444"/>
                  <a:gd name="T47" fmla="*/ 328 h 358"/>
                  <a:gd name="T48" fmla="*/ 320 w 444"/>
                  <a:gd name="T49" fmla="*/ 320 h 358"/>
                  <a:gd name="T50" fmla="*/ 322 w 444"/>
                  <a:gd name="T51" fmla="*/ 301 h 358"/>
                  <a:gd name="T52" fmla="*/ 305 w 444"/>
                  <a:gd name="T53" fmla="*/ 294 h 358"/>
                  <a:gd name="T54" fmla="*/ 12 w 444"/>
                  <a:gd name="T55" fmla="*/ 344 h 358"/>
                  <a:gd name="T56" fmla="*/ 0 w 444"/>
                  <a:gd name="T57" fmla="*/ 328 h 358"/>
                  <a:gd name="T58" fmla="*/ 45 w 444"/>
                  <a:gd name="T59" fmla="*/ 266 h 358"/>
                  <a:gd name="T60" fmla="*/ 36 w 444"/>
                  <a:gd name="T61" fmla="*/ 23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4" h="358">
                    <a:moveTo>
                      <a:pt x="36" y="234"/>
                    </a:moveTo>
                    <a:lnTo>
                      <a:pt x="79" y="214"/>
                    </a:lnTo>
                    <a:lnTo>
                      <a:pt x="136" y="211"/>
                    </a:lnTo>
                    <a:lnTo>
                      <a:pt x="150" y="192"/>
                    </a:lnTo>
                    <a:lnTo>
                      <a:pt x="170" y="190"/>
                    </a:lnTo>
                    <a:lnTo>
                      <a:pt x="181" y="170"/>
                    </a:lnTo>
                    <a:lnTo>
                      <a:pt x="200" y="163"/>
                    </a:lnTo>
                    <a:lnTo>
                      <a:pt x="193" y="125"/>
                    </a:lnTo>
                    <a:lnTo>
                      <a:pt x="181" y="115"/>
                    </a:lnTo>
                    <a:lnTo>
                      <a:pt x="205" y="86"/>
                    </a:lnTo>
                    <a:lnTo>
                      <a:pt x="220" y="86"/>
                    </a:lnTo>
                    <a:lnTo>
                      <a:pt x="274" y="24"/>
                    </a:lnTo>
                    <a:lnTo>
                      <a:pt x="354" y="0"/>
                    </a:lnTo>
                    <a:lnTo>
                      <a:pt x="362" y="60"/>
                    </a:lnTo>
                    <a:lnTo>
                      <a:pt x="366" y="58"/>
                    </a:lnTo>
                    <a:lnTo>
                      <a:pt x="385" y="79"/>
                    </a:lnTo>
                    <a:lnTo>
                      <a:pt x="385" y="141"/>
                    </a:lnTo>
                    <a:lnTo>
                      <a:pt x="407" y="191"/>
                    </a:lnTo>
                    <a:lnTo>
                      <a:pt x="416" y="256"/>
                    </a:lnTo>
                    <a:lnTo>
                      <a:pt x="417" y="312"/>
                    </a:lnTo>
                    <a:lnTo>
                      <a:pt x="444" y="331"/>
                    </a:lnTo>
                    <a:lnTo>
                      <a:pt x="423" y="358"/>
                    </a:lnTo>
                    <a:lnTo>
                      <a:pt x="372" y="325"/>
                    </a:lnTo>
                    <a:lnTo>
                      <a:pt x="345" y="328"/>
                    </a:lnTo>
                    <a:lnTo>
                      <a:pt x="320" y="320"/>
                    </a:lnTo>
                    <a:lnTo>
                      <a:pt x="322" y="301"/>
                    </a:lnTo>
                    <a:lnTo>
                      <a:pt x="305" y="294"/>
                    </a:lnTo>
                    <a:lnTo>
                      <a:pt x="12" y="344"/>
                    </a:lnTo>
                    <a:lnTo>
                      <a:pt x="0" y="328"/>
                    </a:lnTo>
                    <a:lnTo>
                      <a:pt x="45" y="266"/>
                    </a:lnTo>
                    <a:lnTo>
                      <a:pt x="36" y="234"/>
                    </a:lnTo>
                    <a:close/>
                  </a:path>
                </a:pathLst>
              </a:custGeom>
              <a:grpFill/>
              <a:ln w="12700">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25" name="Freeform 124"/>
              <p:cNvSpPr>
                <a:spLocks/>
              </p:cNvSpPr>
              <p:nvPr/>
            </p:nvSpPr>
            <p:spPr bwMode="auto">
              <a:xfrm>
                <a:off x="8096181" y="2982972"/>
                <a:ext cx="254503" cy="149124"/>
              </a:xfrm>
              <a:custGeom>
                <a:avLst/>
                <a:gdLst>
                  <a:gd name="T0" fmla="*/ 0 w 128"/>
                  <a:gd name="T1" fmla="*/ 55 h 75"/>
                  <a:gd name="T2" fmla="*/ 53 w 128"/>
                  <a:gd name="T3" fmla="*/ 31 h 75"/>
                  <a:gd name="T4" fmla="*/ 104 w 128"/>
                  <a:gd name="T5" fmla="*/ 0 h 75"/>
                  <a:gd name="T6" fmla="*/ 114 w 128"/>
                  <a:gd name="T7" fmla="*/ 1 h 75"/>
                  <a:gd name="T8" fmla="*/ 128 w 128"/>
                  <a:gd name="T9" fmla="*/ 2 h 75"/>
                  <a:gd name="T10" fmla="*/ 79 w 128"/>
                  <a:gd name="T11" fmla="*/ 43 h 75"/>
                  <a:gd name="T12" fmla="*/ 14 w 128"/>
                  <a:gd name="T13" fmla="*/ 75 h 75"/>
                  <a:gd name="T14" fmla="*/ 0 w 128"/>
                  <a:gd name="T15" fmla="*/ 5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75">
                    <a:moveTo>
                      <a:pt x="0" y="55"/>
                    </a:moveTo>
                    <a:lnTo>
                      <a:pt x="53" y="31"/>
                    </a:lnTo>
                    <a:lnTo>
                      <a:pt x="104" y="0"/>
                    </a:lnTo>
                    <a:lnTo>
                      <a:pt x="114" y="1"/>
                    </a:lnTo>
                    <a:lnTo>
                      <a:pt x="128" y="2"/>
                    </a:lnTo>
                    <a:lnTo>
                      <a:pt x="79" y="43"/>
                    </a:lnTo>
                    <a:lnTo>
                      <a:pt x="14" y="75"/>
                    </a:lnTo>
                    <a:lnTo>
                      <a:pt x="0" y="55"/>
                    </a:lnTo>
                    <a:close/>
                  </a:path>
                </a:pathLst>
              </a:custGeom>
              <a:grpFill/>
              <a:ln w="12700">
                <a:no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sp>
          <p:nvSpPr>
            <p:cNvPr id="122" name="Freeform 121"/>
            <p:cNvSpPr>
              <a:spLocks/>
            </p:cNvSpPr>
            <p:nvPr/>
          </p:nvSpPr>
          <p:spPr bwMode="auto">
            <a:xfrm>
              <a:off x="8219950" y="1510296"/>
              <a:ext cx="522925" cy="855414"/>
            </a:xfrm>
            <a:custGeom>
              <a:avLst/>
              <a:gdLst>
                <a:gd name="T0" fmla="*/ 62 w 263"/>
                <a:gd name="T1" fmla="*/ 13 h 401"/>
                <a:gd name="T2" fmla="*/ 23 w 263"/>
                <a:gd name="T3" fmla="*/ 86 h 401"/>
                <a:gd name="T4" fmla="*/ 41 w 263"/>
                <a:gd name="T5" fmla="*/ 114 h 401"/>
                <a:gd name="T6" fmla="*/ 23 w 263"/>
                <a:gd name="T7" fmla="*/ 149 h 401"/>
                <a:gd name="T8" fmla="*/ 35 w 263"/>
                <a:gd name="T9" fmla="*/ 159 h 401"/>
                <a:gd name="T10" fmla="*/ 27 w 263"/>
                <a:gd name="T11" fmla="*/ 183 h 401"/>
                <a:gd name="T12" fmla="*/ 27 w 263"/>
                <a:gd name="T13" fmla="*/ 220 h 401"/>
                <a:gd name="T14" fmla="*/ 0 w 263"/>
                <a:gd name="T15" fmla="*/ 232 h 401"/>
                <a:gd name="T16" fmla="*/ 11 w 263"/>
                <a:gd name="T17" fmla="*/ 244 h 401"/>
                <a:gd name="T18" fmla="*/ 65 w 263"/>
                <a:gd name="T19" fmla="*/ 384 h 401"/>
                <a:gd name="T20" fmla="*/ 109 w 263"/>
                <a:gd name="T21" fmla="*/ 401 h 401"/>
                <a:gd name="T22" fmla="*/ 107 w 263"/>
                <a:gd name="T23" fmla="*/ 373 h 401"/>
                <a:gd name="T24" fmla="*/ 128 w 263"/>
                <a:gd name="T25" fmla="*/ 350 h 401"/>
                <a:gd name="T26" fmla="*/ 120 w 263"/>
                <a:gd name="T27" fmla="*/ 326 h 401"/>
                <a:gd name="T28" fmla="*/ 174 w 263"/>
                <a:gd name="T29" fmla="*/ 298 h 401"/>
                <a:gd name="T30" fmla="*/ 176 w 263"/>
                <a:gd name="T31" fmla="*/ 259 h 401"/>
                <a:gd name="T32" fmla="*/ 208 w 263"/>
                <a:gd name="T33" fmla="*/ 255 h 401"/>
                <a:gd name="T34" fmla="*/ 232 w 263"/>
                <a:gd name="T35" fmla="*/ 227 h 401"/>
                <a:gd name="T36" fmla="*/ 263 w 263"/>
                <a:gd name="T37" fmla="*/ 207 h 401"/>
                <a:gd name="T38" fmla="*/ 263 w 263"/>
                <a:gd name="T39" fmla="*/ 183 h 401"/>
                <a:gd name="T40" fmla="*/ 222 w 263"/>
                <a:gd name="T41" fmla="*/ 174 h 401"/>
                <a:gd name="T42" fmla="*/ 213 w 263"/>
                <a:gd name="T43" fmla="*/ 147 h 401"/>
                <a:gd name="T44" fmla="*/ 172 w 263"/>
                <a:gd name="T45" fmla="*/ 143 h 401"/>
                <a:gd name="T46" fmla="*/ 139 w 263"/>
                <a:gd name="T47" fmla="*/ 24 h 401"/>
                <a:gd name="T48" fmla="*/ 125 w 263"/>
                <a:gd name="T49" fmla="*/ 0 h 401"/>
                <a:gd name="T50" fmla="*/ 82 w 263"/>
                <a:gd name="T51" fmla="*/ 10 h 401"/>
                <a:gd name="T52" fmla="*/ 76 w 263"/>
                <a:gd name="T53" fmla="*/ 21 h 401"/>
                <a:gd name="T54" fmla="*/ 62 w 263"/>
                <a:gd name="T55" fmla="*/ 1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3" h="401">
                  <a:moveTo>
                    <a:pt x="62" y="13"/>
                  </a:moveTo>
                  <a:lnTo>
                    <a:pt x="23" y="86"/>
                  </a:lnTo>
                  <a:lnTo>
                    <a:pt x="41" y="114"/>
                  </a:lnTo>
                  <a:lnTo>
                    <a:pt x="23" y="149"/>
                  </a:lnTo>
                  <a:lnTo>
                    <a:pt x="35" y="159"/>
                  </a:lnTo>
                  <a:lnTo>
                    <a:pt x="27" y="183"/>
                  </a:lnTo>
                  <a:lnTo>
                    <a:pt x="27" y="220"/>
                  </a:lnTo>
                  <a:lnTo>
                    <a:pt x="0" y="232"/>
                  </a:lnTo>
                  <a:lnTo>
                    <a:pt x="11" y="244"/>
                  </a:lnTo>
                  <a:lnTo>
                    <a:pt x="65" y="384"/>
                  </a:lnTo>
                  <a:lnTo>
                    <a:pt x="109" y="401"/>
                  </a:lnTo>
                  <a:lnTo>
                    <a:pt x="107" y="373"/>
                  </a:lnTo>
                  <a:lnTo>
                    <a:pt x="128" y="350"/>
                  </a:lnTo>
                  <a:lnTo>
                    <a:pt x="120" y="326"/>
                  </a:lnTo>
                  <a:lnTo>
                    <a:pt x="174" y="298"/>
                  </a:lnTo>
                  <a:lnTo>
                    <a:pt x="176" y="259"/>
                  </a:lnTo>
                  <a:lnTo>
                    <a:pt x="208" y="255"/>
                  </a:lnTo>
                  <a:lnTo>
                    <a:pt x="232" y="227"/>
                  </a:lnTo>
                  <a:lnTo>
                    <a:pt x="263" y="207"/>
                  </a:lnTo>
                  <a:lnTo>
                    <a:pt x="263" y="183"/>
                  </a:lnTo>
                  <a:lnTo>
                    <a:pt x="222" y="174"/>
                  </a:lnTo>
                  <a:lnTo>
                    <a:pt x="213" y="147"/>
                  </a:lnTo>
                  <a:lnTo>
                    <a:pt x="172" y="143"/>
                  </a:lnTo>
                  <a:lnTo>
                    <a:pt x="139" y="24"/>
                  </a:lnTo>
                  <a:lnTo>
                    <a:pt x="125" y="0"/>
                  </a:lnTo>
                  <a:lnTo>
                    <a:pt x="82" y="10"/>
                  </a:lnTo>
                  <a:lnTo>
                    <a:pt x="76" y="21"/>
                  </a:lnTo>
                  <a:lnTo>
                    <a:pt x="62" y="13"/>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23" name="Freeform 122"/>
            <p:cNvSpPr/>
            <p:nvPr/>
          </p:nvSpPr>
          <p:spPr>
            <a:xfrm>
              <a:off x="7754771" y="3361137"/>
              <a:ext cx="66675" cy="77180"/>
            </a:xfrm>
            <a:custGeom>
              <a:avLst/>
              <a:gdLst>
                <a:gd name="connsiteX0" fmla="*/ 40482 w 90488"/>
                <a:gd name="connsiteY0" fmla="*/ 0 h 97631"/>
                <a:gd name="connsiteX1" fmla="*/ 0 w 90488"/>
                <a:gd name="connsiteY1" fmla="*/ 50006 h 97631"/>
                <a:gd name="connsiteX2" fmla="*/ 50007 w 90488"/>
                <a:gd name="connsiteY2" fmla="*/ 97631 h 97631"/>
                <a:gd name="connsiteX3" fmla="*/ 90488 w 90488"/>
                <a:gd name="connsiteY3" fmla="*/ 40481 h 97631"/>
                <a:gd name="connsiteX4" fmla="*/ 40482 w 90488"/>
                <a:gd name="connsiteY4" fmla="*/ 0 h 9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97631">
                  <a:moveTo>
                    <a:pt x="40482" y="0"/>
                  </a:moveTo>
                  <a:lnTo>
                    <a:pt x="0" y="50006"/>
                  </a:lnTo>
                  <a:lnTo>
                    <a:pt x="50007" y="97631"/>
                  </a:lnTo>
                  <a:lnTo>
                    <a:pt x="90488" y="40481"/>
                  </a:lnTo>
                  <a:lnTo>
                    <a:pt x="40482" y="0"/>
                  </a:ln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sp>
        <p:nvSpPr>
          <p:cNvPr id="4" name="Freeform 3"/>
          <p:cNvSpPr>
            <a:spLocks/>
          </p:cNvSpPr>
          <p:nvPr/>
        </p:nvSpPr>
        <p:spPr bwMode="auto">
          <a:xfrm>
            <a:off x="1523379" y="2121642"/>
            <a:ext cx="1101522" cy="917275"/>
          </a:xfrm>
          <a:custGeom>
            <a:avLst/>
            <a:gdLst>
              <a:gd name="T0" fmla="*/ 120 w 554"/>
              <a:gd name="T1" fmla="*/ 0 h 430"/>
              <a:gd name="T2" fmla="*/ 105 w 554"/>
              <a:gd name="T3" fmla="*/ 9 h 430"/>
              <a:gd name="T4" fmla="*/ 95 w 554"/>
              <a:gd name="T5" fmla="*/ 47 h 430"/>
              <a:gd name="T6" fmla="*/ 85 w 554"/>
              <a:gd name="T7" fmla="*/ 79 h 430"/>
              <a:gd name="T8" fmla="*/ 77 w 554"/>
              <a:gd name="T9" fmla="*/ 104 h 430"/>
              <a:gd name="T10" fmla="*/ 68 w 554"/>
              <a:gd name="T11" fmla="*/ 132 h 430"/>
              <a:gd name="T12" fmla="*/ 56 w 554"/>
              <a:gd name="T13" fmla="*/ 160 h 430"/>
              <a:gd name="T14" fmla="*/ 41 w 554"/>
              <a:gd name="T15" fmla="*/ 190 h 430"/>
              <a:gd name="T16" fmla="*/ 21 w 554"/>
              <a:gd name="T17" fmla="*/ 226 h 430"/>
              <a:gd name="T18" fmla="*/ 0 w 554"/>
              <a:gd name="T19" fmla="*/ 260 h 430"/>
              <a:gd name="T20" fmla="*/ 0 w 554"/>
              <a:gd name="T21" fmla="*/ 335 h 430"/>
              <a:gd name="T22" fmla="*/ 311 w 554"/>
              <a:gd name="T23" fmla="*/ 399 h 430"/>
              <a:gd name="T24" fmla="*/ 454 w 554"/>
              <a:gd name="T25" fmla="*/ 430 h 430"/>
              <a:gd name="T26" fmla="*/ 484 w 554"/>
              <a:gd name="T27" fmla="*/ 281 h 430"/>
              <a:gd name="T28" fmla="*/ 503 w 554"/>
              <a:gd name="T29" fmla="*/ 268 h 430"/>
              <a:gd name="T30" fmla="*/ 485 w 554"/>
              <a:gd name="T31" fmla="*/ 234 h 430"/>
              <a:gd name="T32" fmla="*/ 493 w 554"/>
              <a:gd name="T33" fmla="*/ 200 h 430"/>
              <a:gd name="T34" fmla="*/ 554 w 554"/>
              <a:gd name="T35" fmla="*/ 143 h 430"/>
              <a:gd name="T36" fmla="*/ 512 w 554"/>
              <a:gd name="T37" fmla="*/ 92 h 430"/>
              <a:gd name="T38" fmla="*/ 340 w 554"/>
              <a:gd name="T39" fmla="*/ 55 h 430"/>
              <a:gd name="T40" fmla="*/ 317 w 554"/>
              <a:gd name="T41" fmla="*/ 71 h 430"/>
              <a:gd name="T42" fmla="*/ 285 w 554"/>
              <a:gd name="T43" fmla="*/ 44 h 430"/>
              <a:gd name="T44" fmla="*/ 258 w 554"/>
              <a:gd name="T45" fmla="*/ 72 h 430"/>
              <a:gd name="T46" fmla="*/ 231 w 554"/>
              <a:gd name="T47" fmla="*/ 44 h 430"/>
              <a:gd name="T48" fmla="*/ 164 w 554"/>
              <a:gd name="T49" fmla="*/ 46 h 430"/>
              <a:gd name="T50" fmla="*/ 172 w 554"/>
              <a:gd name="T51" fmla="*/ 4 h 430"/>
              <a:gd name="T52" fmla="*/ 120 w 554"/>
              <a:gd name="T5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4" h="430">
                <a:moveTo>
                  <a:pt x="120" y="0"/>
                </a:moveTo>
                <a:lnTo>
                  <a:pt x="105" y="9"/>
                </a:lnTo>
                <a:lnTo>
                  <a:pt x="95" y="47"/>
                </a:lnTo>
                <a:lnTo>
                  <a:pt x="85" y="79"/>
                </a:lnTo>
                <a:lnTo>
                  <a:pt x="77" y="104"/>
                </a:lnTo>
                <a:lnTo>
                  <a:pt x="68" y="132"/>
                </a:lnTo>
                <a:lnTo>
                  <a:pt x="56" y="160"/>
                </a:lnTo>
                <a:lnTo>
                  <a:pt x="41" y="190"/>
                </a:lnTo>
                <a:lnTo>
                  <a:pt x="21" y="226"/>
                </a:lnTo>
                <a:lnTo>
                  <a:pt x="0" y="260"/>
                </a:lnTo>
                <a:lnTo>
                  <a:pt x="0" y="335"/>
                </a:lnTo>
                <a:lnTo>
                  <a:pt x="311" y="399"/>
                </a:lnTo>
                <a:lnTo>
                  <a:pt x="454" y="430"/>
                </a:lnTo>
                <a:lnTo>
                  <a:pt x="484" y="281"/>
                </a:lnTo>
                <a:lnTo>
                  <a:pt x="503" y="268"/>
                </a:lnTo>
                <a:lnTo>
                  <a:pt x="485" y="234"/>
                </a:lnTo>
                <a:lnTo>
                  <a:pt x="493" y="200"/>
                </a:lnTo>
                <a:lnTo>
                  <a:pt x="554" y="143"/>
                </a:lnTo>
                <a:lnTo>
                  <a:pt x="512" y="92"/>
                </a:lnTo>
                <a:lnTo>
                  <a:pt x="340" y="55"/>
                </a:lnTo>
                <a:lnTo>
                  <a:pt x="317" y="71"/>
                </a:lnTo>
                <a:lnTo>
                  <a:pt x="285" y="44"/>
                </a:lnTo>
                <a:lnTo>
                  <a:pt x="258" y="72"/>
                </a:lnTo>
                <a:lnTo>
                  <a:pt x="231" y="44"/>
                </a:lnTo>
                <a:lnTo>
                  <a:pt x="164" y="46"/>
                </a:lnTo>
                <a:lnTo>
                  <a:pt x="172" y="4"/>
                </a:lnTo>
                <a:lnTo>
                  <a:pt x="120" y="0"/>
                </a:lnTo>
                <a:close/>
              </a:path>
            </a:pathLst>
          </a:custGeom>
          <a:solidFill>
            <a:srgbClr val="00B050"/>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5" name="Freeform 4"/>
          <p:cNvSpPr>
            <a:spLocks/>
          </p:cNvSpPr>
          <p:nvPr/>
        </p:nvSpPr>
        <p:spPr bwMode="auto">
          <a:xfrm>
            <a:off x="4054494" y="2501351"/>
            <a:ext cx="978247" cy="671958"/>
          </a:xfrm>
          <a:custGeom>
            <a:avLst/>
            <a:gdLst>
              <a:gd name="T0" fmla="*/ 8 w 492"/>
              <a:gd name="T1" fmla="*/ 0 h 315"/>
              <a:gd name="T2" fmla="*/ 7 w 492"/>
              <a:gd name="T3" fmla="*/ 123 h 315"/>
              <a:gd name="T4" fmla="*/ 0 w 492"/>
              <a:gd name="T5" fmla="*/ 264 h 315"/>
              <a:gd name="T6" fmla="*/ 357 w 492"/>
              <a:gd name="T7" fmla="*/ 270 h 315"/>
              <a:gd name="T8" fmla="*/ 395 w 492"/>
              <a:gd name="T9" fmla="*/ 290 h 315"/>
              <a:gd name="T10" fmla="*/ 421 w 492"/>
              <a:gd name="T11" fmla="*/ 262 h 315"/>
              <a:gd name="T12" fmla="*/ 492 w 492"/>
              <a:gd name="T13" fmla="*/ 315 h 315"/>
              <a:gd name="T14" fmla="*/ 481 w 492"/>
              <a:gd name="T15" fmla="*/ 260 h 315"/>
              <a:gd name="T16" fmla="*/ 488 w 492"/>
              <a:gd name="T17" fmla="*/ 220 h 315"/>
              <a:gd name="T18" fmla="*/ 492 w 492"/>
              <a:gd name="T19" fmla="*/ 76 h 315"/>
              <a:gd name="T20" fmla="*/ 460 w 492"/>
              <a:gd name="T21" fmla="*/ 45 h 315"/>
              <a:gd name="T22" fmla="*/ 473 w 492"/>
              <a:gd name="T23" fmla="*/ 4 h 315"/>
              <a:gd name="T24" fmla="*/ 239 w 492"/>
              <a:gd name="T25" fmla="*/ 3 h 315"/>
              <a:gd name="T26" fmla="*/ 8 w 492"/>
              <a:gd name="T27"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2" h="315">
                <a:moveTo>
                  <a:pt x="8" y="0"/>
                </a:moveTo>
                <a:lnTo>
                  <a:pt x="7" y="123"/>
                </a:lnTo>
                <a:lnTo>
                  <a:pt x="0" y="264"/>
                </a:lnTo>
                <a:lnTo>
                  <a:pt x="357" y="270"/>
                </a:lnTo>
                <a:lnTo>
                  <a:pt x="395" y="290"/>
                </a:lnTo>
                <a:lnTo>
                  <a:pt x="421" y="262"/>
                </a:lnTo>
                <a:lnTo>
                  <a:pt x="492" y="315"/>
                </a:lnTo>
                <a:lnTo>
                  <a:pt x="481" y="260"/>
                </a:lnTo>
                <a:lnTo>
                  <a:pt x="488" y="220"/>
                </a:lnTo>
                <a:lnTo>
                  <a:pt x="492" y="76"/>
                </a:lnTo>
                <a:lnTo>
                  <a:pt x="460" y="45"/>
                </a:lnTo>
                <a:lnTo>
                  <a:pt x="473" y="4"/>
                </a:lnTo>
                <a:lnTo>
                  <a:pt x="239" y="3"/>
                </a:lnTo>
                <a:lnTo>
                  <a:pt x="8" y="0"/>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6" name="Freeform 5"/>
          <p:cNvSpPr>
            <a:spLocks/>
          </p:cNvSpPr>
          <p:nvPr/>
        </p:nvSpPr>
        <p:spPr bwMode="auto">
          <a:xfrm>
            <a:off x="1427940" y="2820917"/>
            <a:ext cx="1169125" cy="1950082"/>
          </a:xfrm>
          <a:custGeom>
            <a:avLst/>
            <a:gdLst>
              <a:gd name="T0" fmla="*/ 45 w 588"/>
              <a:gd name="T1" fmla="*/ 0 h 904"/>
              <a:gd name="T2" fmla="*/ 314 w 588"/>
              <a:gd name="T3" fmla="*/ 54 h 904"/>
              <a:gd name="T4" fmla="*/ 256 w 588"/>
              <a:gd name="T5" fmla="*/ 319 h 904"/>
              <a:gd name="T6" fmla="*/ 559 w 588"/>
              <a:gd name="T7" fmla="*/ 725 h 904"/>
              <a:gd name="T8" fmla="*/ 588 w 588"/>
              <a:gd name="T9" fmla="*/ 776 h 904"/>
              <a:gd name="T10" fmla="*/ 558 w 588"/>
              <a:gd name="T11" fmla="*/ 801 h 904"/>
              <a:gd name="T12" fmla="*/ 539 w 588"/>
              <a:gd name="T13" fmla="*/ 846 h 904"/>
              <a:gd name="T14" fmla="*/ 522 w 588"/>
              <a:gd name="T15" fmla="*/ 873 h 904"/>
              <a:gd name="T16" fmla="*/ 540 w 588"/>
              <a:gd name="T17" fmla="*/ 896 h 904"/>
              <a:gd name="T18" fmla="*/ 510 w 588"/>
              <a:gd name="T19" fmla="*/ 904 h 904"/>
              <a:gd name="T20" fmla="*/ 331 w 588"/>
              <a:gd name="T21" fmla="*/ 898 h 904"/>
              <a:gd name="T22" fmla="*/ 320 w 588"/>
              <a:gd name="T23" fmla="*/ 845 h 904"/>
              <a:gd name="T24" fmla="*/ 289 w 588"/>
              <a:gd name="T25" fmla="*/ 806 h 904"/>
              <a:gd name="T26" fmla="*/ 266 w 588"/>
              <a:gd name="T27" fmla="*/ 792 h 904"/>
              <a:gd name="T28" fmla="*/ 259 w 588"/>
              <a:gd name="T29" fmla="*/ 765 h 904"/>
              <a:gd name="T30" fmla="*/ 240 w 588"/>
              <a:gd name="T31" fmla="*/ 749 h 904"/>
              <a:gd name="T32" fmla="*/ 221 w 588"/>
              <a:gd name="T33" fmla="*/ 730 h 904"/>
              <a:gd name="T34" fmla="*/ 216 w 588"/>
              <a:gd name="T35" fmla="*/ 709 h 904"/>
              <a:gd name="T36" fmla="*/ 198 w 588"/>
              <a:gd name="T37" fmla="*/ 695 h 904"/>
              <a:gd name="T38" fmla="*/ 171 w 588"/>
              <a:gd name="T39" fmla="*/ 703 h 904"/>
              <a:gd name="T40" fmla="*/ 139 w 588"/>
              <a:gd name="T41" fmla="*/ 692 h 904"/>
              <a:gd name="T42" fmla="*/ 139 w 588"/>
              <a:gd name="T43" fmla="*/ 680 h 904"/>
              <a:gd name="T44" fmla="*/ 138 w 588"/>
              <a:gd name="T45" fmla="*/ 655 h 904"/>
              <a:gd name="T46" fmla="*/ 125 w 588"/>
              <a:gd name="T47" fmla="*/ 628 h 904"/>
              <a:gd name="T48" fmla="*/ 124 w 588"/>
              <a:gd name="T49" fmla="*/ 605 h 904"/>
              <a:gd name="T50" fmla="*/ 110 w 588"/>
              <a:gd name="T51" fmla="*/ 585 h 904"/>
              <a:gd name="T52" fmla="*/ 114 w 588"/>
              <a:gd name="T53" fmla="*/ 567 h 904"/>
              <a:gd name="T54" fmla="*/ 75 w 588"/>
              <a:gd name="T55" fmla="*/ 521 h 904"/>
              <a:gd name="T56" fmla="*/ 75 w 588"/>
              <a:gd name="T57" fmla="*/ 495 h 904"/>
              <a:gd name="T58" fmla="*/ 95 w 588"/>
              <a:gd name="T59" fmla="*/ 485 h 904"/>
              <a:gd name="T60" fmla="*/ 95 w 588"/>
              <a:gd name="T61" fmla="*/ 468 h 904"/>
              <a:gd name="T62" fmla="*/ 75 w 588"/>
              <a:gd name="T63" fmla="*/ 463 h 904"/>
              <a:gd name="T64" fmla="*/ 66 w 588"/>
              <a:gd name="T65" fmla="*/ 439 h 904"/>
              <a:gd name="T66" fmla="*/ 56 w 588"/>
              <a:gd name="T67" fmla="*/ 394 h 904"/>
              <a:gd name="T68" fmla="*/ 85 w 588"/>
              <a:gd name="T69" fmla="*/ 419 h 904"/>
              <a:gd name="T70" fmla="*/ 74 w 588"/>
              <a:gd name="T71" fmla="*/ 387 h 904"/>
              <a:gd name="T72" fmla="*/ 95 w 588"/>
              <a:gd name="T73" fmla="*/ 387 h 904"/>
              <a:gd name="T74" fmla="*/ 95 w 588"/>
              <a:gd name="T75" fmla="*/ 365 h 904"/>
              <a:gd name="T76" fmla="*/ 74 w 588"/>
              <a:gd name="T77" fmla="*/ 349 h 904"/>
              <a:gd name="T78" fmla="*/ 64 w 588"/>
              <a:gd name="T79" fmla="*/ 370 h 904"/>
              <a:gd name="T80" fmla="*/ 45 w 588"/>
              <a:gd name="T81" fmla="*/ 364 h 904"/>
              <a:gd name="T82" fmla="*/ 7 w 588"/>
              <a:gd name="T83" fmla="*/ 261 h 904"/>
              <a:gd name="T84" fmla="*/ 18 w 588"/>
              <a:gd name="T85" fmla="*/ 188 h 904"/>
              <a:gd name="T86" fmla="*/ 0 w 588"/>
              <a:gd name="T87" fmla="*/ 147 h 904"/>
              <a:gd name="T88" fmla="*/ 8 w 588"/>
              <a:gd name="T89" fmla="*/ 116 h 904"/>
              <a:gd name="T90" fmla="*/ 27 w 588"/>
              <a:gd name="T91" fmla="*/ 109 h 904"/>
              <a:gd name="T92" fmla="*/ 45 w 588"/>
              <a:gd name="T93" fmla="*/ 62 h 904"/>
              <a:gd name="T94" fmla="*/ 45 w 588"/>
              <a:gd name="T95"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88" h="904">
                <a:moveTo>
                  <a:pt x="45" y="0"/>
                </a:moveTo>
                <a:lnTo>
                  <a:pt x="314" y="54"/>
                </a:lnTo>
                <a:lnTo>
                  <a:pt x="256" y="319"/>
                </a:lnTo>
                <a:lnTo>
                  <a:pt x="559" y="725"/>
                </a:lnTo>
                <a:lnTo>
                  <a:pt x="588" y="776"/>
                </a:lnTo>
                <a:lnTo>
                  <a:pt x="558" y="801"/>
                </a:lnTo>
                <a:lnTo>
                  <a:pt x="539" y="846"/>
                </a:lnTo>
                <a:lnTo>
                  <a:pt x="522" y="873"/>
                </a:lnTo>
                <a:lnTo>
                  <a:pt x="540" y="896"/>
                </a:lnTo>
                <a:lnTo>
                  <a:pt x="510" y="904"/>
                </a:lnTo>
                <a:lnTo>
                  <a:pt x="331" y="898"/>
                </a:lnTo>
                <a:lnTo>
                  <a:pt x="320" y="845"/>
                </a:lnTo>
                <a:lnTo>
                  <a:pt x="289" y="806"/>
                </a:lnTo>
                <a:lnTo>
                  <a:pt x="266" y="792"/>
                </a:lnTo>
                <a:lnTo>
                  <a:pt x="259" y="765"/>
                </a:lnTo>
                <a:lnTo>
                  <a:pt x="240" y="749"/>
                </a:lnTo>
                <a:lnTo>
                  <a:pt x="221" y="730"/>
                </a:lnTo>
                <a:lnTo>
                  <a:pt x="216" y="709"/>
                </a:lnTo>
                <a:lnTo>
                  <a:pt x="198" y="695"/>
                </a:lnTo>
                <a:lnTo>
                  <a:pt x="171" y="703"/>
                </a:lnTo>
                <a:lnTo>
                  <a:pt x="139" y="692"/>
                </a:lnTo>
                <a:lnTo>
                  <a:pt x="139" y="680"/>
                </a:lnTo>
                <a:lnTo>
                  <a:pt x="138" y="655"/>
                </a:lnTo>
                <a:lnTo>
                  <a:pt x="125" y="628"/>
                </a:lnTo>
                <a:lnTo>
                  <a:pt x="124" y="605"/>
                </a:lnTo>
                <a:lnTo>
                  <a:pt x="110" y="585"/>
                </a:lnTo>
                <a:lnTo>
                  <a:pt x="114" y="567"/>
                </a:lnTo>
                <a:lnTo>
                  <a:pt x="75" y="521"/>
                </a:lnTo>
                <a:lnTo>
                  <a:pt x="75" y="495"/>
                </a:lnTo>
                <a:lnTo>
                  <a:pt x="95" y="485"/>
                </a:lnTo>
                <a:lnTo>
                  <a:pt x="95" y="468"/>
                </a:lnTo>
                <a:lnTo>
                  <a:pt x="75" y="463"/>
                </a:lnTo>
                <a:lnTo>
                  <a:pt x="66" y="439"/>
                </a:lnTo>
                <a:lnTo>
                  <a:pt x="56" y="394"/>
                </a:lnTo>
                <a:lnTo>
                  <a:pt x="85" y="419"/>
                </a:lnTo>
                <a:lnTo>
                  <a:pt x="74" y="387"/>
                </a:lnTo>
                <a:lnTo>
                  <a:pt x="95" y="387"/>
                </a:lnTo>
                <a:lnTo>
                  <a:pt x="95" y="365"/>
                </a:lnTo>
                <a:lnTo>
                  <a:pt x="74" y="349"/>
                </a:lnTo>
                <a:lnTo>
                  <a:pt x="64" y="370"/>
                </a:lnTo>
                <a:lnTo>
                  <a:pt x="45" y="364"/>
                </a:lnTo>
                <a:lnTo>
                  <a:pt x="7" y="261"/>
                </a:lnTo>
                <a:lnTo>
                  <a:pt x="18" y="188"/>
                </a:lnTo>
                <a:lnTo>
                  <a:pt x="0" y="147"/>
                </a:lnTo>
                <a:lnTo>
                  <a:pt x="8" y="116"/>
                </a:lnTo>
                <a:lnTo>
                  <a:pt x="27" y="109"/>
                </a:lnTo>
                <a:lnTo>
                  <a:pt x="45" y="62"/>
                </a:lnTo>
                <a:lnTo>
                  <a:pt x="45" y="0"/>
                </a:lnTo>
                <a:close/>
              </a:path>
            </a:pathLst>
          </a:custGeom>
          <a:solidFill>
            <a:srgbClr val="00B050"/>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7" name="Freeform 6"/>
          <p:cNvSpPr>
            <a:spLocks/>
          </p:cNvSpPr>
          <p:nvPr/>
        </p:nvSpPr>
        <p:spPr bwMode="auto">
          <a:xfrm>
            <a:off x="1732152" y="1622473"/>
            <a:ext cx="882808" cy="701823"/>
          </a:xfrm>
          <a:custGeom>
            <a:avLst/>
            <a:gdLst>
              <a:gd name="T0" fmla="*/ 113 w 444"/>
              <a:gd name="T1" fmla="*/ 0 h 329"/>
              <a:gd name="T2" fmla="*/ 203 w 444"/>
              <a:gd name="T3" fmla="*/ 26 h 329"/>
              <a:gd name="T4" fmla="*/ 273 w 444"/>
              <a:gd name="T5" fmla="*/ 43 h 329"/>
              <a:gd name="T6" fmla="*/ 307 w 444"/>
              <a:gd name="T7" fmla="*/ 50 h 329"/>
              <a:gd name="T8" fmla="*/ 342 w 444"/>
              <a:gd name="T9" fmla="*/ 54 h 329"/>
              <a:gd name="T10" fmla="*/ 388 w 444"/>
              <a:gd name="T11" fmla="*/ 64 h 329"/>
              <a:gd name="T12" fmla="*/ 444 w 444"/>
              <a:gd name="T13" fmla="*/ 73 h 329"/>
              <a:gd name="T14" fmla="*/ 408 w 444"/>
              <a:gd name="T15" fmla="*/ 329 h 329"/>
              <a:gd name="T16" fmla="*/ 236 w 444"/>
              <a:gd name="T17" fmla="*/ 292 h 329"/>
              <a:gd name="T18" fmla="*/ 212 w 444"/>
              <a:gd name="T19" fmla="*/ 309 h 329"/>
              <a:gd name="T20" fmla="*/ 181 w 444"/>
              <a:gd name="T21" fmla="*/ 283 h 329"/>
              <a:gd name="T22" fmla="*/ 154 w 444"/>
              <a:gd name="T23" fmla="*/ 309 h 329"/>
              <a:gd name="T24" fmla="*/ 128 w 444"/>
              <a:gd name="T25" fmla="*/ 288 h 329"/>
              <a:gd name="T26" fmla="*/ 58 w 444"/>
              <a:gd name="T27" fmla="*/ 283 h 329"/>
              <a:gd name="T28" fmla="*/ 67 w 444"/>
              <a:gd name="T29" fmla="*/ 242 h 329"/>
              <a:gd name="T30" fmla="*/ 15 w 444"/>
              <a:gd name="T31" fmla="*/ 238 h 329"/>
              <a:gd name="T32" fmla="*/ 11 w 444"/>
              <a:gd name="T33" fmla="*/ 214 h 329"/>
              <a:gd name="T34" fmla="*/ 21 w 444"/>
              <a:gd name="T35" fmla="*/ 190 h 329"/>
              <a:gd name="T36" fmla="*/ 8 w 444"/>
              <a:gd name="T37" fmla="*/ 167 h 329"/>
              <a:gd name="T38" fmla="*/ 10 w 444"/>
              <a:gd name="T39" fmla="*/ 103 h 329"/>
              <a:gd name="T40" fmla="*/ 0 w 444"/>
              <a:gd name="T41" fmla="*/ 53 h 329"/>
              <a:gd name="T42" fmla="*/ 6 w 444"/>
              <a:gd name="T43" fmla="*/ 34 h 329"/>
              <a:gd name="T44" fmla="*/ 28 w 444"/>
              <a:gd name="T45" fmla="*/ 43 h 329"/>
              <a:gd name="T46" fmla="*/ 52 w 444"/>
              <a:gd name="T47" fmla="*/ 71 h 329"/>
              <a:gd name="T48" fmla="*/ 96 w 444"/>
              <a:gd name="T49" fmla="*/ 78 h 329"/>
              <a:gd name="T50" fmla="*/ 107 w 444"/>
              <a:gd name="T51" fmla="*/ 102 h 329"/>
              <a:gd name="T52" fmla="*/ 86 w 444"/>
              <a:gd name="T53" fmla="*/ 102 h 329"/>
              <a:gd name="T54" fmla="*/ 83 w 444"/>
              <a:gd name="T55" fmla="*/ 122 h 329"/>
              <a:gd name="T56" fmla="*/ 96 w 444"/>
              <a:gd name="T57" fmla="*/ 124 h 329"/>
              <a:gd name="T58" fmla="*/ 101 w 444"/>
              <a:gd name="T59" fmla="*/ 144 h 329"/>
              <a:gd name="T60" fmla="*/ 75 w 444"/>
              <a:gd name="T61" fmla="*/ 160 h 329"/>
              <a:gd name="T62" fmla="*/ 75 w 444"/>
              <a:gd name="T63" fmla="*/ 174 h 329"/>
              <a:gd name="T64" fmla="*/ 104 w 444"/>
              <a:gd name="T65" fmla="*/ 174 h 329"/>
              <a:gd name="T66" fmla="*/ 113 w 444"/>
              <a:gd name="T67" fmla="*/ 138 h 329"/>
              <a:gd name="T68" fmla="*/ 135 w 444"/>
              <a:gd name="T69" fmla="*/ 117 h 329"/>
              <a:gd name="T70" fmla="*/ 107 w 444"/>
              <a:gd name="T71" fmla="*/ 61 h 329"/>
              <a:gd name="T72" fmla="*/ 125 w 444"/>
              <a:gd name="T73" fmla="*/ 44 h 329"/>
              <a:gd name="T74" fmla="*/ 113 w 444"/>
              <a:gd name="T75"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4" h="329">
                <a:moveTo>
                  <a:pt x="113" y="0"/>
                </a:moveTo>
                <a:lnTo>
                  <a:pt x="203" y="26"/>
                </a:lnTo>
                <a:lnTo>
                  <a:pt x="273" y="43"/>
                </a:lnTo>
                <a:lnTo>
                  <a:pt x="307" y="50"/>
                </a:lnTo>
                <a:lnTo>
                  <a:pt x="342" y="54"/>
                </a:lnTo>
                <a:lnTo>
                  <a:pt x="388" y="64"/>
                </a:lnTo>
                <a:lnTo>
                  <a:pt x="444" y="73"/>
                </a:lnTo>
                <a:lnTo>
                  <a:pt x="408" y="329"/>
                </a:lnTo>
                <a:lnTo>
                  <a:pt x="236" y="292"/>
                </a:lnTo>
                <a:lnTo>
                  <a:pt x="212" y="309"/>
                </a:lnTo>
                <a:lnTo>
                  <a:pt x="181" y="283"/>
                </a:lnTo>
                <a:lnTo>
                  <a:pt x="154" y="309"/>
                </a:lnTo>
                <a:lnTo>
                  <a:pt x="128" y="288"/>
                </a:lnTo>
                <a:lnTo>
                  <a:pt x="58" y="283"/>
                </a:lnTo>
                <a:lnTo>
                  <a:pt x="67" y="242"/>
                </a:lnTo>
                <a:lnTo>
                  <a:pt x="15" y="238"/>
                </a:lnTo>
                <a:lnTo>
                  <a:pt x="11" y="214"/>
                </a:lnTo>
                <a:lnTo>
                  <a:pt x="21" y="190"/>
                </a:lnTo>
                <a:lnTo>
                  <a:pt x="8" y="167"/>
                </a:lnTo>
                <a:lnTo>
                  <a:pt x="10" y="103"/>
                </a:lnTo>
                <a:lnTo>
                  <a:pt x="0" y="53"/>
                </a:lnTo>
                <a:lnTo>
                  <a:pt x="6" y="34"/>
                </a:lnTo>
                <a:lnTo>
                  <a:pt x="28" y="43"/>
                </a:lnTo>
                <a:lnTo>
                  <a:pt x="52" y="71"/>
                </a:lnTo>
                <a:lnTo>
                  <a:pt x="96" y="78"/>
                </a:lnTo>
                <a:lnTo>
                  <a:pt x="107" y="102"/>
                </a:lnTo>
                <a:lnTo>
                  <a:pt x="86" y="102"/>
                </a:lnTo>
                <a:lnTo>
                  <a:pt x="83" y="122"/>
                </a:lnTo>
                <a:lnTo>
                  <a:pt x="96" y="124"/>
                </a:lnTo>
                <a:lnTo>
                  <a:pt x="101" y="144"/>
                </a:lnTo>
                <a:lnTo>
                  <a:pt x="75" y="160"/>
                </a:lnTo>
                <a:lnTo>
                  <a:pt x="75" y="174"/>
                </a:lnTo>
                <a:lnTo>
                  <a:pt x="104" y="174"/>
                </a:lnTo>
                <a:lnTo>
                  <a:pt x="113" y="138"/>
                </a:lnTo>
                <a:lnTo>
                  <a:pt x="135" y="117"/>
                </a:lnTo>
                <a:lnTo>
                  <a:pt x="107" y="61"/>
                </a:lnTo>
                <a:lnTo>
                  <a:pt x="125" y="44"/>
                </a:lnTo>
                <a:lnTo>
                  <a:pt x="113" y="0"/>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8" name="Freeform 7"/>
          <p:cNvSpPr>
            <a:spLocks/>
          </p:cNvSpPr>
          <p:nvPr/>
        </p:nvSpPr>
        <p:spPr bwMode="auto">
          <a:xfrm>
            <a:off x="6424556" y="5052657"/>
            <a:ext cx="1272516" cy="927942"/>
          </a:xfrm>
          <a:custGeom>
            <a:avLst/>
            <a:gdLst>
              <a:gd name="T0" fmla="*/ 0 w 640"/>
              <a:gd name="T1" fmla="*/ 42 h 435"/>
              <a:gd name="T2" fmla="*/ 175 w 640"/>
              <a:gd name="T3" fmla="*/ 24 h 435"/>
              <a:gd name="T4" fmla="*/ 194 w 640"/>
              <a:gd name="T5" fmla="*/ 52 h 435"/>
              <a:gd name="T6" fmla="*/ 383 w 640"/>
              <a:gd name="T7" fmla="*/ 24 h 435"/>
              <a:gd name="T8" fmla="*/ 415 w 640"/>
              <a:gd name="T9" fmla="*/ 47 h 435"/>
              <a:gd name="T10" fmla="*/ 415 w 640"/>
              <a:gd name="T11" fmla="*/ 4 h 435"/>
              <a:gd name="T12" fmla="*/ 413 w 640"/>
              <a:gd name="T13" fmla="*/ 0 h 435"/>
              <a:gd name="T14" fmla="*/ 451 w 640"/>
              <a:gd name="T15" fmla="*/ 3 h 435"/>
              <a:gd name="T16" fmla="*/ 490 w 640"/>
              <a:gd name="T17" fmla="*/ 68 h 435"/>
              <a:gd name="T18" fmla="*/ 555 w 640"/>
              <a:gd name="T19" fmla="*/ 160 h 435"/>
              <a:gd name="T20" fmla="*/ 585 w 640"/>
              <a:gd name="T21" fmla="*/ 239 h 435"/>
              <a:gd name="T22" fmla="*/ 633 w 640"/>
              <a:gd name="T23" fmla="*/ 294 h 435"/>
              <a:gd name="T24" fmla="*/ 640 w 640"/>
              <a:gd name="T25" fmla="*/ 374 h 435"/>
              <a:gd name="T26" fmla="*/ 625 w 640"/>
              <a:gd name="T27" fmla="*/ 422 h 435"/>
              <a:gd name="T28" fmla="*/ 558 w 640"/>
              <a:gd name="T29" fmla="*/ 435 h 435"/>
              <a:gd name="T30" fmla="*/ 547 w 640"/>
              <a:gd name="T31" fmla="*/ 415 h 435"/>
              <a:gd name="T32" fmla="*/ 500 w 640"/>
              <a:gd name="T33" fmla="*/ 386 h 435"/>
              <a:gd name="T34" fmla="*/ 484 w 640"/>
              <a:gd name="T35" fmla="*/ 355 h 435"/>
              <a:gd name="T36" fmla="*/ 471 w 640"/>
              <a:gd name="T37" fmla="*/ 344 h 435"/>
              <a:gd name="T38" fmla="*/ 465 w 640"/>
              <a:gd name="T39" fmla="*/ 316 h 435"/>
              <a:gd name="T40" fmla="*/ 453 w 640"/>
              <a:gd name="T41" fmla="*/ 325 h 435"/>
              <a:gd name="T42" fmla="*/ 415 w 640"/>
              <a:gd name="T43" fmla="*/ 288 h 435"/>
              <a:gd name="T44" fmla="*/ 425 w 640"/>
              <a:gd name="T45" fmla="*/ 254 h 435"/>
              <a:gd name="T46" fmla="*/ 415 w 640"/>
              <a:gd name="T47" fmla="*/ 235 h 435"/>
              <a:gd name="T48" fmla="*/ 405 w 640"/>
              <a:gd name="T49" fmla="*/ 241 h 435"/>
              <a:gd name="T50" fmla="*/ 406 w 640"/>
              <a:gd name="T51" fmla="*/ 261 h 435"/>
              <a:gd name="T52" fmla="*/ 393 w 640"/>
              <a:gd name="T53" fmla="*/ 235 h 435"/>
              <a:gd name="T54" fmla="*/ 394 w 640"/>
              <a:gd name="T55" fmla="*/ 174 h 435"/>
              <a:gd name="T56" fmla="*/ 371 w 640"/>
              <a:gd name="T57" fmla="*/ 138 h 435"/>
              <a:gd name="T58" fmla="*/ 311 w 640"/>
              <a:gd name="T59" fmla="*/ 107 h 435"/>
              <a:gd name="T60" fmla="*/ 281 w 640"/>
              <a:gd name="T61" fmla="*/ 73 h 435"/>
              <a:gd name="T62" fmla="*/ 247 w 640"/>
              <a:gd name="T63" fmla="*/ 70 h 435"/>
              <a:gd name="T64" fmla="*/ 233 w 640"/>
              <a:gd name="T65" fmla="*/ 91 h 435"/>
              <a:gd name="T66" fmla="*/ 184 w 640"/>
              <a:gd name="T67" fmla="*/ 106 h 435"/>
              <a:gd name="T68" fmla="*/ 154 w 640"/>
              <a:gd name="T69" fmla="*/ 91 h 435"/>
              <a:gd name="T70" fmla="*/ 139 w 640"/>
              <a:gd name="T71" fmla="*/ 68 h 435"/>
              <a:gd name="T72" fmla="*/ 46 w 640"/>
              <a:gd name="T73" fmla="*/ 89 h 435"/>
              <a:gd name="T74" fmla="*/ 26 w 640"/>
              <a:gd name="T75" fmla="*/ 72 h 435"/>
              <a:gd name="T76" fmla="*/ 5 w 640"/>
              <a:gd name="T77" fmla="*/ 90 h 435"/>
              <a:gd name="T78" fmla="*/ 0 w 640"/>
              <a:gd name="T79" fmla="*/ 4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0" h="435">
                <a:moveTo>
                  <a:pt x="0" y="42"/>
                </a:moveTo>
                <a:lnTo>
                  <a:pt x="175" y="24"/>
                </a:lnTo>
                <a:lnTo>
                  <a:pt x="194" y="52"/>
                </a:lnTo>
                <a:lnTo>
                  <a:pt x="383" y="24"/>
                </a:lnTo>
                <a:lnTo>
                  <a:pt x="415" y="47"/>
                </a:lnTo>
                <a:lnTo>
                  <a:pt x="415" y="4"/>
                </a:lnTo>
                <a:lnTo>
                  <a:pt x="413" y="0"/>
                </a:lnTo>
                <a:lnTo>
                  <a:pt x="451" y="3"/>
                </a:lnTo>
                <a:lnTo>
                  <a:pt x="490" y="68"/>
                </a:lnTo>
                <a:lnTo>
                  <a:pt x="555" y="160"/>
                </a:lnTo>
                <a:lnTo>
                  <a:pt x="585" y="239"/>
                </a:lnTo>
                <a:lnTo>
                  <a:pt x="633" y="294"/>
                </a:lnTo>
                <a:lnTo>
                  <a:pt x="640" y="374"/>
                </a:lnTo>
                <a:lnTo>
                  <a:pt x="625" y="422"/>
                </a:lnTo>
                <a:lnTo>
                  <a:pt x="558" y="435"/>
                </a:lnTo>
                <a:lnTo>
                  <a:pt x="547" y="415"/>
                </a:lnTo>
                <a:lnTo>
                  <a:pt x="500" y="386"/>
                </a:lnTo>
                <a:lnTo>
                  <a:pt x="484" y="355"/>
                </a:lnTo>
                <a:lnTo>
                  <a:pt x="471" y="344"/>
                </a:lnTo>
                <a:lnTo>
                  <a:pt x="465" y="316"/>
                </a:lnTo>
                <a:lnTo>
                  <a:pt x="453" y="325"/>
                </a:lnTo>
                <a:lnTo>
                  <a:pt x="415" y="288"/>
                </a:lnTo>
                <a:lnTo>
                  <a:pt x="425" y="254"/>
                </a:lnTo>
                <a:lnTo>
                  <a:pt x="415" y="235"/>
                </a:lnTo>
                <a:lnTo>
                  <a:pt x="405" y="241"/>
                </a:lnTo>
                <a:lnTo>
                  <a:pt x="406" y="261"/>
                </a:lnTo>
                <a:lnTo>
                  <a:pt x="393" y="235"/>
                </a:lnTo>
                <a:lnTo>
                  <a:pt x="394" y="174"/>
                </a:lnTo>
                <a:lnTo>
                  <a:pt x="371" y="138"/>
                </a:lnTo>
                <a:lnTo>
                  <a:pt x="311" y="107"/>
                </a:lnTo>
                <a:lnTo>
                  <a:pt x="281" y="73"/>
                </a:lnTo>
                <a:lnTo>
                  <a:pt x="247" y="70"/>
                </a:lnTo>
                <a:lnTo>
                  <a:pt x="233" y="91"/>
                </a:lnTo>
                <a:lnTo>
                  <a:pt x="184" y="106"/>
                </a:lnTo>
                <a:lnTo>
                  <a:pt x="154" y="91"/>
                </a:lnTo>
                <a:lnTo>
                  <a:pt x="139" y="68"/>
                </a:lnTo>
                <a:lnTo>
                  <a:pt x="46" y="89"/>
                </a:lnTo>
                <a:lnTo>
                  <a:pt x="26" y="72"/>
                </a:lnTo>
                <a:lnTo>
                  <a:pt x="5" y="90"/>
                </a:lnTo>
                <a:lnTo>
                  <a:pt x="0" y="42"/>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9" name="Freeform 8"/>
          <p:cNvSpPr>
            <a:spLocks/>
          </p:cNvSpPr>
          <p:nvPr/>
        </p:nvSpPr>
        <p:spPr bwMode="auto">
          <a:xfrm>
            <a:off x="7879997" y="2501351"/>
            <a:ext cx="493100" cy="232519"/>
          </a:xfrm>
          <a:custGeom>
            <a:avLst/>
            <a:gdLst>
              <a:gd name="T0" fmla="*/ 0 w 248"/>
              <a:gd name="T1" fmla="*/ 44 h 109"/>
              <a:gd name="T2" fmla="*/ 127 w 248"/>
              <a:gd name="T3" fmla="*/ 13 h 109"/>
              <a:gd name="T4" fmla="*/ 141 w 248"/>
              <a:gd name="T5" fmla="*/ 14 h 109"/>
              <a:gd name="T6" fmla="*/ 156 w 248"/>
              <a:gd name="T7" fmla="*/ 0 h 109"/>
              <a:gd name="T8" fmla="*/ 169 w 248"/>
              <a:gd name="T9" fmla="*/ 8 h 109"/>
              <a:gd name="T10" fmla="*/ 154 w 248"/>
              <a:gd name="T11" fmla="*/ 38 h 109"/>
              <a:gd name="T12" fmla="*/ 181 w 248"/>
              <a:gd name="T13" fmla="*/ 36 h 109"/>
              <a:gd name="T14" fmla="*/ 195 w 248"/>
              <a:gd name="T15" fmla="*/ 60 h 109"/>
              <a:gd name="T16" fmla="*/ 213 w 248"/>
              <a:gd name="T17" fmla="*/ 63 h 109"/>
              <a:gd name="T18" fmla="*/ 226 w 248"/>
              <a:gd name="T19" fmla="*/ 59 h 109"/>
              <a:gd name="T20" fmla="*/ 226 w 248"/>
              <a:gd name="T21" fmla="*/ 46 h 109"/>
              <a:gd name="T22" fmla="*/ 204 w 248"/>
              <a:gd name="T23" fmla="*/ 29 h 109"/>
              <a:gd name="T24" fmla="*/ 221 w 248"/>
              <a:gd name="T25" fmla="*/ 28 h 109"/>
              <a:gd name="T26" fmla="*/ 248 w 248"/>
              <a:gd name="T27" fmla="*/ 64 h 109"/>
              <a:gd name="T28" fmla="*/ 222 w 248"/>
              <a:gd name="T29" fmla="*/ 86 h 109"/>
              <a:gd name="T30" fmla="*/ 192 w 248"/>
              <a:gd name="T31" fmla="*/ 75 h 109"/>
              <a:gd name="T32" fmla="*/ 173 w 248"/>
              <a:gd name="T33" fmla="*/ 102 h 109"/>
              <a:gd name="T34" fmla="*/ 135 w 248"/>
              <a:gd name="T35" fmla="*/ 75 h 109"/>
              <a:gd name="T36" fmla="*/ 10 w 248"/>
              <a:gd name="T37" fmla="*/ 109 h 109"/>
              <a:gd name="T38" fmla="*/ 0 w 248"/>
              <a:gd name="T3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8" h="109">
                <a:moveTo>
                  <a:pt x="0" y="44"/>
                </a:moveTo>
                <a:lnTo>
                  <a:pt x="127" y="13"/>
                </a:lnTo>
                <a:lnTo>
                  <a:pt x="141" y="14"/>
                </a:lnTo>
                <a:lnTo>
                  <a:pt x="156" y="0"/>
                </a:lnTo>
                <a:lnTo>
                  <a:pt x="169" y="8"/>
                </a:lnTo>
                <a:lnTo>
                  <a:pt x="154" y="38"/>
                </a:lnTo>
                <a:lnTo>
                  <a:pt x="181" y="36"/>
                </a:lnTo>
                <a:lnTo>
                  <a:pt x="195" y="60"/>
                </a:lnTo>
                <a:lnTo>
                  <a:pt x="213" y="63"/>
                </a:lnTo>
                <a:lnTo>
                  <a:pt x="226" y="59"/>
                </a:lnTo>
                <a:lnTo>
                  <a:pt x="226" y="46"/>
                </a:lnTo>
                <a:lnTo>
                  <a:pt x="204" y="29"/>
                </a:lnTo>
                <a:lnTo>
                  <a:pt x="221" y="28"/>
                </a:lnTo>
                <a:lnTo>
                  <a:pt x="248" y="64"/>
                </a:lnTo>
                <a:lnTo>
                  <a:pt x="222" y="86"/>
                </a:lnTo>
                <a:lnTo>
                  <a:pt x="192" y="75"/>
                </a:lnTo>
                <a:lnTo>
                  <a:pt x="173" y="102"/>
                </a:lnTo>
                <a:lnTo>
                  <a:pt x="135" y="75"/>
                </a:lnTo>
                <a:lnTo>
                  <a:pt x="10" y="109"/>
                </a:lnTo>
                <a:lnTo>
                  <a:pt x="0" y="44"/>
                </a:lnTo>
                <a:close/>
              </a:path>
            </a:pathLst>
          </a:custGeom>
          <a:solidFill>
            <a:srgbClr val="00B050"/>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0" name="Freeform 9"/>
          <p:cNvSpPr>
            <a:spLocks/>
          </p:cNvSpPr>
          <p:nvPr/>
        </p:nvSpPr>
        <p:spPr bwMode="auto">
          <a:xfrm>
            <a:off x="5444320" y="2245368"/>
            <a:ext cx="691931" cy="866079"/>
          </a:xfrm>
          <a:custGeom>
            <a:avLst/>
            <a:gdLst>
              <a:gd name="T0" fmla="*/ 25 w 348"/>
              <a:gd name="T1" fmla="*/ 27 h 406"/>
              <a:gd name="T2" fmla="*/ 52 w 348"/>
              <a:gd name="T3" fmla="*/ 23 h 406"/>
              <a:gd name="T4" fmla="*/ 75 w 348"/>
              <a:gd name="T5" fmla="*/ 23 h 406"/>
              <a:gd name="T6" fmla="*/ 90 w 348"/>
              <a:gd name="T7" fmla="*/ 0 h 406"/>
              <a:gd name="T8" fmla="*/ 101 w 348"/>
              <a:gd name="T9" fmla="*/ 29 h 406"/>
              <a:gd name="T10" fmla="*/ 139 w 348"/>
              <a:gd name="T11" fmla="*/ 29 h 406"/>
              <a:gd name="T12" fmla="*/ 159 w 348"/>
              <a:gd name="T13" fmla="*/ 58 h 406"/>
              <a:gd name="T14" fmla="*/ 197 w 348"/>
              <a:gd name="T15" fmla="*/ 51 h 406"/>
              <a:gd name="T16" fmla="*/ 225 w 348"/>
              <a:gd name="T17" fmla="*/ 67 h 406"/>
              <a:gd name="T18" fmla="*/ 273 w 348"/>
              <a:gd name="T19" fmla="*/ 80 h 406"/>
              <a:gd name="T20" fmla="*/ 282 w 348"/>
              <a:gd name="T21" fmla="*/ 101 h 406"/>
              <a:gd name="T22" fmla="*/ 307 w 348"/>
              <a:gd name="T23" fmla="*/ 102 h 406"/>
              <a:gd name="T24" fmla="*/ 300 w 348"/>
              <a:gd name="T25" fmla="*/ 124 h 406"/>
              <a:gd name="T26" fmla="*/ 308 w 348"/>
              <a:gd name="T27" fmla="*/ 149 h 406"/>
              <a:gd name="T28" fmla="*/ 292 w 348"/>
              <a:gd name="T29" fmla="*/ 178 h 406"/>
              <a:gd name="T30" fmla="*/ 303 w 348"/>
              <a:gd name="T31" fmla="*/ 185 h 406"/>
              <a:gd name="T32" fmla="*/ 331 w 348"/>
              <a:gd name="T33" fmla="*/ 152 h 406"/>
              <a:gd name="T34" fmla="*/ 329 w 348"/>
              <a:gd name="T35" fmla="*/ 140 h 406"/>
              <a:gd name="T36" fmla="*/ 341 w 348"/>
              <a:gd name="T37" fmla="*/ 136 h 406"/>
              <a:gd name="T38" fmla="*/ 348 w 348"/>
              <a:gd name="T39" fmla="*/ 152 h 406"/>
              <a:gd name="T40" fmla="*/ 327 w 348"/>
              <a:gd name="T41" fmla="*/ 175 h 406"/>
              <a:gd name="T42" fmla="*/ 319 w 348"/>
              <a:gd name="T43" fmla="*/ 226 h 406"/>
              <a:gd name="T44" fmla="*/ 319 w 348"/>
              <a:gd name="T45" fmla="*/ 312 h 406"/>
              <a:gd name="T46" fmla="*/ 331 w 348"/>
              <a:gd name="T47" fmla="*/ 328 h 406"/>
              <a:gd name="T48" fmla="*/ 326 w 348"/>
              <a:gd name="T49" fmla="*/ 381 h 406"/>
              <a:gd name="T50" fmla="*/ 160 w 348"/>
              <a:gd name="T51" fmla="*/ 406 h 406"/>
              <a:gd name="T52" fmla="*/ 119 w 348"/>
              <a:gd name="T53" fmla="*/ 381 h 406"/>
              <a:gd name="T54" fmla="*/ 128 w 348"/>
              <a:gd name="T55" fmla="*/ 350 h 406"/>
              <a:gd name="T56" fmla="*/ 108 w 348"/>
              <a:gd name="T57" fmla="*/ 316 h 406"/>
              <a:gd name="T58" fmla="*/ 90 w 348"/>
              <a:gd name="T59" fmla="*/ 271 h 406"/>
              <a:gd name="T60" fmla="*/ 43 w 348"/>
              <a:gd name="T61" fmla="*/ 228 h 406"/>
              <a:gd name="T62" fmla="*/ 15 w 348"/>
              <a:gd name="T63" fmla="*/ 228 h 406"/>
              <a:gd name="T64" fmla="*/ 15 w 348"/>
              <a:gd name="T65" fmla="*/ 167 h 406"/>
              <a:gd name="T66" fmla="*/ 0 w 348"/>
              <a:gd name="T67" fmla="*/ 145 h 406"/>
              <a:gd name="T68" fmla="*/ 33 w 348"/>
              <a:gd name="T69" fmla="*/ 110 h 406"/>
              <a:gd name="T70" fmla="*/ 25 w 348"/>
              <a:gd name="T71" fmla="*/ 2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8" h="406">
                <a:moveTo>
                  <a:pt x="25" y="27"/>
                </a:moveTo>
                <a:lnTo>
                  <a:pt x="52" y="23"/>
                </a:lnTo>
                <a:lnTo>
                  <a:pt x="75" y="23"/>
                </a:lnTo>
                <a:lnTo>
                  <a:pt x="90" y="0"/>
                </a:lnTo>
                <a:lnTo>
                  <a:pt x="101" y="29"/>
                </a:lnTo>
                <a:lnTo>
                  <a:pt x="139" y="29"/>
                </a:lnTo>
                <a:lnTo>
                  <a:pt x="159" y="58"/>
                </a:lnTo>
                <a:lnTo>
                  <a:pt x="197" y="51"/>
                </a:lnTo>
                <a:lnTo>
                  <a:pt x="225" y="67"/>
                </a:lnTo>
                <a:lnTo>
                  <a:pt x="273" y="80"/>
                </a:lnTo>
                <a:lnTo>
                  <a:pt x="282" y="101"/>
                </a:lnTo>
                <a:lnTo>
                  <a:pt x="307" y="102"/>
                </a:lnTo>
                <a:lnTo>
                  <a:pt x="300" y="124"/>
                </a:lnTo>
                <a:lnTo>
                  <a:pt x="308" y="149"/>
                </a:lnTo>
                <a:lnTo>
                  <a:pt x="292" y="178"/>
                </a:lnTo>
                <a:lnTo>
                  <a:pt x="303" y="185"/>
                </a:lnTo>
                <a:lnTo>
                  <a:pt x="331" y="152"/>
                </a:lnTo>
                <a:lnTo>
                  <a:pt x="329" y="140"/>
                </a:lnTo>
                <a:lnTo>
                  <a:pt x="341" y="136"/>
                </a:lnTo>
                <a:lnTo>
                  <a:pt x="348" y="152"/>
                </a:lnTo>
                <a:lnTo>
                  <a:pt x="327" y="175"/>
                </a:lnTo>
                <a:lnTo>
                  <a:pt x="319" y="226"/>
                </a:lnTo>
                <a:lnTo>
                  <a:pt x="319" y="312"/>
                </a:lnTo>
                <a:lnTo>
                  <a:pt x="331" y="328"/>
                </a:lnTo>
                <a:lnTo>
                  <a:pt x="326" y="381"/>
                </a:lnTo>
                <a:lnTo>
                  <a:pt x="160" y="406"/>
                </a:lnTo>
                <a:lnTo>
                  <a:pt x="119" y="381"/>
                </a:lnTo>
                <a:lnTo>
                  <a:pt x="128" y="350"/>
                </a:lnTo>
                <a:lnTo>
                  <a:pt x="108" y="316"/>
                </a:lnTo>
                <a:lnTo>
                  <a:pt x="90" y="271"/>
                </a:lnTo>
                <a:lnTo>
                  <a:pt x="43" y="228"/>
                </a:lnTo>
                <a:lnTo>
                  <a:pt x="15" y="228"/>
                </a:lnTo>
                <a:lnTo>
                  <a:pt x="15" y="167"/>
                </a:lnTo>
                <a:lnTo>
                  <a:pt x="0" y="145"/>
                </a:lnTo>
                <a:lnTo>
                  <a:pt x="33" y="110"/>
                </a:lnTo>
                <a:lnTo>
                  <a:pt x="25" y="27"/>
                </a:lnTo>
                <a:close/>
              </a:path>
            </a:pathLst>
          </a:custGeom>
          <a:solidFill>
            <a:srgbClr val="00B050"/>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nvGrpSpPr>
          <p:cNvPr id="11" name="Group 10"/>
          <p:cNvGrpSpPr/>
          <p:nvPr/>
        </p:nvGrpSpPr>
        <p:grpSpPr>
          <a:xfrm>
            <a:off x="7080697" y="2183504"/>
            <a:ext cx="1111463" cy="804217"/>
            <a:chOff x="7239221" y="2382503"/>
            <a:chExt cx="1111463" cy="749593"/>
          </a:xfrm>
          <a:solidFill>
            <a:srgbClr val="00B050"/>
          </a:solidFill>
          <a:effectLst/>
        </p:grpSpPr>
        <p:sp>
          <p:nvSpPr>
            <p:cNvPr id="72" name="Freeform 71"/>
            <p:cNvSpPr>
              <a:spLocks/>
            </p:cNvSpPr>
            <p:nvPr/>
          </p:nvSpPr>
          <p:spPr bwMode="auto">
            <a:xfrm>
              <a:off x="7239221" y="2382503"/>
              <a:ext cx="882808" cy="711814"/>
            </a:xfrm>
            <a:custGeom>
              <a:avLst/>
              <a:gdLst>
                <a:gd name="T0" fmla="*/ 36 w 444"/>
                <a:gd name="T1" fmla="*/ 234 h 358"/>
                <a:gd name="T2" fmla="*/ 79 w 444"/>
                <a:gd name="T3" fmla="*/ 214 h 358"/>
                <a:gd name="T4" fmla="*/ 136 w 444"/>
                <a:gd name="T5" fmla="*/ 211 h 358"/>
                <a:gd name="T6" fmla="*/ 150 w 444"/>
                <a:gd name="T7" fmla="*/ 192 h 358"/>
                <a:gd name="T8" fmla="*/ 170 w 444"/>
                <a:gd name="T9" fmla="*/ 190 h 358"/>
                <a:gd name="T10" fmla="*/ 181 w 444"/>
                <a:gd name="T11" fmla="*/ 170 h 358"/>
                <a:gd name="T12" fmla="*/ 200 w 444"/>
                <a:gd name="T13" fmla="*/ 163 h 358"/>
                <a:gd name="T14" fmla="*/ 193 w 444"/>
                <a:gd name="T15" fmla="*/ 125 h 358"/>
                <a:gd name="T16" fmla="*/ 181 w 444"/>
                <a:gd name="T17" fmla="*/ 115 h 358"/>
                <a:gd name="T18" fmla="*/ 205 w 444"/>
                <a:gd name="T19" fmla="*/ 86 h 358"/>
                <a:gd name="T20" fmla="*/ 220 w 444"/>
                <a:gd name="T21" fmla="*/ 86 h 358"/>
                <a:gd name="T22" fmla="*/ 274 w 444"/>
                <a:gd name="T23" fmla="*/ 24 h 358"/>
                <a:gd name="T24" fmla="*/ 354 w 444"/>
                <a:gd name="T25" fmla="*/ 0 h 358"/>
                <a:gd name="T26" fmla="*/ 362 w 444"/>
                <a:gd name="T27" fmla="*/ 60 h 358"/>
                <a:gd name="T28" fmla="*/ 366 w 444"/>
                <a:gd name="T29" fmla="*/ 58 h 358"/>
                <a:gd name="T30" fmla="*/ 385 w 444"/>
                <a:gd name="T31" fmla="*/ 79 h 358"/>
                <a:gd name="T32" fmla="*/ 385 w 444"/>
                <a:gd name="T33" fmla="*/ 141 h 358"/>
                <a:gd name="T34" fmla="*/ 407 w 444"/>
                <a:gd name="T35" fmla="*/ 191 h 358"/>
                <a:gd name="T36" fmla="*/ 416 w 444"/>
                <a:gd name="T37" fmla="*/ 256 h 358"/>
                <a:gd name="T38" fmla="*/ 417 w 444"/>
                <a:gd name="T39" fmla="*/ 312 h 358"/>
                <a:gd name="T40" fmla="*/ 444 w 444"/>
                <a:gd name="T41" fmla="*/ 331 h 358"/>
                <a:gd name="T42" fmla="*/ 423 w 444"/>
                <a:gd name="T43" fmla="*/ 358 h 358"/>
                <a:gd name="T44" fmla="*/ 372 w 444"/>
                <a:gd name="T45" fmla="*/ 325 h 358"/>
                <a:gd name="T46" fmla="*/ 345 w 444"/>
                <a:gd name="T47" fmla="*/ 328 h 358"/>
                <a:gd name="T48" fmla="*/ 320 w 444"/>
                <a:gd name="T49" fmla="*/ 320 h 358"/>
                <a:gd name="T50" fmla="*/ 322 w 444"/>
                <a:gd name="T51" fmla="*/ 301 h 358"/>
                <a:gd name="T52" fmla="*/ 305 w 444"/>
                <a:gd name="T53" fmla="*/ 294 h 358"/>
                <a:gd name="T54" fmla="*/ 12 w 444"/>
                <a:gd name="T55" fmla="*/ 344 h 358"/>
                <a:gd name="T56" fmla="*/ 0 w 444"/>
                <a:gd name="T57" fmla="*/ 328 h 358"/>
                <a:gd name="T58" fmla="*/ 45 w 444"/>
                <a:gd name="T59" fmla="*/ 266 h 358"/>
                <a:gd name="T60" fmla="*/ 36 w 444"/>
                <a:gd name="T61" fmla="*/ 23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4" h="358">
                  <a:moveTo>
                    <a:pt x="36" y="234"/>
                  </a:moveTo>
                  <a:lnTo>
                    <a:pt x="79" y="214"/>
                  </a:lnTo>
                  <a:lnTo>
                    <a:pt x="136" y="211"/>
                  </a:lnTo>
                  <a:lnTo>
                    <a:pt x="150" y="192"/>
                  </a:lnTo>
                  <a:lnTo>
                    <a:pt x="170" y="190"/>
                  </a:lnTo>
                  <a:lnTo>
                    <a:pt x="181" y="170"/>
                  </a:lnTo>
                  <a:lnTo>
                    <a:pt x="200" y="163"/>
                  </a:lnTo>
                  <a:lnTo>
                    <a:pt x="193" y="125"/>
                  </a:lnTo>
                  <a:lnTo>
                    <a:pt x="181" y="115"/>
                  </a:lnTo>
                  <a:lnTo>
                    <a:pt x="205" y="86"/>
                  </a:lnTo>
                  <a:lnTo>
                    <a:pt x="220" y="86"/>
                  </a:lnTo>
                  <a:lnTo>
                    <a:pt x="274" y="24"/>
                  </a:lnTo>
                  <a:lnTo>
                    <a:pt x="354" y="0"/>
                  </a:lnTo>
                  <a:lnTo>
                    <a:pt x="362" y="60"/>
                  </a:lnTo>
                  <a:lnTo>
                    <a:pt x="366" y="58"/>
                  </a:lnTo>
                  <a:lnTo>
                    <a:pt x="385" y="79"/>
                  </a:lnTo>
                  <a:lnTo>
                    <a:pt x="385" y="141"/>
                  </a:lnTo>
                  <a:lnTo>
                    <a:pt x="407" y="191"/>
                  </a:lnTo>
                  <a:lnTo>
                    <a:pt x="416" y="256"/>
                  </a:lnTo>
                  <a:lnTo>
                    <a:pt x="417" y="312"/>
                  </a:lnTo>
                  <a:lnTo>
                    <a:pt x="444" y="331"/>
                  </a:lnTo>
                  <a:lnTo>
                    <a:pt x="423" y="358"/>
                  </a:lnTo>
                  <a:lnTo>
                    <a:pt x="372" y="325"/>
                  </a:lnTo>
                  <a:lnTo>
                    <a:pt x="345" y="328"/>
                  </a:lnTo>
                  <a:lnTo>
                    <a:pt x="320" y="320"/>
                  </a:lnTo>
                  <a:lnTo>
                    <a:pt x="322" y="301"/>
                  </a:lnTo>
                  <a:lnTo>
                    <a:pt x="305" y="294"/>
                  </a:lnTo>
                  <a:lnTo>
                    <a:pt x="12" y="344"/>
                  </a:lnTo>
                  <a:lnTo>
                    <a:pt x="0" y="328"/>
                  </a:lnTo>
                  <a:lnTo>
                    <a:pt x="45" y="266"/>
                  </a:lnTo>
                  <a:lnTo>
                    <a:pt x="36" y="234"/>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73" name="Freeform 72"/>
            <p:cNvSpPr>
              <a:spLocks/>
            </p:cNvSpPr>
            <p:nvPr/>
          </p:nvSpPr>
          <p:spPr bwMode="auto">
            <a:xfrm>
              <a:off x="8096181" y="2982972"/>
              <a:ext cx="254503" cy="149124"/>
            </a:xfrm>
            <a:custGeom>
              <a:avLst/>
              <a:gdLst>
                <a:gd name="T0" fmla="*/ 0 w 128"/>
                <a:gd name="T1" fmla="*/ 55 h 75"/>
                <a:gd name="T2" fmla="*/ 53 w 128"/>
                <a:gd name="T3" fmla="*/ 31 h 75"/>
                <a:gd name="T4" fmla="*/ 104 w 128"/>
                <a:gd name="T5" fmla="*/ 0 h 75"/>
                <a:gd name="T6" fmla="*/ 114 w 128"/>
                <a:gd name="T7" fmla="*/ 1 h 75"/>
                <a:gd name="T8" fmla="*/ 128 w 128"/>
                <a:gd name="T9" fmla="*/ 2 h 75"/>
                <a:gd name="T10" fmla="*/ 79 w 128"/>
                <a:gd name="T11" fmla="*/ 43 h 75"/>
                <a:gd name="T12" fmla="*/ 14 w 128"/>
                <a:gd name="T13" fmla="*/ 75 h 75"/>
                <a:gd name="T14" fmla="*/ 0 w 128"/>
                <a:gd name="T15" fmla="*/ 5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75">
                  <a:moveTo>
                    <a:pt x="0" y="55"/>
                  </a:moveTo>
                  <a:lnTo>
                    <a:pt x="53" y="31"/>
                  </a:lnTo>
                  <a:lnTo>
                    <a:pt x="104" y="0"/>
                  </a:lnTo>
                  <a:lnTo>
                    <a:pt x="114" y="1"/>
                  </a:lnTo>
                  <a:lnTo>
                    <a:pt x="128" y="2"/>
                  </a:lnTo>
                  <a:lnTo>
                    <a:pt x="79" y="43"/>
                  </a:lnTo>
                  <a:lnTo>
                    <a:pt x="14" y="75"/>
                  </a:lnTo>
                  <a:lnTo>
                    <a:pt x="0" y="55"/>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sp>
        <p:nvSpPr>
          <p:cNvPr id="12" name="Freeform 11"/>
          <p:cNvSpPr>
            <a:spLocks/>
          </p:cNvSpPr>
          <p:nvPr/>
        </p:nvSpPr>
        <p:spPr bwMode="auto">
          <a:xfrm>
            <a:off x="7213913" y="3251381"/>
            <a:ext cx="674037" cy="299503"/>
          </a:xfrm>
          <a:custGeom>
            <a:avLst/>
            <a:gdLst>
              <a:gd name="T0" fmla="*/ 0 w 339"/>
              <a:gd name="T1" fmla="*/ 46 h 138"/>
              <a:gd name="T2" fmla="*/ 254 w 339"/>
              <a:gd name="T3" fmla="*/ 0 h 138"/>
              <a:gd name="T4" fmla="*/ 294 w 339"/>
              <a:gd name="T5" fmla="*/ 94 h 138"/>
              <a:gd name="T6" fmla="*/ 338 w 339"/>
              <a:gd name="T7" fmla="*/ 84 h 138"/>
              <a:gd name="T8" fmla="*/ 339 w 339"/>
              <a:gd name="T9" fmla="*/ 132 h 138"/>
              <a:gd name="T10" fmla="*/ 303 w 339"/>
              <a:gd name="T11" fmla="*/ 138 h 138"/>
              <a:gd name="T12" fmla="*/ 273 w 339"/>
              <a:gd name="T13" fmla="*/ 107 h 138"/>
              <a:gd name="T14" fmla="*/ 254 w 339"/>
              <a:gd name="T15" fmla="*/ 70 h 138"/>
              <a:gd name="T16" fmla="*/ 249 w 339"/>
              <a:gd name="T17" fmla="*/ 17 h 138"/>
              <a:gd name="T18" fmla="*/ 235 w 339"/>
              <a:gd name="T19" fmla="*/ 43 h 138"/>
              <a:gd name="T20" fmla="*/ 253 w 339"/>
              <a:gd name="T21" fmla="*/ 121 h 138"/>
              <a:gd name="T22" fmla="*/ 178 w 339"/>
              <a:gd name="T23" fmla="*/ 133 h 138"/>
              <a:gd name="T24" fmla="*/ 175 w 339"/>
              <a:gd name="T25" fmla="*/ 76 h 138"/>
              <a:gd name="T26" fmla="*/ 130 w 339"/>
              <a:gd name="T27" fmla="*/ 51 h 138"/>
              <a:gd name="T28" fmla="*/ 91 w 339"/>
              <a:gd name="T29" fmla="*/ 44 h 138"/>
              <a:gd name="T30" fmla="*/ 11 w 339"/>
              <a:gd name="T31" fmla="*/ 84 h 138"/>
              <a:gd name="T32" fmla="*/ 0 w 339"/>
              <a:gd name="T33" fmla="*/ 46 h 138"/>
              <a:gd name="connsiteX0" fmla="*/ 0 w 10000"/>
              <a:gd name="connsiteY0" fmla="*/ 3333 h 10000"/>
              <a:gd name="connsiteX1" fmla="*/ 7634 w 10000"/>
              <a:gd name="connsiteY1" fmla="*/ 0 h 10000"/>
              <a:gd name="connsiteX2" fmla="*/ 8673 w 10000"/>
              <a:gd name="connsiteY2" fmla="*/ 6812 h 10000"/>
              <a:gd name="connsiteX3" fmla="*/ 9971 w 10000"/>
              <a:gd name="connsiteY3" fmla="*/ 6087 h 10000"/>
              <a:gd name="connsiteX4" fmla="*/ 10000 w 10000"/>
              <a:gd name="connsiteY4" fmla="*/ 9565 h 10000"/>
              <a:gd name="connsiteX5" fmla="*/ 8938 w 10000"/>
              <a:gd name="connsiteY5" fmla="*/ 10000 h 10000"/>
              <a:gd name="connsiteX6" fmla="*/ 8053 w 10000"/>
              <a:gd name="connsiteY6" fmla="*/ 7754 h 10000"/>
              <a:gd name="connsiteX7" fmla="*/ 7493 w 10000"/>
              <a:gd name="connsiteY7" fmla="*/ 5072 h 10000"/>
              <a:gd name="connsiteX8" fmla="*/ 7345 w 10000"/>
              <a:gd name="connsiteY8" fmla="*/ 1232 h 10000"/>
              <a:gd name="connsiteX9" fmla="*/ 6932 w 10000"/>
              <a:gd name="connsiteY9" fmla="*/ 3116 h 10000"/>
              <a:gd name="connsiteX10" fmla="*/ 7463 w 10000"/>
              <a:gd name="connsiteY10" fmla="*/ 8768 h 10000"/>
              <a:gd name="connsiteX11" fmla="*/ 5251 w 10000"/>
              <a:gd name="connsiteY11" fmla="*/ 9638 h 10000"/>
              <a:gd name="connsiteX12" fmla="*/ 5162 w 10000"/>
              <a:gd name="connsiteY12" fmla="*/ 5507 h 10000"/>
              <a:gd name="connsiteX13" fmla="*/ 3835 w 10000"/>
              <a:gd name="connsiteY13" fmla="*/ 3696 h 10000"/>
              <a:gd name="connsiteX14" fmla="*/ 2684 w 10000"/>
              <a:gd name="connsiteY14" fmla="*/ 3188 h 10000"/>
              <a:gd name="connsiteX15" fmla="*/ 324 w 10000"/>
              <a:gd name="connsiteY15" fmla="*/ 6087 h 10000"/>
              <a:gd name="connsiteX16" fmla="*/ 0 w 10000"/>
              <a:gd name="connsiteY16" fmla="*/ 3333 h 10000"/>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812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986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986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986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00" h="10174">
                <a:moveTo>
                  <a:pt x="0" y="3507"/>
                </a:moveTo>
                <a:lnTo>
                  <a:pt x="7705" y="0"/>
                </a:lnTo>
                <a:lnTo>
                  <a:pt x="8673" y="6986"/>
                </a:lnTo>
                <a:lnTo>
                  <a:pt x="9971" y="6261"/>
                </a:lnTo>
                <a:cubicBezTo>
                  <a:pt x="9981" y="7420"/>
                  <a:pt x="9990" y="8580"/>
                  <a:pt x="10000" y="9739"/>
                </a:cubicBezTo>
                <a:lnTo>
                  <a:pt x="8938" y="10174"/>
                </a:lnTo>
                <a:lnTo>
                  <a:pt x="8053" y="7928"/>
                </a:lnTo>
                <a:lnTo>
                  <a:pt x="7493" y="5246"/>
                </a:lnTo>
                <a:cubicBezTo>
                  <a:pt x="7444" y="3966"/>
                  <a:pt x="7394" y="2686"/>
                  <a:pt x="7345" y="1406"/>
                </a:cubicBezTo>
                <a:cubicBezTo>
                  <a:pt x="7207" y="2034"/>
                  <a:pt x="7070" y="2662"/>
                  <a:pt x="6932" y="3290"/>
                </a:cubicBezTo>
                <a:lnTo>
                  <a:pt x="7463" y="8942"/>
                </a:lnTo>
                <a:lnTo>
                  <a:pt x="5251" y="9986"/>
                </a:lnTo>
                <a:cubicBezTo>
                  <a:pt x="5115" y="8782"/>
                  <a:pt x="5192" y="7058"/>
                  <a:pt x="5162" y="5681"/>
                </a:cubicBezTo>
                <a:lnTo>
                  <a:pt x="3835" y="3870"/>
                </a:lnTo>
                <a:lnTo>
                  <a:pt x="2684" y="3362"/>
                </a:lnTo>
                <a:lnTo>
                  <a:pt x="324" y="6261"/>
                </a:lnTo>
                <a:lnTo>
                  <a:pt x="0" y="3507"/>
                </a:lnTo>
                <a:close/>
              </a:path>
            </a:pathLst>
          </a:custGeom>
          <a:solidFill>
            <a:srgbClr val="00B050"/>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nvGrpSpPr>
          <p:cNvPr id="13" name="Group 12"/>
          <p:cNvGrpSpPr/>
          <p:nvPr/>
        </p:nvGrpSpPr>
        <p:grpSpPr>
          <a:xfrm>
            <a:off x="6814264" y="3367430"/>
            <a:ext cx="1073270" cy="693290"/>
            <a:chOff x="6972788" y="3486014"/>
            <a:chExt cx="1073270" cy="646200"/>
          </a:xfrm>
          <a:solidFill>
            <a:srgbClr val="00B050"/>
          </a:solidFill>
          <a:effectLst/>
        </p:grpSpPr>
        <p:sp>
          <p:nvSpPr>
            <p:cNvPr id="70" name="Freeform 69"/>
            <p:cNvSpPr>
              <a:spLocks/>
            </p:cNvSpPr>
            <p:nvPr/>
          </p:nvSpPr>
          <p:spPr bwMode="auto">
            <a:xfrm>
              <a:off x="6972788" y="3486014"/>
              <a:ext cx="1025966" cy="646200"/>
            </a:xfrm>
            <a:custGeom>
              <a:avLst/>
              <a:gdLst>
                <a:gd name="T0" fmla="*/ 85 w 516"/>
                <a:gd name="T1" fmla="*/ 228 h 325"/>
                <a:gd name="T2" fmla="*/ 69 w 516"/>
                <a:gd name="T3" fmla="*/ 260 h 325"/>
                <a:gd name="T4" fmla="*/ 48 w 516"/>
                <a:gd name="T5" fmla="*/ 269 h 325"/>
                <a:gd name="T6" fmla="*/ 47 w 516"/>
                <a:gd name="T7" fmla="*/ 291 h 325"/>
                <a:gd name="T8" fmla="*/ 2 w 516"/>
                <a:gd name="T9" fmla="*/ 307 h 325"/>
                <a:gd name="T10" fmla="*/ 0 w 516"/>
                <a:gd name="T11" fmla="*/ 325 h 325"/>
                <a:gd name="T12" fmla="*/ 122 w 516"/>
                <a:gd name="T13" fmla="*/ 303 h 325"/>
                <a:gd name="T14" fmla="*/ 345 w 516"/>
                <a:gd name="T15" fmla="*/ 256 h 325"/>
                <a:gd name="T16" fmla="*/ 516 w 516"/>
                <a:gd name="T17" fmla="*/ 215 h 325"/>
                <a:gd name="T18" fmla="*/ 516 w 516"/>
                <a:gd name="T19" fmla="*/ 182 h 325"/>
                <a:gd name="T20" fmla="*/ 497 w 516"/>
                <a:gd name="T21" fmla="*/ 172 h 325"/>
                <a:gd name="T22" fmla="*/ 482 w 516"/>
                <a:gd name="T23" fmla="*/ 189 h 325"/>
                <a:gd name="T24" fmla="*/ 474 w 516"/>
                <a:gd name="T25" fmla="*/ 144 h 325"/>
                <a:gd name="T26" fmla="*/ 482 w 516"/>
                <a:gd name="T27" fmla="*/ 105 h 325"/>
                <a:gd name="T28" fmla="*/ 420 w 516"/>
                <a:gd name="T29" fmla="*/ 76 h 325"/>
                <a:gd name="T30" fmla="*/ 376 w 516"/>
                <a:gd name="T31" fmla="*/ 83 h 325"/>
                <a:gd name="T32" fmla="*/ 375 w 516"/>
                <a:gd name="T33" fmla="*/ 23 h 325"/>
                <a:gd name="T34" fmla="*/ 329 w 516"/>
                <a:gd name="T35" fmla="*/ 0 h 325"/>
                <a:gd name="T36" fmla="*/ 295 w 516"/>
                <a:gd name="T37" fmla="*/ 14 h 325"/>
                <a:gd name="T38" fmla="*/ 273 w 516"/>
                <a:gd name="T39" fmla="*/ 70 h 325"/>
                <a:gd name="T40" fmla="*/ 233 w 516"/>
                <a:gd name="T41" fmla="*/ 94 h 325"/>
                <a:gd name="T42" fmla="*/ 216 w 516"/>
                <a:gd name="T43" fmla="*/ 183 h 325"/>
                <a:gd name="T44" fmla="*/ 152 w 516"/>
                <a:gd name="T45" fmla="*/ 228 h 325"/>
                <a:gd name="T46" fmla="*/ 99 w 516"/>
                <a:gd name="T47" fmla="*/ 245 h 325"/>
                <a:gd name="T48" fmla="*/ 85 w 516"/>
                <a:gd name="T49" fmla="*/ 22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6" h="325">
                  <a:moveTo>
                    <a:pt x="85" y="228"/>
                  </a:moveTo>
                  <a:lnTo>
                    <a:pt x="69" y="260"/>
                  </a:lnTo>
                  <a:lnTo>
                    <a:pt x="48" y="269"/>
                  </a:lnTo>
                  <a:lnTo>
                    <a:pt x="47" y="291"/>
                  </a:lnTo>
                  <a:lnTo>
                    <a:pt x="2" y="307"/>
                  </a:lnTo>
                  <a:lnTo>
                    <a:pt x="0" y="325"/>
                  </a:lnTo>
                  <a:lnTo>
                    <a:pt x="122" y="303"/>
                  </a:lnTo>
                  <a:lnTo>
                    <a:pt x="345" y="256"/>
                  </a:lnTo>
                  <a:lnTo>
                    <a:pt x="516" y="215"/>
                  </a:lnTo>
                  <a:lnTo>
                    <a:pt x="516" y="182"/>
                  </a:lnTo>
                  <a:lnTo>
                    <a:pt x="497" y="172"/>
                  </a:lnTo>
                  <a:lnTo>
                    <a:pt x="482" y="189"/>
                  </a:lnTo>
                  <a:lnTo>
                    <a:pt x="474" y="144"/>
                  </a:lnTo>
                  <a:lnTo>
                    <a:pt x="482" y="105"/>
                  </a:lnTo>
                  <a:lnTo>
                    <a:pt x="420" y="76"/>
                  </a:lnTo>
                  <a:lnTo>
                    <a:pt x="376" y="83"/>
                  </a:lnTo>
                  <a:lnTo>
                    <a:pt x="375" y="23"/>
                  </a:lnTo>
                  <a:lnTo>
                    <a:pt x="329" y="0"/>
                  </a:lnTo>
                  <a:lnTo>
                    <a:pt x="295" y="14"/>
                  </a:lnTo>
                  <a:lnTo>
                    <a:pt x="273" y="70"/>
                  </a:lnTo>
                  <a:lnTo>
                    <a:pt x="233" y="94"/>
                  </a:lnTo>
                  <a:lnTo>
                    <a:pt x="216" y="183"/>
                  </a:lnTo>
                  <a:lnTo>
                    <a:pt x="152" y="228"/>
                  </a:lnTo>
                  <a:lnTo>
                    <a:pt x="99" y="245"/>
                  </a:lnTo>
                  <a:lnTo>
                    <a:pt x="85" y="228"/>
                  </a:lnTo>
                  <a:close/>
                </a:path>
              </a:pathLst>
            </a:custGeom>
            <a:grpFill/>
            <a:ln w="12700">
              <a:solidFill>
                <a:schemeClr val="bg1"/>
              </a:solidFill>
              <a:round/>
              <a:headEnd/>
              <a:tailEnd/>
            </a:ln>
            <a:effectLst/>
            <a:scene3d>
              <a:camera prst="orthographicFront"/>
              <a:lightRig rig="threePt" dir="t"/>
            </a:scene3d>
            <a:sp3d>
              <a:bevelT w="0" h="0"/>
              <a:bevelB w="0" h="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71" name="Freeform 70"/>
            <p:cNvSpPr>
              <a:spLocks/>
            </p:cNvSpPr>
            <p:nvPr/>
          </p:nvSpPr>
          <p:spPr bwMode="auto">
            <a:xfrm>
              <a:off x="7972490" y="3649055"/>
              <a:ext cx="73568" cy="121287"/>
            </a:xfrm>
            <a:custGeom>
              <a:avLst/>
              <a:gdLst>
                <a:gd name="T0" fmla="*/ 0 w 37"/>
                <a:gd name="T1" fmla="*/ 5 h 61"/>
                <a:gd name="T2" fmla="*/ 37 w 37"/>
                <a:gd name="T3" fmla="*/ 0 h 61"/>
                <a:gd name="T4" fmla="*/ 16 w 37"/>
                <a:gd name="T5" fmla="*/ 61 h 61"/>
                <a:gd name="T6" fmla="*/ 1 w 37"/>
                <a:gd name="T7" fmla="*/ 60 h 61"/>
                <a:gd name="T8" fmla="*/ 0 w 37"/>
                <a:gd name="T9" fmla="*/ 5 h 61"/>
              </a:gdLst>
              <a:ahLst/>
              <a:cxnLst>
                <a:cxn ang="0">
                  <a:pos x="T0" y="T1"/>
                </a:cxn>
                <a:cxn ang="0">
                  <a:pos x="T2" y="T3"/>
                </a:cxn>
                <a:cxn ang="0">
                  <a:pos x="T4" y="T5"/>
                </a:cxn>
                <a:cxn ang="0">
                  <a:pos x="T6" y="T7"/>
                </a:cxn>
                <a:cxn ang="0">
                  <a:pos x="T8" y="T9"/>
                </a:cxn>
              </a:cxnLst>
              <a:rect l="0" t="0" r="r" b="b"/>
              <a:pathLst>
                <a:path w="37" h="61">
                  <a:moveTo>
                    <a:pt x="0" y="5"/>
                  </a:moveTo>
                  <a:lnTo>
                    <a:pt x="37" y="0"/>
                  </a:lnTo>
                  <a:lnTo>
                    <a:pt x="16" y="61"/>
                  </a:lnTo>
                  <a:lnTo>
                    <a:pt x="1" y="60"/>
                  </a:lnTo>
                  <a:lnTo>
                    <a:pt x="0" y="5"/>
                  </a:lnTo>
                  <a:close/>
                </a:path>
              </a:pathLst>
            </a:custGeom>
            <a:grpFill/>
            <a:ln w="12700">
              <a:solidFill>
                <a:schemeClr val="bg1"/>
              </a:solidFill>
              <a:round/>
              <a:headEnd/>
              <a:tailEnd/>
            </a:ln>
            <a:effectLst/>
            <a:scene3d>
              <a:camera prst="orthographicFront"/>
              <a:lightRig rig="threePt" dir="t"/>
            </a:scene3d>
            <a:sp3d>
              <a:bevelT w="0" h="0"/>
              <a:bevelB w="0" h="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sp>
        <p:nvSpPr>
          <p:cNvPr id="14" name="Freeform 13"/>
          <p:cNvSpPr>
            <a:spLocks/>
          </p:cNvSpPr>
          <p:nvPr/>
        </p:nvSpPr>
        <p:spPr bwMode="auto">
          <a:xfrm>
            <a:off x="4082330" y="1938186"/>
            <a:ext cx="922574" cy="580229"/>
          </a:xfrm>
          <a:custGeom>
            <a:avLst/>
            <a:gdLst>
              <a:gd name="T0" fmla="*/ 3 w 464"/>
              <a:gd name="T1" fmla="*/ 0 h 272"/>
              <a:gd name="T2" fmla="*/ 389 w 464"/>
              <a:gd name="T3" fmla="*/ 10 h 272"/>
              <a:gd name="T4" fmla="*/ 418 w 464"/>
              <a:gd name="T5" fmla="*/ 88 h 272"/>
              <a:gd name="T6" fmla="*/ 445 w 464"/>
              <a:gd name="T7" fmla="*/ 149 h 272"/>
              <a:gd name="T8" fmla="*/ 464 w 464"/>
              <a:gd name="T9" fmla="*/ 249 h 272"/>
              <a:gd name="T10" fmla="*/ 453 w 464"/>
              <a:gd name="T11" fmla="*/ 272 h 272"/>
              <a:gd name="T12" fmla="*/ 309 w 464"/>
              <a:gd name="T13" fmla="*/ 267 h 272"/>
              <a:gd name="T14" fmla="*/ 0 w 464"/>
              <a:gd name="T15" fmla="*/ 263 h 272"/>
              <a:gd name="T16" fmla="*/ 3 w 464"/>
              <a:gd name="T1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272">
                <a:moveTo>
                  <a:pt x="3" y="0"/>
                </a:moveTo>
                <a:lnTo>
                  <a:pt x="389" y="10"/>
                </a:lnTo>
                <a:lnTo>
                  <a:pt x="418" y="88"/>
                </a:lnTo>
                <a:lnTo>
                  <a:pt x="445" y="149"/>
                </a:lnTo>
                <a:lnTo>
                  <a:pt x="464" y="249"/>
                </a:lnTo>
                <a:lnTo>
                  <a:pt x="453" y="272"/>
                </a:lnTo>
                <a:lnTo>
                  <a:pt x="309" y="267"/>
                </a:lnTo>
                <a:lnTo>
                  <a:pt x="0" y="263"/>
                </a:lnTo>
                <a:lnTo>
                  <a:pt x="3" y="0"/>
                </a:lnTo>
                <a:close/>
              </a:path>
            </a:pathLst>
          </a:custGeom>
          <a:solidFill>
            <a:srgbClr val="00B050"/>
          </a:solidFill>
          <a:ln w="12700">
            <a:solidFill>
              <a:schemeClr val="bg1"/>
            </a:solidFill>
            <a:round/>
            <a:headEnd/>
            <a:tailEnd/>
          </a:ln>
          <a:effectLst/>
          <a:scene3d>
            <a:camera prst="orthographicFront"/>
            <a:lightRig rig="threePt" dir="t"/>
          </a:scene3d>
          <a:sp3d>
            <a:bevelT w="0" h="0"/>
            <a:bevelB w="0" h="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5" name="Freeform 14"/>
          <p:cNvSpPr>
            <a:spLocks/>
          </p:cNvSpPr>
          <p:nvPr/>
        </p:nvSpPr>
        <p:spPr bwMode="auto">
          <a:xfrm>
            <a:off x="4044552" y="3062382"/>
            <a:ext cx="1159184" cy="558898"/>
          </a:xfrm>
          <a:custGeom>
            <a:avLst/>
            <a:gdLst>
              <a:gd name="T0" fmla="*/ 7 w 583"/>
              <a:gd name="T1" fmla="*/ 0 h 262"/>
              <a:gd name="T2" fmla="*/ 0 w 583"/>
              <a:gd name="T3" fmla="*/ 173 h 262"/>
              <a:gd name="T4" fmla="*/ 132 w 583"/>
              <a:gd name="T5" fmla="*/ 178 h 262"/>
              <a:gd name="T6" fmla="*/ 131 w 583"/>
              <a:gd name="T7" fmla="*/ 262 h 262"/>
              <a:gd name="T8" fmla="*/ 308 w 583"/>
              <a:gd name="T9" fmla="*/ 260 h 262"/>
              <a:gd name="T10" fmla="*/ 467 w 583"/>
              <a:gd name="T11" fmla="*/ 257 h 262"/>
              <a:gd name="T12" fmla="*/ 583 w 583"/>
              <a:gd name="T13" fmla="*/ 260 h 262"/>
              <a:gd name="T14" fmla="*/ 547 w 583"/>
              <a:gd name="T15" fmla="*/ 186 h 262"/>
              <a:gd name="T16" fmla="*/ 522 w 583"/>
              <a:gd name="T17" fmla="*/ 117 h 262"/>
              <a:gd name="T18" fmla="*/ 495 w 583"/>
              <a:gd name="T19" fmla="*/ 47 h 262"/>
              <a:gd name="T20" fmla="*/ 428 w 583"/>
              <a:gd name="T21" fmla="*/ 1 h 262"/>
              <a:gd name="T22" fmla="*/ 399 w 583"/>
              <a:gd name="T23" fmla="*/ 28 h 262"/>
              <a:gd name="T24" fmla="*/ 362 w 583"/>
              <a:gd name="T25" fmla="*/ 9 h 262"/>
              <a:gd name="T26" fmla="*/ 204 w 583"/>
              <a:gd name="T27" fmla="*/ 3 h 262"/>
              <a:gd name="T28" fmla="*/ 7 w 583"/>
              <a:gd name="T2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3" h="262">
                <a:moveTo>
                  <a:pt x="7" y="0"/>
                </a:moveTo>
                <a:lnTo>
                  <a:pt x="0" y="173"/>
                </a:lnTo>
                <a:lnTo>
                  <a:pt x="132" y="178"/>
                </a:lnTo>
                <a:lnTo>
                  <a:pt x="131" y="262"/>
                </a:lnTo>
                <a:lnTo>
                  <a:pt x="308" y="260"/>
                </a:lnTo>
                <a:lnTo>
                  <a:pt x="467" y="257"/>
                </a:lnTo>
                <a:lnTo>
                  <a:pt x="583" y="260"/>
                </a:lnTo>
                <a:lnTo>
                  <a:pt x="547" y="186"/>
                </a:lnTo>
                <a:lnTo>
                  <a:pt x="522" y="117"/>
                </a:lnTo>
                <a:lnTo>
                  <a:pt x="495" y="47"/>
                </a:lnTo>
                <a:lnTo>
                  <a:pt x="428" y="1"/>
                </a:lnTo>
                <a:lnTo>
                  <a:pt x="399" y="28"/>
                </a:lnTo>
                <a:lnTo>
                  <a:pt x="362" y="9"/>
                </a:lnTo>
                <a:lnTo>
                  <a:pt x="204" y="3"/>
                </a:lnTo>
                <a:lnTo>
                  <a:pt x="7" y="0"/>
                </a:lnTo>
                <a:close/>
              </a:path>
            </a:pathLst>
          </a:custGeom>
          <a:solidFill>
            <a:srgbClr val="00B050"/>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6" name="Freeform 15"/>
          <p:cNvSpPr>
            <a:spLocks/>
          </p:cNvSpPr>
          <p:nvPr/>
        </p:nvSpPr>
        <p:spPr bwMode="auto">
          <a:xfrm>
            <a:off x="4283540" y="3612307"/>
            <a:ext cx="1025576" cy="550805"/>
          </a:xfrm>
          <a:custGeom>
            <a:avLst/>
            <a:gdLst>
              <a:gd name="T0" fmla="*/ 4 w 511"/>
              <a:gd name="T1" fmla="*/ 3 h 258"/>
              <a:gd name="T2" fmla="*/ 3 w 511"/>
              <a:gd name="T3" fmla="*/ 151 h 258"/>
              <a:gd name="T4" fmla="*/ 0 w 511"/>
              <a:gd name="T5" fmla="*/ 254 h 258"/>
              <a:gd name="T6" fmla="*/ 511 w 511"/>
              <a:gd name="T7" fmla="*/ 258 h 258"/>
              <a:gd name="T8" fmla="*/ 501 w 511"/>
              <a:gd name="T9" fmla="*/ 123 h 258"/>
              <a:gd name="T10" fmla="*/ 501 w 511"/>
              <a:gd name="T11" fmla="*/ 74 h 258"/>
              <a:gd name="T12" fmla="*/ 460 w 511"/>
              <a:gd name="T13" fmla="*/ 42 h 258"/>
              <a:gd name="T14" fmla="*/ 472 w 511"/>
              <a:gd name="T15" fmla="*/ 16 h 258"/>
              <a:gd name="T16" fmla="*/ 455 w 511"/>
              <a:gd name="T17" fmla="*/ 0 h 258"/>
              <a:gd name="T18" fmla="*/ 222 w 511"/>
              <a:gd name="T19" fmla="*/ 3 h 258"/>
              <a:gd name="T20" fmla="*/ 4 w 511"/>
              <a:gd name="T21" fmla="*/ 3 h 258"/>
              <a:gd name="connsiteX0" fmla="*/ 172 w 10094"/>
              <a:gd name="connsiteY0" fmla="*/ 116 h 10000"/>
              <a:gd name="connsiteX1" fmla="*/ 153 w 10094"/>
              <a:gd name="connsiteY1" fmla="*/ 5853 h 10000"/>
              <a:gd name="connsiteX2" fmla="*/ 0 w 10094"/>
              <a:gd name="connsiteY2" fmla="*/ 9969 h 10000"/>
              <a:gd name="connsiteX3" fmla="*/ 10094 w 10094"/>
              <a:gd name="connsiteY3" fmla="*/ 10000 h 10000"/>
              <a:gd name="connsiteX4" fmla="*/ 9898 w 10094"/>
              <a:gd name="connsiteY4" fmla="*/ 4767 h 10000"/>
              <a:gd name="connsiteX5" fmla="*/ 9898 w 10094"/>
              <a:gd name="connsiteY5" fmla="*/ 2868 h 10000"/>
              <a:gd name="connsiteX6" fmla="*/ 9096 w 10094"/>
              <a:gd name="connsiteY6" fmla="*/ 1628 h 10000"/>
              <a:gd name="connsiteX7" fmla="*/ 9331 w 10094"/>
              <a:gd name="connsiteY7" fmla="*/ 620 h 10000"/>
              <a:gd name="connsiteX8" fmla="*/ 8998 w 10094"/>
              <a:gd name="connsiteY8" fmla="*/ 0 h 10000"/>
              <a:gd name="connsiteX9" fmla="*/ 4438 w 10094"/>
              <a:gd name="connsiteY9" fmla="*/ 116 h 10000"/>
              <a:gd name="connsiteX10" fmla="*/ 172 w 10094"/>
              <a:gd name="connsiteY10" fmla="*/ 116 h 10000"/>
              <a:gd name="connsiteX0" fmla="*/ 172 w 10094"/>
              <a:gd name="connsiteY0" fmla="*/ 124 h 10008"/>
              <a:gd name="connsiteX1" fmla="*/ 153 w 10094"/>
              <a:gd name="connsiteY1" fmla="*/ 5861 h 10008"/>
              <a:gd name="connsiteX2" fmla="*/ 0 w 10094"/>
              <a:gd name="connsiteY2" fmla="*/ 9977 h 10008"/>
              <a:gd name="connsiteX3" fmla="*/ 10094 w 10094"/>
              <a:gd name="connsiteY3" fmla="*/ 10008 h 10008"/>
              <a:gd name="connsiteX4" fmla="*/ 9898 w 10094"/>
              <a:gd name="connsiteY4" fmla="*/ 4775 h 10008"/>
              <a:gd name="connsiteX5" fmla="*/ 9898 w 10094"/>
              <a:gd name="connsiteY5" fmla="*/ 2876 h 10008"/>
              <a:gd name="connsiteX6" fmla="*/ 9096 w 10094"/>
              <a:gd name="connsiteY6" fmla="*/ 1636 h 10008"/>
              <a:gd name="connsiteX7" fmla="*/ 9331 w 10094"/>
              <a:gd name="connsiteY7" fmla="*/ 628 h 10008"/>
              <a:gd name="connsiteX8" fmla="*/ 8998 w 10094"/>
              <a:gd name="connsiteY8" fmla="*/ 8 h 10008"/>
              <a:gd name="connsiteX9" fmla="*/ 4625 w 10094"/>
              <a:gd name="connsiteY9" fmla="*/ 0 h 10008"/>
              <a:gd name="connsiteX10" fmla="*/ 172 w 10094"/>
              <a:gd name="connsiteY10" fmla="*/ 124 h 10008"/>
              <a:gd name="connsiteX0" fmla="*/ 172 w 10094"/>
              <a:gd name="connsiteY0" fmla="*/ 124 h 10008"/>
              <a:gd name="connsiteX1" fmla="*/ 28 w 10094"/>
              <a:gd name="connsiteY1" fmla="*/ 5923 h 10008"/>
              <a:gd name="connsiteX2" fmla="*/ 0 w 10094"/>
              <a:gd name="connsiteY2" fmla="*/ 9977 h 10008"/>
              <a:gd name="connsiteX3" fmla="*/ 10094 w 10094"/>
              <a:gd name="connsiteY3" fmla="*/ 10008 h 10008"/>
              <a:gd name="connsiteX4" fmla="*/ 9898 w 10094"/>
              <a:gd name="connsiteY4" fmla="*/ 4775 h 10008"/>
              <a:gd name="connsiteX5" fmla="*/ 9898 w 10094"/>
              <a:gd name="connsiteY5" fmla="*/ 2876 h 10008"/>
              <a:gd name="connsiteX6" fmla="*/ 9096 w 10094"/>
              <a:gd name="connsiteY6" fmla="*/ 1636 h 10008"/>
              <a:gd name="connsiteX7" fmla="*/ 9331 w 10094"/>
              <a:gd name="connsiteY7" fmla="*/ 628 h 10008"/>
              <a:gd name="connsiteX8" fmla="*/ 8998 w 10094"/>
              <a:gd name="connsiteY8" fmla="*/ 8 h 10008"/>
              <a:gd name="connsiteX9" fmla="*/ 4625 w 10094"/>
              <a:gd name="connsiteY9" fmla="*/ 0 h 10008"/>
              <a:gd name="connsiteX10" fmla="*/ 172 w 10094"/>
              <a:gd name="connsiteY10" fmla="*/ 124 h 1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4" h="10008">
                <a:moveTo>
                  <a:pt x="172" y="124"/>
                </a:moveTo>
                <a:cubicBezTo>
                  <a:pt x="166" y="2036"/>
                  <a:pt x="34" y="4011"/>
                  <a:pt x="28" y="5923"/>
                </a:cubicBezTo>
                <a:cubicBezTo>
                  <a:pt x="19" y="7274"/>
                  <a:pt x="9" y="8626"/>
                  <a:pt x="0" y="9977"/>
                </a:cubicBezTo>
                <a:lnTo>
                  <a:pt x="10094" y="10008"/>
                </a:lnTo>
                <a:cubicBezTo>
                  <a:pt x="10029" y="8264"/>
                  <a:pt x="9963" y="6519"/>
                  <a:pt x="9898" y="4775"/>
                </a:cubicBezTo>
                <a:lnTo>
                  <a:pt x="9898" y="2876"/>
                </a:lnTo>
                <a:lnTo>
                  <a:pt x="9096" y="1636"/>
                </a:lnTo>
                <a:cubicBezTo>
                  <a:pt x="9174" y="1300"/>
                  <a:pt x="9253" y="964"/>
                  <a:pt x="9331" y="628"/>
                </a:cubicBezTo>
                <a:lnTo>
                  <a:pt x="8998" y="8"/>
                </a:lnTo>
                <a:lnTo>
                  <a:pt x="4625" y="0"/>
                </a:lnTo>
                <a:lnTo>
                  <a:pt x="172" y="124"/>
                </a:lnTo>
                <a:close/>
              </a:path>
            </a:pathLst>
          </a:custGeom>
          <a:solidFill>
            <a:srgbClr val="00B050"/>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7" name="Freeform 16"/>
          <p:cNvSpPr>
            <a:spLocks/>
          </p:cNvSpPr>
          <p:nvPr/>
        </p:nvSpPr>
        <p:spPr bwMode="auto">
          <a:xfrm>
            <a:off x="4149933" y="4154581"/>
            <a:ext cx="1196961" cy="620761"/>
          </a:xfrm>
          <a:custGeom>
            <a:avLst/>
            <a:gdLst>
              <a:gd name="T0" fmla="*/ 5 w 602"/>
              <a:gd name="T1" fmla="*/ 0 h 291"/>
              <a:gd name="T2" fmla="*/ 0 w 602"/>
              <a:gd name="T3" fmla="*/ 52 h 291"/>
              <a:gd name="T4" fmla="*/ 214 w 602"/>
              <a:gd name="T5" fmla="*/ 59 h 291"/>
              <a:gd name="T6" fmla="*/ 215 w 602"/>
              <a:gd name="T7" fmla="*/ 225 h 291"/>
              <a:gd name="T8" fmla="*/ 324 w 602"/>
              <a:gd name="T9" fmla="*/ 271 h 291"/>
              <a:gd name="T10" fmla="*/ 355 w 602"/>
              <a:gd name="T11" fmla="*/ 254 h 291"/>
              <a:gd name="T12" fmla="*/ 425 w 602"/>
              <a:gd name="T13" fmla="*/ 291 h 291"/>
              <a:gd name="T14" fmla="*/ 469 w 602"/>
              <a:gd name="T15" fmla="*/ 290 h 291"/>
              <a:gd name="T16" fmla="*/ 553 w 602"/>
              <a:gd name="T17" fmla="*/ 254 h 291"/>
              <a:gd name="T18" fmla="*/ 602 w 602"/>
              <a:gd name="T19" fmla="*/ 288 h 291"/>
              <a:gd name="T20" fmla="*/ 602 w 602"/>
              <a:gd name="T21" fmla="*/ 109 h 291"/>
              <a:gd name="T22" fmla="*/ 586 w 602"/>
              <a:gd name="T23" fmla="*/ 4 h 291"/>
              <a:gd name="T24" fmla="*/ 5 w 602"/>
              <a:gd name="T25"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2" h="291">
                <a:moveTo>
                  <a:pt x="5" y="0"/>
                </a:moveTo>
                <a:lnTo>
                  <a:pt x="0" y="52"/>
                </a:lnTo>
                <a:lnTo>
                  <a:pt x="214" y="59"/>
                </a:lnTo>
                <a:lnTo>
                  <a:pt x="215" y="225"/>
                </a:lnTo>
                <a:lnTo>
                  <a:pt x="324" y="271"/>
                </a:lnTo>
                <a:lnTo>
                  <a:pt x="355" y="254"/>
                </a:lnTo>
                <a:lnTo>
                  <a:pt x="425" y="291"/>
                </a:lnTo>
                <a:lnTo>
                  <a:pt x="469" y="290"/>
                </a:lnTo>
                <a:lnTo>
                  <a:pt x="553" y="254"/>
                </a:lnTo>
                <a:lnTo>
                  <a:pt x="602" y="288"/>
                </a:lnTo>
                <a:lnTo>
                  <a:pt x="602" y="109"/>
                </a:lnTo>
                <a:lnTo>
                  <a:pt x="586" y="4"/>
                </a:lnTo>
                <a:lnTo>
                  <a:pt x="5" y="0"/>
                </a:lnTo>
                <a:close/>
              </a:path>
            </a:pathLst>
          </a:custGeom>
          <a:solidFill>
            <a:srgbClr val="00B050"/>
          </a:solidFill>
          <a:ln w="12700">
            <a:solidFill>
              <a:schemeClr val="bg1"/>
            </a:solidFill>
            <a:round/>
            <a:headEnd/>
            <a:tailEnd/>
          </a:ln>
          <a:effectLst/>
          <a:scene3d>
            <a:camera prst="orthographicFront"/>
            <a:lightRig rig="threePt" dir="t"/>
          </a:scene3d>
          <a:sp3d>
            <a:bevelT w="0" h="0"/>
            <a:bevelB w="0" h="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8" name="Freeform 17"/>
          <p:cNvSpPr>
            <a:spLocks/>
          </p:cNvSpPr>
          <p:nvPr/>
        </p:nvSpPr>
        <p:spPr bwMode="auto">
          <a:xfrm>
            <a:off x="4853794" y="1867791"/>
            <a:ext cx="912634" cy="1100730"/>
          </a:xfrm>
          <a:custGeom>
            <a:avLst/>
            <a:gdLst>
              <a:gd name="T0" fmla="*/ 0 w 459"/>
              <a:gd name="T1" fmla="*/ 40 h 516"/>
              <a:gd name="T2" fmla="*/ 121 w 459"/>
              <a:gd name="T3" fmla="*/ 40 h 516"/>
              <a:gd name="T4" fmla="*/ 118 w 459"/>
              <a:gd name="T5" fmla="*/ 0 h 516"/>
              <a:gd name="T6" fmla="*/ 145 w 459"/>
              <a:gd name="T7" fmla="*/ 11 h 516"/>
              <a:gd name="T8" fmla="*/ 150 w 459"/>
              <a:gd name="T9" fmla="*/ 42 h 516"/>
              <a:gd name="T10" fmla="*/ 208 w 459"/>
              <a:gd name="T11" fmla="*/ 76 h 516"/>
              <a:gd name="T12" fmla="*/ 225 w 459"/>
              <a:gd name="T13" fmla="*/ 61 h 516"/>
              <a:gd name="T14" fmla="*/ 259 w 459"/>
              <a:gd name="T15" fmla="*/ 61 h 516"/>
              <a:gd name="T16" fmla="*/ 285 w 459"/>
              <a:gd name="T17" fmla="*/ 89 h 516"/>
              <a:gd name="T18" fmla="*/ 302 w 459"/>
              <a:gd name="T19" fmla="*/ 80 h 516"/>
              <a:gd name="T20" fmla="*/ 353 w 459"/>
              <a:gd name="T21" fmla="*/ 91 h 516"/>
              <a:gd name="T22" fmla="*/ 371 w 459"/>
              <a:gd name="T23" fmla="*/ 69 h 516"/>
              <a:gd name="T24" fmla="*/ 402 w 459"/>
              <a:gd name="T25" fmla="*/ 86 h 516"/>
              <a:gd name="T26" fmla="*/ 459 w 459"/>
              <a:gd name="T27" fmla="*/ 84 h 516"/>
              <a:gd name="T28" fmla="*/ 367 w 459"/>
              <a:gd name="T29" fmla="*/ 147 h 516"/>
              <a:gd name="T30" fmla="*/ 321 w 459"/>
              <a:gd name="T31" fmla="*/ 203 h 516"/>
              <a:gd name="T32" fmla="*/ 331 w 459"/>
              <a:gd name="T33" fmla="*/ 286 h 516"/>
              <a:gd name="T34" fmla="*/ 299 w 459"/>
              <a:gd name="T35" fmla="*/ 319 h 516"/>
              <a:gd name="T36" fmla="*/ 312 w 459"/>
              <a:gd name="T37" fmla="*/ 344 h 516"/>
              <a:gd name="T38" fmla="*/ 312 w 459"/>
              <a:gd name="T39" fmla="*/ 404 h 516"/>
              <a:gd name="T40" fmla="*/ 343 w 459"/>
              <a:gd name="T41" fmla="*/ 404 h 516"/>
              <a:gd name="T42" fmla="*/ 389 w 459"/>
              <a:gd name="T43" fmla="*/ 447 h 516"/>
              <a:gd name="T44" fmla="*/ 408 w 459"/>
              <a:gd name="T45" fmla="*/ 500 h 516"/>
              <a:gd name="T46" fmla="*/ 85 w 459"/>
              <a:gd name="T47" fmla="*/ 516 h 516"/>
              <a:gd name="T48" fmla="*/ 86 w 459"/>
              <a:gd name="T49" fmla="*/ 372 h 516"/>
              <a:gd name="T50" fmla="*/ 57 w 459"/>
              <a:gd name="T51" fmla="*/ 341 h 516"/>
              <a:gd name="T52" fmla="*/ 67 w 459"/>
              <a:gd name="T53" fmla="*/ 304 h 516"/>
              <a:gd name="T54" fmla="*/ 76 w 459"/>
              <a:gd name="T55" fmla="*/ 281 h 516"/>
              <a:gd name="T56" fmla="*/ 57 w 459"/>
              <a:gd name="T57" fmla="*/ 183 h 516"/>
              <a:gd name="T58" fmla="*/ 29 w 459"/>
              <a:gd name="T59" fmla="*/ 118 h 516"/>
              <a:gd name="T60" fmla="*/ 0 w 459"/>
              <a:gd name="T61" fmla="*/ 4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9" h="516">
                <a:moveTo>
                  <a:pt x="0" y="40"/>
                </a:moveTo>
                <a:lnTo>
                  <a:pt x="121" y="40"/>
                </a:lnTo>
                <a:lnTo>
                  <a:pt x="118" y="0"/>
                </a:lnTo>
                <a:lnTo>
                  <a:pt x="145" y="11"/>
                </a:lnTo>
                <a:lnTo>
                  <a:pt x="150" y="42"/>
                </a:lnTo>
                <a:lnTo>
                  <a:pt x="208" y="76"/>
                </a:lnTo>
                <a:lnTo>
                  <a:pt x="225" y="61"/>
                </a:lnTo>
                <a:lnTo>
                  <a:pt x="259" y="61"/>
                </a:lnTo>
                <a:lnTo>
                  <a:pt x="285" y="89"/>
                </a:lnTo>
                <a:lnTo>
                  <a:pt x="302" y="80"/>
                </a:lnTo>
                <a:lnTo>
                  <a:pt x="353" y="91"/>
                </a:lnTo>
                <a:lnTo>
                  <a:pt x="371" y="69"/>
                </a:lnTo>
                <a:lnTo>
                  <a:pt x="402" y="86"/>
                </a:lnTo>
                <a:lnTo>
                  <a:pt x="459" y="84"/>
                </a:lnTo>
                <a:lnTo>
                  <a:pt x="367" y="147"/>
                </a:lnTo>
                <a:lnTo>
                  <a:pt x="321" y="203"/>
                </a:lnTo>
                <a:lnTo>
                  <a:pt x="331" y="286"/>
                </a:lnTo>
                <a:lnTo>
                  <a:pt x="299" y="319"/>
                </a:lnTo>
                <a:lnTo>
                  <a:pt x="312" y="344"/>
                </a:lnTo>
                <a:lnTo>
                  <a:pt x="312" y="404"/>
                </a:lnTo>
                <a:lnTo>
                  <a:pt x="343" y="404"/>
                </a:lnTo>
                <a:lnTo>
                  <a:pt x="389" y="447"/>
                </a:lnTo>
                <a:lnTo>
                  <a:pt x="408" y="500"/>
                </a:lnTo>
                <a:lnTo>
                  <a:pt x="85" y="516"/>
                </a:lnTo>
                <a:lnTo>
                  <a:pt x="86" y="372"/>
                </a:lnTo>
                <a:lnTo>
                  <a:pt x="57" y="341"/>
                </a:lnTo>
                <a:lnTo>
                  <a:pt x="67" y="304"/>
                </a:lnTo>
                <a:lnTo>
                  <a:pt x="76" y="281"/>
                </a:lnTo>
                <a:lnTo>
                  <a:pt x="57" y="183"/>
                </a:lnTo>
                <a:lnTo>
                  <a:pt x="29" y="118"/>
                </a:lnTo>
                <a:lnTo>
                  <a:pt x="0" y="40"/>
                </a:lnTo>
                <a:close/>
              </a:path>
            </a:pathLst>
          </a:custGeom>
          <a:solidFill>
            <a:srgbClr val="00B050"/>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19" name="Freeform 18"/>
          <p:cNvSpPr>
            <a:spLocks/>
          </p:cNvSpPr>
          <p:nvPr/>
        </p:nvSpPr>
        <p:spPr bwMode="auto">
          <a:xfrm>
            <a:off x="2426070" y="1776064"/>
            <a:ext cx="789358" cy="1375914"/>
          </a:xfrm>
          <a:custGeom>
            <a:avLst/>
            <a:gdLst>
              <a:gd name="T0" fmla="*/ 96 w 397"/>
              <a:gd name="T1" fmla="*/ 0 h 645"/>
              <a:gd name="T2" fmla="*/ 60 w 397"/>
              <a:gd name="T3" fmla="*/ 253 h 645"/>
              <a:gd name="T4" fmla="*/ 98 w 397"/>
              <a:gd name="T5" fmla="*/ 306 h 645"/>
              <a:gd name="T6" fmla="*/ 39 w 397"/>
              <a:gd name="T7" fmla="*/ 362 h 645"/>
              <a:gd name="T8" fmla="*/ 32 w 397"/>
              <a:gd name="T9" fmla="*/ 402 h 645"/>
              <a:gd name="T10" fmla="*/ 49 w 397"/>
              <a:gd name="T11" fmla="*/ 430 h 645"/>
              <a:gd name="T12" fmla="*/ 32 w 397"/>
              <a:gd name="T13" fmla="*/ 444 h 645"/>
              <a:gd name="T14" fmla="*/ 0 w 397"/>
              <a:gd name="T15" fmla="*/ 591 h 645"/>
              <a:gd name="T16" fmla="*/ 190 w 397"/>
              <a:gd name="T17" fmla="*/ 621 h 645"/>
              <a:gd name="T18" fmla="*/ 369 w 397"/>
              <a:gd name="T19" fmla="*/ 645 h 645"/>
              <a:gd name="T20" fmla="*/ 387 w 397"/>
              <a:gd name="T21" fmla="*/ 513 h 645"/>
              <a:gd name="T22" fmla="*/ 397 w 397"/>
              <a:gd name="T23" fmla="*/ 440 h 645"/>
              <a:gd name="T24" fmla="*/ 379 w 397"/>
              <a:gd name="T25" fmla="*/ 413 h 645"/>
              <a:gd name="T26" fmla="*/ 338 w 397"/>
              <a:gd name="T27" fmla="*/ 421 h 645"/>
              <a:gd name="T28" fmla="*/ 285 w 397"/>
              <a:gd name="T29" fmla="*/ 427 h 645"/>
              <a:gd name="T30" fmla="*/ 275 w 397"/>
              <a:gd name="T31" fmla="*/ 367 h 645"/>
              <a:gd name="T32" fmla="*/ 211 w 397"/>
              <a:gd name="T33" fmla="*/ 318 h 645"/>
              <a:gd name="T34" fmla="*/ 220 w 397"/>
              <a:gd name="T35" fmla="*/ 286 h 645"/>
              <a:gd name="T36" fmla="*/ 226 w 397"/>
              <a:gd name="T37" fmla="*/ 231 h 645"/>
              <a:gd name="T38" fmla="*/ 143 w 397"/>
              <a:gd name="T39" fmla="*/ 113 h 645"/>
              <a:gd name="T40" fmla="*/ 154 w 397"/>
              <a:gd name="T41" fmla="*/ 8 h 645"/>
              <a:gd name="T42" fmla="*/ 96 w 397"/>
              <a:gd name="T43"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7" h="645">
                <a:moveTo>
                  <a:pt x="96" y="0"/>
                </a:moveTo>
                <a:lnTo>
                  <a:pt x="60" y="253"/>
                </a:lnTo>
                <a:lnTo>
                  <a:pt x="98" y="306"/>
                </a:lnTo>
                <a:lnTo>
                  <a:pt x="39" y="362"/>
                </a:lnTo>
                <a:lnTo>
                  <a:pt x="32" y="402"/>
                </a:lnTo>
                <a:lnTo>
                  <a:pt x="49" y="430"/>
                </a:lnTo>
                <a:lnTo>
                  <a:pt x="32" y="444"/>
                </a:lnTo>
                <a:lnTo>
                  <a:pt x="0" y="591"/>
                </a:lnTo>
                <a:lnTo>
                  <a:pt x="190" y="621"/>
                </a:lnTo>
                <a:lnTo>
                  <a:pt x="369" y="645"/>
                </a:lnTo>
                <a:lnTo>
                  <a:pt x="387" y="513"/>
                </a:lnTo>
                <a:lnTo>
                  <a:pt x="397" y="440"/>
                </a:lnTo>
                <a:lnTo>
                  <a:pt x="379" y="413"/>
                </a:lnTo>
                <a:lnTo>
                  <a:pt x="338" y="421"/>
                </a:lnTo>
                <a:lnTo>
                  <a:pt x="285" y="427"/>
                </a:lnTo>
                <a:lnTo>
                  <a:pt x="275" y="367"/>
                </a:lnTo>
                <a:lnTo>
                  <a:pt x="211" y="318"/>
                </a:lnTo>
                <a:lnTo>
                  <a:pt x="220" y="286"/>
                </a:lnTo>
                <a:lnTo>
                  <a:pt x="226" y="231"/>
                </a:lnTo>
                <a:lnTo>
                  <a:pt x="143" y="113"/>
                </a:lnTo>
                <a:lnTo>
                  <a:pt x="154" y="8"/>
                </a:lnTo>
                <a:lnTo>
                  <a:pt x="96" y="0"/>
                </a:lnTo>
                <a:close/>
              </a:path>
            </a:pathLst>
          </a:custGeom>
          <a:solidFill>
            <a:srgbClr val="00B050"/>
          </a:solidFill>
          <a:ln w="12700">
            <a:solidFill>
              <a:schemeClr val="bg1"/>
            </a:solidFill>
            <a:round/>
            <a:headEnd/>
            <a:tailEnd/>
          </a:ln>
          <a:effectLst/>
          <a:scene3d>
            <a:camera prst="orthographicFront"/>
            <a:lightRig rig="threePt" dir="t"/>
          </a:scene3d>
          <a:sp3d>
            <a:bevelT w="0" h="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20" name="Freeform 19"/>
          <p:cNvSpPr>
            <a:spLocks/>
          </p:cNvSpPr>
          <p:nvPr/>
        </p:nvSpPr>
        <p:spPr bwMode="auto">
          <a:xfrm>
            <a:off x="1940923" y="2949323"/>
            <a:ext cx="884797" cy="1427110"/>
          </a:xfrm>
          <a:custGeom>
            <a:avLst/>
            <a:gdLst>
              <a:gd name="T0" fmla="*/ 57 w 445"/>
              <a:gd name="T1" fmla="*/ 0 h 669"/>
              <a:gd name="T2" fmla="*/ 0 w 445"/>
              <a:gd name="T3" fmla="*/ 264 h 669"/>
              <a:gd name="T4" fmla="*/ 302 w 445"/>
              <a:gd name="T5" fmla="*/ 669 h 669"/>
              <a:gd name="T6" fmla="*/ 321 w 445"/>
              <a:gd name="T7" fmla="*/ 651 h 669"/>
              <a:gd name="T8" fmla="*/ 320 w 445"/>
              <a:gd name="T9" fmla="*/ 572 h 669"/>
              <a:gd name="T10" fmla="*/ 358 w 445"/>
              <a:gd name="T11" fmla="*/ 577 h 669"/>
              <a:gd name="T12" fmla="*/ 396 w 445"/>
              <a:gd name="T13" fmla="*/ 333 h 669"/>
              <a:gd name="T14" fmla="*/ 423 w 445"/>
              <a:gd name="T15" fmla="*/ 165 h 669"/>
              <a:gd name="T16" fmla="*/ 430 w 445"/>
              <a:gd name="T17" fmla="*/ 114 h 669"/>
              <a:gd name="T18" fmla="*/ 445 w 445"/>
              <a:gd name="T19" fmla="*/ 70 h 669"/>
              <a:gd name="T20" fmla="*/ 245 w 445"/>
              <a:gd name="T21" fmla="*/ 41 h 669"/>
              <a:gd name="T22" fmla="*/ 57 w 445"/>
              <a:gd name="T23"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5" h="669">
                <a:moveTo>
                  <a:pt x="57" y="0"/>
                </a:moveTo>
                <a:lnTo>
                  <a:pt x="0" y="264"/>
                </a:lnTo>
                <a:lnTo>
                  <a:pt x="302" y="669"/>
                </a:lnTo>
                <a:lnTo>
                  <a:pt x="321" y="651"/>
                </a:lnTo>
                <a:lnTo>
                  <a:pt x="320" y="572"/>
                </a:lnTo>
                <a:lnTo>
                  <a:pt x="358" y="577"/>
                </a:lnTo>
                <a:lnTo>
                  <a:pt x="396" y="333"/>
                </a:lnTo>
                <a:lnTo>
                  <a:pt x="423" y="165"/>
                </a:lnTo>
                <a:lnTo>
                  <a:pt x="430" y="114"/>
                </a:lnTo>
                <a:lnTo>
                  <a:pt x="445" y="70"/>
                </a:lnTo>
                <a:lnTo>
                  <a:pt x="245" y="41"/>
                </a:lnTo>
                <a:lnTo>
                  <a:pt x="57" y="0"/>
                </a:lnTo>
                <a:close/>
              </a:path>
            </a:pathLst>
          </a:custGeom>
          <a:solidFill>
            <a:schemeClr val="accent6">
              <a:lumMod val="20000"/>
              <a:lumOff val="80000"/>
            </a:schemeClr>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21" name="Freeform 20"/>
          <p:cNvSpPr>
            <a:spLocks/>
          </p:cNvSpPr>
          <p:nvPr/>
        </p:nvSpPr>
        <p:spPr bwMode="auto">
          <a:xfrm>
            <a:off x="2702445" y="1784596"/>
            <a:ext cx="1387838" cy="927942"/>
          </a:xfrm>
          <a:custGeom>
            <a:avLst/>
            <a:gdLst>
              <a:gd name="T0" fmla="*/ 11 w 698"/>
              <a:gd name="T1" fmla="*/ 0 h 435"/>
              <a:gd name="T2" fmla="*/ 147 w 698"/>
              <a:gd name="T3" fmla="*/ 18 h 435"/>
              <a:gd name="T4" fmla="*/ 231 w 698"/>
              <a:gd name="T5" fmla="*/ 29 h 435"/>
              <a:gd name="T6" fmla="*/ 340 w 698"/>
              <a:gd name="T7" fmla="*/ 41 h 435"/>
              <a:gd name="T8" fmla="*/ 441 w 698"/>
              <a:gd name="T9" fmla="*/ 50 h 435"/>
              <a:gd name="T10" fmla="*/ 615 w 698"/>
              <a:gd name="T11" fmla="*/ 63 h 435"/>
              <a:gd name="T12" fmla="*/ 698 w 698"/>
              <a:gd name="T13" fmla="*/ 69 h 435"/>
              <a:gd name="T14" fmla="*/ 695 w 698"/>
              <a:gd name="T15" fmla="*/ 423 h 435"/>
              <a:gd name="T16" fmla="*/ 267 w 698"/>
              <a:gd name="T17" fmla="*/ 387 h 435"/>
              <a:gd name="T18" fmla="*/ 258 w 698"/>
              <a:gd name="T19" fmla="*/ 435 h 435"/>
              <a:gd name="T20" fmla="*/ 241 w 698"/>
              <a:gd name="T21" fmla="*/ 412 h 435"/>
              <a:gd name="T22" fmla="*/ 202 w 698"/>
              <a:gd name="T23" fmla="*/ 416 h 435"/>
              <a:gd name="T24" fmla="*/ 146 w 698"/>
              <a:gd name="T25" fmla="*/ 424 h 435"/>
              <a:gd name="T26" fmla="*/ 136 w 698"/>
              <a:gd name="T27" fmla="*/ 363 h 435"/>
              <a:gd name="T28" fmla="*/ 70 w 698"/>
              <a:gd name="T29" fmla="*/ 313 h 435"/>
              <a:gd name="T30" fmla="*/ 81 w 698"/>
              <a:gd name="T31" fmla="*/ 267 h 435"/>
              <a:gd name="T32" fmla="*/ 87 w 698"/>
              <a:gd name="T33" fmla="*/ 230 h 435"/>
              <a:gd name="T34" fmla="*/ 0 w 698"/>
              <a:gd name="T35" fmla="*/ 108 h 435"/>
              <a:gd name="T36" fmla="*/ 11 w 698"/>
              <a:gd name="T3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8" h="435">
                <a:moveTo>
                  <a:pt x="11" y="0"/>
                </a:moveTo>
                <a:lnTo>
                  <a:pt x="147" y="18"/>
                </a:lnTo>
                <a:lnTo>
                  <a:pt x="231" y="29"/>
                </a:lnTo>
                <a:lnTo>
                  <a:pt x="340" y="41"/>
                </a:lnTo>
                <a:lnTo>
                  <a:pt x="441" y="50"/>
                </a:lnTo>
                <a:lnTo>
                  <a:pt x="615" y="63"/>
                </a:lnTo>
                <a:lnTo>
                  <a:pt x="698" y="69"/>
                </a:lnTo>
                <a:lnTo>
                  <a:pt x="695" y="423"/>
                </a:lnTo>
                <a:lnTo>
                  <a:pt x="267" y="387"/>
                </a:lnTo>
                <a:lnTo>
                  <a:pt x="258" y="435"/>
                </a:lnTo>
                <a:lnTo>
                  <a:pt x="241" y="412"/>
                </a:lnTo>
                <a:lnTo>
                  <a:pt x="202" y="416"/>
                </a:lnTo>
                <a:lnTo>
                  <a:pt x="146" y="424"/>
                </a:lnTo>
                <a:lnTo>
                  <a:pt x="136" y="363"/>
                </a:lnTo>
                <a:lnTo>
                  <a:pt x="70" y="313"/>
                </a:lnTo>
                <a:lnTo>
                  <a:pt x="81" y="267"/>
                </a:lnTo>
                <a:lnTo>
                  <a:pt x="87" y="230"/>
                </a:lnTo>
                <a:lnTo>
                  <a:pt x="0" y="108"/>
                </a:lnTo>
                <a:lnTo>
                  <a:pt x="11" y="0"/>
                </a:lnTo>
                <a:close/>
              </a:path>
            </a:pathLst>
          </a:custGeom>
          <a:solidFill>
            <a:srgbClr val="00B050"/>
          </a:solidFill>
          <a:ln w="12700">
            <a:solidFill>
              <a:schemeClr val="bg1"/>
            </a:solidFill>
            <a:round/>
            <a:headEnd/>
            <a:tailEnd/>
          </a:ln>
          <a:effectLst/>
          <a:scene3d>
            <a:camera prst="orthographicFront"/>
            <a:lightRig rig="threePt" dir="t"/>
          </a:scene3d>
          <a:sp3d>
            <a:bevelT w="0" h="0"/>
            <a:bevelB w="0" h="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22" name="Freeform 21"/>
          <p:cNvSpPr>
            <a:spLocks/>
          </p:cNvSpPr>
          <p:nvPr/>
        </p:nvSpPr>
        <p:spPr bwMode="auto">
          <a:xfrm>
            <a:off x="3131920" y="2601611"/>
            <a:ext cx="948423" cy="825548"/>
          </a:xfrm>
          <a:custGeom>
            <a:avLst/>
            <a:gdLst>
              <a:gd name="T0" fmla="*/ 47 w 477"/>
              <a:gd name="T1" fmla="*/ 0 h 387"/>
              <a:gd name="T2" fmla="*/ 29 w 477"/>
              <a:gd name="T3" fmla="*/ 146 h 387"/>
              <a:gd name="T4" fmla="*/ 0 w 477"/>
              <a:gd name="T5" fmla="*/ 351 h 387"/>
              <a:gd name="T6" fmla="*/ 138 w 477"/>
              <a:gd name="T7" fmla="*/ 362 h 387"/>
              <a:gd name="T8" fmla="*/ 462 w 477"/>
              <a:gd name="T9" fmla="*/ 387 h 387"/>
              <a:gd name="T10" fmla="*/ 477 w 477"/>
              <a:gd name="T11" fmla="*/ 40 h 387"/>
              <a:gd name="T12" fmla="*/ 47 w 477"/>
              <a:gd name="T13" fmla="*/ 0 h 387"/>
            </a:gdLst>
            <a:ahLst/>
            <a:cxnLst>
              <a:cxn ang="0">
                <a:pos x="T0" y="T1"/>
              </a:cxn>
              <a:cxn ang="0">
                <a:pos x="T2" y="T3"/>
              </a:cxn>
              <a:cxn ang="0">
                <a:pos x="T4" y="T5"/>
              </a:cxn>
              <a:cxn ang="0">
                <a:pos x="T6" y="T7"/>
              </a:cxn>
              <a:cxn ang="0">
                <a:pos x="T8" y="T9"/>
              </a:cxn>
              <a:cxn ang="0">
                <a:pos x="T10" y="T11"/>
              </a:cxn>
              <a:cxn ang="0">
                <a:pos x="T12" y="T13"/>
              </a:cxn>
            </a:cxnLst>
            <a:rect l="0" t="0" r="r" b="b"/>
            <a:pathLst>
              <a:path w="477" h="387">
                <a:moveTo>
                  <a:pt x="47" y="0"/>
                </a:moveTo>
                <a:lnTo>
                  <a:pt x="29" y="146"/>
                </a:lnTo>
                <a:lnTo>
                  <a:pt x="0" y="351"/>
                </a:lnTo>
                <a:lnTo>
                  <a:pt x="138" y="362"/>
                </a:lnTo>
                <a:lnTo>
                  <a:pt x="462" y="387"/>
                </a:lnTo>
                <a:lnTo>
                  <a:pt x="477" y="40"/>
                </a:lnTo>
                <a:lnTo>
                  <a:pt x="47" y="0"/>
                </a:lnTo>
                <a:close/>
              </a:path>
            </a:pathLst>
          </a:custGeom>
          <a:solidFill>
            <a:schemeClr val="accent6">
              <a:lumMod val="20000"/>
              <a:lumOff val="80000"/>
            </a:schemeClr>
          </a:solidFill>
          <a:ln w="12700">
            <a:solidFill>
              <a:schemeClr val="bg1"/>
            </a:solidFill>
            <a:round/>
            <a:headEnd/>
            <a:tailEnd/>
          </a:ln>
          <a:effectLst/>
          <a:scene3d>
            <a:camera prst="orthographicFront"/>
            <a:lightRig rig="threePt" dir="t"/>
          </a:scene3d>
          <a:sp3d>
            <a:bevelT w="0" h="0"/>
            <a:bevelB w="0" h="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23" name="Freeform 22"/>
          <p:cNvSpPr>
            <a:spLocks/>
          </p:cNvSpPr>
          <p:nvPr/>
        </p:nvSpPr>
        <p:spPr bwMode="auto">
          <a:xfrm>
            <a:off x="2674609" y="3102913"/>
            <a:ext cx="731697" cy="1019669"/>
          </a:xfrm>
          <a:custGeom>
            <a:avLst/>
            <a:gdLst>
              <a:gd name="T0" fmla="*/ 68 w 368"/>
              <a:gd name="T1" fmla="*/ 0 h 478"/>
              <a:gd name="T2" fmla="*/ 248 w 368"/>
              <a:gd name="T3" fmla="*/ 25 h 478"/>
              <a:gd name="T4" fmla="*/ 235 w 368"/>
              <a:gd name="T5" fmla="*/ 117 h 478"/>
              <a:gd name="T6" fmla="*/ 368 w 368"/>
              <a:gd name="T7" fmla="*/ 129 h 478"/>
              <a:gd name="T8" fmla="*/ 331 w 368"/>
              <a:gd name="T9" fmla="*/ 478 h 478"/>
              <a:gd name="T10" fmla="*/ 0 w 368"/>
              <a:gd name="T11" fmla="*/ 444 h 478"/>
              <a:gd name="T12" fmla="*/ 33 w 368"/>
              <a:gd name="T13" fmla="*/ 220 h 478"/>
              <a:gd name="T14" fmla="*/ 68 w 368"/>
              <a:gd name="T15" fmla="*/ 0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8" h="478">
                <a:moveTo>
                  <a:pt x="68" y="0"/>
                </a:moveTo>
                <a:lnTo>
                  <a:pt x="248" y="25"/>
                </a:lnTo>
                <a:lnTo>
                  <a:pt x="235" y="117"/>
                </a:lnTo>
                <a:lnTo>
                  <a:pt x="368" y="129"/>
                </a:lnTo>
                <a:lnTo>
                  <a:pt x="331" y="478"/>
                </a:lnTo>
                <a:lnTo>
                  <a:pt x="0" y="444"/>
                </a:lnTo>
                <a:lnTo>
                  <a:pt x="33" y="220"/>
                </a:lnTo>
                <a:lnTo>
                  <a:pt x="68" y="0"/>
                </a:lnTo>
                <a:close/>
              </a:path>
            </a:pathLst>
          </a:custGeom>
          <a:solidFill>
            <a:srgbClr val="00B050"/>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24" name="Freeform 23"/>
          <p:cNvSpPr>
            <a:spLocks/>
          </p:cNvSpPr>
          <p:nvPr/>
        </p:nvSpPr>
        <p:spPr bwMode="auto">
          <a:xfrm>
            <a:off x="3320808" y="3378095"/>
            <a:ext cx="988189" cy="785017"/>
          </a:xfrm>
          <a:custGeom>
            <a:avLst/>
            <a:gdLst>
              <a:gd name="T0" fmla="*/ 42 w 497"/>
              <a:gd name="T1" fmla="*/ 0 h 368"/>
              <a:gd name="T2" fmla="*/ 17 w 497"/>
              <a:gd name="T3" fmla="*/ 222 h 368"/>
              <a:gd name="T4" fmla="*/ 0 w 497"/>
              <a:gd name="T5" fmla="*/ 347 h 368"/>
              <a:gd name="T6" fmla="*/ 248 w 497"/>
              <a:gd name="T7" fmla="*/ 360 h 368"/>
              <a:gd name="T8" fmla="*/ 485 w 497"/>
              <a:gd name="T9" fmla="*/ 368 h 368"/>
              <a:gd name="T10" fmla="*/ 492 w 497"/>
              <a:gd name="T11" fmla="*/ 196 h 368"/>
              <a:gd name="T12" fmla="*/ 497 w 497"/>
              <a:gd name="T13" fmla="*/ 27 h 368"/>
              <a:gd name="T14" fmla="*/ 361 w 497"/>
              <a:gd name="T15" fmla="*/ 25 h 368"/>
              <a:gd name="T16" fmla="*/ 42 w 497"/>
              <a:gd name="T17"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368">
                <a:moveTo>
                  <a:pt x="42" y="0"/>
                </a:moveTo>
                <a:lnTo>
                  <a:pt x="17" y="222"/>
                </a:lnTo>
                <a:lnTo>
                  <a:pt x="0" y="347"/>
                </a:lnTo>
                <a:lnTo>
                  <a:pt x="248" y="360"/>
                </a:lnTo>
                <a:lnTo>
                  <a:pt x="485" y="368"/>
                </a:lnTo>
                <a:lnTo>
                  <a:pt x="492" y="196"/>
                </a:lnTo>
                <a:lnTo>
                  <a:pt x="497" y="27"/>
                </a:lnTo>
                <a:lnTo>
                  <a:pt x="361" y="25"/>
                </a:lnTo>
                <a:lnTo>
                  <a:pt x="42" y="0"/>
                </a:lnTo>
                <a:close/>
              </a:path>
            </a:pathLst>
          </a:custGeom>
          <a:solidFill>
            <a:srgbClr val="00602B"/>
          </a:solidFill>
          <a:ln w="12700">
            <a:solidFill>
              <a:schemeClr val="bg1"/>
            </a:solidFill>
            <a:round/>
            <a:headEnd/>
            <a:tailEnd/>
          </a:ln>
          <a:effectLst/>
          <a:scene3d>
            <a:camera prst="orthographicFront"/>
            <a:lightRig rig="threePt" dir="t"/>
          </a:scene3d>
          <a:sp3d>
            <a:bevelT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25" name="Freeform 24"/>
          <p:cNvSpPr>
            <a:spLocks/>
          </p:cNvSpPr>
          <p:nvPr/>
        </p:nvSpPr>
        <p:spPr bwMode="auto">
          <a:xfrm>
            <a:off x="2445953" y="4052186"/>
            <a:ext cx="882808" cy="1060200"/>
          </a:xfrm>
          <a:custGeom>
            <a:avLst/>
            <a:gdLst>
              <a:gd name="T0" fmla="*/ 113 w 444"/>
              <a:gd name="T1" fmla="*/ 0 h 497"/>
              <a:gd name="T2" fmla="*/ 104 w 444"/>
              <a:gd name="T3" fmla="*/ 65 h 497"/>
              <a:gd name="T4" fmla="*/ 66 w 444"/>
              <a:gd name="T5" fmla="*/ 56 h 497"/>
              <a:gd name="T6" fmla="*/ 68 w 444"/>
              <a:gd name="T7" fmla="*/ 141 h 497"/>
              <a:gd name="T8" fmla="*/ 49 w 444"/>
              <a:gd name="T9" fmla="*/ 157 h 497"/>
              <a:gd name="T10" fmla="*/ 77 w 444"/>
              <a:gd name="T11" fmla="*/ 209 h 497"/>
              <a:gd name="T12" fmla="*/ 49 w 444"/>
              <a:gd name="T13" fmla="*/ 231 h 497"/>
              <a:gd name="T14" fmla="*/ 34 w 444"/>
              <a:gd name="T15" fmla="*/ 268 h 497"/>
              <a:gd name="T16" fmla="*/ 13 w 444"/>
              <a:gd name="T17" fmla="*/ 305 h 497"/>
              <a:gd name="T18" fmla="*/ 28 w 444"/>
              <a:gd name="T19" fmla="*/ 326 h 497"/>
              <a:gd name="T20" fmla="*/ 2 w 444"/>
              <a:gd name="T21" fmla="*/ 334 h 497"/>
              <a:gd name="T22" fmla="*/ 0 w 444"/>
              <a:gd name="T23" fmla="*/ 368 h 497"/>
              <a:gd name="T24" fmla="*/ 250 w 444"/>
              <a:gd name="T25" fmla="*/ 495 h 497"/>
              <a:gd name="T26" fmla="*/ 392 w 444"/>
              <a:gd name="T27" fmla="*/ 497 h 497"/>
              <a:gd name="T28" fmla="*/ 444 w 444"/>
              <a:gd name="T29" fmla="*/ 38 h 497"/>
              <a:gd name="T30" fmla="*/ 113 w 444"/>
              <a:gd name="T31"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4" h="497">
                <a:moveTo>
                  <a:pt x="113" y="0"/>
                </a:moveTo>
                <a:lnTo>
                  <a:pt x="104" y="65"/>
                </a:lnTo>
                <a:lnTo>
                  <a:pt x="66" y="56"/>
                </a:lnTo>
                <a:lnTo>
                  <a:pt x="68" y="141"/>
                </a:lnTo>
                <a:lnTo>
                  <a:pt x="49" y="157"/>
                </a:lnTo>
                <a:lnTo>
                  <a:pt x="77" y="209"/>
                </a:lnTo>
                <a:lnTo>
                  <a:pt x="49" y="231"/>
                </a:lnTo>
                <a:lnTo>
                  <a:pt x="34" y="268"/>
                </a:lnTo>
                <a:lnTo>
                  <a:pt x="13" y="305"/>
                </a:lnTo>
                <a:lnTo>
                  <a:pt x="28" y="326"/>
                </a:lnTo>
                <a:lnTo>
                  <a:pt x="2" y="334"/>
                </a:lnTo>
                <a:lnTo>
                  <a:pt x="0" y="368"/>
                </a:lnTo>
                <a:lnTo>
                  <a:pt x="250" y="495"/>
                </a:lnTo>
                <a:lnTo>
                  <a:pt x="392" y="497"/>
                </a:lnTo>
                <a:lnTo>
                  <a:pt x="444" y="38"/>
                </a:lnTo>
                <a:lnTo>
                  <a:pt x="113" y="0"/>
                </a:lnTo>
                <a:close/>
              </a:path>
            </a:pathLst>
          </a:custGeom>
          <a:solidFill>
            <a:srgbClr val="00B050"/>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26" name="Freeform 25"/>
          <p:cNvSpPr>
            <a:spLocks/>
          </p:cNvSpPr>
          <p:nvPr/>
        </p:nvSpPr>
        <p:spPr bwMode="auto">
          <a:xfrm>
            <a:off x="3207475" y="4114049"/>
            <a:ext cx="958364" cy="1017536"/>
          </a:xfrm>
          <a:custGeom>
            <a:avLst/>
            <a:gdLst>
              <a:gd name="T0" fmla="*/ 58 w 482"/>
              <a:gd name="T1" fmla="*/ 0 h 477"/>
              <a:gd name="T2" fmla="*/ 482 w 482"/>
              <a:gd name="T3" fmla="*/ 19 h 477"/>
              <a:gd name="T4" fmla="*/ 462 w 482"/>
              <a:gd name="T5" fmla="*/ 443 h 477"/>
              <a:gd name="T6" fmla="*/ 324 w 482"/>
              <a:gd name="T7" fmla="*/ 435 h 477"/>
              <a:gd name="T8" fmla="*/ 196 w 482"/>
              <a:gd name="T9" fmla="*/ 431 h 477"/>
              <a:gd name="T10" fmla="*/ 196 w 482"/>
              <a:gd name="T11" fmla="*/ 448 h 477"/>
              <a:gd name="T12" fmla="*/ 88 w 482"/>
              <a:gd name="T13" fmla="*/ 448 h 477"/>
              <a:gd name="T14" fmla="*/ 82 w 482"/>
              <a:gd name="T15" fmla="*/ 477 h 477"/>
              <a:gd name="T16" fmla="*/ 0 w 482"/>
              <a:gd name="T17" fmla="*/ 468 h 477"/>
              <a:gd name="T18" fmla="*/ 46 w 482"/>
              <a:gd name="T19" fmla="*/ 111 h 477"/>
              <a:gd name="T20" fmla="*/ 58 w 482"/>
              <a:gd name="T21"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2" h="477">
                <a:moveTo>
                  <a:pt x="58" y="0"/>
                </a:moveTo>
                <a:lnTo>
                  <a:pt x="482" y="19"/>
                </a:lnTo>
                <a:lnTo>
                  <a:pt x="462" y="443"/>
                </a:lnTo>
                <a:lnTo>
                  <a:pt x="324" y="435"/>
                </a:lnTo>
                <a:lnTo>
                  <a:pt x="196" y="431"/>
                </a:lnTo>
                <a:lnTo>
                  <a:pt x="196" y="448"/>
                </a:lnTo>
                <a:lnTo>
                  <a:pt x="88" y="448"/>
                </a:lnTo>
                <a:lnTo>
                  <a:pt x="82" y="477"/>
                </a:lnTo>
                <a:lnTo>
                  <a:pt x="0" y="468"/>
                </a:lnTo>
                <a:lnTo>
                  <a:pt x="46" y="111"/>
                </a:lnTo>
                <a:lnTo>
                  <a:pt x="58" y="0"/>
                </a:lnTo>
                <a:close/>
              </a:path>
            </a:pathLst>
          </a:custGeom>
          <a:solidFill>
            <a:srgbClr val="00B050"/>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27" name="Freeform 26"/>
          <p:cNvSpPr>
            <a:spLocks/>
          </p:cNvSpPr>
          <p:nvPr/>
        </p:nvSpPr>
        <p:spPr bwMode="auto">
          <a:xfrm>
            <a:off x="5321045" y="4184445"/>
            <a:ext cx="664095" cy="671958"/>
          </a:xfrm>
          <a:custGeom>
            <a:avLst/>
            <a:gdLst>
              <a:gd name="T0" fmla="*/ 0 w 334"/>
              <a:gd name="T1" fmla="*/ 30 h 315"/>
              <a:gd name="T2" fmla="*/ 131 w 334"/>
              <a:gd name="T3" fmla="*/ 14 h 315"/>
              <a:gd name="T4" fmla="*/ 294 w 334"/>
              <a:gd name="T5" fmla="*/ 0 h 315"/>
              <a:gd name="T6" fmla="*/ 286 w 334"/>
              <a:gd name="T7" fmla="*/ 42 h 315"/>
              <a:gd name="T8" fmla="*/ 322 w 334"/>
              <a:gd name="T9" fmla="*/ 33 h 315"/>
              <a:gd name="T10" fmla="*/ 334 w 334"/>
              <a:gd name="T11" fmla="*/ 60 h 315"/>
              <a:gd name="T12" fmla="*/ 296 w 334"/>
              <a:gd name="T13" fmla="*/ 86 h 315"/>
              <a:gd name="T14" fmla="*/ 306 w 334"/>
              <a:gd name="T15" fmla="*/ 130 h 315"/>
              <a:gd name="T16" fmla="*/ 267 w 334"/>
              <a:gd name="T17" fmla="*/ 203 h 315"/>
              <a:gd name="T18" fmla="*/ 238 w 334"/>
              <a:gd name="T19" fmla="*/ 247 h 315"/>
              <a:gd name="T20" fmla="*/ 254 w 334"/>
              <a:gd name="T21" fmla="*/ 305 h 315"/>
              <a:gd name="T22" fmla="*/ 47 w 334"/>
              <a:gd name="T23" fmla="*/ 315 h 315"/>
              <a:gd name="T24" fmla="*/ 46 w 334"/>
              <a:gd name="T25" fmla="*/ 280 h 315"/>
              <a:gd name="T26" fmla="*/ 6 w 334"/>
              <a:gd name="T27" fmla="*/ 272 h 315"/>
              <a:gd name="T28" fmla="*/ 6 w 334"/>
              <a:gd name="T29" fmla="*/ 86 h 315"/>
              <a:gd name="T30" fmla="*/ 0 w 334"/>
              <a:gd name="T31" fmla="*/ 3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4" h="315">
                <a:moveTo>
                  <a:pt x="0" y="30"/>
                </a:moveTo>
                <a:lnTo>
                  <a:pt x="131" y="14"/>
                </a:lnTo>
                <a:lnTo>
                  <a:pt x="294" y="0"/>
                </a:lnTo>
                <a:lnTo>
                  <a:pt x="286" y="42"/>
                </a:lnTo>
                <a:lnTo>
                  <a:pt x="322" y="33"/>
                </a:lnTo>
                <a:lnTo>
                  <a:pt x="334" y="60"/>
                </a:lnTo>
                <a:lnTo>
                  <a:pt x="296" y="86"/>
                </a:lnTo>
                <a:lnTo>
                  <a:pt x="306" y="130"/>
                </a:lnTo>
                <a:lnTo>
                  <a:pt x="267" y="203"/>
                </a:lnTo>
                <a:lnTo>
                  <a:pt x="238" y="247"/>
                </a:lnTo>
                <a:lnTo>
                  <a:pt x="254" y="305"/>
                </a:lnTo>
                <a:lnTo>
                  <a:pt x="47" y="315"/>
                </a:lnTo>
                <a:lnTo>
                  <a:pt x="46" y="280"/>
                </a:lnTo>
                <a:lnTo>
                  <a:pt x="6" y="272"/>
                </a:lnTo>
                <a:lnTo>
                  <a:pt x="6" y="86"/>
                </a:lnTo>
                <a:lnTo>
                  <a:pt x="0" y="30"/>
                </a:lnTo>
                <a:close/>
              </a:path>
            </a:pathLst>
          </a:custGeom>
          <a:solidFill>
            <a:srgbClr val="00B050"/>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28" name="Freeform 27"/>
          <p:cNvSpPr>
            <a:spLocks/>
          </p:cNvSpPr>
          <p:nvPr/>
        </p:nvSpPr>
        <p:spPr bwMode="auto">
          <a:xfrm>
            <a:off x="5006893" y="2930123"/>
            <a:ext cx="807253" cy="558898"/>
          </a:xfrm>
          <a:custGeom>
            <a:avLst/>
            <a:gdLst>
              <a:gd name="T0" fmla="*/ 7 w 406"/>
              <a:gd name="T1" fmla="*/ 14 h 262"/>
              <a:gd name="T2" fmla="*/ 0 w 406"/>
              <a:gd name="T3" fmla="*/ 58 h 262"/>
              <a:gd name="T4" fmla="*/ 9 w 406"/>
              <a:gd name="T5" fmla="*/ 107 h 262"/>
              <a:gd name="T6" fmla="*/ 47 w 406"/>
              <a:gd name="T7" fmla="*/ 208 h 262"/>
              <a:gd name="T8" fmla="*/ 68 w 406"/>
              <a:gd name="T9" fmla="*/ 262 h 262"/>
              <a:gd name="T10" fmla="*/ 305 w 406"/>
              <a:gd name="T11" fmla="*/ 249 h 262"/>
              <a:gd name="T12" fmla="*/ 345 w 406"/>
              <a:gd name="T13" fmla="*/ 262 h 262"/>
              <a:gd name="T14" fmla="*/ 369 w 406"/>
              <a:gd name="T15" fmla="*/ 210 h 262"/>
              <a:gd name="T16" fmla="*/ 359 w 406"/>
              <a:gd name="T17" fmla="*/ 173 h 262"/>
              <a:gd name="T18" fmla="*/ 400 w 406"/>
              <a:gd name="T19" fmla="*/ 166 h 262"/>
              <a:gd name="T20" fmla="*/ 406 w 406"/>
              <a:gd name="T21" fmla="*/ 108 h 262"/>
              <a:gd name="T22" fmla="*/ 381 w 406"/>
              <a:gd name="T23" fmla="*/ 82 h 262"/>
              <a:gd name="T24" fmla="*/ 339 w 406"/>
              <a:gd name="T25" fmla="*/ 58 h 262"/>
              <a:gd name="T26" fmla="*/ 349 w 406"/>
              <a:gd name="T27" fmla="*/ 24 h 262"/>
              <a:gd name="T28" fmla="*/ 331 w 406"/>
              <a:gd name="T29" fmla="*/ 0 h 262"/>
              <a:gd name="T30" fmla="*/ 242 w 406"/>
              <a:gd name="T31" fmla="*/ 3 h 262"/>
              <a:gd name="T32" fmla="*/ 152 w 406"/>
              <a:gd name="T33" fmla="*/ 7 h 262"/>
              <a:gd name="T34" fmla="*/ 7 w 406"/>
              <a:gd name="T35" fmla="*/ 1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6" h="262">
                <a:moveTo>
                  <a:pt x="7" y="14"/>
                </a:moveTo>
                <a:lnTo>
                  <a:pt x="0" y="58"/>
                </a:lnTo>
                <a:lnTo>
                  <a:pt x="9" y="107"/>
                </a:lnTo>
                <a:lnTo>
                  <a:pt x="47" y="208"/>
                </a:lnTo>
                <a:lnTo>
                  <a:pt x="68" y="262"/>
                </a:lnTo>
                <a:lnTo>
                  <a:pt x="305" y="249"/>
                </a:lnTo>
                <a:lnTo>
                  <a:pt x="345" y="262"/>
                </a:lnTo>
                <a:lnTo>
                  <a:pt x="369" y="210"/>
                </a:lnTo>
                <a:lnTo>
                  <a:pt x="359" y="173"/>
                </a:lnTo>
                <a:lnTo>
                  <a:pt x="400" y="166"/>
                </a:lnTo>
                <a:lnTo>
                  <a:pt x="406" y="108"/>
                </a:lnTo>
                <a:lnTo>
                  <a:pt x="381" y="82"/>
                </a:lnTo>
                <a:lnTo>
                  <a:pt x="339" y="58"/>
                </a:lnTo>
                <a:lnTo>
                  <a:pt x="349" y="24"/>
                </a:lnTo>
                <a:lnTo>
                  <a:pt x="331" y="0"/>
                </a:lnTo>
                <a:lnTo>
                  <a:pt x="242" y="3"/>
                </a:lnTo>
                <a:lnTo>
                  <a:pt x="152" y="7"/>
                </a:lnTo>
                <a:lnTo>
                  <a:pt x="7" y="14"/>
                </a:lnTo>
                <a:close/>
              </a:path>
            </a:pathLst>
          </a:custGeom>
          <a:solidFill>
            <a:srgbClr val="00602B"/>
          </a:solidFill>
          <a:ln w="1270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29" name="Freeform 28"/>
          <p:cNvSpPr>
            <a:spLocks/>
          </p:cNvSpPr>
          <p:nvPr/>
        </p:nvSpPr>
        <p:spPr bwMode="auto">
          <a:xfrm>
            <a:off x="5140110" y="3459157"/>
            <a:ext cx="920587" cy="817015"/>
          </a:xfrm>
          <a:custGeom>
            <a:avLst/>
            <a:gdLst>
              <a:gd name="T0" fmla="*/ 0 w 463"/>
              <a:gd name="T1" fmla="*/ 14 h 383"/>
              <a:gd name="T2" fmla="*/ 202 w 463"/>
              <a:gd name="T3" fmla="*/ 0 h 383"/>
              <a:gd name="T4" fmla="*/ 245 w 463"/>
              <a:gd name="T5" fmla="*/ 0 h 383"/>
              <a:gd name="T6" fmla="*/ 277 w 463"/>
              <a:gd name="T7" fmla="*/ 12 h 383"/>
              <a:gd name="T8" fmla="*/ 261 w 463"/>
              <a:gd name="T9" fmla="*/ 46 h 383"/>
              <a:gd name="T10" fmla="*/ 320 w 463"/>
              <a:gd name="T11" fmla="*/ 99 h 383"/>
              <a:gd name="T12" fmla="*/ 339 w 463"/>
              <a:gd name="T13" fmla="*/ 145 h 383"/>
              <a:gd name="T14" fmla="*/ 374 w 463"/>
              <a:gd name="T15" fmla="*/ 133 h 383"/>
              <a:gd name="T16" fmla="*/ 372 w 463"/>
              <a:gd name="T17" fmla="*/ 199 h 383"/>
              <a:gd name="T18" fmla="*/ 407 w 463"/>
              <a:gd name="T19" fmla="*/ 218 h 383"/>
              <a:gd name="T20" fmla="*/ 424 w 463"/>
              <a:gd name="T21" fmla="*/ 275 h 383"/>
              <a:gd name="T22" fmla="*/ 450 w 463"/>
              <a:gd name="T23" fmla="*/ 279 h 383"/>
              <a:gd name="T24" fmla="*/ 463 w 463"/>
              <a:gd name="T25" fmla="*/ 302 h 383"/>
              <a:gd name="T26" fmla="*/ 432 w 463"/>
              <a:gd name="T27" fmla="*/ 335 h 383"/>
              <a:gd name="T28" fmla="*/ 421 w 463"/>
              <a:gd name="T29" fmla="*/ 373 h 383"/>
              <a:gd name="T30" fmla="*/ 378 w 463"/>
              <a:gd name="T31" fmla="*/ 383 h 383"/>
              <a:gd name="T32" fmla="*/ 388 w 463"/>
              <a:gd name="T33" fmla="*/ 341 h 383"/>
              <a:gd name="T34" fmla="*/ 215 w 463"/>
              <a:gd name="T35" fmla="*/ 356 h 383"/>
              <a:gd name="T36" fmla="*/ 91 w 463"/>
              <a:gd name="T37" fmla="*/ 372 h 383"/>
              <a:gd name="T38" fmla="*/ 82 w 463"/>
              <a:gd name="T39" fmla="*/ 331 h 383"/>
              <a:gd name="T40" fmla="*/ 74 w 463"/>
              <a:gd name="T41" fmla="*/ 209 h 383"/>
              <a:gd name="T42" fmla="*/ 73 w 463"/>
              <a:gd name="T43" fmla="*/ 143 h 383"/>
              <a:gd name="T44" fmla="*/ 30 w 463"/>
              <a:gd name="T45" fmla="*/ 112 h 383"/>
              <a:gd name="T46" fmla="*/ 46 w 463"/>
              <a:gd name="T47" fmla="*/ 85 h 383"/>
              <a:gd name="T48" fmla="*/ 26 w 463"/>
              <a:gd name="T49" fmla="*/ 69 h 383"/>
              <a:gd name="T50" fmla="*/ 0 w 463"/>
              <a:gd name="T51" fmla="*/ 14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3" h="383">
                <a:moveTo>
                  <a:pt x="0" y="14"/>
                </a:moveTo>
                <a:lnTo>
                  <a:pt x="202" y="0"/>
                </a:lnTo>
                <a:lnTo>
                  <a:pt x="245" y="0"/>
                </a:lnTo>
                <a:lnTo>
                  <a:pt x="277" y="12"/>
                </a:lnTo>
                <a:lnTo>
                  <a:pt x="261" y="46"/>
                </a:lnTo>
                <a:lnTo>
                  <a:pt x="320" y="99"/>
                </a:lnTo>
                <a:lnTo>
                  <a:pt x="339" y="145"/>
                </a:lnTo>
                <a:lnTo>
                  <a:pt x="374" y="133"/>
                </a:lnTo>
                <a:lnTo>
                  <a:pt x="372" y="199"/>
                </a:lnTo>
                <a:lnTo>
                  <a:pt x="407" y="218"/>
                </a:lnTo>
                <a:lnTo>
                  <a:pt x="424" y="275"/>
                </a:lnTo>
                <a:lnTo>
                  <a:pt x="450" y="279"/>
                </a:lnTo>
                <a:lnTo>
                  <a:pt x="463" y="302"/>
                </a:lnTo>
                <a:lnTo>
                  <a:pt x="432" y="335"/>
                </a:lnTo>
                <a:lnTo>
                  <a:pt x="421" y="373"/>
                </a:lnTo>
                <a:lnTo>
                  <a:pt x="378" y="383"/>
                </a:lnTo>
                <a:lnTo>
                  <a:pt x="388" y="341"/>
                </a:lnTo>
                <a:lnTo>
                  <a:pt x="215" y="356"/>
                </a:lnTo>
                <a:lnTo>
                  <a:pt x="91" y="372"/>
                </a:lnTo>
                <a:lnTo>
                  <a:pt x="82" y="331"/>
                </a:lnTo>
                <a:lnTo>
                  <a:pt x="74" y="209"/>
                </a:lnTo>
                <a:lnTo>
                  <a:pt x="73" y="143"/>
                </a:lnTo>
                <a:lnTo>
                  <a:pt x="30" y="112"/>
                </a:lnTo>
                <a:lnTo>
                  <a:pt x="46" y="85"/>
                </a:lnTo>
                <a:lnTo>
                  <a:pt x="26" y="69"/>
                </a:lnTo>
                <a:lnTo>
                  <a:pt x="0" y="14"/>
                </a:lnTo>
                <a:close/>
              </a:path>
            </a:pathLst>
          </a:custGeom>
          <a:solidFill>
            <a:srgbClr val="00602B"/>
          </a:solidFill>
          <a:ln w="1270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30" name="Freeform 29"/>
          <p:cNvSpPr>
            <a:spLocks/>
          </p:cNvSpPr>
          <p:nvPr/>
        </p:nvSpPr>
        <p:spPr bwMode="auto">
          <a:xfrm>
            <a:off x="6909703" y="4216443"/>
            <a:ext cx="683978" cy="580229"/>
          </a:xfrm>
          <a:custGeom>
            <a:avLst/>
            <a:gdLst>
              <a:gd name="T0" fmla="*/ 13 w 344"/>
              <a:gd name="T1" fmla="*/ 48 h 272"/>
              <a:gd name="T2" fmla="*/ 40 w 344"/>
              <a:gd name="T3" fmla="*/ 22 h 272"/>
              <a:gd name="T4" fmla="*/ 143 w 344"/>
              <a:gd name="T5" fmla="*/ 0 h 272"/>
              <a:gd name="T6" fmla="*/ 174 w 344"/>
              <a:gd name="T7" fmla="*/ 15 h 272"/>
              <a:gd name="T8" fmla="*/ 241 w 344"/>
              <a:gd name="T9" fmla="*/ 3 h 272"/>
              <a:gd name="T10" fmla="*/ 295 w 344"/>
              <a:gd name="T11" fmla="*/ 42 h 272"/>
              <a:gd name="T12" fmla="*/ 344 w 344"/>
              <a:gd name="T13" fmla="*/ 73 h 272"/>
              <a:gd name="T14" fmla="*/ 316 w 344"/>
              <a:gd name="T15" fmla="*/ 154 h 272"/>
              <a:gd name="T16" fmla="*/ 275 w 344"/>
              <a:gd name="T17" fmla="*/ 195 h 272"/>
              <a:gd name="T18" fmla="*/ 229 w 344"/>
              <a:gd name="T19" fmla="*/ 208 h 272"/>
              <a:gd name="T20" fmla="*/ 239 w 344"/>
              <a:gd name="T21" fmla="*/ 241 h 272"/>
              <a:gd name="T22" fmla="*/ 210 w 344"/>
              <a:gd name="T23" fmla="*/ 272 h 272"/>
              <a:gd name="T24" fmla="*/ 157 w 344"/>
              <a:gd name="T25" fmla="*/ 195 h 272"/>
              <a:gd name="T26" fmla="*/ 22 w 344"/>
              <a:gd name="T27" fmla="*/ 73 h 272"/>
              <a:gd name="T28" fmla="*/ 0 w 344"/>
              <a:gd name="T29" fmla="*/ 73 h 272"/>
              <a:gd name="T30" fmla="*/ 13 w 344"/>
              <a:gd name="T31" fmla="*/ 4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4" h="272">
                <a:moveTo>
                  <a:pt x="13" y="48"/>
                </a:moveTo>
                <a:lnTo>
                  <a:pt x="40" y="22"/>
                </a:lnTo>
                <a:lnTo>
                  <a:pt x="143" y="0"/>
                </a:lnTo>
                <a:lnTo>
                  <a:pt x="174" y="15"/>
                </a:lnTo>
                <a:lnTo>
                  <a:pt x="241" y="3"/>
                </a:lnTo>
                <a:lnTo>
                  <a:pt x="295" y="42"/>
                </a:lnTo>
                <a:lnTo>
                  <a:pt x="344" y="73"/>
                </a:lnTo>
                <a:lnTo>
                  <a:pt x="316" y="154"/>
                </a:lnTo>
                <a:lnTo>
                  <a:pt x="275" y="195"/>
                </a:lnTo>
                <a:lnTo>
                  <a:pt x="229" y="208"/>
                </a:lnTo>
                <a:lnTo>
                  <a:pt x="239" y="241"/>
                </a:lnTo>
                <a:lnTo>
                  <a:pt x="210" y="272"/>
                </a:lnTo>
                <a:lnTo>
                  <a:pt x="157" y="195"/>
                </a:lnTo>
                <a:lnTo>
                  <a:pt x="22" y="73"/>
                </a:lnTo>
                <a:lnTo>
                  <a:pt x="0" y="73"/>
                </a:lnTo>
                <a:lnTo>
                  <a:pt x="13" y="48"/>
                </a:lnTo>
                <a:close/>
              </a:path>
            </a:pathLst>
          </a:custGeom>
          <a:solidFill>
            <a:srgbClr val="00B050"/>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31" name="Freeform 30"/>
          <p:cNvSpPr>
            <a:spLocks/>
          </p:cNvSpPr>
          <p:nvPr/>
        </p:nvSpPr>
        <p:spPr bwMode="auto">
          <a:xfrm>
            <a:off x="5414496" y="4828670"/>
            <a:ext cx="817195" cy="701823"/>
          </a:xfrm>
          <a:custGeom>
            <a:avLst/>
            <a:gdLst>
              <a:gd name="T0" fmla="*/ 0 w 411"/>
              <a:gd name="T1" fmla="*/ 8 h 329"/>
              <a:gd name="T2" fmla="*/ 207 w 411"/>
              <a:gd name="T3" fmla="*/ 0 h 329"/>
              <a:gd name="T4" fmla="*/ 244 w 411"/>
              <a:gd name="T5" fmla="*/ 68 h 329"/>
              <a:gd name="T6" fmla="*/ 212 w 411"/>
              <a:gd name="T7" fmla="*/ 147 h 329"/>
              <a:gd name="T8" fmla="*/ 202 w 411"/>
              <a:gd name="T9" fmla="*/ 183 h 329"/>
              <a:gd name="T10" fmla="*/ 340 w 411"/>
              <a:gd name="T11" fmla="*/ 168 h 329"/>
              <a:gd name="T12" fmla="*/ 350 w 411"/>
              <a:gd name="T13" fmla="*/ 221 h 329"/>
              <a:gd name="T14" fmla="*/ 307 w 411"/>
              <a:gd name="T15" fmla="*/ 216 h 329"/>
              <a:gd name="T16" fmla="*/ 288 w 411"/>
              <a:gd name="T17" fmla="*/ 239 h 329"/>
              <a:gd name="T18" fmla="*/ 311 w 411"/>
              <a:gd name="T19" fmla="*/ 254 h 329"/>
              <a:gd name="T20" fmla="*/ 349 w 411"/>
              <a:gd name="T21" fmla="*/ 236 h 329"/>
              <a:gd name="T22" fmla="*/ 350 w 411"/>
              <a:gd name="T23" fmla="*/ 261 h 329"/>
              <a:gd name="T24" fmla="*/ 370 w 411"/>
              <a:gd name="T25" fmla="*/ 240 h 329"/>
              <a:gd name="T26" fmla="*/ 384 w 411"/>
              <a:gd name="T27" fmla="*/ 240 h 329"/>
              <a:gd name="T28" fmla="*/ 367 w 411"/>
              <a:gd name="T29" fmla="*/ 283 h 329"/>
              <a:gd name="T30" fmla="*/ 400 w 411"/>
              <a:gd name="T31" fmla="*/ 292 h 329"/>
              <a:gd name="T32" fmla="*/ 411 w 411"/>
              <a:gd name="T33" fmla="*/ 315 h 329"/>
              <a:gd name="T34" fmla="*/ 396 w 411"/>
              <a:gd name="T35" fmla="*/ 322 h 329"/>
              <a:gd name="T36" fmla="*/ 374 w 411"/>
              <a:gd name="T37" fmla="*/ 307 h 329"/>
              <a:gd name="T38" fmla="*/ 337 w 411"/>
              <a:gd name="T39" fmla="*/ 296 h 329"/>
              <a:gd name="T40" fmla="*/ 345 w 411"/>
              <a:gd name="T41" fmla="*/ 325 h 329"/>
              <a:gd name="T42" fmla="*/ 325 w 411"/>
              <a:gd name="T43" fmla="*/ 329 h 329"/>
              <a:gd name="T44" fmla="*/ 309 w 411"/>
              <a:gd name="T45" fmla="*/ 302 h 329"/>
              <a:gd name="T46" fmla="*/ 299 w 411"/>
              <a:gd name="T47" fmla="*/ 319 h 329"/>
              <a:gd name="T48" fmla="*/ 239 w 411"/>
              <a:gd name="T49" fmla="*/ 319 h 329"/>
              <a:gd name="T50" fmla="*/ 239 w 411"/>
              <a:gd name="T51" fmla="*/ 302 h 329"/>
              <a:gd name="T52" fmla="*/ 216 w 411"/>
              <a:gd name="T53" fmla="*/ 283 h 329"/>
              <a:gd name="T54" fmla="*/ 170 w 411"/>
              <a:gd name="T55" fmla="*/ 281 h 329"/>
              <a:gd name="T56" fmla="*/ 208 w 411"/>
              <a:gd name="T57" fmla="*/ 302 h 329"/>
              <a:gd name="T58" fmla="*/ 155 w 411"/>
              <a:gd name="T59" fmla="*/ 314 h 329"/>
              <a:gd name="T60" fmla="*/ 72 w 411"/>
              <a:gd name="T61" fmla="*/ 299 h 329"/>
              <a:gd name="T62" fmla="*/ 41 w 411"/>
              <a:gd name="T63" fmla="*/ 302 h 329"/>
              <a:gd name="T64" fmla="*/ 52 w 411"/>
              <a:gd name="T65" fmla="*/ 192 h 329"/>
              <a:gd name="T66" fmla="*/ 2 w 411"/>
              <a:gd name="T67" fmla="*/ 106 h 329"/>
              <a:gd name="T68" fmla="*/ 0 w 411"/>
              <a:gd name="T69" fmla="*/ 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1" h="329">
                <a:moveTo>
                  <a:pt x="0" y="8"/>
                </a:moveTo>
                <a:lnTo>
                  <a:pt x="207" y="0"/>
                </a:lnTo>
                <a:lnTo>
                  <a:pt x="244" y="68"/>
                </a:lnTo>
                <a:lnTo>
                  <a:pt x="212" y="147"/>
                </a:lnTo>
                <a:lnTo>
                  <a:pt x="202" y="183"/>
                </a:lnTo>
                <a:lnTo>
                  <a:pt x="340" y="168"/>
                </a:lnTo>
                <a:lnTo>
                  <a:pt x="350" y="221"/>
                </a:lnTo>
                <a:lnTo>
                  <a:pt x="307" y="216"/>
                </a:lnTo>
                <a:lnTo>
                  <a:pt x="288" y="239"/>
                </a:lnTo>
                <a:lnTo>
                  <a:pt x="311" y="254"/>
                </a:lnTo>
                <a:lnTo>
                  <a:pt x="349" y="236"/>
                </a:lnTo>
                <a:lnTo>
                  <a:pt x="350" y="261"/>
                </a:lnTo>
                <a:lnTo>
                  <a:pt x="370" y="240"/>
                </a:lnTo>
                <a:lnTo>
                  <a:pt x="384" y="240"/>
                </a:lnTo>
                <a:lnTo>
                  <a:pt x="367" y="283"/>
                </a:lnTo>
                <a:lnTo>
                  <a:pt x="400" y="292"/>
                </a:lnTo>
                <a:lnTo>
                  <a:pt x="411" y="315"/>
                </a:lnTo>
                <a:lnTo>
                  <a:pt x="396" y="322"/>
                </a:lnTo>
                <a:lnTo>
                  <a:pt x="374" y="307"/>
                </a:lnTo>
                <a:lnTo>
                  <a:pt x="337" y="296"/>
                </a:lnTo>
                <a:lnTo>
                  <a:pt x="345" y="325"/>
                </a:lnTo>
                <a:lnTo>
                  <a:pt x="325" y="329"/>
                </a:lnTo>
                <a:lnTo>
                  <a:pt x="309" y="302"/>
                </a:lnTo>
                <a:lnTo>
                  <a:pt x="299" y="319"/>
                </a:lnTo>
                <a:lnTo>
                  <a:pt x="239" y="319"/>
                </a:lnTo>
                <a:lnTo>
                  <a:pt x="239" y="302"/>
                </a:lnTo>
                <a:lnTo>
                  <a:pt x="216" y="283"/>
                </a:lnTo>
                <a:lnTo>
                  <a:pt x="170" y="281"/>
                </a:lnTo>
                <a:lnTo>
                  <a:pt x="208" y="302"/>
                </a:lnTo>
                <a:lnTo>
                  <a:pt x="155" y="314"/>
                </a:lnTo>
                <a:lnTo>
                  <a:pt x="72" y="299"/>
                </a:lnTo>
                <a:lnTo>
                  <a:pt x="41" y="302"/>
                </a:lnTo>
                <a:lnTo>
                  <a:pt x="52" y="192"/>
                </a:lnTo>
                <a:lnTo>
                  <a:pt x="2" y="106"/>
                </a:lnTo>
                <a:lnTo>
                  <a:pt x="0" y="8"/>
                </a:lnTo>
                <a:close/>
              </a:path>
            </a:pathLst>
          </a:custGeom>
          <a:solidFill>
            <a:srgbClr val="00B050"/>
          </a:solidFill>
          <a:ln w="12700">
            <a:solidFill>
              <a:schemeClr val="bg1"/>
            </a:solidFill>
            <a:round/>
            <a:headEnd/>
            <a:tailEnd/>
          </a:ln>
          <a:effectLst/>
          <a:scene3d>
            <a:camera prst="orthographicFront"/>
            <a:lightRig rig="threePt" dir="t"/>
          </a:scene3d>
          <a:sp3d>
            <a:bevelT w="0" h="0"/>
            <a:bevelB w="0" h="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32" name="Freeform 31"/>
          <p:cNvSpPr>
            <a:spLocks/>
          </p:cNvSpPr>
          <p:nvPr/>
        </p:nvSpPr>
        <p:spPr bwMode="auto">
          <a:xfrm>
            <a:off x="5909584" y="4000990"/>
            <a:ext cx="1169125" cy="447971"/>
          </a:xfrm>
          <a:custGeom>
            <a:avLst/>
            <a:gdLst>
              <a:gd name="T0" fmla="*/ 36 w 588"/>
              <a:gd name="T1" fmla="*/ 96 h 210"/>
              <a:gd name="T2" fmla="*/ 36 w 588"/>
              <a:gd name="T3" fmla="*/ 99 h 210"/>
              <a:gd name="T4" fmla="*/ 26 w 588"/>
              <a:gd name="T5" fmla="*/ 119 h 210"/>
              <a:gd name="T6" fmla="*/ 37 w 588"/>
              <a:gd name="T7" fmla="*/ 145 h 210"/>
              <a:gd name="T8" fmla="*/ 0 w 588"/>
              <a:gd name="T9" fmla="*/ 170 h 210"/>
              <a:gd name="T10" fmla="*/ 9 w 588"/>
              <a:gd name="T11" fmla="*/ 210 h 210"/>
              <a:gd name="T12" fmla="*/ 161 w 588"/>
              <a:gd name="T13" fmla="*/ 197 h 210"/>
              <a:gd name="T14" fmla="*/ 345 w 588"/>
              <a:gd name="T15" fmla="*/ 176 h 210"/>
              <a:gd name="T16" fmla="*/ 436 w 588"/>
              <a:gd name="T17" fmla="*/ 160 h 210"/>
              <a:gd name="T18" fmla="*/ 455 w 588"/>
              <a:gd name="T19" fmla="*/ 106 h 210"/>
              <a:gd name="T20" fmla="*/ 488 w 588"/>
              <a:gd name="T21" fmla="*/ 104 h 210"/>
              <a:gd name="T22" fmla="*/ 588 w 588"/>
              <a:gd name="T23" fmla="*/ 0 h 210"/>
              <a:gd name="T24" fmla="*/ 458 w 588"/>
              <a:gd name="T25" fmla="*/ 27 h 210"/>
              <a:gd name="T26" fmla="*/ 153 w 588"/>
              <a:gd name="T27" fmla="*/ 68 h 210"/>
              <a:gd name="T28" fmla="*/ 156 w 588"/>
              <a:gd name="T29" fmla="*/ 81 h 210"/>
              <a:gd name="T30" fmla="*/ 36 w 588"/>
              <a:gd name="T31" fmla="*/ 9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8" h="210">
                <a:moveTo>
                  <a:pt x="36" y="96"/>
                </a:moveTo>
                <a:lnTo>
                  <a:pt x="36" y="99"/>
                </a:lnTo>
                <a:lnTo>
                  <a:pt x="26" y="119"/>
                </a:lnTo>
                <a:lnTo>
                  <a:pt x="37" y="145"/>
                </a:lnTo>
                <a:lnTo>
                  <a:pt x="0" y="170"/>
                </a:lnTo>
                <a:lnTo>
                  <a:pt x="9" y="210"/>
                </a:lnTo>
                <a:lnTo>
                  <a:pt x="161" y="197"/>
                </a:lnTo>
                <a:lnTo>
                  <a:pt x="345" y="176"/>
                </a:lnTo>
                <a:lnTo>
                  <a:pt x="436" y="160"/>
                </a:lnTo>
                <a:lnTo>
                  <a:pt x="455" y="106"/>
                </a:lnTo>
                <a:lnTo>
                  <a:pt x="488" y="104"/>
                </a:lnTo>
                <a:lnTo>
                  <a:pt x="588" y="0"/>
                </a:lnTo>
                <a:lnTo>
                  <a:pt x="458" y="27"/>
                </a:lnTo>
                <a:lnTo>
                  <a:pt x="153" y="68"/>
                </a:lnTo>
                <a:lnTo>
                  <a:pt x="156" y="81"/>
                </a:lnTo>
                <a:lnTo>
                  <a:pt x="36" y="96"/>
                </a:lnTo>
                <a:close/>
              </a:path>
            </a:pathLst>
          </a:custGeom>
          <a:solidFill>
            <a:schemeClr val="accent6">
              <a:lumMod val="20000"/>
              <a:lumOff val="80000"/>
            </a:schemeClr>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33" name="Freeform 32"/>
          <p:cNvSpPr>
            <a:spLocks/>
          </p:cNvSpPr>
          <p:nvPr/>
        </p:nvSpPr>
        <p:spPr bwMode="auto">
          <a:xfrm>
            <a:off x="5796251" y="4419096"/>
            <a:ext cx="473217" cy="898077"/>
          </a:xfrm>
          <a:custGeom>
            <a:avLst/>
            <a:gdLst>
              <a:gd name="T0" fmla="*/ 68 w 238"/>
              <a:gd name="T1" fmla="*/ 15 h 421"/>
              <a:gd name="T2" fmla="*/ 32 w 238"/>
              <a:gd name="T3" fmla="*/ 85 h 421"/>
              <a:gd name="T4" fmla="*/ 0 w 238"/>
              <a:gd name="T5" fmla="*/ 133 h 421"/>
              <a:gd name="T6" fmla="*/ 11 w 238"/>
              <a:gd name="T7" fmla="*/ 188 h 421"/>
              <a:gd name="T8" fmla="*/ 48 w 238"/>
              <a:gd name="T9" fmla="*/ 264 h 421"/>
              <a:gd name="T10" fmla="*/ 19 w 238"/>
              <a:gd name="T11" fmla="*/ 339 h 421"/>
              <a:gd name="T12" fmla="*/ 7 w 238"/>
              <a:gd name="T13" fmla="*/ 379 h 421"/>
              <a:gd name="T14" fmla="*/ 147 w 238"/>
              <a:gd name="T15" fmla="*/ 363 h 421"/>
              <a:gd name="T16" fmla="*/ 152 w 238"/>
              <a:gd name="T17" fmla="*/ 415 h 421"/>
              <a:gd name="T18" fmla="*/ 179 w 238"/>
              <a:gd name="T19" fmla="*/ 421 h 421"/>
              <a:gd name="T20" fmla="*/ 187 w 238"/>
              <a:gd name="T21" fmla="*/ 395 h 421"/>
              <a:gd name="T22" fmla="*/ 238 w 238"/>
              <a:gd name="T23" fmla="*/ 386 h 421"/>
              <a:gd name="T24" fmla="*/ 226 w 238"/>
              <a:gd name="T25" fmla="*/ 303 h 421"/>
              <a:gd name="T26" fmla="*/ 224 w 238"/>
              <a:gd name="T27" fmla="*/ 0 h 421"/>
              <a:gd name="T28" fmla="*/ 68 w 238"/>
              <a:gd name="T29" fmla="*/ 1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8" h="421">
                <a:moveTo>
                  <a:pt x="68" y="15"/>
                </a:moveTo>
                <a:lnTo>
                  <a:pt x="32" y="85"/>
                </a:lnTo>
                <a:lnTo>
                  <a:pt x="0" y="133"/>
                </a:lnTo>
                <a:lnTo>
                  <a:pt x="11" y="188"/>
                </a:lnTo>
                <a:lnTo>
                  <a:pt x="48" y="264"/>
                </a:lnTo>
                <a:lnTo>
                  <a:pt x="19" y="339"/>
                </a:lnTo>
                <a:lnTo>
                  <a:pt x="7" y="379"/>
                </a:lnTo>
                <a:lnTo>
                  <a:pt x="147" y="363"/>
                </a:lnTo>
                <a:lnTo>
                  <a:pt x="152" y="415"/>
                </a:lnTo>
                <a:lnTo>
                  <a:pt x="179" y="421"/>
                </a:lnTo>
                <a:lnTo>
                  <a:pt x="187" y="395"/>
                </a:lnTo>
                <a:lnTo>
                  <a:pt x="238" y="386"/>
                </a:lnTo>
                <a:lnTo>
                  <a:pt x="226" y="303"/>
                </a:lnTo>
                <a:lnTo>
                  <a:pt x="224" y="0"/>
                </a:lnTo>
                <a:lnTo>
                  <a:pt x="68" y="15"/>
                </a:lnTo>
                <a:close/>
              </a:path>
            </a:pathLst>
          </a:custGeom>
          <a:solidFill>
            <a:srgbClr val="00B050"/>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34" name="Freeform 33"/>
          <p:cNvSpPr>
            <a:spLocks/>
          </p:cNvSpPr>
          <p:nvPr/>
        </p:nvSpPr>
        <p:spPr bwMode="auto">
          <a:xfrm>
            <a:off x="5653093" y="3051717"/>
            <a:ext cx="578598" cy="1019669"/>
          </a:xfrm>
          <a:custGeom>
            <a:avLst/>
            <a:gdLst>
              <a:gd name="T0" fmla="*/ 54 w 291"/>
              <a:gd name="T1" fmla="*/ 25 h 478"/>
              <a:gd name="T2" fmla="*/ 222 w 291"/>
              <a:gd name="T3" fmla="*/ 0 h 478"/>
              <a:gd name="T4" fmla="*/ 246 w 291"/>
              <a:gd name="T5" fmla="*/ 57 h 478"/>
              <a:gd name="T6" fmla="*/ 280 w 291"/>
              <a:gd name="T7" fmla="*/ 303 h 478"/>
              <a:gd name="T8" fmla="*/ 291 w 291"/>
              <a:gd name="T9" fmla="*/ 336 h 478"/>
              <a:gd name="T10" fmla="*/ 264 w 291"/>
              <a:gd name="T11" fmla="*/ 401 h 478"/>
              <a:gd name="T12" fmla="*/ 264 w 291"/>
              <a:gd name="T13" fmla="*/ 447 h 478"/>
              <a:gd name="T14" fmla="*/ 237 w 291"/>
              <a:gd name="T15" fmla="*/ 441 h 478"/>
              <a:gd name="T16" fmla="*/ 238 w 291"/>
              <a:gd name="T17" fmla="*/ 478 h 478"/>
              <a:gd name="T18" fmla="*/ 206 w 291"/>
              <a:gd name="T19" fmla="*/ 465 h 478"/>
              <a:gd name="T20" fmla="*/ 189 w 291"/>
              <a:gd name="T21" fmla="*/ 469 h 478"/>
              <a:gd name="T22" fmla="*/ 166 w 291"/>
              <a:gd name="T23" fmla="*/ 466 h 478"/>
              <a:gd name="T24" fmla="*/ 148 w 291"/>
              <a:gd name="T25" fmla="*/ 408 h 478"/>
              <a:gd name="T26" fmla="*/ 114 w 291"/>
              <a:gd name="T27" fmla="*/ 390 h 478"/>
              <a:gd name="T28" fmla="*/ 114 w 291"/>
              <a:gd name="T29" fmla="*/ 328 h 478"/>
              <a:gd name="T30" fmla="*/ 81 w 291"/>
              <a:gd name="T31" fmla="*/ 336 h 478"/>
              <a:gd name="T32" fmla="*/ 62 w 291"/>
              <a:gd name="T33" fmla="*/ 290 h 478"/>
              <a:gd name="T34" fmla="*/ 0 w 291"/>
              <a:gd name="T35" fmla="*/ 238 h 478"/>
              <a:gd name="T36" fmla="*/ 45 w 291"/>
              <a:gd name="T37" fmla="*/ 155 h 478"/>
              <a:gd name="T38" fmla="*/ 32 w 291"/>
              <a:gd name="T39" fmla="*/ 116 h 478"/>
              <a:gd name="T40" fmla="*/ 76 w 291"/>
              <a:gd name="T41" fmla="*/ 109 h 478"/>
              <a:gd name="T42" fmla="*/ 81 w 291"/>
              <a:gd name="T43" fmla="*/ 54 h 478"/>
              <a:gd name="T44" fmla="*/ 54 w 291"/>
              <a:gd name="T45" fmla="*/ 25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1" h="478">
                <a:moveTo>
                  <a:pt x="54" y="25"/>
                </a:moveTo>
                <a:lnTo>
                  <a:pt x="222" y="0"/>
                </a:lnTo>
                <a:lnTo>
                  <a:pt x="246" y="57"/>
                </a:lnTo>
                <a:lnTo>
                  <a:pt x="280" y="303"/>
                </a:lnTo>
                <a:lnTo>
                  <a:pt x="291" y="336"/>
                </a:lnTo>
                <a:lnTo>
                  <a:pt x="264" y="401"/>
                </a:lnTo>
                <a:lnTo>
                  <a:pt x="264" y="447"/>
                </a:lnTo>
                <a:lnTo>
                  <a:pt x="237" y="441"/>
                </a:lnTo>
                <a:lnTo>
                  <a:pt x="238" y="478"/>
                </a:lnTo>
                <a:lnTo>
                  <a:pt x="206" y="465"/>
                </a:lnTo>
                <a:lnTo>
                  <a:pt x="189" y="469"/>
                </a:lnTo>
                <a:lnTo>
                  <a:pt x="166" y="466"/>
                </a:lnTo>
                <a:lnTo>
                  <a:pt x="148" y="408"/>
                </a:lnTo>
                <a:lnTo>
                  <a:pt x="114" y="390"/>
                </a:lnTo>
                <a:lnTo>
                  <a:pt x="114" y="328"/>
                </a:lnTo>
                <a:lnTo>
                  <a:pt x="81" y="336"/>
                </a:lnTo>
                <a:lnTo>
                  <a:pt x="62" y="290"/>
                </a:lnTo>
                <a:lnTo>
                  <a:pt x="0" y="238"/>
                </a:lnTo>
                <a:lnTo>
                  <a:pt x="45" y="155"/>
                </a:lnTo>
                <a:lnTo>
                  <a:pt x="32" y="116"/>
                </a:lnTo>
                <a:lnTo>
                  <a:pt x="76" y="109"/>
                </a:lnTo>
                <a:lnTo>
                  <a:pt x="81" y="54"/>
                </a:lnTo>
                <a:lnTo>
                  <a:pt x="54" y="25"/>
                </a:lnTo>
                <a:close/>
              </a:path>
            </a:pathLst>
          </a:custGeom>
          <a:solidFill>
            <a:srgbClr val="00B050"/>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35" name="Freeform 34"/>
          <p:cNvSpPr>
            <a:spLocks/>
          </p:cNvSpPr>
          <p:nvPr/>
        </p:nvSpPr>
        <p:spPr bwMode="auto">
          <a:xfrm>
            <a:off x="6490170" y="2970655"/>
            <a:ext cx="578598" cy="701823"/>
          </a:xfrm>
          <a:custGeom>
            <a:avLst/>
            <a:gdLst>
              <a:gd name="T0" fmla="*/ 0 w 291"/>
              <a:gd name="T1" fmla="*/ 72 h 329"/>
              <a:gd name="T2" fmla="*/ 132 w 291"/>
              <a:gd name="T3" fmla="*/ 59 h 329"/>
              <a:gd name="T4" fmla="*/ 159 w 291"/>
              <a:gd name="T5" fmla="*/ 64 h 329"/>
              <a:gd name="T6" fmla="*/ 220 w 291"/>
              <a:gd name="T7" fmla="*/ 38 h 329"/>
              <a:gd name="T8" fmla="*/ 234 w 291"/>
              <a:gd name="T9" fmla="*/ 11 h 329"/>
              <a:gd name="T10" fmla="*/ 271 w 291"/>
              <a:gd name="T11" fmla="*/ 0 h 329"/>
              <a:gd name="T12" fmla="*/ 291 w 291"/>
              <a:gd name="T13" fmla="*/ 122 h 329"/>
              <a:gd name="T14" fmla="*/ 276 w 291"/>
              <a:gd name="T15" fmla="*/ 136 h 329"/>
              <a:gd name="T16" fmla="*/ 281 w 291"/>
              <a:gd name="T17" fmla="*/ 224 h 329"/>
              <a:gd name="T18" fmla="*/ 251 w 291"/>
              <a:gd name="T19" fmla="*/ 231 h 329"/>
              <a:gd name="T20" fmla="*/ 234 w 291"/>
              <a:gd name="T21" fmla="*/ 280 h 329"/>
              <a:gd name="T22" fmla="*/ 212 w 291"/>
              <a:gd name="T23" fmla="*/ 273 h 329"/>
              <a:gd name="T24" fmla="*/ 205 w 291"/>
              <a:gd name="T25" fmla="*/ 329 h 329"/>
              <a:gd name="T26" fmla="*/ 172 w 291"/>
              <a:gd name="T27" fmla="*/ 306 h 329"/>
              <a:gd name="T28" fmla="*/ 107 w 291"/>
              <a:gd name="T29" fmla="*/ 321 h 329"/>
              <a:gd name="T30" fmla="*/ 80 w 291"/>
              <a:gd name="T31" fmla="*/ 300 h 329"/>
              <a:gd name="T32" fmla="*/ 43 w 291"/>
              <a:gd name="T33" fmla="*/ 299 h 329"/>
              <a:gd name="T34" fmla="*/ 24 w 291"/>
              <a:gd name="T35" fmla="*/ 205 h 329"/>
              <a:gd name="T36" fmla="*/ 0 w 291"/>
              <a:gd name="T37" fmla="*/ 7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1" h="329">
                <a:moveTo>
                  <a:pt x="0" y="72"/>
                </a:moveTo>
                <a:lnTo>
                  <a:pt x="132" y="59"/>
                </a:lnTo>
                <a:lnTo>
                  <a:pt x="159" y="64"/>
                </a:lnTo>
                <a:lnTo>
                  <a:pt x="220" y="38"/>
                </a:lnTo>
                <a:lnTo>
                  <a:pt x="234" y="11"/>
                </a:lnTo>
                <a:lnTo>
                  <a:pt x="271" y="0"/>
                </a:lnTo>
                <a:lnTo>
                  <a:pt x="291" y="122"/>
                </a:lnTo>
                <a:lnTo>
                  <a:pt x="276" y="136"/>
                </a:lnTo>
                <a:lnTo>
                  <a:pt x="281" y="224"/>
                </a:lnTo>
                <a:lnTo>
                  <a:pt x="251" y="231"/>
                </a:lnTo>
                <a:lnTo>
                  <a:pt x="234" y="280"/>
                </a:lnTo>
                <a:lnTo>
                  <a:pt x="212" y="273"/>
                </a:lnTo>
                <a:lnTo>
                  <a:pt x="205" y="329"/>
                </a:lnTo>
                <a:lnTo>
                  <a:pt x="172" y="306"/>
                </a:lnTo>
                <a:lnTo>
                  <a:pt x="107" y="321"/>
                </a:lnTo>
                <a:lnTo>
                  <a:pt x="80" y="300"/>
                </a:lnTo>
                <a:lnTo>
                  <a:pt x="43" y="299"/>
                </a:lnTo>
                <a:lnTo>
                  <a:pt x="24" y="205"/>
                </a:lnTo>
                <a:lnTo>
                  <a:pt x="0" y="72"/>
                </a:lnTo>
                <a:close/>
              </a:path>
            </a:pathLst>
          </a:custGeom>
          <a:solidFill>
            <a:srgbClr val="00602B"/>
          </a:solidFill>
          <a:ln w="1270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36" name="Freeform 35"/>
          <p:cNvSpPr>
            <a:spLocks/>
          </p:cNvSpPr>
          <p:nvPr/>
        </p:nvSpPr>
        <p:spPr bwMode="auto">
          <a:xfrm>
            <a:off x="5967245" y="3578772"/>
            <a:ext cx="1016025" cy="650615"/>
          </a:xfrm>
          <a:custGeom>
            <a:avLst/>
            <a:gdLst>
              <a:gd name="T0" fmla="*/ 0 w 511"/>
              <a:gd name="T1" fmla="*/ 281 h 281"/>
              <a:gd name="T2" fmla="*/ 123 w 511"/>
              <a:gd name="T3" fmla="*/ 263 h 281"/>
              <a:gd name="T4" fmla="*/ 123 w 511"/>
              <a:gd name="T5" fmla="*/ 251 h 281"/>
              <a:gd name="T6" fmla="*/ 425 w 511"/>
              <a:gd name="T7" fmla="*/ 211 h 281"/>
              <a:gd name="T8" fmla="*/ 430 w 511"/>
              <a:gd name="T9" fmla="*/ 189 h 281"/>
              <a:gd name="T10" fmla="*/ 473 w 511"/>
              <a:gd name="T11" fmla="*/ 173 h 281"/>
              <a:gd name="T12" fmla="*/ 478 w 511"/>
              <a:gd name="T13" fmla="*/ 151 h 281"/>
              <a:gd name="T14" fmla="*/ 497 w 511"/>
              <a:gd name="T15" fmla="*/ 143 h 281"/>
              <a:gd name="T16" fmla="*/ 511 w 511"/>
              <a:gd name="T17" fmla="*/ 110 h 281"/>
              <a:gd name="T18" fmla="*/ 470 w 511"/>
              <a:gd name="T19" fmla="*/ 76 h 281"/>
              <a:gd name="T20" fmla="*/ 462 w 511"/>
              <a:gd name="T21" fmla="*/ 30 h 281"/>
              <a:gd name="T22" fmla="*/ 430 w 511"/>
              <a:gd name="T23" fmla="*/ 8 h 281"/>
              <a:gd name="T24" fmla="*/ 362 w 511"/>
              <a:gd name="T25" fmla="*/ 21 h 281"/>
              <a:gd name="T26" fmla="*/ 331 w 511"/>
              <a:gd name="T27" fmla="*/ 1 h 281"/>
              <a:gd name="T28" fmla="*/ 301 w 511"/>
              <a:gd name="T29" fmla="*/ 0 h 281"/>
              <a:gd name="T30" fmla="*/ 307 w 511"/>
              <a:gd name="T31" fmla="*/ 30 h 281"/>
              <a:gd name="T32" fmla="*/ 265 w 511"/>
              <a:gd name="T33" fmla="*/ 46 h 281"/>
              <a:gd name="T34" fmla="*/ 238 w 511"/>
              <a:gd name="T35" fmla="*/ 117 h 281"/>
              <a:gd name="T36" fmla="*/ 200 w 511"/>
              <a:gd name="T37" fmla="*/ 105 h 281"/>
              <a:gd name="T38" fmla="*/ 154 w 511"/>
              <a:gd name="T39" fmla="*/ 132 h 281"/>
              <a:gd name="T40" fmla="*/ 96 w 511"/>
              <a:gd name="T41" fmla="*/ 141 h 281"/>
              <a:gd name="T42" fmla="*/ 96 w 511"/>
              <a:gd name="T43" fmla="*/ 181 h 281"/>
              <a:gd name="T44" fmla="*/ 70 w 511"/>
              <a:gd name="T45" fmla="*/ 180 h 281"/>
              <a:gd name="T46" fmla="*/ 71 w 511"/>
              <a:gd name="T47" fmla="*/ 214 h 281"/>
              <a:gd name="T48" fmla="*/ 40 w 511"/>
              <a:gd name="T49" fmla="*/ 201 h 281"/>
              <a:gd name="T50" fmla="*/ 23 w 511"/>
              <a:gd name="T51" fmla="*/ 208 h 281"/>
              <a:gd name="T52" fmla="*/ 38 w 511"/>
              <a:gd name="T53" fmla="*/ 230 h 281"/>
              <a:gd name="T54" fmla="*/ 7 w 511"/>
              <a:gd name="T55" fmla="*/ 262 h 281"/>
              <a:gd name="T56" fmla="*/ 0 w 511"/>
              <a:gd name="T5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1" h="281">
                <a:moveTo>
                  <a:pt x="0" y="281"/>
                </a:moveTo>
                <a:lnTo>
                  <a:pt x="123" y="263"/>
                </a:lnTo>
                <a:lnTo>
                  <a:pt x="123" y="251"/>
                </a:lnTo>
                <a:lnTo>
                  <a:pt x="425" y="211"/>
                </a:lnTo>
                <a:lnTo>
                  <a:pt x="430" y="189"/>
                </a:lnTo>
                <a:lnTo>
                  <a:pt x="473" y="173"/>
                </a:lnTo>
                <a:lnTo>
                  <a:pt x="478" y="151"/>
                </a:lnTo>
                <a:lnTo>
                  <a:pt x="497" y="143"/>
                </a:lnTo>
                <a:lnTo>
                  <a:pt x="511" y="110"/>
                </a:lnTo>
                <a:lnTo>
                  <a:pt x="470" y="76"/>
                </a:lnTo>
                <a:lnTo>
                  <a:pt x="462" y="30"/>
                </a:lnTo>
                <a:lnTo>
                  <a:pt x="430" y="8"/>
                </a:lnTo>
                <a:lnTo>
                  <a:pt x="362" y="21"/>
                </a:lnTo>
                <a:lnTo>
                  <a:pt x="331" y="1"/>
                </a:lnTo>
                <a:lnTo>
                  <a:pt x="301" y="0"/>
                </a:lnTo>
                <a:lnTo>
                  <a:pt x="307" y="30"/>
                </a:lnTo>
                <a:lnTo>
                  <a:pt x="265" y="46"/>
                </a:lnTo>
                <a:lnTo>
                  <a:pt x="238" y="117"/>
                </a:lnTo>
                <a:lnTo>
                  <a:pt x="200" y="105"/>
                </a:lnTo>
                <a:lnTo>
                  <a:pt x="154" y="132"/>
                </a:lnTo>
                <a:lnTo>
                  <a:pt x="96" y="141"/>
                </a:lnTo>
                <a:lnTo>
                  <a:pt x="96" y="181"/>
                </a:lnTo>
                <a:lnTo>
                  <a:pt x="70" y="180"/>
                </a:lnTo>
                <a:lnTo>
                  <a:pt x="71" y="214"/>
                </a:lnTo>
                <a:lnTo>
                  <a:pt x="40" y="201"/>
                </a:lnTo>
                <a:lnTo>
                  <a:pt x="23" y="208"/>
                </a:lnTo>
                <a:lnTo>
                  <a:pt x="38" y="230"/>
                </a:lnTo>
                <a:lnTo>
                  <a:pt x="7" y="262"/>
                </a:lnTo>
                <a:lnTo>
                  <a:pt x="0" y="281"/>
                </a:lnTo>
                <a:close/>
              </a:path>
            </a:pathLst>
          </a:custGeom>
          <a:solidFill>
            <a:srgbClr val="00B050"/>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37" name="Freeform 36"/>
          <p:cNvSpPr>
            <a:spLocks/>
          </p:cNvSpPr>
          <p:nvPr/>
        </p:nvSpPr>
        <p:spPr bwMode="auto">
          <a:xfrm>
            <a:off x="7937657" y="2051246"/>
            <a:ext cx="274386" cy="518368"/>
          </a:xfrm>
          <a:custGeom>
            <a:avLst/>
            <a:gdLst>
              <a:gd name="T0" fmla="*/ 29 w 138"/>
              <a:gd name="T1" fmla="*/ 0 h 243"/>
              <a:gd name="T2" fmla="*/ 0 w 138"/>
              <a:gd name="T3" fmla="*/ 42 h 243"/>
              <a:gd name="T4" fmla="*/ 32 w 138"/>
              <a:gd name="T5" fmla="*/ 99 h 243"/>
              <a:gd name="T6" fmla="*/ 13 w 138"/>
              <a:gd name="T7" fmla="*/ 114 h 243"/>
              <a:gd name="T8" fmla="*/ 21 w 138"/>
              <a:gd name="T9" fmla="*/ 243 h 243"/>
              <a:gd name="T10" fmla="*/ 98 w 138"/>
              <a:gd name="T11" fmla="*/ 224 h 243"/>
              <a:gd name="T12" fmla="*/ 118 w 138"/>
              <a:gd name="T13" fmla="*/ 224 h 243"/>
              <a:gd name="T14" fmla="*/ 128 w 138"/>
              <a:gd name="T15" fmla="*/ 210 h 243"/>
              <a:gd name="T16" fmla="*/ 128 w 138"/>
              <a:gd name="T17" fmla="*/ 187 h 243"/>
              <a:gd name="T18" fmla="*/ 138 w 138"/>
              <a:gd name="T19" fmla="*/ 171 h 243"/>
              <a:gd name="T20" fmla="*/ 94 w 138"/>
              <a:gd name="T21" fmla="*/ 152 h 243"/>
              <a:gd name="T22" fmla="*/ 40 w 138"/>
              <a:gd name="T23" fmla="*/ 12 h 243"/>
              <a:gd name="T24" fmla="*/ 29 w 138"/>
              <a:gd name="T2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243">
                <a:moveTo>
                  <a:pt x="29" y="0"/>
                </a:moveTo>
                <a:lnTo>
                  <a:pt x="0" y="42"/>
                </a:lnTo>
                <a:lnTo>
                  <a:pt x="32" y="99"/>
                </a:lnTo>
                <a:lnTo>
                  <a:pt x="13" y="114"/>
                </a:lnTo>
                <a:lnTo>
                  <a:pt x="21" y="243"/>
                </a:lnTo>
                <a:lnTo>
                  <a:pt x="98" y="224"/>
                </a:lnTo>
                <a:lnTo>
                  <a:pt x="118" y="224"/>
                </a:lnTo>
                <a:lnTo>
                  <a:pt x="128" y="210"/>
                </a:lnTo>
                <a:lnTo>
                  <a:pt x="128" y="187"/>
                </a:lnTo>
                <a:lnTo>
                  <a:pt x="138" y="171"/>
                </a:lnTo>
                <a:lnTo>
                  <a:pt x="94" y="152"/>
                </a:lnTo>
                <a:lnTo>
                  <a:pt x="40" y="12"/>
                </a:lnTo>
                <a:lnTo>
                  <a:pt x="29" y="0"/>
                </a:lnTo>
                <a:close/>
              </a:path>
            </a:pathLst>
          </a:custGeom>
          <a:solidFill>
            <a:schemeClr val="accent6">
              <a:lumMod val="20000"/>
              <a:lumOff val="80000"/>
            </a:schemeClr>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38" name="Freeform 37"/>
          <p:cNvSpPr>
            <a:spLocks/>
          </p:cNvSpPr>
          <p:nvPr/>
        </p:nvSpPr>
        <p:spPr bwMode="auto">
          <a:xfrm>
            <a:off x="8091567" y="2663475"/>
            <a:ext cx="128431" cy="110926"/>
          </a:xfrm>
          <a:custGeom>
            <a:avLst/>
            <a:gdLst>
              <a:gd name="T0" fmla="*/ 0 w 61"/>
              <a:gd name="T1" fmla="*/ 9 h 52"/>
              <a:gd name="T2" fmla="*/ 26 w 61"/>
              <a:gd name="T3" fmla="*/ 0 h 52"/>
              <a:gd name="T4" fmla="*/ 61 w 61"/>
              <a:gd name="T5" fmla="*/ 27 h 52"/>
              <a:gd name="T6" fmla="*/ 55 w 61"/>
              <a:gd name="T7" fmla="*/ 34 h 52"/>
              <a:gd name="T8" fmla="*/ 37 w 61"/>
              <a:gd name="T9" fmla="*/ 34 h 52"/>
              <a:gd name="T10" fmla="*/ 28 w 61"/>
              <a:gd name="T11" fmla="*/ 52 h 52"/>
              <a:gd name="T12" fmla="*/ 0 w 61"/>
              <a:gd name="T13" fmla="*/ 9 h 52"/>
              <a:gd name="connsiteX0" fmla="*/ 0 w 10589"/>
              <a:gd name="connsiteY0" fmla="*/ 1501 h 10000"/>
              <a:gd name="connsiteX1" fmla="*/ 4851 w 10589"/>
              <a:gd name="connsiteY1" fmla="*/ 0 h 10000"/>
              <a:gd name="connsiteX2" fmla="*/ 10589 w 10589"/>
              <a:gd name="connsiteY2" fmla="*/ 5192 h 10000"/>
              <a:gd name="connsiteX3" fmla="*/ 9605 w 10589"/>
              <a:gd name="connsiteY3" fmla="*/ 6538 h 10000"/>
              <a:gd name="connsiteX4" fmla="*/ 6655 w 10589"/>
              <a:gd name="connsiteY4" fmla="*/ 6538 h 10000"/>
              <a:gd name="connsiteX5" fmla="*/ 5179 w 10589"/>
              <a:gd name="connsiteY5" fmla="*/ 10000 h 10000"/>
              <a:gd name="connsiteX6" fmla="*/ 0 w 10589"/>
              <a:gd name="connsiteY6" fmla="*/ 1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9" h="10000">
                <a:moveTo>
                  <a:pt x="0" y="1501"/>
                </a:moveTo>
                <a:lnTo>
                  <a:pt x="4851" y="0"/>
                </a:lnTo>
                <a:lnTo>
                  <a:pt x="10589" y="5192"/>
                </a:lnTo>
                <a:lnTo>
                  <a:pt x="9605" y="6538"/>
                </a:lnTo>
                <a:lnTo>
                  <a:pt x="6655" y="6538"/>
                </a:lnTo>
                <a:lnTo>
                  <a:pt x="5179" y="10000"/>
                </a:lnTo>
                <a:lnTo>
                  <a:pt x="0" y="1501"/>
                </a:lnTo>
                <a:close/>
              </a:path>
            </a:pathLst>
          </a:custGeom>
          <a:solidFill>
            <a:srgbClr val="00602B"/>
          </a:solidFill>
          <a:ln w="1270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39" name="Freeform 38"/>
          <p:cNvSpPr>
            <a:spLocks/>
          </p:cNvSpPr>
          <p:nvPr/>
        </p:nvSpPr>
        <p:spPr bwMode="auto">
          <a:xfrm>
            <a:off x="6138240" y="3102913"/>
            <a:ext cx="445381" cy="793550"/>
          </a:xfrm>
          <a:custGeom>
            <a:avLst/>
            <a:gdLst>
              <a:gd name="T0" fmla="*/ 0 w 224"/>
              <a:gd name="T1" fmla="*/ 26 h 372"/>
              <a:gd name="T2" fmla="*/ 27 w 224"/>
              <a:gd name="T3" fmla="*/ 40 h 372"/>
              <a:gd name="T4" fmla="*/ 52 w 224"/>
              <a:gd name="T5" fmla="*/ 38 h 372"/>
              <a:gd name="T6" fmla="*/ 61 w 224"/>
              <a:gd name="T7" fmla="*/ 30 h 372"/>
              <a:gd name="T8" fmla="*/ 67 w 224"/>
              <a:gd name="T9" fmla="*/ 7 h 372"/>
              <a:gd name="T10" fmla="*/ 175 w 224"/>
              <a:gd name="T11" fmla="*/ 0 h 372"/>
              <a:gd name="T12" fmla="*/ 224 w 224"/>
              <a:gd name="T13" fmla="*/ 264 h 372"/>
              <a:gd name="T14" fmla="*/ 221 w 224"/>
              <a:gd name="T15" fmla="*/ 260 h 372"/>
              <a:gd name="T16" fmla="*/ 183 w 224"/>
              <a:gd name="T17" fmla="*/ 275 h 372"/>
              <a:gd name="T18" fmla="*/ 157 w 224"/>
              <a:gd name="T19" fmla="*/ 346 h 372"/>
              <a:gd name="T20" fmla="*/ 119 w 224"/>
              <a:gd name="T21" fmla="*/ 336 h 372"/>
              <a:gd name="T22" fmla="*/ 74 w 224"/>
              <a:gd name="T23" fmla="*/ 363 h 372"/>
              <a:gd name="T24" fmla="*/ 15 w 224"/>
              <a:gd name="T25" fmla="*/ 372 h 372"/>
              <a:gd name="T26" fmla="*/ 42 w 224"/>
              <a:gd name="T27" fmla="*/ 304 h 372"/>
              <a:gd name="T28" fmla="*/ 31 w 224"/>
              <a:gd name="T29" fmla="*/ 265 h 372"/>
              <a:gd name="T30" fmla="*/ 0 w 224"/>
              <a:gd name="T31" fmla="*/ 2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4" h="372">
                <a:moveTo>
                  <a:pt x="0" y="26"/>
                </a:moveTo>
                <a:lnTo>
                  <a:pt x="27" y="40"/>
                </a:lnTo>
                <a:lnTo>
                  <a:pt x="52" y="38"/>
                </a:lnTo>
                <a:lnTo>
                  <a:pt x="61" y="30"/>
                </a:lnTo>
                <a:lnTo>
                  <a:pt x="67" y="7"/>
                </a:lnTo>
                <a:lnTo>
                  <a:pt x="175" y="0"/>
                </a:lnTo>
                <a:lnTo>
                  <a:pt x="224" y="264"/>
                </a:lnTo>
                <a:lnTo>
                  <a:pt x="221" y="260"/>
                </a:lnTo>
                <a:lnTo>
                  <a:pt x="183" y="275"/>
                </a:lnTo>
                <a:lnTo>
                  <a:pt x="157" y="346"/>
                </a:lnTo>
                <a:lnTo>
                  <a:pt x="119" y="336"/>
                </a:lnTo>
                <a:lnTo>
                  <a:pt x="74" y="363"/>
                </a:lnTo>
                <a:lnTo>
                  <a:pt x="15" y="372"/>
                </a:lnTo>
                <a:lnTo>
                  <a:pt x="42" y="304"/>
                </a:lnTo>
                <a:lnTo>
                  <a:pt x="31" y="265"/>
                </a:lnTo>
                <a:lnTo>
                  <a:pt x="0" y="26"/>
                </a:lnTo>
                <a:close/>
              </a:path>
            </a:pathLst>
          </a:custGeom>
          <a:solidFill>
            <a:srgbClr val="00B050"/>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40" name="Freeform 39"/>
          <p:cNvSpPr>
            <a:spLocks/>
          </p:cNvSpPr>
          <p:nvPr/>
        </p:nvSpPr>
        <p:spPr bwMode="auto">
          <a:xfrm>
            <a:off x="7023036" y="2806398"/>
            <a:ext cx="789358" cy="558898"/>
          </a:xfrm>
          <a:custGeom>
            <a:avLst/>
            <a:gdLst>
              <a:gd name="T0" fmla="*/ 37 w 397"/>
              <a:gd name="T1" fmla="*/ 38 h 262"/>
              <a:gd name="T2" fmla="*/ 0 w 397"/>
              <a:gd name="T3" fmla="*/ 74 h 262"/>
              <a:gd name="T4" fmla="*/ 20 w 397"/>
              <a:gd name="T5" fmla="*/ 199 h 262"/>
              <a:gd name="T6" fmla="*/ 37 w 397"/>
              <a:gd name="T7" fmla="*/ 262 h 262"/>
              <a:gd name="T8" fmla="*/ 105 w 397"/>
              <a:gd name="T9" fmla="*/ 257 h 262"/>
              <a:gd name="T10" fmla="*/ 355 w 397"/>
              <a:gd name="T11" fmla="*/ 209 h 262"/>
              <a:gd name="T12" fmla="*/ 372 w 397"/>
              <a:gd name="T13" fmla="*/ 200 h 262"/>
              <a:gd name="T14" fmla="*/ 397 w 397"/>
              <a:gd name="T15" fmla="*/ 141 h 262"/>
              <a:gd name="T16" fmla="*/ 360 w 397"/>
              <a:gd name="T17" fmla="*/ 111 h 262"/>
              <a:gd name="T18" fmla="*/ 379 w 397"/>
              <a:gd name="T19" fmla="*/ 35 h 262"/>
              <a:gd name="T20" fmla="*/ 352 w 397"/>
              <a:gd name="T21" fmla="*/ 26 h 262"/>
              <a:gd name="T22" fmla="*/ 352 w 397"/>
              <a:gd name="T23" fmla="*/ 7 h 262"/>
              <a:gd name="T24" fmla="*/ 339 w 397"/>
              <a:gd name="T25" fmla="*/ 0 h 262"/>
              <a:gd name="T26" fmla="*/ 49 w 397"/>
              <a:gd name="T27" fmla="*/ 55 h 262"/>
              <a:gd name="T28" fmla="*/ 37 w 397"/>
              <a:gd name="T29" fmla="*/ 38 h 262"/>
              <a:gd name="connsiteX0" fmla="*/ 932 w 10000"/>
              <a:gd name="connsiteY0" fmla="*/ 1450 h 10000"/>
              <a:gd name="connsiteX1" fmla="*/ 0 w 10000"/>
              <a:gd name="connsiteY1" fmla="*/ 2824 h 10000"/>
              <a:gd name="connsiteX2" fmla="*/ 504 w 10000"/>
              <a:gd name="connsiteY2" fmla="*/ 7595 h 10000"/>
              <a:gd name="connsiteX3" fmla="*/ 932 w 10000"/>
              <a:gd name="connsiteY3" fmla="*/ 10000 h 10000"/>
              <a:gd name="connsiteX4" fmla="*/ 2645 w 10000"/>
              <a:gd name="connsiteY4" fmla="*/ 9809 h 10000"/>
              <a:gd name="connsiteX5" fmla="*/ 8942 w 10000"/>
              <a:gd name="connsiteY5" fmla="*/ 7977 h 10000"/>
              <a:gd name="connsiteX6" fmla="*/ 9370 w 10000"/>
              <a:gd name="connsiteY6" fmla="*/ 7634 h 10000"/>
              <a:gd name="connsiteX7" fmla="*/ 10000 w 10000"/>
              <a:gd name="connsiteY7" fmla="*/ 5382 h 10000"/>
              <a:gd name="connsiteX8" fmla="*/ 9068 w 10000"/>
              <a:gd name="connsiteY8" fmla="*/ 4237 h 10000"/>
              <a:gd name="connsiteX9" fmla="*/ 9547 w 10000"/>
              <a:gd name="connsiteY9" fmla="*/ 1336 h 10000"/>
              <a:gd name="connsiteX10" fmla="*/ 8866 w 10000"/>
              <a:gd name="connsiteY10" fmla="*/ 992 h 10000"/>
              <a:gd name="connsiteX11" fmla="*/ 8866 w 10000"/>
              <a:gd name="connsiteY11" fmla="*/ 267 h 10000"/>
              <a:gd name="connsiteX12" fmla="*/ 8539 w 10000"/>
              <a:gd name="connsiteY12" fmla="*/ 0 h 10000"/>
              <a:gd name="connsiteX13" fmla="*/ 1301 w 10000"/>
              <a:gd name="connsiteY13" fmla="*/ 1950 h 10000"/>
              <a:gd name="connsiteX14" fmla="*/ 1234 w 10000"/>
              <a:gd name="connsiteY14" fmla="*/ 2099 h 10000"/>
              <a:gd name="connsiteX15" fmla="*/ 932 w 10000"/>
              <a:gd name="connsiteY15" fmla="*/ 145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0" h="10000">
                <a:moveTo>
                  <a:pt x="932" y="1450"/>
                </a:moveTo>
                <a:lnTo>
                  <a:pt x="0" y="2824"/>
                </a:lnTo>
                <a:lnTo>
                  <a:pt x="504" y="7595"/>
                </a:lnTo>
                <a:cubicBezTo>
                  <a:pt x="647" y="8397"/>
                  <a:pt x="789" y="9198"/>
                  <a:pt x="932" y="10000"/>
                </a:cubicBezTo>
                <a:lnTo>
                  <a:pt x="2645" y="9809"/>
                </a:lnTo>
                <a:lnTo>
                  <a:pt x="8942" y="7977"/>
                </a:lnTo>
                <a:lnTo>
                  <a:pt x="9370" y="7634"/>
                </a:lnTo>
                <a:lnTo>
                  <a:pt x="10000" y="5382"/>
                </a:lnTo>
                <a:lnTo>
                  <a:pt x="9068" y="4237"/>
                </a:lnTo>
                <a:cubicBezTo>
                  <a:pt x="9228" y="3270"/>
                  <a:pt x="9387" y="2303"/>
                  <a:pt x="9547" y="1336"/>
                </a:cubicBezTo>
                <a:lnTo>
                  <a:pt x="8866" y="992"/>
                </a:lnTo>
                <a:lnTo>
                  <a:pt x="8866" y="267"/>
                </a:lnTo>
                <a:lnTo>
                  <a:pt x="8539" y="0"/>
                </a:lnTo>
                <a:cubicBezTo>
                  <a:pt x="6136" y="696"/>
                  <a:pt x="3704" y="1254"/>
                  <a:pt x="1301" y="1950"/>
                </a:cubicBezTo>
                <a:cubicBezTo>
                  <a:pt x="1279" y="2000"/>
                  <a:pt x="1256" y="2049"/>
                  <a:pt x="1234" y="2099"/>
                </a:cubicBezTo>
                <a:cubicBezTo>
                  <a:pt x="1133" y="1883"/>
                  <a:pt x="1033" y="1666"/>
                  <a:pt x="932" y="1450"/>
                </a:cubicBezTo>
                <a:close/>
              </a:path>
            </a:pathLst>
          </a:custGeom>
          <a:solidFill>
            <a:srgbClr val="00B050"/>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41" name="Freeform 40"/>
          <p:cNvSpPr>
            <a:spLocks/>
          </p:cNvSpPr>
          <p:nvPr/>
        </p:nvSpPr>
        <p:spPr bwMode="auto">
          <a:xfrm>
            <a:off x="7993330" y="1560610"/>
            <a:ext cx="522925" cy="855414"/>
          </a:xfrm>
          <a:custGeom>
            <a:avLst/>
            <a:gdLst>
              <a:gd name="T0" fmla="*/ 62 w 263"/>
              <a:gd name="T1" fmla="*/ 13 h 401"/>
              <a:gd name="T2" fmla="*/ 23 w 263"/>
              <a:gd name="T3" fmla="*/ 86 h 401"/>
              <a:gd name="T4" fmla="*/ 41 w 263"/>
              <a:gd name="T5" fmla="*/ 114 h 401"/>
              <a:gd name="T6" fmla="*/ 23 w 263"/>
              <a:gd name="T7" fmla="*/ 149 h 401"/>
              <a:gd name="T8" fmla="*/ 35 w 263"/>
              <a:gd name="T9" fmla="*/ 159 h 401"/>
              <a:gd name="T10" fmla="*/ 27 w 263"/>
              <a:gd name="T11" fmla="*/ 183 h 401"/>
              <a:gd name="T12" fmla="*/ 27 w 263"/>
              <a:gd name="T13" fmla="*/ 220 h 401"/>
              <a:gd name="T14" fmla="*/ 0 w 263"/>
              <a:gd name="T15" fmla="*/ 232 h 401"/>
              <a:gd name="T16" fmla="*/ 11 w 263"/>
              <a:gd name="T17" fmla="*/ 244 h 401"/>
              <a:gd name="T18" fmla="*/ 65 w 263"/>
              <a:gd name="T19" fmla="*/ 384 h 401"/>
              <a:gd name="T20" fmla="*/ 109 w 263"/>
              <a:gd name="T21" fmla="*/ 401 h 401"/>
              <a:gd name="T22" fmla="*/ 107 w 263"/>
              <a:gd name="T23" fmla="*/ 373 h 401"/>
              <a:gd name="T24" fmla="*/ 128 w 263"/>
              <a:gd name="T25" fmla="*/ 350 h 401"/>
              <a:gd name="T26" fmla="*/ 120 w 263"/>
              <a:gd name="T27" fmla="*/ 326 h 401"/>
              <a:gd name="T28" fmla="*/ 174 w 263"/>
              <a:gd name="T29" fmla="*/ 298 h 401"/>
              <a:gd name="T30" fmla="*/ 176 w 263"/>
              <a:gd name="T31" fmla="*/ 259 h 401"/>
              <a:gd name="T32" fmla="*/ 208 w 263"/>
              <a:gd name="T33" fmla="*/ 255 h 401"/>
              <a:gd name="T34" fmla="*/ 232 w 263"/>
              <a:gd name="T35" fmla="*/ 227 h 401"/>
              <a:gd name="T36" fmla="*/ 263 w 263"/>
              <a:gd name="T37" fmla="*/ 207 h 401"/>
              <a:gd name="T38" fmla="*/ 263 w 263"/>
              <a:gd name="T39" fmla="*/ 183 h 401"/>
              <a:gd name="T40" fmla="*/ 222 w 263"/>
              <a:gd name="T41" fmla="*/ 174 h 401"/>
              <a:gd name="T42" fmla="*/ 213 w 263"/>
              <a:gd name="T43" fmla="*/ 147 h 401"/>
              <a:gd name="T44" fmla="*/ 172 w 263"/>
              <a:gd name="T45" fmla="*/ 143 h 401"/>
              <a:gd name="T46" fmla="*/ 139 w 263"/>
              <a:gd name="T47" fmla="*/ 24 h 401"/>
              <a:gd name="T48" fmla="*/ 125 w 263"/>
              <a:gd name="T49" fmla="*/ 0 h 401"/>
              <a:gd name="T50" fmla="*/ 82 w 263"/>
              <a:gd name="T51" fmla="*/ 10 h 401"/>
              <a:gd name="T52" fmla="*/ 76 w 263"/>
              <a:gd name="T53" fmla="*/ 21 h 401"/>
              <a:gd name="T54" fmla="*/ 62 w 263"/>
              <a:gd name="T55" fmla="*/ 1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3" h="401">
                <a:moveTo>
                  <a:pt x="62" y="13"/>
                </a:moveTo>
                <a:lnTo>
                  <a:pt x="23" y="86"/>
                </a:lnTo>
                <a:lnTo>
                  <a:pt x="41" y="114"/>
                </a:lnTo>
                <a:lnTo>
                  <a:pt x="23" y="149"/>
                </a:lnTo>
                <a:lnTo>
                  <a:pt x="35" y="159"/>
                </a:lnTo>
                <a:lnTo>
                  <a:pt x="27" y="183"/>
                </a:lnTo>
                <a:lnTo>
                  <a:pt x="27" y="220"/>
                </a:lnTo>
                <a:lnTo>
                  <a:pt x="0" y="232"/>
                </a:lnTo>
                <a:lnTo>
                  <a:pt x="11" y="244"/>
                </a:lnTo>
                <a:lnTo>
                  <a:pt x="65" y="384"/>
                </a:lnTo>
                <a:lnTo>
                  <a:pt x="109" y="401"/>
                </a:lnTo>
                <a:lnTo>
                  <a:pt x="107" y="373"/>
                </a:lnTo>
                <a:lnTo>
                  <a:pt x="128" y="350"/>
                </a:lnTo>
                <a:lnTo>
                  <a:pt x="120" y="326"/>
                </a:lnTo>
                <a:lnTo>
                  <a:pt x="174" y="298"/>
                </a:lnTo>
                <a:lnTo>
                  <a:pt x="176" y="259"/>
                </a:lnTo>
                <a:lnTo>
                  <a:pt x="208" y="255"/>
                </a:lnTo>
                <a:lnTo>
                  <a:pt x="232" y="227"/>
                </a:lnTo>
                <a:lnTo>
                  <a:pt x="263" y="207"/>
                </a:lnTo>
                <a:lnTo>
                  <a:pt x="263" y="183"/>
                </a:lnTo>
                <a:lnTo>
                  <a:pt x="222" y="174"/>
                </a:lnTo>
                <a:lnTo>
                  <a:pt x="213" y="147"/>
                </a:lnTo>
                <a:lnTo>
                  <a:pt x="172" y="143"/>
                </a:lnTo>
                <a:lnTo>
                  <a:pt x="139" y="24"/>
                </a:lnTo>
                <a:lnTo>
                  <a:pt x="125" y="0"/>
                </a:lnTo>
                <a:lnTo>
                  <a:pt x="82" y="10"/>
                </a:lnTo>
                <a:lnTo>
                  <a:pt x="76" y="21"/>
                </a:lnTo>
                <a:lnTo>
                  <a:pt x="62" y="13"/>
                </a:lnTo>
                <a:close/>
              </a:path>
            </a:pathLst>
          </a:custGeom>
          <a:solidFill>
            <a:srgbClr val="00602B"/>
          </a:solidFill>
          <a:ln w="1270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nvGrpSpPr>
          <p:cNvPr id="42" name="Group 41"/>
          <p:cNvGrpSpPr/>
          <p:nvPr/>
        </p:nvGrpSpPr>
        <p:grpSpPr>
          <a:xfrm>
            <a:off x="143893" y="1590657"/>
            <a:ext cx="1369944" cy="981266"/>
            <a:chOff x="453129" y="1477824"/>
            <a:chExt cx="1369944" cy="914621"/>
          </a:xfrm>
          <a:solidFill>
            <a:schemeClr val="accent6">
              <a:lumMod val="20000"/>
              <a:lumOff val="80000"/>
            </a:schemeClr>
          </a:solidFill>
          <a:effectLst>
            <a:outerShdw blurRad="88900" dist="50800" dir="2700000" algn="tl" rotWithShape="0">
              <a:prstClr val="black">
                <a:alpha val="62000"/>
              </a:prstClr>
            </a:outerShdw>
          </a:effectLst>
        </p:grpSpPr>
        <p:sp>
          <p:nvSpPr>
            <p:cNvPr id="65" name="Freeform 64"/>
            <p:cNvSpPr>
              <a:spLocks/>
            </p:cNvSpPr>
            <p:nvPr/>
          </p:nvSpPr>
          <p:spPr bwMode="auto">
            <a:xfrm>
              <a:off x="1604359" y="2211509"/>
              <a:ext cx="47719" cy="65615"/>
            </a:xfrm>
            <a:custGeom>
              <a:avLst/>
              <a:gdLst>
                <a:gd name="T0" fmla="*/ 7 w 24"/>
                <a:gd name="T1" fmla="*/ 0 h 33"/>
                <a:gd name="T2" fmla="*/ 15 w 24"/>
                <a:gd name="T3" fmla="*/ 5 h 33"/>
                <a:gd name="T4" fmla="*/ 22 w 24"/>
                <a:gd name="T5" fmla="*/ 19 h 33"/>
                <a:gd name="T6" fmla="*/ 24 w 24"/>
                <a:gd name="T7" fmla="*/ 33 h 33"/>
                <a:gd name="T8" fmla="*/ 11 w 24"/>
                <a:gd name="T9" fmla="*/ 24 h 33"/>
                <a:gd name="T10" fmla="*/ 3 w 24"/>
                <a:gd name="T11" fmla="*/ 13 h 33"/>
                <a:gd name="T12" fmla="*/ 0 w 24"/>
                <a:gd name="T13" fmla="*/ 2 h 33"/>
                <a:gd name="T14" fmla="*/ 7 w 24"/>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7" y="0"/>
                  </a:moveTo>
                  <a:lnTo>
                    <a:pt x="15" y="5"/>
                  </a:lnTo>
                  <a:lnTo>
                    <a:pt x="22" y="19"/>
                  </a:lnTo>
                  <a:lnTo>
                    <a:pt x="24" y="33"/>
                  </a:lnTo>
                  <a:lnTo>
                    <a:pt x="11" y="24"/>
                  </a:lnTo>
                  <a:lnTo>
                    <a:pt x="3" y="13"/>
                  </a:lnTo>
                  <a:lnTo>
                    <a:pt x="0" y="2"/>
                  </a:lnTo>
                  <a:lnTo>
                    <a:pt x="7" y="0"/>
                  </a:lnTo>
                </a:path>
              </a:pathLst>
            </a:custGeom>
            <a:grpFill/>
            <a:ln w="12700">
              <a:solidFill>
                <a:schemeClr val="bg1"/>
              </a:solidFill>
              <a:round/>
              <a:headEnd/>
              <a:tailEnd/>
            </a:ln>
            <a:effectLst/>
            <a:scene3d>
              <a:camera prst="orthographicFront"/>
              <a:lightRig rig="threePt" dir="t"/>
            </a:scene3d>
            <a:sp3d/>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66" name="Freeform 65"/>
            <p:cNvSpPr>
              <a:spLocks/>
            </p:cNvSpPr>
            <p:nvPr/>
          </p:nvSpPr>
          <p:spPr bwMode="auto">
            <a:xfrm>
              <a:off x="920382" y="2231392"/>
              <a:ext cx="93451" cy="65615"/>
            </a:xfrm>
            <a:custGeom>
              <a:avLst/>
              <a:gdLst>
                <a:gd name="T0" fmla="*/ 34 w 47"/>
                <a:gd name="T1" fmla="*/ 1 h 33"/>
                <a:gd name="T2" fmla="*/ 43 w 47"/>
                <a:gd name="T3" fmla="*/ 1 h 33"/>
                <a:gd name="T4" fmla="*/ 47 w 47"/>
                <a:gd name="T5" fmla="*/ 9 h 33"/>
                <a:gd name="T6" fmla="*/ 43 w 47"/>
                <a:gd name="T7" fmla="*/ 17 h 33"/>
                <a:gd name="T8" fmla="*/ 35 w 47"/>
                <a:gd name="T9" fmla="*/ 18 h 33"/>
                <a:gd name="T10" fmla="*/ 27 w 47"/>
                <a:gd name="T11" fmla="*/ 26 h 33"/>
                <a:gd name="T12" fmla="*/ 20 w 47"/>
                <a:gd name="T13" fmla="*/ 24 h 33"/>
                <a:gd name="T14" fmla="*/ 13 w 47"/>
                <a:gd name="T15" fmla="*/ 33 h 33"/>
                <a:gd name="T16" fmla="*/ 7 w 47"/>
                <a:gd name="T17" fmla="*/ 32 h 33"/>
                <a:gd name="T18" fmla="*/ 10 w 47"/>
                <a:gd name="T19" fmla="*/ 24 h 33"/>
                <a:gd name="T20" fmla="*/ 1 w 47"/>
                <a:gd name="T21" fmla="*/ 26 h 33"/>
                <a:gd name="T22" fmla="*/ 0 w 47"/>
                <a:gd name="T23" fmla="*/ 16 h 33"/>
                <a:gd name="T24" fmla="*/ 7 w 47"/>
                <a:gd name="T25" fmla="*/ 9 h 33"/>
                <a:gd name="T26" fmla="*/ 13 w 47"/>
                <a:gd name="T27" fmla="*/ 16 h 33"/>
                <a:gd name="T28" fmla="*/ 22 w 47"/>
                <a:gd name="T29" fmla="*/ 6 h 33"/>
                <a:gd name="T30" fmla="*/ 32 w 47"/>
                <a:gd name="T31" fmla="*/ 0 h 33"/>
                <a:gd name="T32" fmla="*/ 38 w 47"/>
                <a:gd name="T33" fmla="*/ 3 h 33"/>
                <a:gd name="T34" fmla="*/ 34 w 47"/>
                <a:gd name="T35"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33">
                  <a:moveTo>
                    <a:pt x="34" y="1"/>
                  </a:moveTo>
                  <a:lnTo>
                    <a:pt x="43" y="1"/>
                  </a:lnTo>
                  <a:lnTo>
                    <a:pt x="47" y="9"/>
                  </a:lnTo>
                  <a:lnTo>
                    <a:pt x="43" y="17"/>
                  </a:lnTo>
                  <a:lnTo>
                    <a:pt x="35" y="18"/>
                  </a:lnTo>
                  <a:lnTo>
                    <a:pt x="27" y="26"/>
                  </a:lnTo>
                  <a:lnTo>
                    <a:pt x="20" y="24"/>
                  </a:lnTo>
                  <a:lnTo>
                    <a:pt x="13" y="33"/>
                  </a:lnTo>
                  <a:lnTo>
                    <a:pt x="7" y="32"/>
                  </a:lnTo>
                  <a:lnTo>
                    <a:pt x="10" y="24"/>
                  </a:lnTo>
                  <a:lnTo>
                    <a:pt x="1" y="26"/>
                  </a:lnTo>
                  <a:lnTo>
                    <a:pt x="0" y="16"/>
                  </a:lnTo>
                  <a:lnTo>
                    <a:pt x="7" y="9"/>
                  </a:lnTo>
                  <a:lnTo>
                    <a:pt x="13" y="16"/>
                  </a:lnTo>
                  <a:lnTo>
                    <a:pt x="22" y="6"/>
                  </a:lnTo>
                  <a:lnTo>
                    <a:pt x="32" y="0"/>
                  </a:lnTo>
                  <a:lnTo>
                    <a:pt x="38" y="3"/>
                  </a:lnTo>
                  <a:lnTo>
                    <a:pt x="34" y="1"/>
                  </a:lnTo>
                  <a:close/>
                </a:path>
              </a:pathLst>
            </a:custGeom>
            <a:grp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67" name="Freeform 66"/>
            <p:cNvSpPr>
              <a:spLocks/>
            </p:cNvSpPr>
            <p:nvPr/>
          </p:nvSpPr>
          <p:spPr bwMode="auto">
            <a:xfrm>
              <a:off x="520731" y="2354667"/>
              <a:ext cx="65615" cy="37778"/>
            </a:xfrm>
            <a:custGeom>
              <a:avLst/>
              <a:gdLst>
                <a:gd name="T0" fmla="*/ 26 w 33"/>
                <a:gd name="T1" fmla="*/ 0 h 19"/>
                <a:gd name="T2" fmla="*/ 33 w 33"/>
                <a:gd name="T3" fmla="*/ 4 h 19"/>
                <a:gd name="T4" fmla="*/ 33 w 33"/>
                <a:gd name="T5" fmla="*/ 15 h 19"/>
                <a:gd name="T6" fmla="*/ 26 w 33"/>
                <a:gd name="T7" fmla="*/ 16 h 19"/>
                <a:gd name="T8" fmla="*/ 18 w 33"/>
                <a:gd name="T9" fmla="*/ 13 h 19"/>
                <a:gd name="T10" fmla="*/ 12 w 33"/>
                <a:gd name="T11" fmla="*/ 19 h 19"/>
                <a:gd name="T12" fmla="*/ 2 w 33"/>
                <a:gd name="T13" fmla="*/ 19 h 19"/>
                <a:gd name="T14" fmla="*/ 0 w 33"/>
                <a:gd name="T15" fmla="*/ 12 h 19"/>
                <a:gd name="T16" fmla="*/ 6 w 33"/>
                <a:gd name="T17" fmla="*/ 9 h 19"/>
                <a:gd name="T18" fmla="*/ 11 w 33"/>
                <a:gd name="T19" fmla="*/ 4 h 19"/>
                <a:gd name="T20" fmla="*/ 20 w 33"/>
                <a:gd name="T21" fmla="*/ 5 h 19"/>
                <a:gd name="T22" fmla="*/ 26 w 33"/>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19">
                  <a:moveTo>
                    <a:pt x="26" y="0"/>
                  </a:moveTo>
                  <a:lnTo>
                    <a:pt x="33" y="4"/>
                  </a:lnTo>
                  <a:lnTo>
                    <a:pt x="33" y="15"/>
                  </a:lnTo>
                  <a:lnTo>
                    <a:pt x="26" y="16"/>
                  </a:lnTo>
                  <a:lnTo>
                    <a:pt x="18" y="13"/>
                  </a:lnTo>
                  <a:lnTo>
                    <a:pt x="12" y="19"/>
                  </a:lnTo>
                  <a:lnTo>
                    <a:pt x="2" y="19"/>
                  </a:lnTo>
                  <a:lnTo>
                    <a:pt x="0" y="12"/>
                  </a:lnTo>
                  <a:lnTo>
                    <a:pt x="6" y="9"/>
                  </a:lnTo>
                  <a:lnTo>
                    <a:pt x="11" y="4"/>
                  </a:lnTo>
                  <a:lnTo>
                    <a:pt x="20" y="5"/>
                  </a:lnTo>
                  <a:lnTo>
                    <a:pt x="26" y="0"/>
                  </a:lnTo>
                </a:path>
              </a:pathLst>
            </a:custGeom>
            <a:grpFill/>
            <a:ln w="12700">
              <a:solidFill>
                <a:schemeClr val="bg1"/>
              </a:solidFill>
              <a:round/>
              <a:headEnd/>
              <a:tailEnd/>
            </a:ln>
            <a:effectLst/>
            <a:scene3d>
              <a:camera prst="orthographicFront"/>
              <a:lightRig rig="threePt" dir="t"/>
            </a:scene3d>
            <a:sp3d/>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68" name="Freeform 67"/>
            <p:cNvSpPr>
              <a:spLocks/>
            </p:cNvSpPr>
            <p:nvPr/>
          </p:nvSpPr>
          <p:spPr bwMode="auto">
            <a:xfrm>
              <a:off x="453129" y="1811860"/>
              <a:ext cx="85498" cy="75556"/>
            </a:xfrm>
            <a:custGeom>
              <a:avLst/>
              <a:gdLst>
                <a:gd name="T0" fmla="*/ 6 w 43"/>
                <a:gd name="T1" fmla="*/ 0 h 38"/>
                <a:gd name="T2" fmla="*/ 6 w 43"/>
                <a:gd name="T3" fmla="*/ 5 h 38"/>
                <a:gd name="T4" fmla="*/ 14 w 43"/>
                <a:gd name="T5" fmla="*/ 8 h 38"/>
                <a:gd name="T6" fmla="*/ 20 w 43"/>
                <a:gd name="T7" fmla="*/ 7 h 38"/>
                <a:gd name="T8" fmla="*/ 25 w 43"/>
                <a:gd name="T9" fmla="*/ 15 h 38"/>
                <a:gd name="T10" fmla="*/ 33 w 43"/>
                <a:gd name="T11" fmla="*/ 20 h 38"/>
                <a:gd name="T12" fmla="*/ 33 w 43"/>
                <a:gd name="T13" fmla="*/ 24 h 38"/>
                <a:gd name="T14" fmla="*/ 41 w 43"/>
                <a:gd name="T15" fmla="*/ 24 h 38"/>
                <a:gd name="T16" fmla="*/ 43 w 43"/>
                <a:gd name="T17" fmla="*/ 30 h 38"/>
                <a:gd name="T18" fmla="*/ 37 w 43"/>
                <a:gd name="T19" fmla="*/ 35 h 38"/>
                <a:gd name="T20" fmla="*/ 33 w 43"/>
                <a:gd name="T21" fmla="*/ 28 h 38"/>
                <a:gd name="T22" fmla="*/ 28 w 43"/>
                <a:gd name="T23" fmla="*/ 33 h 38"/>
                <a:gd name="T24" fmla="*/ 25 w 43"/>
                <a:gd name="T25" fmla="*/ 38 h 38"/>
                <a:gd name="T26" fmla="*/ 20 w 43"/>
                <a:gd name="T27" fmla="*/ 31 h 38"/>
                <a:gd name="T28" fmla="*/ 23 w 43"/>
                <a:gd name="T29" fmla="*/ 28 h 38"/>
                <a:gd name="T30" fmla="*/ 16 w 43"/>
                <a:gd name="T31" fmla="*/ 26 h 38"/>
                <a:gd name="T32" fmla="*/ 18 w 43"/>
                <a:gd name="T33" fmla="*/ 20 h 38"/>
                <a:gd name="T34" fmla="*/ 14 w 43"/>
                <a:gd name="T35" fmla="*/ 16 h 38"/>
                <a:gd name="T36" fmla="*/ 4 w 43"/>
                <a:gd name="T37" fmla="*/ 18 h 38"/>
                <a:gd name="T38" fmla="*/ 0 w 43"/>
                <a:gd name="T39" fmla="*/ 10 h 38"/>
                <a:gd name="T40" fmla="*/ 6 w 43"/>
                <a:gd name="T4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38">
                  <a:moveTo>
                    <a:pt x="6" y="0"/>
                  </a:moveTo>
                  <a:lnTo>
                    <a:pt x="6" y="5"/>
                  </a:lnTo>
                  <a:lnTo>
                    <a:pt x="14" y="8"/>
                  </a:lnTo>
                  <a:lnTo>
                    <a:pt x="20" y="7"/>
                  </a:lnTo>
                  <a:lnTo>
                    <a:pt x="25" y="15"/>
                  </a:lnTo>
                  <a:lnTo>
                    <a:pt x="33" y="20"/>
                  </a:lnTo>
                  <a:lnTo>
                    <a:pt x="33" y="24"/>
                  </a:lnTo>
                  <a:lnTo>
                    <a:pt x="41" y="24"/>
                  </a:lnTo>
                  <a:lnTo>
                    <a:pt x="43" y="30"/>
                  </a:lnTo>
                  <a:lnTo>
                    <a:pt x="37" y="35"/>
                  </a:lnTo>
                  <a:lnTo>
                    <a:pt x="33" y="28"/>
                  </a:lnTo>
                  <a:lnTo>
                    <a:pt x="28" y="33"/>
                  </a:lnTo>
                  <a:lnTo>
                    <a:pt x="25" y="38"/>
                  </a:lnTo>
                  <a:lnTo>
                    <a:pt x="20" y="31"/>
                  </a:lnTo>
                  <a:lnTo>
                    <a:pt x="23" y="28"/>
                  </a:lnTo>
                  <a:lnTo>
                    <a:pt x="16" y="26"/>
                  </a:lnTo>
                  <a:lnTo>
                    <a:pt x="18" y="20"/>
                  </a:lnTo>
                  <a:lnTo>
                    <a:pt x="14" y="16"/>
                  </a:lnTo>
                  <a:lnTo>
                    <a:pt x="4" y="18"/>
                  </a:lnTo>
                  <a:lnTo>
                    <a:pt x="0" y="10"/>
                  </a:lnTo>
                  <a:lnTo>
                    <a:pt x="6" y="0"/>
                  </a:lnTo>
                </a:path>
              </a:pathLst>
            </a:custGeom>
            <a:grpFill/>
            <a:ln w="12700">
              <a:solidFill>
                <a:schemeClr val="bg1"/>
              </a:solidFill>
              <a:round/>
              <a:headEnd/>
              <a:tailEnd/>
            </a:ln>
            <a:effectLst/>
            <a:scene3d>
              <a:camera prst="orthographicFront"/>
              <a:lightRig rig="threePt" dir="t"/>
            </a:scene3d>
            <a:sp3d/>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69" name="Freeform 68"/>
            <p:cNvSpPr>
              <a:spLocks/>
            </p:cNvSpPr>
            <p:nvPr/>
          </p:nvSpPr>
          <p:spPr bwMode="auto">
            <a:xfrm>
              <a:off x="586346" y="1477824"/>
              <a:ext cx="1236727" cy="894738"/>
            </a:xfrm>
            <a:custGeom>
              <a:avLst/>
              <a:gdLst>
                <a:gd name="T0" fmla="*/ 437 w 622"/>
                <a:gd name="T1" fmla="*/ 305 h 450"/>
                <a:gd name="T2" fmla="*/ 483 w 622"/>
                <a:gd name="T3" fmla="*/ 318 h 450"/>
                <a:gd name="T4" fmla="*/ 534 w 622"/>
                <a:gd name="T5" fmla="*/ 332 h 450"/>
                <a:gd name="T6" fmla="*/ 618 w 622"/>
                <a:gd name="T7" fmla="*/ 384 h 450"/>
                <a:gd name="T8" fmla="*/ 610 w 622"/>
                <a:gd name="T9" fmla="*/ 424 h 450"/>
                <a:gd name="T10" fmla="*/ 587 w 622"/>
                <a:gd name="T11" fmla="*/ 405 h 450"/>
                <a:gd name="T12" fmla="*/ 552 w 622"/>
                <a:gd name="T13" fmla="*/ 361 h 450"/>
                <a:gd name="T14" fmla="*/ 502 w 622"/>
                <a:gd name="T15" fmla="*/ 320 h 450"/>
                <a:gd name="T16" fmla="*/ 495 w 622"/>
                <a:gd name="T17" fmla="*/ 335 h 450"/>
                <a:gd name="T18" fmla="*/ 486 w 622"/>
                <a:gd name="T19" fmla="*/ 352 h 450"/>
                <a:gd name="T20" fmla="*/ 425 w 622"/>
                <a:gd name="T21" fmla="*/ 323 h 450"/>
                <a:gd name="T22" fmla="*/ 379 w 622"/>
                <a:gd name="T23" fmla="*/ 316 h 450"/>
                <a:gd name="T24" fmla="*/ 342 w 622"/>
                <a:gd name="T25" fmla="*/ 289 h 450"/>
                <a:gd name="T26" fmla="*/ 308 w 622"/>
                <a:gd name="T27" fmla="*/ 294 h 450"/>
                <a:gd name="T28" fmla="*/ 277 w 622"/>
                <a:gd name="T29" fmla="*/ 295 h 450"/>
                <a:gd name="T30" fmla="*/ 280 w 622"/>
                <a:gd name="T31" fmla="*/ 321 h 450"/>
                <a:gd name="T32" fmla="*/ 231 w 622"/>
                <a:gd name="T33" fmla="*/ 347 h 450"/>
                <a:gd name="T34" fmla="*/ 226 w 622"/>
                <a:gd name="T35" fmla="*/ 323 h 450"/>
                <a:gd name="T36" fmla="*/ 255 w 622"/>
                <a:gd name="T37" fmla="*/ 288 h 450"/>
                <a:gd name="T38" fmla="*/ 227 w 622"/>
                <a:gd name="T39" fmla="*/ 291 h 450"/>
                <a:gd name="T40" fmla="*/ 188 w 622"/>
                <a:gd name="T41" fmla="*/ 334 h 450"/>
                <a:gd name="T42" fmla="*/ 181 w 622"/>
                <a:gd name="T43" fmla="*/ 370 h 450"/>
                <a:gd name="T44" fmla="*/ 138 w 622"/>
                <a:gd name="T45" fmla="*/ 393 h 450"/>
                <a:gd name="T46" fmla="*/ 100 w 622"/>
                <a:gd name="T47" fmla="*/ 416 h 450"/>
                <a:gd name="T48" fmla="*/ 61 w 622"/>
                <a:gd name="T49" fmla="*/ 430 h 450"/>
                <a:gd name="T50" fmla="*/ 0 w 622"/>
                <a:gd name="T51" fmla="*/ 450 h 450"/>
                <a:gd name="T52" fmla="*/ 46 w 622"/>
                <a:gd name="T53" fmla="*/ 426 h 450"/>
                <a:gd name="T54" fmla="*/ 91 w 622"/>
                <a:gd name="T55" fmla="*/ 401 h 450"/>
                <a:gd name="T56" fmla="*/ 120 w 622"/>
                <a:gd name="T57" fmla="*/ 348 h 450"/>
                <a:gd name="T58" fmla="*/ 103 w 622"/>
                <a:gd name="T59" fmla="*/ 355 h 450"/>
                <a:gd name="T60" fmla="*/ 54 w 622"/>
                <a:gd name="T61" fmla="*/ 347 h 450"/>
                <a:gd name="T62" fmla="*/ 51 w 622"/>
                <a:gd name="T63" fmla="*/ 304 h 450"/>
                <a:gd name="T64" fmla="*/ 40 w 622"/>
                <a:gd name="T65" fmla="*/ 309 h 450"/>
                <a:gd name="T66" fmla="*/ 18 w 622"/>
                <a:gd name="T67" fmla="*/ 278 h 450"/>
                <a:gd name="T68" fmla="*/ 4 w 622"/>
                <a:gd name="T69" fmla="*/ 267 h 450"/>
                <a:gd name="T70" fmla="*/ 34 w 622"/>
                <a:gd name="T71" fmla="*/ 222 h 450"/>
                <a:gd name="T72" fmla="*/ 72 w 622"/>
                <a:gd name="T73" fmla="*/ 208 h 450"/>
                <a:gd name="T74" fmla="*/ 91 w 622"/>
                <a:gd name="T75" fmla="*/ 180 h 450"/>
                <a:gd name="T76" fmla="*/ 62 w 622"/>
                <a:gd name="T77" fmla="*/ 178 h 450"/>
                <a:gd name="T78" fmla="*/ 30 w 622"/>
                <a:gd name="T79" fmla="*/ 152 h 450"/>
                <a:gd name="T80" fmla="*/ 22 w 622"/>
                <a:gd name="T81" fmla="*/ 131 h 450"/>
                <a:gd name="T82" fmla="*/ 68 w 622"/>
                <a:gd name="T83" fmla="*/ 119 h 450"/>
                <a:gd name="T84" fmla="*/ 98 w 622"/>
                <a:gd name="T85" fmla="*/ 132 h 450"/>
                <a:gd name="T86" fmla="*/ 107 w 622"/>
                <a:gd name="T87" fmla="*/ 131 h 450"/>
                <a:gd name="T88" fmla="*/ 103 w 622"/>
                <a:gd name="T89" fmla="*/ 113 h 450"/>
                <a:gd name="T90" fmla="*/ 58 w 622"/>
                <a:gd name="T91" fmla="*/ 74 h 450"/>
                <a:gd name="T92" fmla="*/ 86 w 622"/>
                <a:gd name="T93" fmla="*/ 55 h 450"/>
                <a:gd name="T94" fmla="*/ 127 w 622"/>
                <a:gd name="T95" fmla="*/ 22 h 450"/>
                <a:gd name="T96" fmla="*/ 163 w 622"/>
                <a:gd name="T97" fmla="*/ 10 h 450"/>
                <a:gd name="T98" fmla="*/ 203 w 622"/>
                <a:gd name="T99" fmla="*/ 22 h 450"/>
                <a:gd name="T100" fmla="*/ 249 w 622"/>
                <a:gd name="T101" fmla="*/ 29 h 450"/>
                <a:gd name="T102" fmla="*/ 291 w 622"/>
                <a:gd name="T103" fmla="*/ 30 h 450"/>
                <a:gd name="T104" fmla="*/ 350 w 622"/>
                <a:gd name="T105" fmla="*/ 39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2" h="450">
                  <a:moveTo>
                    <a:pt x="358" y="41"/>
                  </a:moveTo>
                  <a:lnTo>
                    <a:pt x="404" y="302"/>
                  </a:lnTo>
                  <a:lnTo>
                    <a:pt x="412" y="301"/>
                  </a:lnTo>
                  <a:lnTo>
                    <a:pt x="424" y="299"/>
                  </a:lnTo>
                  <a:lnTo>
                    <a:pt x="437" y="305"/>
                  </a:lnTo>
                  <a:lnTo>
                    <a:pt x="446" y="314"/>
                  </a:lnTo>
                  <a:lnTo>
                    <a:pt x="457" y="318"/>
                  </a:lnTo>
                  <a:lnTo>
                    <a:pt x="464" y="327"/>
                  </a:lnTo>
                  <a:lnTo>
                    <a:pt x="476" y="324"/>
                  </a:lnTo>
                  <a:lnTo>
                    <a:pt x="483" y="318"/>
                  </a:lnTo>
                  <a:lnTo>
                    <a:pt x="482" y="310"/>
                  </a:lnTo>
                  <a:lnTo>
                    <a:pt x="494" y="303"/>
                  </a:lnTo>
                  <a:lnTo>
                    <a:pt x="502" y="306"/>
                  </a:lnTo>
                  <a:lnTo>
                    <a:pt x="507" y="315"/>
                  </a:lnTo>
                  <a:lnTo>
                    <a:pt x="534" y="332"/>
                  </a:lnTo>
                  <a:lnTo>
                    <a:pt x="562" y="355"/>
                  </a:lnTo>
                  <a:lnTo>
                    <a:pt x="570" y="368"/>
                  </a:lnTo>
                  <a:lnTo>
                    <a:pt x="589" y="377"/>
                  </a:lnTo>
                  <a:lnTo>
                    <a:pt x="606" y="383"/>
                  </a:lnTo>
                  <a:lnTo>
                    <a:pt x="618" y="384"/>
                  </a:lnTo>
                  <a:lnTo>
                    <a:pt x="617" y="392"/>
                  </a:lnTo>
                  <a:lnTo>
                    <a:pt x="622" y="400"/>
                  </a:lnTo>
                  <a:lnTo>
                    <a:pt x="621" y="415"/>
                  </a:lnTo>
                  <a:lnTo>
                    <a:pt x="614" y="426"/>
                  </a:lnTo>
                  <a:lnTo>
                    <a:pt x="610" y="424"/>
                  </a:lnTo>
                  <a:lnTo>
                    <a:pt x="609" y="408"/>
                  </a:lnTo>
                  <a:lnTo>
                    <a:pt x="605" y="395"/>
                  </a:lnTo>
                  <a:lnTo>
                    <a:pt x="597" y="394"/>
                  </a:lnTo>
                  <a:lnTo>
                    <a:pt x="589" y="398"/>
                  </a:lnTo>
                  <a:lnTo>
                    <a:pt x="587" y="405"/>
                  </a:lnTo>
                  <a:lnTo>
                    <a:pt x="579" y="405"/>
                  </a:lnTo>
                  <a:lnTo>
                    <a:pt x="580" y="394"/>
                  </a:lnTo>
                  <a:lnTo>
                    <a:pt x="572" y="383"/>
                  </a:lnTo>
                  <a:lnTo>
                    <a:pt x="557" y="372"/>
                  </a:lnTo>
                  <a:lnTo>
                    <a:pt x="552" y="361"/>
                  </a:lnTo>
                  <a:lnTo>
                    <a:pt x="544" y="358"/>
                  </a:lnTo>
                  <a:lnTo>
                    <a:pt x="536" y="347"/>
                  </a:lnTo>
                  <a:lnTo>
                    <a:pt x="523" y="338"/>
                  </a:lnTo>
                  <a:lnTo>
                    <a:pt x="509" y="332"/>
                  </a:lnTo>
                  <a:lnTo>
                    <a:pt x="502" y="320"/>
                  </a:lnTo>
                  <a:lnTo>
                    <a:pt x="497" y="323"/>
                  </a:lnTo>
                  <a:lnTo>
                    <a:pt x="509" y="342"/>
                  </a:lnTo>
                  <a:lnTo>
                    <a:pt x="507" y="349"/>
                  </a:lnTo>
                  <a:lnTo>
                    <a:pt x="497" y="342"/>
                  </a:lnTo>
                  <a:lnTo>
                    <a:pt x="495" y="335"/>
                  </a:lnTo>
                  <a:lnTo>
                    <a:pt x="485" y="331"/>
                  </a:lnTo>
                  <a:lnTo>
                    <a:pt x="476" y="332"/>
                  </a:lnTo>
                  <a:lnTo>
                    <a:pt x="489" y="341"/>
                  </a:lnTo>
                  <a:lnTo>
                    <a:pt x="495" y="348"/>
                  </a:lnTo>
                  <a:lnTo>
                    <a:pt x="486" y="352"/>
                  </a:lnTo>
                  <a:lnTo>
                    <a:pt x="469" y="345"/>
                  </a:lnTo>
                  <a:lnTo>
                    <a:pt x="454" y="335"/>
                  </a:lnTo>
                  <a:lnTo>
                    <a:pt x="449" y="330"/>
                  </a:lnTo>
                  <a:lnTo>
                    <a:pt x="439" y="330"/>
                  </a:lnTo>
                  <a:lnTo>
                    <a:pt x="425" y="323"/>
                  </a:lnTo>
                  <a:lnTo>
                    <a:pt x="431" y="313"/>
                  </a:lnTo>
                  <a:lnTo>
                    <a:pt x="418" y="317"/>
                  </a:lnTo>
                  <a:lnTo>
                    <a:pt x="402" y="318"/>
                  </a:lnTo>
                  <a:lnTo>
                    <a:pt x="398" y="314"/>
                  </a:lnTo>
                  <a:lnTo>
                    <a:pt x="379" y="316"/>
                  </a:lnTo>
                  <a:lnTo>
                    <a:pt x="364" y="315"/>
                  </a:lnTo>
                  <a:lnTo>
                    <a:pt x="353" y="318"/>
                  </a:lnTo>
                  <a:lnTo>
                    <a:pt x="343" y="312"/>
                  </a:lnTo>
                  <a:lnTo>
                    <a:pt x="345" y="298"/>
                  </a:lnTo>
                  <a:lnTo>
                    <a:pt x="342" y="289"/>
                  </a:lnTo>
                  <a:lnTo>
                    <a:pt x="334" y="304"/>
                  </a:lnTo>
                  <a:lnTo>
                    <a:pt x="326" y="308"/>
                  </a:lnTo>
                  <a:lnTo>
                    <a:pt x="323" y="303"/>
                  </a:lnTo>
                  <a:lnTo>
                    <a:pt x="311" y="301"/>
                  </a:lnTo>
                  <a:lnTo>
                    <a:pt x="308" y="294"/>
                  </a:lnTo>
                  <a:lnTo>
                    <a:pt x="313" y="288"/>
                  </a:lnTo>
                  <a:lnTo>
                    <a:pt x="304" y="288"/>
                  </a:lnTo>
                  <a:lnTo>
                    <a:pt x="293" y="296"/>
                  </a:lnTo>
                  <a:lnTo>
                    <a:pt x="285" y="291"/>
                  </a:lnTo>
                  <a:lnTo>
                    <a:pt x="277" y="295"/>
                  </a:lnTo>
                  <a:lnTo>
                    <a:pt x="284" y="304"/>
                  </a:lnTo>
                  <a:lnTo>
                    <a:pt x="294" y="308"/>
                  </a:lnTo>
                  <a:lnTo>
                    <a:pt x="293" y="315"/>
                  </a:lnTo>
                  <a:lnTo>
                    <a:pt x="284" y="313"/>
                  </a:lnTo>
                  <a:lnTo>
                    <a:pt x="280" y="321"/>
                  </a:lnTo>
                  <a:lnTo>
                    <a:pt x="271" y="325"/>
                  </a:lnTo>
                  <a:lnTo>
                    <a:pt x="266" y="322"/>
                  </a:lnTo>
                  <a:lnTo>
                    <a:pt x="260" y="330"/>
                  </a:lnTo>
                  <a:lnTo>
                    <a:pt x="246" y="340"/>
                  </a:lnTo>
                  <a:lnTo>
                    <a:pt x="231" y="347"/>
                  </a:lnTo>
                  <a:lnTo>
                    <a:pt x="221" y="342"/>
                  </a:lnTo>
                  <a:lnTo>
                    <a:pt x="231" y="337"/>
                  </a:lnTo>
                  <a:lnTo>
                    <a:pt x="241" y="324"/>
                  </a:lnTo>
                  <a:lnTo>
                    <a:pt x="230" y="329"/>
                  </a:lnTo>
                  <a:lnTo>
                    <a:pt x="226" y="323"/>
                  </a:lnTo>
                  <a:lnTo>
                    <a:pt x="237" y="310"/>
                  </a:lnTo>
                  <a:lnTo>
                    <a:pt x="243" y="298"/>
                  </a:lnTo>
                  <a:lnTo>
                    <a:pt x="253" y="296"/>
                  </a:lnTo>
                  <a:lnTo>
                    <a:pt x="260" y="290"/>
                  </a:lnTo>
                  <a:lnTo>
                    <a:pt x="255" y="288"/>
                  </a:lnTo>
                  <a:lnTo>
                    <a:pt x="256" y="281"/>
                  </a:lnTo>
                  <a:lnTo>
                    <a:pt x="247" y="287"/>
                  </a:lnTo>
                  <a:lnTo>
                    <a:pt x="246" y="277"/>
                  </a:lnTo>
                  <a:lnTo>
                    <a:pt x="239" y="287"/>
                  </a:lnTo>
                  <a:lnTo>
                    <a:pt x="227" y="291"/>
                  </a:lnTo>
                  <a:lnTo>
                    <a:pt x="225" y="300"/>
                  </a:lnTo>
                  <a:lnTo>
                    <a:pt x="212" y="310"/>
                  </a:lnTo>
                  <a:lnTo>
                    <a:pt x="209" y="318"/>
                  </a:lnTo>
                  <a:lnTo>
                    <a:pt x="201" y="326"/>
                  </a:lnTo>
                  <a:lnTo>
                    <a:pt x="188" y="334"/>
                  </a:lnTo>
                  <a:lnTo>
                    <a:pt x="182" y="343"/>
                  </a:lnTo>
                  <a:lnTo>
                    <a:pt x="190" y="347"/>
                  </a:lnTo>
                  <a:lnTo>
                    <a:pt x="193" y="355"/>
                  </a:lnTo>
                  <a:lnTo>
                    <a:pt x="185" y="361"/>
                  </a:lnTo>
                  <a:lnTo>
                    <a:pt x="181" y="370"/>
                  </a:lnTo>
                  <a:lnTo>
                    <a:pt x="168" y="375"/>
                  </a:lnTo>
                  <a:lnTo>
                    <a:pt x="161" y="382"/>
                  </a:lnTo>
                  <a:lnTo>
                    <a:pt x="151" y="383"/>
                  </a:lnTo>
                  <a:lnTo>
                    <a:pt x="147" y="389"/>
                  </a:lnTo>
                  <a:lnTo>
                    <a:pt x="138" y="393"/>
                  </a:lnTo>
                  <a:lnTo>
                    <a:pt x="139" y="396"/>
                  </a:lnTo>
                  <a:lnTo>
                    <a:pt x="128" y="404"/>
                  </a:lnTo>
                  <a:lnTo>
                    <a:pt x="118" y="405"/>
                  </a:lnTo>
                  <a:lnTo>
                    <a:pt x="111" y="412"/>
                  </a:lnTo>
                  <a:lnTo>
                    <a:pt x="100" y="416"/>
                  </a:lnTo>
                  <a:lnTo>
                    <a:pt x="102" y="423"/>
                  </a:lnTo>
                  <a:lnTo>
                    <a:pt x="84" y="429"/>
                  </a:lnTo>
                  <a:lnTo>
                    <a:pt x="74" y="436"/>
                  </a:lnTo>
                  <a:lnTo>
                    <a:pt x="71" y="429"/>
                  </a:lnTo>
                  <a:lnTo>
                    <a:pt x="61" y="430"/>
                  </a:lnTo>
                  <a:lnTo>
                    <a:pt x="54" y="436"/>
                  </a:lnTo>
                  <a:lnTo>
                    <a:pt x="41" y="435"/>
                  </a:lnTo>
                  <a:lnTo>
                    <a:pt x="25" y="441"/>
                  </a:lnTo>
                  <a:lnTo>
                    <a:pt x="6" y="445"/>
                  </a:lnTo>
                  <a:lnTo>
                    <a:pt x="0" y="450"/>
                  </a:lnTo>
                  <a:lnTo>
                    <a:pt x="2" y="439"/>
                  </a:lnTo>
                  <a:lnTo>
                    <a:pt x="16" y="433"/>
                  </a:lnTo>
                  <a:lnTo>
                    <a:pt x="35" y="419"/>
                  </a:lnTo>
                  <a:lnTo>
                    <a:pt x="47" y="416"/>
                  </a:lnTo>
                  <a:lnTo>
                    <a:pt x="46" y="426"/>
                  </a:lnTo>
                  <a:lnTo>
                    <a:pt x="51" y="430"/>
                  </a:lnTo>
                  <a:lnTo>
                    <a:pt x="61" y="426"/>
                  </a:lnTo>
                  <a:lnTo>
                    <a:pt x="56" y="420"/>
                  </a:lnTo>
                  <a:lnTo>
                    <a:pt x="69" y="408"/>
                  </a:lnTo>
                  <a:lnTo>
                    <a:pt x="91" y="401"/>
                  </a:lnTo>
                  <a:lnTo>
                    <a:pt x="105" y="389"/>
                  </a:lnTo>
                  <a:lnTo>
                    <a:pt x="116" y="384"/>
                  </a:lnTo>
                  <a:lnTo>
                    <a:pt x="118" y="371"/>
                  </a:lnTo>
                  <a:lnTo>
                    <a:pt x="127" y="352"/>
                  </a:lnTo>
                  <a:lnTo>
                    <a:pt x="120" y="348"/>
                  </a:lnTo>
                  <a:lnTo>
                    <a:pt x="113" y="353"/>
                  </a:lnTo>
                  <a:lnTo>
                    <a:pt x="105" y="350"/>
                  </a:lnTo>
                  <a:lnTo>
                    <a:pt x="106" y="341"/>
                  </a:lnTo>
                  <a:lnTo>
                    <a:pt x="100" y="349"/>
                  </a:lnTo>
                  <a:lnTo>
                    <a:pt x="103" y="355"/>
                  </a:lnTo>
                  <a:lnTo>
                    <a:pt x="96" y="360"/>
                  </a:lnTo>
                  <a:lnTo>
                    <a:pt x="89" y="350"/>
                  </a:lnTo>
                  <a:lnTo>
                    <a:pt x="74" y="341"/>
                  </a:lnTo>
                  <a:lnTo>
                    <a:pt x="63" y="338"/>
                  </a:lnTo>
                  <a:lnTo>
                    <a:pt x="54" y="347"/>
                  </a:lnTo>
                  <a:lnTo>
                    <a:pt x="43" y="344"/>
                  </a:lnTo>
                  <a:lnTo>
                    <a:pt x="48" y="336"/>
                  </a:lnTo>
                  <a:lnTo>
                    <a:pt x="49" y="323"/>
                  </a:lnTo>
                  <a:lnTo>
                    <a:pt x="54" y="314"/>
                  </a:lnTo>
                  <a:lnTo>
                    <a:pt x="51" y="304"/>
                  </a:lnTo>
                  <a:lnTo>
                    <a:pt x="52" y="295"/>
                  </a:lnTo>
                  <a:lnTo>
                    <a:pt x="64" y="285"/>
                  </a:lnTo>
                  <a:lnTo>
                    <a:pt x="57" y="285"/>
                  </a:lnTo>
                  <a:lnTo>
                    <a:pt x="49" y="300"/>
                  </a:lnTo>
                  <a:lnTo>
                    <a:pt x="40" y="309"/>
                  </a:lnTo>
                  <a:lnTo>
                    <a:pt x="30" y="309"/>
                  </a:lnTo>
                  <a:lnTo>
                    <a:pt x="18" y="298"/>
                  </a:lnTo>
                  <a:lnTo>
                    <a:pt x="7" y="284"/>
                  </a:lnTo>
                  <a:lnTo>
                    <a:pt x="9" y="277"/>
                  </a:lnTo>
                  <a:lnTo>
                    <a:pt x="18" y="278"/>
                  </a:lnTo>
                  <a:lnTo>
                    <a:pt x="28" y="284"/>
                  </a:lnTo>
                  <a:lnTo>
                    <a:pt x="35" y="279"/>
                  </a:lnTo>
                  <a:lnTo>
                    <a:pt x="22" y="275"/>
                  </a:lnTo>
                  <a:lnTo>
                    <a:pt x="12" y="266"/>
                  </a:lnTo>
                  <a:lnTo>
                    <a:pt x="4" y="267"/>
                  </a:lnTo>
                  <a:lnTo>
                    <a:pt x="1" y="250"/>
                  </a:lnTo>
                  <a:lnTo>
                    <a:pt x="9" y="241"/>
                  </a:lnTo>
                  <a:lnTo>
                    <a:pt x="24" y="229"/>
                  </a:lnTo>
                  <a:lnTo>
                    <a:pt x="38" y="224"/>
                  </a:lnTo>
                  <a:lnTo>
                    <a:pt x="34" y="222"/>
                  </a:lnTo>
                  <a:lnTo>
                    <a:pt x="36" y="215"/>
                  </a:lnTo>
                  <a:lnTo>
                    <a:pt x="44" y="213"/>
                  </a:lnTo>
                  <a:lnTo>
                    <a:pt x="51" y="218"/>
                  </a:lnTo>
                  <a:lnTo>
                    <a:pt x="62" y="217"/>
                  </a:lnTo>
                  <a:lnTo>
                    <a:pt x="72" y="208"/>
                  </a:lnTo>
                  <a:lnTo>
                    <a:pt x="82" y="210"/>
                  </a:lnTo>
                  <a:lnTo>
                    <a:pt x="93" y="209"/>
                  </a:lnTo>
                  <a:lnTo>
                    <a:pt x="97" y="203"/>
                  </a:lnTo>
                  <a:lnTo>
                    <a:pt x="89" y="189"/>
                  </a:lnTo>
                  <a:lnTo>
                    <a:pt x="91" y="180"/>
                  </a:lnTo>
                  <a:lnTo>
                    <a:pt x="99" y="178"/>
                  </a:lnTo>
                  <a:lnTo>
                    <a:pt x="96" y="172"/>
                  </a:lnTo>
                  <a:lnTo>
                    <a:pt x="87" y="174"/>
                  </a:lnTo>
                  <a:lnTo>
                    <a:pt x="73" y="183"/>
                  </a:lnTo>
                  <a:lnTo>
                    <a:pt x="62" y="178"/>
                  </a:lnTo>
                  <a:lnTo>
                    <a:pt x="45" y="174"/>
                  </a:lnTo>
                  <a:lnTo>
                    <a:pt x="35" y="175"/>
                  </a:lnTo>
                  <a:lnTo>
                    <a:pt x="27" y="168"/>
                  </a:lnTo>
                  <a:lnTo>
                    <a:pt x="22" y="158"/>
                  </a:lnTo>
                  <a:lnTo>
                    <a:pt x="30" y="152"/>
                  </a:lnTo>
                  <a:lnTo>
                    <a:pt x="29" y="146"/>
                  </a:lnTo>
                  <a:lnTo>
                    <a:pt x="19" y="142"/>
                  </a:lnTo>
                  <a:lnTo>
                    <a:pt x="11" y="135"/>
                  </a:lnTo>
                  <a:lnTo>
                    <a:pt x="12" y="131"/>
                  </a:lnTo>
                  <a:lnTo>
                    <a:pt x="22" y="131"/>
                  </a:lnTo>
                  <a:lnTo>
                    <a:pt x="30" y="125"/>
                  </a:lnTo>
                  <a:lnTo>
                    <a:pt x="40" y="128"/>
                  </a:lnTo>
                  <a:lnTo>
                    <a:pt x="48" y="122"/>
                  </a:lnTo>
                  <a:lnTo>
                    <a:pt x="61" y="118"/>
                  </a:lnTo>
                  <a:lnTo>
                    <a:pt x="68" y="119"/>
                  </a:lnTo>
                  <a:lnTo>
                    <a:pt x="65" y="128"/>
                  </a:lnTo>
                  <a:lnTo>
                    <a:pt x="69" y="133"/>
                  </a:lnTo>
                  <a:lnTo>
                    <a:pt x="81" y="133"/>
                  </a:lnTo>
                  <a:lnTo>
                    <a:pt x="92" y="137"/>
                  </a:lnTo>
                  <a:lnTo>
                    <a:pt x="98" y="132"/>
                  </a:lnTo>
                  <a:lnTo>
                    <a:pt x="89" y="126"/>
                  </a:lnTo>
                  <a:lnTo>
                    <a:pt x="85" y="117"/>
                  </a:lnTo>
                  <a:lnTo>
                    <a:pt x="89" y="114"/>
                  </a:lnTo>
                  <a:lnTo>
                    <a:pt x="98" y="124"/>
                  </a:lnTo>
                  <a:lnTo>
                    <a:pt x="107" y="131"/>
                  </a:lnTo>
                  <a:lnTo>
                    <a:pt x="119" y="133"/>
                  </a:lnTo>
                  <a:lnTo>
                    <a:pt x="124" y="126"/>
                  </a:lnTo>
                  <a:lnTo>
                    <a:pt x="111" y="125"/>
                  </a:lnTo>
                  <a:lnTo>
                    <a:pt x="101" y="119"/>
                  </a:lnTo>
                  <a:lnTo>
                    <a:pt x="103" y="113"/>
                  </a:lnTo>
                  <a:lnTo>
                    <a:pt x="97" y="107"/>
                  </a:lnTo>
                  <a:lnTo>
                    <a:pt x="82" y="106"/>
                  </a:lnTo>
                  <a:lnTo>
                    <a:pt x="70" y="100"/>
                  </a:lnTo>
                  <a:lnTo>
                    <a:pt x="71" y="92"/>
                  </a:lnTo>
                  <a:lnTo>
                    <a:pt x="58" y="74"/>
                  </a:lnTo>
                  <a:lnTo>
                    <a:pt x="54" y="58"/>
                  </a:lnTo>
                  <a:lnTo>
                    <a:pt x="57" y="51"/>
                  </a:lnTo>
                  <a:lnTo>
                    <a:pt x="68" y="52"/>
                  </a:lnTo>
                  <a:lnTo>
                    <a:pt x="77" y="56"/>
                  </a:lnTo>
                  <a:lnTo>
                    <a:pt x="86" y="55"/>
                  </a:lnTo>
                  <a:lnTo>
                    <a:pt x="96" y="44"/>
                  </a:lnTo>
                  <a:lnTo>
                    <a:pt x="103" y="41"/>
                  </a:lnTo>
                  <a:lnTo>
                    <a:pt x="104" y="33"/>
                  </a:lnTo>
                  <a:lnTo>
                    <a:pt x="118" y="20"/>
                  </a:lnTo>
                  <a:lnTo>
                    <a:pt x="127" y="22"/>
                  </a:lnTo>
                  <a:lnTo>
                    <a:pt x="137" y="18"/>
                  </a:lnTo>
                  <a:lnTo>
                    <a:pt x="143" y="23"/>
                  </a:lnTo>
                  <a:lnTo>
                    <a:pt x="143" y="13"/>
                  </a:lnTo>
                  <a:lnTo>
                    <a:pt x="153" y="7"/>
                  </a:lnTo>
                  <a:lnTo>
                    <a:pt x="163" y="10"/>
                  </a:lnTo>
                  <a:lnTo>
                    <a:pt x="175" y="0"/>
                  </a:lnTo>
                  <a:lnTo>
                    <a:pt x="187" y="2"/>
                  </a:lnTo>
                  <a:lnTo>
                    <a:pt x="201" y="5"/>
                  </a:lnTo>
                  <a:lnTo>
                    <a:pt x="199" y="13"/>
                  </a:lnTo>
                  <a:lnTo>
                    <a:pt x="203" y="22"/>
                  </a:lnTo>
                  <a:lnTo>
                    <a:pt x="215" y="20"/>
                  </a:lnTo>
                  <a:lnTo>
                    <a:pt x="209" y="13"/>
                  </a:lnTo>
                  <a:lnTo>
                    <a:pt x="220" y="14"/>
                  </a:lnTo>
                  <a:lnTo>
                    <a:pt x="233" y="22"/>
                  </a:lnTo>
                  <a:lnTo>
                    <a:pt x="249" y="29"/>
                  </a:lnTo>
                  <a:lnTo>
                    <a:pt x="253" y="22"/>
                  </a:lnTo>
                  <a:lnTo>
                    <a:pt x="266" y="23"/>
                  </a:lnTo>
                  <a:lnTo>
                    <a:pt x="270" y="30"/>
                  </a:lnTo>
                  <a:lnTo>
                    <a:pt x="279" y="33"/>
                  </a:lnTo>
                  <a:lnTo>
                    <a:pt x="291" y="30"/>
                  </a:lnTo>
                  <a:lnTo>
                    <a:pt x="303" y="36"/>
                  </a:lnTo>
                  <a:lnTo>
                    <a:pt x="316" y="35"/>
                  </a:lnTo>
                  <a:lnTo>
                    <a:pt x="324" y="30"/>
                  </a:lnTo>
                  <a:lnTo>
                    <a:pt x="334" y="30"/>
                  </a:lnTo>
                  <a:lnTo>
                    <a:pt x="350" y="39"/>
                  </a:lnTo>
                  <a:lnTo>
                    <a:pt x="358" y="41"/>
                  </a:lnTo>
                  <a:close/>
                </a:path>
              </a:pathLst>
            </a:custGeom>
            <a:grp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sp>
        <p:nvSpPr>
          <p:cNvPr id="43" name="Freeform 42"/>
          <p:cNvSpPr/>
          <p:nvPr/>
        </p:nvSpPr>
        <p:spPr>
          <a:xfrm>
            <a:off x="7528151" y="3411451"/>
            <a:ext cx="66675" cy="77180"/>
          </a:xfrm>
          <a:custGeom>
            <a:avLst/>
            <a:gdLst>
              <a:gd name="connsiteX0" fmla="*/ 40482 w 90488"/>
              <a:gd name="connsiteY0" fmla="*/ 0 h 97631"/>
              <a:gd name="connsiteX1" fmla="*/ 0 w 90488"/>
              <a:gd name="connsiteY1" fmla="*/ 50006 h 97631"/>
              <a:gd name="connsiteX2" fmla="*/ 50007 w 90488"/>
              <a:gd name="connsiteY2" fmla="*/ 97631 h 97631"/>
              <a:gd name="connsiteX3" fmla="*/ 90488 w 90488"/>
              <a:gd name="connsiteY3" fmla="*/ 40481 h 97631"/>
              <a:gd name="connsiteX4" fmla="*/ 40482 w 90488"/>
              <a:gd name="connsiteY4" fmla="*/ 0 h 9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97631">
                <a:moveTo>
                  <a:pt x="40482" y="0"/>
                </a:moveTo>
                <a:lnTo>
                  <a:pt x="0" y="50006"/>
                </a:lnTo>
                <a:lnTo>
                  <a:pt x="50007" y="97631"/>
                </a:lnTo>
                <a:lnTo>
                  <a:pt x="90488" y="40481"/>
                </a:lnTo>
                <a:lnTo>
                  <a:pt x="40482" y="0"/>
                </a:lnTo>
                <a:close/>
              </a:path>
            </a:pathLst>
          </a:custGeom>
          <a:solidFill>
            <a:srgbClr val="EEECE3"/>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grpSp>
        <p:nvGrpSpPr>
          <p:cNvPr id="44" name="Group 127"/>
          <p:cNvGrpSpPr/>
          <p:nvPr/>
        </p:nvGrpSpPr>
        <p:grpSpPr>
          <a:xfrm>
            <a:off x="463758" y="2121642"/>
            <a:ext cx="7690625" cy="4053077"/>
            <a:chOff x="690378" y="2071328"/>
            <a:chExt cx="7690625" cy="4053077"/>
          </a:xfrm>
          <a:solidFill>
            <a:srgbClr val="00BBFE"/>
          </a:solidFill>
        </p:grpSpPr>
        <p:grpSp>
          <p:nvGrpSpPr>
            <p:cNvPr id="45" name="Group 128"/>
            <p:cNvGrpSpPr/>
            <p:nvPr/>
          </p:nvGrpSpPr>
          <p:grpSpPr>
            <a:xfrm>
              <a:off x="690378" y="2869152"/>
              <a:ext cx="636260" cy="497037"/>
              <a:chOff x="719562" y="3068470"/>
              <a:chExt cx="636260" cy="463276"/>
            </a:xfrm>
            <a:grpFill/>
            <a:effectLst>
              <a:outerShdw blurRad="88900" dist="50800" dir="2700000" algn="tl" rotWithShape="0">
                <a:prstClr val="black">
                  <a:alpha val="62000"/>
                </a:prstClr>
              </a:outerShdw>
            </a:effectLst>
          </p:grpSpPr>
          <p:sp>
            <p:nvSpPr>
              <p:cNvPr id="58" name="Freeform 141"/>
              <p:cNvSpPr>
                <a:spLocks/>
              </p:cNvSpPr>
              <p:nvPr/>
            </p:nvSpPr>
            <p:spPr bwMode="auto">
              <a:xfrm>
                <a:off x="1015821" y="3191745"/>
                <a:ext cx="101404" cy="55673"/>
              </a:xfrm>
              <a:custGeom>
                <a:avLst/>
                <a:gdLst>
                  <a:gd name="T0" fmla="*/ 10 w 51"/>
                  <a:gd name="T1" fmla="*/ 0 h 28"/>
                  <a:gd name="T2" fmla="*/ 38 w 51"/>
                  <a:gd name="T3" fmla="*/ 0 h 28"/>
                  <a:gd name="T4" fmla="*/ 51 w 51"/>
                  <a:gd name="T5" fmla="*/ 9 h 28"/>
                  <a:gd name="T6" fmla="*/ 40 w 51"/>
                  <a:gd name="T7" fmla="*/ 23 h 28"/>
                  <a:gd name="T8" fmla="*/ 23 w 51"/>
                  <a:gd name="T9" fmla="*/ 21 h 28"/>
                  <a:gd name="T10" fmla="*/ 15 w 51"/>
                  <a:gd name="T11" fmla="*/ 28 h 28"/>
                  <a:gd name="T12" fmla="*/ 0 w 51"/>
                  <a:gd name="T13" fmla="*/ 25 h 28"/>
                  <a:gd name="T14" fmla="*/ 10 w 51"/>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28">
                    <a:moveTo>
                      <a:pt x="10" y="0"/>
                    </a:moveTo>
                    <a:lnTo>
                      <a:pt x="38" y="0"/>
                    </a:lnTo>
                    <a:lnTo>
                      <a:pt x="51" y="9"/>
                    </a:lnTo>
                    <a:lnTo>
                      <a:pt x="40" y="23"/>
                    </a:lnTo>
                    <a:lnTo>
                      <a:pt x="23" y="21"/>
                    </a:lnTo>
                    <a:lnTo>
                      <a:pt x="15" y="28"/>
                    </a:lnTo>
                    <a:lnTo>
                      <a:pt x="0" y="25"/>
                    </a:lnTo>
                    <a:lnTo>
                      <a:pt x="10" y="0"/>
                    </a:lnTo>
                    <a:close/>
                  </a:path>
                </a:pathLst>
              </a:custGeom>
              <a:solidFill>
                <a:srgbClr val="00602B"/>
              </a:solidFill>
              <a:ln w="1905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59" name="Freeform 142"/>
              <p:cNvSpPr>
                <a:spLocks/>
              </p:cNvSpPr>
              <p:nvPr/>
            </p:nvSpPr>
            <p:spPr bwMode="auto">
              <a:xfrm>
                <a:off x="1101317" y="3229522"/>
                <a:ext cx="103392" cy="75556"/>
              </a:xfrm>
              <a:custGeom>
                <a:avLst/>
                <a:gdLst>
                  <a:gd name="T0" fmla="*/ 9 w 52"/>
                  <a:gd name="T1" fmla="*/ 0 h 38"/>
                  <a:gd name="T2" fmla="*/ 32 w 52"/>
                  <a:gd name="T3" fmla="*/ 2 h 38"/>
                  <a:gd name="T4" fmla="*/ 52 w 52"/>
                  <a:gd name="T5" fmla="*/ 16 h 38"/>
                  <a:gd name="T6" fmla="*/ 50 w 52"/>
                  <a:gd name="T7" fmla="*/ 32 h 38"/>
                  <a:gd name="T8" fmla="*/ 23 w 52"/>
                  <a:gd name="T9" fmla="*/ 38 h 38"/>
                  <a:gd name="T10" fmla="*/ 15 w 52"/>
                  <a:gd name="T11" fmla="*/ 22 h 38"/>
                  <a:gd name="T12" fmla="*/ 5 w 52"/>
                  <a:gd name="T13" fmla="*/ 20 h 38"/>
                  <a:gd name="T14" fmla="*/ 0 w 52"/>
                  <a:gd name="T15" fmla="*/ 11 h 38"/>
                  <a:gd name="T16" fmla="*/ 9 w 52"/>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38">
                    <a:moveTo>
                      <a:pt x="9" y="0"/>
                    </a:moveTo>
                    <a:lnTo>
                      <a:pt x="32" y="2"/>
                    </a:lnTo>
                    <a:lnTo>
                      <a:pt x="52" y="16"/>
                    </a:lnTo>
                    <a:lnTo>
                      <a:pt x="50" y="32"/>
                    </a:lnTo>
                    <a:lnTo>
                      <a:pt x="23" y="38"/>
                    </a:lnTo>
                    <a:lnTo>
                      <a:pt x="15" y="22"/>
                    </a:lnTo>
                    <a:lnTo>
                      <a:pt x="5" y="20"/>
                    </a:lnTo>
                    <a:lnTo>
                      <a:pt x="0" y="11"/>
                    </a:lnTo>
                    <a:lnTo>
                      <a:pt x="9" y="0"/>
                    </a:lnTo>
                    <a:close/>
                  </a:path>
                </a:pathLst>
              </a:custGeom>
              <a:solidFill>
                <a:srgbClr val="00602B"/>
              </a:solidFill>
              <a:ln w="1905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60" name="Freeform 143"/>
              <p:cNvSpPr>
                <a:spLocks/>
              </p:cNvSpPr>
              <p:nvPr/>
            </p:nvSpPr>
            <p:spPr bwMode="auto">
              <a:xfrm>
                <a:off x="1043657" y="3267300"/>
                <a:ext cx="45732" cy="37778"/>
              </a:xfrm>
              <a:custGeom>
                <a:avLst/>
                <a:gdLst>
                  <a:gd name="T0" fmla="*/ 0 w 23"/>
                  <a:gd name="T1" fmla="*/ 2 h 19"/>
                  <a:gd name="T2" fmla="*/ 22 w 23"/>
                  <a:gd name="T3" fmla="*/ 0 h 19"/>
                  <a:gd name="T4" fmla="*/ 23 w 23"/>
                  <a:gd name="T5" fmla="*/ 15 h 19"/>
                  <a:gd name="T6" fmla="*/ 4 w 23"/>
                  <a:gd name="T7" fmla="*/ 19 h 19"/>
                  <a:gd name="T8" fmla="*/ 0 w 23"/>
                  <a:gd name="T9" fmla="*/ 2 h 19"/>
                </a:gdLst>
                <a:ahLst/>
                <a:cxnLst>
                  <a:cxn ang="0">
                    <a:pos x="T0" y="T1"/>
                  </a:cxn>
                  <a:cxn ang="0">
                    <a:pos x="T2" y="T3"/>
                  </a:cxn>
                  <a:cxn ang="0">
                    <a:pos x="T4" y="T5"/>
                  </a:cxn>
                  <a:cxn ang="0">
                    <a:pos x="T6" y="T7"/>
                  </a:cxn>
                  <a:cxn ang="0">
                    <a:pos x="T8" y="T9"/>
                  </a:cxn>
                </a:cxnLst>
                <a:rect l="0" t="0" r="r" b="b"/>
                <a:pathLst>
                  <a:path w="23" h="19">
                    <a:moveTo>
                      <a:pt x="0" y="2"/>
                    </a:moveTo>
                    <a:lnTo>
                      <a:pt x="22" y="0"/>
                    </a:lnTo>
                    <a:lnTo>
                      <a:pt x="23" y="15"/>
                    </a:lnTo>
                    <a:lnTo>
                      <a:pt x="4" y="19"/>
                    </a:lnTo>
                    <a:lnTo>
                      <a:pt x="0" y="2"/>
                    </a:lnTo>
                    <a:close/>
                  </a:path>
                </a:pathLst>
              </a:custGeom>
              <a:solidFill>
                <a:srgbClr val="00602B"/>
              </a:solidFill>
              <a:ln w="1905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61" name="Freeform 144"/>
              <p:cNvSpPr>
                <a:spLocks/>
              </p:cNvSpPr>
              <p:nvPr/>
            </p:nvSpPr>
            <p:spPr bwMode="auto">
              <a:xfrm>
                <a:off x="1166932" y="3315020"/>
                <a:ext cx="188890" cy="216726"/>
              </a:xfrm>
              <a:custGeom>
                <a:avLst/>
                <a:gdLst>
                  <a:gd name="T0" fmla="*/ 15 w 95"/>
                  <a:gd name="T1" fmla="*/ 0 h 109"/>
                  <a:gd name="T2" fmla="*/ 72 w 95"/>
                  <a:gd name="T3" fmla="*/ 24 h 109"/>
                  <a:gd name="T4" fmla="*/ 95 w 95"/>
                  <a:gd name="T5" fmla="*/ 59 h 109"/>
                  <a:gd name="T6" fmla="*/ 72 w 95"/>
                  <a:gd name="T7" fmla="*/ 83 h 109"/>
                  <a:gd name="T8" fmla="*/ 42 w 95"/>
                  <a:gd name="T9" fmla="*/ 88 h 109"/>
                  <a:gd name="T10" fmla="*/ 34 w 95"/>
                  <a:gd name="T11" fmla="*/ 109 h 109"/>
                  <a:gd name="T12" fmla="*/ 11 w 95"/>
                  <a:gd name="T13" fmla="*/ 98 h 109"/>
                  <a:gd name="T14" fmla="*/ 10 w 95"/>
                  <a:gd name="T15" fmla="*/ 63 h 109"/>
                  <a:gd name="T16" fmla="*/ 0 w 95"/>
                  <a:gd name="T17" fmla="*/ 44 h 109"/>
                  <a:gd name="T18" fmla="*/ 15 w 9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09">
                    <a:moveTo>
                      <a:pt x="15" y="0"/>
                    </a:moveTo>
                    <a:lnTo>
                      <a:pt x="72" y="24"/>
                    </a:lnTo>
                    <a:lnTo>
                      <a:pt x="95" y="59"/>
                    </a:lnTo>
                    <a:lnTo>
                      <a:pt x="72" y="83"/>
                    </a:lnTo>
                    <a:lnTo>
                      <a:pt x="42" y="88"/>
                    </a:lnTo>
                    <a:lnTo>
                      <a:pt x="34" y="109"/>
                    </a:lnTo>
                    <a:lnTo>
                      <a:pt x="11" y="98"/>
                    </a:lnTo>
                    <a:lnTo>
                      <a:pt x="10" y="63"/>
                    </a:lnTo>
                    <a:lnTo>
                      <a:pt x="0" y="44"/>
                    </a:lnTo>
                    <a:lnTo>
                      <a:pt x="15" y="0"/>
                    </a:lnTo>
                    <a:close/>
                  </a:path>
                </a:pathLst>
              </a:custGeom>
              <a:solidFill>
                <a:srgbClr val="00602B"/>
              </a:solidFill>
              <a:ln w="1905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62" name="Freeform 145"/>
              <p:cNvSpPr>
                <a:spLocks/>
              </p:cNvSpPr>
              <p:nvPr/>
            </p:nvSpPr>
            <p:spPr bwMode="auto">
              <a:xfrm>
                <a:off x="719562" y="3126130"/>
                <a:ext cx="45732" cy="73568"/>
              </a:xfrm>
              <a:custGeom>
                <a:avLst/>
                <a:gdLst>
                  <a:gd name="T0" fmla="*/ 14 w 23"/>
                  <a:gd name="T1" fmla="*/ 0 h 37"/>
                  <a:gd name="T2" fmla="*/ 23 w 23"/>
                  <a:gd name="T3" fmla="*/ 7 h 37"/>
                  <a:gd name="T4" fmla="*/ 14 w 23"/>
                  <a:gd name="T5" fmla="*/ 35 h 37"/>
                  <a:gd name="T6" fmla="*/ 0 w 23"/>
                  <a:gd name="T7" fmla="*/ 37 h 37"/>
                  <a:gd name="T8" fmla="*/ 0 w 23"/>
                  <a:gd name="T9" fmla="*/ 24 h 37"/>
                  <a:gd name="T10" fmla="*/ 14 w 23"/>
                  <a:gd name="T11" fmla="*/ 0 h 37"/>
                </a:gdLst>
                <a:ahLst/>
                <a:cxnLst>
                  <a:cxn ang="0">
                    <a:pos x="T0" y="T1"/>
                  </a:cxn>
                  <a:cxn ang="0">
                    <a:pos x="T2" y="T3"/>
                  </a:cxn>
                  <a:cxn ang="0">
                    <a:pos x="T4" y="T5"/>
                  </a:cxn>
                  <a:cxn ang="0">
                    <a:pos x="T6" y="T7"/>
                  </a:cxn>
                  <a:cxn ang="0">
                    <a:pos x="T8" y="T9"/>
                  </a:cxn>
                  <a:cxn ang="0">
                    <a:pos x="T10" y="T11"/>
                  </a:cxn>
                </a:cxnLst>
                <a:rect l="0" t="0" r="r" b="b"/>
                <a:pathLst>
                  <a:path w="23" h="37">
                    <a:moveTo>
                      <a:pt x="14" y="0"/>
                    </a:moveTo>
                    <a:lnTo>
                      <a:pt x="23" y="7"/>
                    </a:lnTo>
                    <a:lnTo>
                      <a:pt x="14" y="35"/>
                    </a:lnTo>
                    <a:lnTo>
                      <a:pt x="0" y="37"/>
                    </a:lnTo>
                    <a:lnTo>
                      <a:pt x="0" y="24"/>
                    </a:lnTo>
                    <a:lnTo>
                      <a:pt x="14" y="0"/>
                    </a:lnTo>
                  </a:path>
                </a:pathLst>
              </a:custGeom>
              <a:solidFill>
                <a:srgbClr val="00602B"/>
              </a:solidFill>
              <a:ln w="19050">
                <a:solidFill>
                  <a:schemeClr val="bg1"/>
                </a:solidFill>
                <a:round/>
                <a:headEnd/>
                <a:tailEnd/>
              </a:ln>
              <a:effectLst/>
              <a:scene3d>
                <a:camera prst="orthographicFront"/>
                <a:lightRig rig="threePt" dir="t"/>
              </a:scene3d>
              <a:sp3d>
                <a:bevelT w="127000"/>
                <a:bevelB w="127000"/>
              </a:sp3d>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63" name="Freeform 146"/>
              <p:cNvSpPr>
                <a:spLocks/>
              </p:cNvSpPr>
              <p:nvPr/>
            </p:nvSpPr>
            <p:spPr bwMode="auto">
              <a:xfrm>
                <a:off x="787165" y="3068470"/>
                <a:ext cx="93451" cy="73568"/>
              </a:xfrm>
              <a:custGeom>
                <a:avLst/>
                <a:gdLst>
                  <a:gd name="T0" fmla="*/ 0 w 47"/>
                  <a:gd name="T1" fmla="*/ 21 h 37"/>
                  <a:gd name="T2" fmla="*/ 9 w 47"/>
                  <a:gd name="T3" fmla="*/ 3 h 37"/>
                  <a:gd name="T4" fmla="*/ 42 w 47"/>
                  <a:gd name="T5" fmla="*/ 0 h 37"/>
                  <a:gd name="T6" fmla="*/ 47 w 47"/>
                  <a:gd name="T7" fmla="*/ 21 h 37"/>
                  <a:gd name="T8" fmla="*/ 38 w 47"/>
                  <a:gd name="T9" fmla="*/ 37 h 37"/>
                  <a:gd name="T10" fmla="*/ 19 w 47"/>
                  <a:gd name="T11" fmla="*/ 35 h 37"/>
                  <a:gd name="T12" fmla="*/ 0 w 47"/>
                  <a:gd name="T13" fmla="*/ 21 h 37"/>
                </a:gdLst>
                <a:ahLst/>
                <a:cxnLst>
                  <a:cxn ang="0">
                    <a:pos x="T0" y="T1"/>
                  </a:cxn>
                  <a:cxn ang="0">
                    <a:pos x="T2" y="T3"/>
                  </a:cxn>
                  <a:cxn ang="0">
                    <a:pos x="T4" y="T5"/>
                  </a:cxn>
                  <a:cxn ang="0">
                    <a:pos x="T6" y="T7"/>
                  </a:cxn>
                  <a:cxn ang="0">
                    <a:pos x="T8" y="T9"/>
                  </a:cxn>
                  <a:cxn ang="0">
                    <a:pos x="T10" y="T11"/>
                  </a:cxn>
                  <a:cxn ang="0">
                    <a:pos x="T12" y="T13"/>
                  </a:cxn>
                </a:cxnLst>
                <a:rect l="0" t="0" r="r" b="b"/>
                <a:pathLst>
                  <a:path w="47" h="37">
                    <a:moveTo>
                      <a:pt x="0" y="21"/>
                    </a:moveTo>
                    <a:lnTo>
                      <a:pt x="9" y="3"/>
                    </a:lnTo>
                    <a:lnTo>
                      <a:pt x="42" y="0"/>
                    </a:lnTo>
                    <a:lnTo>
                      <a:pt x="47" y="21"/>
                    </a:lnTo>
                    <a:lnTo>
                      <a:pt x="38" y="37"/>
                    </a:lnTo>
                    <a:lnTo>
                      <a:pt x="19" y="35"/>
                    </a:lnTo>
                    <a:lnTo>
                      <a:pt x="0" y="21"/>
                    </a:lnTo>
                    <a:close/>
                  </a:path>
                </a:pathLst>
              </a:custGeom>
              <a:solidFill>
                <a:srgbClr val="00602B"/>
              </a:solidFill>
              <a:ln w="1905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64" name="Freeform 147"/>
              <p:cNvSpPr>
                <a:spLocks/>
              </p:cNvSpPr>
              <p:nvPr/>
            </p:nvSpPr>
            <p:spPr bwMode="auto">
              <a:xfrm>
                <a:off x="872662" y="3116189"/>
                <a:ext cx="141170" cy="101404"/>
              </a:xfrm>
              <a:custGeom>
                <a:avLst/>
                <a:gdLst>
                  <a:gd name="T0" fmla="*/ 0 w 71"/>
                  <a:gd name="T1" fmla="*/ 20 h 51"/>
                  <a:gd name="T2" fmla="*/ 49 w 71"/>
                  <a:gd name="T3" fmla="*/ 0 h 51"/>
                  <a:gd name="T4" fmla="*/ 58 w 71"/>
                  <a:gd name="T5" fmla="*/ 24 h 51"/>
                  <a:gd name="T6" fmla="*/ 66 w 71"/>
                  <a:gd name="T7" fmla="*/ 26 h 51"/>
                  <a:gd name="T8" fmla="*/ 71 w 71"/>
                  <a:gd name="T9" fmla="*/ 47 h 51"/>
                  <a:gd name="T10" fmla="*/ 30 w 71"/>
                  <a:gd name="T11" fmla="*/ 51 h 51"/>
                  <a:gd name="T12" fmla="*/ 0 w 71"/>
                  <a:gd name="T13" fmla="*/ 20 h 51"/>
                </a:gdLst>
                <a:ahLst/>
                <a:cxnLst>
                  <a:cxn ang="0">
                    <a:pos x="T0" y="T1"/>
                  </a:cxn>
                  <a:cxn ang="0">
                    <a:pos x="T2" y="T3"/>
                  </a:cxn>
                  <a:cxn ang="0">
                    <a:pos x="T4" y="T5"/>
                  </a:cxn>
                  <a:cxn ang="0">
                    <a:pos x="T6" y="T7"/>
                  </a:cxn>
                  <a:cxn ang="0">
                    <a:pos x="T8" y="T9"/>
                  </a:cxn>
                  <a:cxn ang="0">
                    <a:pos x="T10" y="T11"/>
                  </a:cxn>
                  <a:cxn ang="0">
                    <a:pos x="T12" y="T13"/>
                  </a:cxn>
                </a:cxnLst>
                <a:rect l="0" t="0" r="r" b="b"/>
                <a:pathLst>
                  <a:path w="71" h="51">
                    <a:moveTo>
                      <a:pt x="0" y="20"/>
                    </a:moveTo>
                    <a:lnTo>
                      <a:pt x="49" y="0"/>
                    </a:lnTo>
                    <a:lnTo>
                      <a:pt x="58" y="24"/>
                    </a:lnTo>
                    <a:lnTo>
                      <a:pt x="66" y="26"/>
                    </a:lnTo>
                    <a:lnTo>
                      <a:pt x="71" y="47"/>
                    </a:lnTo>
                    <a:lnTo>
                      <a:pt x="30" y="51"/>
                    </a:lnTo>
                    <a:lnTo>
                      <a:pt x="0" y="20"/>
                    </a:lnTo>
                    <a:close/>
                  </a:path>
                </a:pathLst>
              </a:custGeom>
              <a:solidFill>
                <a:srgbClr val="00602B"/>
              </a:solidFill>
              <a:ln w="1905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sp>
          <p:nvSpPr>
            <p:cNvPr id="46" name="Freeform 129"/>
            <p:cNvSpPr>
              <a:spLocks/>
            </p:cNvSpPr>
            <p:nvPr/>
          </p:nvSpPr>
          <p:spPr bwMode="auto">
            <a:xfrm>
              <a:off x="3823804" y="4217326"/>
              <a:ext cx="1920705" cy="1907079"/>
            </a:xfrm>
            <a:custGeom>
              <a:avLst/>
              <a:gdLst>
                <a:gd name="T0" fmla="*/ 280 w 966"/>
                <a:gd name="T1" fmla="*/ 0 h 894"/>
                <a:gd name="T2" fmla="*/ 494 w 966"/>
                <a:gd name="T3" fmla="*/ 7 h 894"/>
                <a:gd name="T4" fmla="*/ 494 w 966"/>
                <a:gd name="T5" fmla="*/ 170 h 894"/>
                <a:gd name="T6" fmla="*/ 601 w 966"/>
                <a:gd name="T7" fmla="*/ 215 h 894"/>
                <a:gd name="T8" fmla="*/ 632 w 966"/>
                <a:gd name="T9" fmla="*/ 201 h 894"/>
                <a:gd name="T10" fmla="*/ 703 w 966"/>
                <a:gd name="T11" fmla="*/ 236 h 894"/>
                <a:gd name="T12" fmla="*/ 746 w 966"/>
                <a:gd name="T13" fmla="*/ 233 h 894"/>
                <a:gd name="T14" fmla="*/ 829 w 966"/>
                <a:gd name="T15" fmla="*/ 199 h 894"/>
                <a:gd name="T16" fmla="*/ 876 w 966"/>
                <a:gd name="T17" fmla="*/ 232 h 894"/>
                <a:gd name="T18" fmla="*/ 917 w 966"/>
                <a:gd name="T19" fmla="*/ 241 h 894"/>
                <a:gd name="T20" fmla="*/ 917 w 966"/>
                <a:gd name="T21" fmla="*/ 374 h 894"/>
                <a:gd name="T22" fmla="*/ 966 w 966"/>
                <a:gd name="T23" fmla="*/ 455 h 894"/>
                <a:gd name="T24" fmla="*/ 954 w 966"/>
                <a:gd name="T25" fmla="*/ 568 h 894"/>
                <a:gd name="T26" fmla="*/ 902 w 966"/>
                <a:gd name="T27" fmla="*/ 614 h 894"/>
                <a:gd name="T28" fmla="*/ 891 w 966"/>
                <a:gd name="T29" fmla="*/ 571 h 894"/>
                <a:gd name="T30" fmla="*/ 876 w 966"/>
                <a:gd name="T31" fmla="*/ 590 h 894"/>
                <a:gd name="T32" fmla="*/ 887 w 966"/>
                <a:gd name="T33" fmla="*/ 617 h 894"/>
                <a:gd name="T34" fmla="*/ 794 w 966"/>
                <a:gd name="T35" fmla="*/ 684 h 894"/>
                <a:gd name="T36" fmla="*/ 770 w 966"/>
                <a:gd name="T37" fmla="*/ 689 h 894"/>
                <a:gd name="T38" fmla="*/ 722 w 966"/>
                <a:gd name="T39" fmla="*/ 722 h 894"/>
                <a:gd name="T40" fmla="*/ 722 w 966"/>
                <a:gd name="T41" fmla="*/ 741 h 894"/>
                <a:gd name="T42" fmla="*/ 707 w 966"/>
                <a:gd name="T43" fmla="*/ 746 h 894"/>
                <a:gd name="T44" fmla="*/ 719 w 966"/>
                <a:gd name="T45" fmla="*/ 768 h 894"/>
                <a:gd name="T46" fmla="*/ 692 w 966"/>
                <a:gd name="T47" fmla="*/ 802 h 894"/>
                <a:gd name="T48" fmla="*/ 707 w 966"/>
                <a:gd name="T49" fmla="*/ 850 h 894"/>
                <a:gd name="T50" fmla="*/ 722 w 966"/>
                <a:gd name="T51" fmla="*/ 864 h 894"/>
                <a:gd name="T52" fmla="*/ 719 w 966"/>
                <a:gd name="T53" fmla="*/ 894 h 894"/>
                <a:gd name="T54" fmla="*/ 681 w 966"/>
                <a:gd name="T55" fmla="*/ 894 h 894"/>
                <a:gd name="T56" fmla="*/ 647 w 966"/>
                <a:gd name="T57" fmla="*/ 880 h 894"/>
                <a:gd name="T58" fmla="*/ 625 w 966"/>
                <a:gd name="T59" fmla="*/ 883 h 894"/>
                <a:gd name="T60" fmla="*/ 550 w 966"/>
                <a:gd name="T61" fmla="*/ 856 h 894"/>
                <a:gd name="T62" fmla="*/ 516 w 966"/>
                <a:gd name="T63" fmla="*/ 756 h 894"/>
                <a:gd name="T64" fmla="*/ 464 w 966"/>
                <a:gd name="T65" fmla="*/ 708 h 894"/>
                <a:gd name="T66" fmla="*/ 419 w 966"/>
                <a:gd name="T67" fmla="*/ 617 h 894"/>
                <a:gd name="T68" fmla="*/ 398 w 966"/>
                <a:gd name="T69" fmla="*/ 608 h 894"/>
                <a:gd name="T70" fmla="*/ 372 w 966"/>
                <a:gd name="T71" fmla="*/ 585 h 894"/>
                <a:gd name="T72" fmla="*/ 348 w 966"/>
                <a:gd name="T73" fmla="*/ 585 h 894"/>
                <a:gd name="T74" fmla="*/ 312 w 966"/>
                <a:gd name="T75" fmla="*/ 579 h 894"/>
                <a:gd name="T76" fmla="*/ 285 w 966"/>
                <a:gd name="T77" fmla="*/ 585 h 894"/>
                <a:gd name="T78" fmla="*/ 266 w 966"/>
                <a:gd name="T79" fmla="*/ 630 h 894"/>
                <a:gd name="T80" fmla="*/ 237 w 966"/>
                <a:gd name="T81" fmla="*/ 638 h 894"/>
                <a:gd name="T82" fmla="*/ 176 w 966"/>
                <a:gd name="T83" fmla="*/ 603 h 894"/>
                <a:gd name="T84" fmla="*/ 140 w 966"/>
                <a:gd name="T85" fmla="*/ 561 h 894"/>
                <a:gd name="T86" fmla="*/ 133 w 966"/>
                <a:gd name="T87" fmla="*/ 509 h 894"/>
                <a:gd name="T88" fmla="*/ 107 w 966"/>
                <a:gd name="T89" fmla="*/ 474 h 894"/>
                <a:gd name="T90" fmla="*/ 46 w 966"/>
                <a:gd name="T91" fmla="*/ 426 h 894"/>
                <a:gd name="T92" fmla="*/ 0 w 966"/>
                <a:gd name="T93" fmla="*/ 375 h 894"/>
                <a:gd name="T94" fmla="*/ 0 w 966"/>
                <a:gd name="T95" fmla="*/ 354 h 894"/>
                <a:gd name="T96" fmla="*/ 147 w 966"/>
                <a:gd name="T97" fmla="*/ 355 h 894"/>
                <a:gd name="T98" fmla="*/ 266 w 966"/>
                <a:gd name="T99" fmla="*/ 364 h 894"/>
                <a:gd name="T100" fmla="*/ 280 w 966"/>
                <a:gd name="T101" fmla="*/ 0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6" h="894">
                  <a:moveTo>
                    <a:pt x="280" y="0"/>
                  </a:moveTo>
                  <a:lnTo>
                    <a:pt x="494" y="7"/>
                  </a:lnTo>
                  <a:lnTo>
                    <a:pt x="494" y="170"/>
                  </a:lnTo>
                  <a:lnTo>
                    <a:pt x="601" y="215"/>
                  </a:lnTo>
                  <a:lnTo>
                    <a:pt x="632" y="201"/>
                  </a:lnTo>
                  <a:lnTo>
                    <a:pt x="703" y="236"/>
                  </a:lnTo>
                  <a:lnTo>
                    <a:pt x="746" y="233"/>
                  </a:lnTo>
                  <a:lnTo>
                    <a:pt x="829" y="199"/>
                  </a:lnTo>
                  <a:lnTo>
                    <a:pt x="876" y="232"/>
                  </a:lnTo>
                  <a:lnTo>
                    <a:pt x="917" y="241"/>
                  </a:lnTo>
                  <a:lnTo>
                    <a:pt x="917" y="374"/>
                  </a:lnTo>
                  <a:lnTo>
                    <a:pt x="966" y="455"/>
                  </a:lnTo>
                  <a:lnTo>
                    <a:pt x="954" y="568"/>
                  </a:lnTo>
                  <a:lnTo>
                    <a:pt x="902" y="614"/>
                  </a:lnTo>
                  <a:lnTo>
                    <a:pt x="891" y="571"/>
                  </a:lnTo>
                  <a:lnTo>
                    <a:pt x="876" y="590"/>
                  </a:lnTo>
                  <a:lnTo>
                    <a:pt x="887" y="617"/>
                  </a:lnTo>
                  <a:lnTo>
                    <a:pt x="794" y="684"/>
                  </a:lnTo>
                  <a:lnTo>
                    <a:pt x="770" y="689"/>
                  </a:lnTo>
                  <a:lnTo>
                    <a:pt x="722" y="722"/>
                  </a:lnTo>
                  <a:lnTo>
                    <a:pt x="722" y="741"/>
                  </a:lnTo>
                  <a:lnTo>
                    <a:pt x="707" y="746"/>
                  </a:lnTo>
                  <a:lnTo>
                    <a:pt x="719" y="768"/>
                  </a:lnTo>
                  <a:lnTo>
                    <a:pt x="692" y="802"/>
                  </a:lnTo>
                  <a:lnTo>
                    <a:pt x="707" y="850"/>
                  </a:lnTo>
                  <a:lnTo>
                    <a:pt x="722" y="864"/>
                  </a:lnTo>
                  <a:lnTo>
                    <a:pt x="719" y="894"/>
                  </a:lnTo>
                  <a:lnTo>
                    <a:pt x="681" y="894"/>
                  </a:lnTo>
                  <a:lnTo>
                    <a:pt x="647" y="880"/>
                  </a:lnTo>
                  <a:lnTo>
                    <a:pt x="625" y="883"/>
                  </a:lnTo>
                  <a:lnTo>
                    <a:pt x="550" y="856"/>
                  </a:lnTo>
                  <a:lnTo>
                    <a:pt x="516" y="756"/>
                  </a:lnTo>
                  <a:lnTo>
                    <a:pt x="464" y="708"/>
                  </a:lnTo>
                  <a:lnTo>
                    <a:pt x="419" y="617"/>
                  </a:lnTo>
                  <a:lnTo>
                    <a:pt x="398" y="608"/>
                  </a:lnTo>
                  <a:lnTo>
                    <a:pt x="372" y="585"/>
                  </a:lnTo>
                  <a:lnTo>
                    <a:pt x="348" y="585"/>
                  </a:lnTo>
                  <a:lnTo>
                    <a:pt x="312" y="579"/>
                  </a:lnTo>
                  <a:lnTo>
                    <a:pt x="285" y="585"/>
                  </a:lnTo>
                  <a:lnTo>
                    <a:pt x="266" y="630"/>
                  </a:lnTo>
                  <a:lnTo>
                    <a:pt x="237" y="638"/>
                  </a:lnTo>
                  <a:lnTo>
                    <a:pt x="176" y="603"/>
                  </a:lnTo>
                  <a:lnTo>
                    <a:pt x="140" y="561"/>
                  </a:lnTo>
                  <a:lnTo>
                    <a:pt x="133" y="509"/>
                  </a:lnTo>
                  <a:lnTo>
                    <a:pt x="107" y="474"/>
                  </a:lnTo>
                  <a:lnTo>
                    <a:pt x="46" y="426"/>
                  </a:lnTo>
                  <a:lnTo>
                    <a:pt x="0" y="375"/>
                  </a:lnTo>
                  <a:lnTo>
                    <a:pt x="0" y="354"/>
                  </a:lnTo>
                  <a:lnTo>
                    <a:pt x="147" y="355"/>
                  </a:lnTo>
                  <a:lnTo>
                    <a:pt x="266" y="364"/>
                  </a:lnTo>
                  <a:lnTo>
                    <a:pt x="280" y="0"/>
                  </a:lnTo>
                  <a:close/>
                </a:path>
              </a:pathLst>
            </a:custGeom>
            <a:solidFill>
              <a:schemeClr val="accent6">
                <a:lumMod val="20000"/>
                <a:lumOff val="80000"/>
              </a:schemeClr>
            </a:solidFill>
            <a:ln w="19050">
              <a:solidFill>
                <a:schemeClr val="bg1"/>
              </a:solidFill>
              <a:round/>
              <a:headEnd/>
              <a:tailEnd/>
            </a:ln>
            <a:effectLst/>
            <a:scene3d>
              <a:camera prst="orthographicFront"/>
              <a:lightRig rig="threePt" dir="t"/>
            </a:scene3d>
            <a:sp3d>
              <a:bevelT w="0" h="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47" name="Freeform 130"/>
            <p:cNvSpPr>
              <a:spLocks/>
            </p:cNvSpPr>
            <p:nvPr/>
          </p:nvSpPr>
          <p:spPr bwMode="auto">
            <a:xfrm>
              <a:off x="6812228" y="4277055"/>
              <a:ext cx="749592" cy="836213"/>
            </a:xfrm>
            <a:custGeom>
              <a:avLst/>
              <a:gdLst>
                <a:gd name="T0" fmla="*/ 0 w 377"/>
                <a:gd name="T1" fmla="*/ 24 h 392"/>
                <a:gd name="T2" fmla="*/ 4 w 377"/>
                <a:gd name="T3" fmla="*/ 24 h 392"/>
                <a:gd name="T4" fmla="*/ 91 w 377"/>
                <a:gd name="T5" fmla="*/ 8 h 392"/>
                <a:gd name="T6" fmla="*/ 170 w 377"/>
                <a:gd name="T7" fmla="*/ 0 h 392"/>
                <a:gd name="T8" fmla="*/ 158 w 377"/>
                <a:gd name="T9" fmla="*/ 21 h 392"/>
                <a:gd name="T10" fmla="*/ 182 w 377"/>
                <a:gd name="T11" fmla="*/ 21 h 392"/>
                <a:gd name="T12" fmla="*/ 316 w 377"/>
                <a:gd name="T13" fmla="*/ 142 h 392"/>
                <a:gd name="T14" fmla="*/ 369 w 377"/>
                <a:gd name="T15" fmla="*/ 220 h 392"/>
                <a:gd name="T16" fmla="*/ 377 w 377"/>
                <a:gd name="T17" fmla="*/ 273 h 392"/>
                <a:gd name="T18" fmla="*/ 359 w 377"/>
                <a:gd name="T19" fmla="*/ 286 h 392"/>
                <a:gd name="T20" fmla="*/ 369 w 377"/>
                <a:gd name="T21" fmla="*/ 340 h 392"/>
                <a:gd name="T22" fmla="*/ 331 w 377"/>
                <a:gd name="T23" fmla="*/ 342 h 392"/>
                <a:gd name="T24" fmla="*/ 331 w 377"/>
                <a:gd name="T25" fmla="*/ 386 h 392"/>
                <a:gd name="T26" fmla="*/ 302 w 377"/>
                <a:gd name="T27" fmla="*/ 363 h 392"/>
                <a:gd name="T28" fmla="*/ 107 w 377"/>
                <a:gd name="T29" fmla="*/ 392 h 392"/>
                <a:gd name="T30" fmla="*/ 64 w 377"/>
                <a:gd name="T31" fmla="*/ 309 h 392"/>
                <a:gd name="T32" fmla="*/ 96 w 377"/>
                <a:gd name="T33" fmla="*/ 251 h 392"/>
                <a:gd name="T34" fmla="*/ 53 w 377"/>
                <a:gd name="T35" fmla="*/ 221 h 392"/>
                <a:gd name="T36" fmla="*/ 0 w 377"/>
                <a:gd name="T37" fmla="*/ 2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7" h="392">
                  <a:moveTo>
                    <a:pt x="0" y="24"/>
                  </a:moveTo>
                  <a:lnTo>
                    <a:pt x="4" y="24"/>
                  </a:lnTo>
                  <a:lnTo>
                    <a:pt x="91" y="8"/>
                  </a:lnTo>
                  <a:lnTo>
                    <a:pt x="170" y="0"/>
                  </a:lnTo>
                  <a:lnTo>
                    <a:pt x="158" y="21"/>
                  </a:lnTo>
                  <a:lnTo>
                    <a:pt x="182" y="21"/>
                  </a:lnTo>
                  <a:lnTo>
                    <a:pt x="316" y="142"/>
                  </a:lnTo>
                  <a:lnTo>
                    <a:pt x="369" y="220"/>
                  </a:lnTo>
                  <a:lnTo>
                    <a:pt x="377" y="273"/>
                  </a:lnTo>
                  <a:lnTo>
                    <a:pt x="359" y="286"/>
                  </a:lnTo>
                  <a:lnTo>
                    <a:pt x="369" y="340"/>
                  </a:lnTo>
                  <a:lnTo>
                    <a:pt x="331" y="342"/>
                  </a:lnTo>
                  <a:lnTo>
                    <a:pt x="331" y="386"/>
                  </a:lnTo>
                  <a:lnTo>
                    <a:pt x="302" y="363"/>
                  </a:lnTo>
                  <a:lnTo>
                    <a:pt x="107" y="392"/>
                  </a:lnTo>
                  <a:lnTo>
                    <a:pt x="64" y="309"/>
                  </a:lnTo>
                  <a:lnTo>
                    <a:pt x="96" y="251"/>
                  </a:lnTo>
                  <a:lnTo>
                    <a:pt x="53" y="221"/>
                  </a:lnTo>
                  <a:lnTo>
                    <a:pt x="0" y="24"/>
                  </a:lnTo>
                  <a:close/>
                </a:path>
              </a:pathLst>
            </a:custGeom>
            <a:solidFill>
              <a:srgbClr val="00B050"/>
            </a:solidFill>
            <a:ln w="1905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48" name="Freeform 131"/>
            <p:cNvSpPr>
              <a:spLocks/>
            </p:cNvSpPr>
            <p:nvPr/>
          </p:nvSpPr>
          <p:spPr bwMode="auto">
            <a:xfrm>
              <a:off x="6470239" y="4328252"/>
              <a:ext cx="540819" cy="898077"/>
            </a:xfrm>
            <a:custGeom>
              <a:avLst/>
              <a:gdLst>
                <a:gd name="T0" fmla="*/ 0 w 272"/>
                <a:gd name="T1" fmla="*/ 22 h 421"/>
                <a:gd name="T2" fmla="*/ 177 w 272"/>
                <a:gd name="T3" fmla="*/ 0 h 421"/>
                <a:gd name="T4" fmla="*/ 233 w 272"/>
                <a:gd name="T5" fmla="*/ 195 h 421"/>
                <a:gd name="T6" fmla="*/ 272 w 272"/>
                <a:gd name="T7" fmla="*/ 226 h 421"/>
                <a:gd name="T8" fmla="*/ 240 w 272"/>
                <a:gd name="T9" fmla="*/ 284 h 421"/>
                <a:gd name="T10" fmla="*/ 271 w 272"/>
                <a:gd name="T11" fmla="*/ 337 h 421"/>
                <a:gd name="T12" fmla="*/ 90 w 272"/>
                <a:gd name="T13" fmla="*/ 357 h 421"/>
                <a:gd name="T14" fmla="*/ 97 w 272"/>
                <a:gd name="T15" fmla="*/ 404 h 421"/>
                <a:gd name="T16" fmla="*/ 71 w 272"/>
                <a:gd name="T17" fmla="*/ 421 h 421"/>
                <a:gd name="T18" fmla="*/ 50 w 272"/>
                <a:gd name="T19" fmla="*/ 361 h 421"/>
                <a:gd name="T20" fmla="*/ 37 w 272"/>
                <a:gd name="T21" fmla="*/ 410 h 421"/>
                <a:gd name="T22" fmla="*/ 15 w 272"/>
                <a:gd name="T23" fmla="*/ 404 h 421"/>
                <a:gd name="T24" fmla="*/ 8 w 272"/>
                <a:gd name="T25" fmla="*/ 356 h 421"/>
                <a:gd name="T26" fmla="*/ 1 w 272"/>
                <a:gd name="T27" fmla="*/ 315 h 421"/>
                <a:gd name="T28" fmla="*/ 0 w 272"/>
                <a:gd name="T29" fmla="*/ 2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421">
                  <a:moveTo>
                    <a:pt x="0" y="22"/>
                  </a:moveTo>
                  <a:lnTo>
                    <a:pt x="177" y="0"/>
                  </a:lnTo>
                  <a:lnTo>
                    <a:pt x="233" y="195"/>
                  </a:lnTo>
                  <a:lnTo>
                    <a:pt x="272" y="226"/>
                  </a:lnTo>
                  <a:lnTo>
                    <a:pt x="240" y="284"/>
                  </a:lnTo>
                  <a:lnTo>
                    <a:pt x="271" y="337"/>
                  </a:lnTo>
                  <a:lnTo>
                    <a:pt x="90" y="357"/>
                  </a:lnTo>
                  <a:lnTo>
                    <a:pt x="97" y="404"/>
                  </a:lnTo>
                  <a:lnTo>
                    <a:pt x="71" y="421"/>
                  </a:lnTo>
                  <a:lnTo>
                    <a:pt x="50" y="361"/>
                  </a:lnTo>
                  <a:lnTo>
                    <a:pt x="37" y="410"/>
                  </a:lnTo>
                  <a:lnTo>
                    <a:pt x="15" y="404"/>
                  </a:lnTo>
                  <a:lnTo>
                    <a:pt x="8" y="356"/>
                  </a:lnTo>
                  <a:lnTo>
                    <a:pt x="1" y="315"/>
                  </a:lnTo>
                  <a:lnTo>
                    <a:pt x="0" y="22"/>
                  </a:lnTo>
                  <a:close/>
                </a:path>
              </a:pathLst>
            </a:custGeom>
            <a:solidFill>
              <a:srgbClr val="00B050"/>
            </a:solidFill>
            <a:ln w="1905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nvGrpSpPr>
            <p:cNvPr id="49" name="Group 132"/>
            <p:cNvGrpSpPr/>
            <p:nvPr/>
          </p:nvGrpSpPr>
          <p:grpSpPr>
            <a:xfrm>
              <a:off x="5947315" y="2071328"/>
              <a:ext cx="1043863" cy="1019669"/>
              <a:chOff x="5947315" y="2071328"/>
              <a:chExt cx="1043863" cy="1019669"/>
            </a:xfrm>
            <a:grpFill/>
          </p:grpSpPr>
          <p:sp>
            <p:nvSpPr>
              <p:cNvPr id="56" name="Freeform 139"/>
              <p:cNvSpPr>
                <a:spLocks/>
              </p:cNvSpPr>
              <p:nvPr/>
            </p:nvSpPr>
            <p:spPr bwMode="auto">
              <a:xfrm>
                <a:off x="5947315" y="2071328"/>
                <a:ext cx="739650" cy="345578"/>
              </a:xfrm>
              <a:custGeom>
                <a:avLst/>
                <a:gdLst>
                  <a:gd name="T0" fmla="*/ 0 w 372"/>
                  <a:gd name="T1" fmla="*/ 90 h 162"/>
                  <a:gd name="T2" fmla="*/ 84 w 372"/>
                  <a:gd name="T3" fmla="*/ 0 h 162"/>
                  <a:gd name="T4" fmla="*/ 69 w 372"/>
                  <a:gd name="T5" fmla="*/ 37 h 162"/>
                  <a:gd name="T6" fmla="*/ 79 w 372"/>
                  <a:gd name="T7" fmla="*/ 48 h 162"/>
                  <a:gd name="T8" fmla="*/ 107 w 372"/>
                  <a:gd name="T9" fmla="*/ 34 h 162"/>
                  <a:gd name="T10" fmla="*/ 164 w 372"/>
                  <a:gd name="T11" fmla="*/ 56 h 162"/>
                  <a:gd name="T12" fmla="*/ 189 w 372"/>
                  <a:gd name="T13" fmla="*/ 37 h 162"/>
                  <a:gd name="T14" fmla="*/ 264 w 372"/>
                  <a:gd name="T15" fmla="*/ 26 h 162"/>
                  <a:gd name="T16" fmla="*/ 279 w 372"/>
                  <a:gd name="T17" fmla="*/ 49 h 162"/>
                  <a:gd name="T18" fmla="*/ 310 w 372"/>
                  <a:gd name="T19" fmla="*/ 44 h 162"/>
                  <a:gd name="T20" fmla="*/ 368 w 372"/>
                  <a:gd name="T21" fmla="*/ 68 h 162"/>
                  <a:gd name="T22" fmla="*/ 372 w 372"/>
                  <a:gd name="T23" fmla="*/ 85 h 162"/>
                  <a:gd name="T24" fmla="*/ 309 w 372"/>
                  <a:gd name="T25" fmla="*/ 101 h 162"/>
                  <a:gd name="T26" fmla="*/ 290 w 372"/>
                  <a:gd name="T27" fmla="*/ 90 h 162"/>
                  <a:gd name="T28" fmla="*/ 257 w 372"/>
                  <a:gd name="T29" fmla="*/ 94 h 162"/>
                  <a:gd name="T30" fmla="*/ 219 w 372"/>
                  <a:gd name="T31" fmla="*/ 116 h 162"/>
                  <a:gd name="T32" fmla="*/ 204 w 372"/>
                  <a:gd name="T33" fmla="*/ 117 h 162"/>
                  <a:gd name="T34" fmla="*/ 190 w 372"/>
                  <a:gd name="T35" fmla="*/ 101 h 162"/>
                  <a:gd name="T36" fmla="*/ 169 w 372"/>
                  <a:gd name="T37" fmla="*/ 161 h 162"/>
                  <a:gd name="T38" fmla="*/ 145 w 372"/>
                  <a:gd name="T39" fmla="*/ 162 h 162"/>
                  <a:gd name="T40" fmla="*/ 135 w 372"/>
                  <a:gd name="T41" fmla="*/ 139 h 162"/>
                  <a:gd name="T42" fmla="*/ 85 w 372"/>
                  <a:gd name="T43" fmla="*/ 128 h 162"/>
                  <a:gd name="T44" fmla="*/ 61 w 372"/>
                  <a:gd name="T45" fmla="*/ 110 h 162"/>
                  <a:gd name="T46" fmla="*/ 20 w 372"/>
                  <a:gd name="T47" fmla="*/ 116 h 162"/>
                  <a:gd name="T48" fmla="*/ 0 w 372"/>
                  <a:gd name="T49" fmla="*/ 9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2" h="162">
                    <a:moveTo>
                      <a:pt x="0" y="90"/>
                    </a:moveTo>
                    <a:lnTo>
                      <a:pt x="84" y="0"/>
                    </a:lnTo>
                    <a:lnTo>
                      <a:pt x="69" y="37"/>
                    </a:lnTo>
                    <a:lnTo>
                      <a:pt x="79" y="48"/>
                    </a:lnTo>
                    <a:lnTo>
                      <a:pt x="107" y="34"/>
                    </a:lnTo>
                    <a:lnTo>
                      <a:pt x="164" y="56"/>
                    </a:lnTo>
                    <a:lnTo>
                      <a:pt x="189" y="37"/>
                    </a:lnTo>
                    <a:lnTo>
                      <a:pt x="264" y="26"/>
                    </a:lnTo>
                    <a:lnTo>
                      <a:pt x="279" y="49"/>
                    </a:lnTo>
                    <a:lnTo>
                      <a:pt x="310" y="44"/>
                    </a:lnTo>
                    <a:lnTo>
                      <a:pt x="368" y="68"/>
                    </a:lnTo>
                    <a:lnTo>
                      <a:pt x="372" y="85"/>
                    </a:lnTo>
                    <a:lnTo>
                      <a:pt x="309" y="101"/>
                    </a:lnTo>
                    <a:lnTo>
                      <a:pt x="290" y="90"/>
                    </a:lnTo>
                    <a:lnTo>
                      <a:pt x="257" y="94"/>
                    </a:lnTo>
                    <a:lnTo>
                      <a:pt x="219" y="116"/>
                    </a:lnTo>
                    <a:lnTo>
                      <a:pt x="204" y="117"/>
                    </a:lnTo>
                    <a:lnTo>
                      <a:pt x="190" y="101"/>
                    </a:lnTo>
                    <a:lnTo>
                      <a:pt x="169" y="161"/>
                    </a:lnTo>
                    <a:lnTo>
                      <a:pt x="145" y="162"/>
                    </a:lnTo>
                    <a:lnTo>
                      <a:pt x="135" y="139"/>
                    </a:lnTo>
                    <a:lnTo>
                      <a:pt x="85" y="128"/>
                    </a:lnTo>
                    <a:lnTo>
                      <a:pt x="61" y="110"/>
                    </a:lnTo>
                    <a:lnTo>
                      <a:pt x="20" y="116"/>
                    </a:lnTo>
                    <a:lnTo>
                      <a:pt x="0" y="90"/>
                    </a:lnTo>
                    <a:close/>
                  </a:path>
                </a:pathLst>
              </a:custGeom>
              <a:solidFill>
                <a:srgbClr val="00B050"/>
              </a:solidFill>
              <a:ln w="1905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57" name="Freeform 140"/>
              <p:cNvSpPr>
                <a:spLocks/>
              </p:cNvSpPr>
              <p:nvPr/>
            </p:nvSpPr>
            <p:spPr bwMode="auto">
              <a:xfrm>
                <a:off x="6460299" y="2316645"/>
                <a:ext cx="530879" cy="774352"/>
              </a:xfrm>
              <a:custGeom>
                <a:avLst/>
                <a:gdLst>
                  <a:gd name="T0" fmla="*/ 67 w 267"/>
                  <a:gd name="T1" fmla="*/ 16 h 363"/>
                  <a:gd name="T2" fmla="*/ 77 w 267"/>
                  <a:gd name="T3" fmla="*/ 38 h 363"/>
                  <a:gd name="T4" fmla="*/ 59 w 267"/>
                  <a:gd name="T5" fmla="*/ 52 h 363"/>
                  <a:gd name="T6" fmla="*/ 57 w 267"/>
                  <a:gd name="T7" fmla="*/ 110 h 363"/>
                  <a:gd name="T8" fmla="*/ 47 w 267"/>
                  <a:gd name="T9" fmla="*/ 72 h 363"/>
                  <a:gd name="T10" fmla="*/ 8 w 267"/>
                  <a:gd name="T11" fmla="*/ 109 h 363"/>
                  <a:gd name="T12" fmla="*/ 0 w 267"/>
                  <a:gd name="T13" fmla="*/ 213 h 363"/>
                  <a:gd name="T14" fmla="*/ 25 w 267"/>
                  <a:gd name="T15" fmla="*/ 265 h 363"/>
                  <a:gd name="T16" fmla="*/ 27 w 267"/>
                  <a:gd name="T17" fmla="*/ 291 h 363"/>
                  <a:gd name="T18" fmla="*/ 28 w 267"/>
                  <a:gd name="T19" fmla="*/ 312 h 363"/>
                  <a:gd name="T20" fmla="*/ 27 w 267"/>
                  <a:gd name="T21" fmla="*/ 329 h 363"/>
                  <a:gd name="T22" fmla="*/ 22 w 267"/>
                  <a:gd name="T23" fmla="*/ 363 h 363"/>
                  <a:gd name="T24" fmla="*/ 128 w 267"/>
                  <a:gd name="T25" fmla="*/ 357 h 363"/>
                  <a:gd name="T26" fmla="*/ 266 w 267"/>
                  <a:gd name="T27" fmla="*/ 344 h 363"/>
                  <a:gd name="T28" fmla="*/ 241 w 267"/>
                  <a:gd name="T29" fmla="*/ 337 h 363"/>
                  <a:gd name="T30" fmla="*/ 227 w 267"/>
                  <a:gd name="T31" fmla="*/ 320 h 363"/>
                  <a:gd name="T32" fmla="*/ 248 w 267"/>
                  <a:gd name="T33" fmla="*/ 304 h 363"/>
                  <a:gd name="T34" fmla="*/ 248 w 267"/>
                  <a:gd name="T35" fmla="*/ 284 h 363"/>
                  <a:gd name="T36" fmla="*/ 239 w 267"/>
                  <a:gd name="T37" fmla="*/ 266 h 363"/>
                  <a:gd name="T38" fmla="*/ 248 w 267"/>
                  <a:gd name="T39" fmla="*/ 253 h 363"/>
                  <a:gd name="T40" fmla="*/ 267 w 267"/>
                  <a:gd name="T41" fmla="*/ 254 h 363"/>
                  <a:gd name="T42" fmla="*/ 264 w 267"/>
                  <a:gd name="T43" fmla="*/ 205 h 363"/>
                  <a:gd name="T44" fmla="*/ 259 w 267"/>
                  <a:gd name="T45" fmla="*/ 174 h 363"/>
                  <a:gd name="T46" fmla="*/ 247 w 267"/>
                  <a:gd name="T47" fmla="*/ 155 h 363"/>
                  <a:gd name="T48" fmla="*/ 235 w 267"/>
                  <a:gd name="T49" fmla="*/ 143 h 363"/>
                  <a:gd name="T50" fmla="*/ 219 w 267"/>
                  <a:gd name="T51" fmla="*/ 140 h 363"/>
                  <a:gd name="T52" fmla="*/ 203 w 267"/>
                  <a:gd name="T53" fmla="*/ 140 h 363"/>
                  <a:gd name="T54" fmla="*/ 185 w 267"/>
                  <a:gd name="T55" fmla="*/ 165 h 363"/>
                  <a:gd name="T56" fmla="*/ 174 w 267"/>
                  <a:gd name="T57" fmla="*/ 172 h 363"/>
                  <a:gd name="T58" fmla="*/ 166 w 267"/>
                  <a:gd name="T59" fmla="*/ 174 h 363"/>
                  <a:gd name="T60" fmla="*/ 157 w 267"/>
                  <a:gd name="T61" fmla="*/ 171 h 363"/>
                  <a:gd name="T62" fmla="*/ 155 w 267"/>
                  <a:gd name="T63" fmla="*/ 159 h 363"/>
                  <a:gd name="T64" fmla="*/ 157 w 267"/>
                  <a:gd name="T65" fmla="*/ 152 h 363"/>
                  <a:gd name="T66" fmla="*/ 165 w 267"/>
                  <a:gd name="T67" fmla="*/ 143 h 363"/>
                  <a:gd name="T68" fmla="*/ 172 w 267"/>
                  <a:gd name="T69" fmla="*/ 140 h 363"/>
                  <a:gd name="T70" fmla="*/ 179 w 267"/>
                  <a:gd name="T71" fmla="*/ 139 h 363"/>
                  <a:gd name="T72" fmla="*/ 179 w 267"/>
                  <a:gd name="T73" fmla="*/ 124 h 363"/>
                  <a:gd name="T74" fmla="*/ 200 w 267"/>
                  <a:gd name="T75" fmla="*/ 110 h 363"/>
                  <a:gd name="T76" fmla="*/ 179 w 267"/>
                  <a:gd name="T77" fmla="*/ 62 h 363"/>
                  <a:gd name="T78" fmla="*/ 179 w 267"/>
                  <a:gd name="T79" fmla="*/ 39 h 363"/>
                  <a:gd name="T80" fmla="*/ 147 w 267"/>
                  <a:gd name="T81" fmla="*/ 30 h 363"/>
                  <a:gd name="T82" fmla="*/ 97 w 267"/>
                  <a:gd name="T83" fmla="*/ 0 h 363"/>
                  <a:gd name="T84" fmla="*/ 67 w 267"/>
                  <a:gd name="T85" fmla="*/ 16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7" h="363">
                    <a:moveTo>
                      <a:pt x="67" y="16"/>
                    </a:moveTo>
                    <a:lnTo>
                      <a:pt x="77" y="38"/>
                    </a:lnTo>
                    <a:lnTo>
                      <a:pt x="59" y="52"/>
                    </a:lnTo>
                    <a:lnTo>
                      <a:pt x="57" y="110"/>
                    </a:lnTo>
                    <a:lnTo>
                      <a:pt x="47" y="72"/>
                    </a:lnTo>
                    <a:lnTo>
                      <a:pt x="8" y="109"/>
                    </a:lnTo>
                    <a:lnTo>
                      <a:pt x="0" y="213"/>
                    </a:lnTo>
                    <a:lnTo>
                      <a:pt x="25" y="265"/>
                    </a:lnTo>
                    <a:lnTo>
                      <a:pt x="27" y="291"/>
                    </a:lnTo>
                    <a:lnTo>
                      <a:pt x="28" y="312"/>
                    </a:lnTo>
                    <a:lnTo>
                      <a:pt x="27" y="329"/>
                    </a:lnTo>
                    <a:lnTo>
                      <a:pt x="22" y="363"/>
                    </a:lnTo>
                    <a:lnTo>
                      <a:pt x="128" y="357"/>
                    </a:lnTo>
                    <a:lnTo>
                      <a:pt x="266" y="344"/>
                    </a:lnTo>
                    <a:lnTo>
                      <a:pt x="241" y="337"/>
                    </a:lnTo>
                    <a:lnTo>
                      <a:pt x="227" y="320"/>
                    </a:lnTo>
                    <a:lnTo>
                      <a:pt x="248" y="304"/>
                    </a:lnTo>
                    <a:lnTo>
                      <a:pt x="248" y="284"/>
                    </a:lnTo>
                    <a:lnTo>
                      <a:pt x="239" y="266"/>
                    </a:lnTo>
                    <a:lnTo>
                      <a:pt x="248" y="253"/>
                    </a:lnTo>
                    <a:lnTo>
                      <a:pt x="267" y="254"/>
                    </a:lnTo>
                    <a:lnTo>
                      <a:pt x="264" y="205"/>
                    </a:lnTo>
                    <a:lnTo>
                      <a:pt x="259" y="174"/>
                    </a:lnTo>
                    <a:lnTo>
                      <a:pt x="247" y="155"/>
                    </a:lnTo>
                    <a:lnTo>
                      <a:pt x="235" y="143"/>
                    </a:lnTo>
                    <a:lnTo>
                      <a:pt x="219" y="140"/>
                    </a:lnTo>
                    <a:lnTo>
                      <a:pt x="203" y="140"/>
                    </a:lnTo>
                    <a:lnTo>
                      <a:pt x="185" y="165"/>
                    </a:lnTo>
                    <a:lnTo>
                      <a:pt x="174" y="172"/>
                    </a:lnTo>
                    <a:lnTo>
                      <a:pt x="166" y="174"/>
                    </a:lnTo>
                    <a:lnTo>
                      <a:pt x="157" y="171"/>
                    </a:lnTo>
                    <a:lnTo>
                      <a:pt x="155" y="159"/>
                    </a:lnTo>
                    <a:lnTo>
                      <a:pt x="157" y="152"/>
                    </a:lnTo>
                    <a:lnTo>
                      <a:pt x="165" y="143"/>
                    </a:lnTo>
                    <a:lnTo>
                      <a:pt x="172" y="140"/>
                    </a:lnTo>
                    <a:lnTo>
                      <a:pt x="179" y="139"/>
                    </a:lnTo>
                    <a:lnTo>
                      <a:pt x="179" y="124"/>
                    </a:lnTo>
                    <a:lnTo>
                      <a:pt x="200" y="110"/>
                    </a:lnTo>
                    <a:lnTo>
                      <a:pt x="179" y="62"/>
                    </a:lnTo>
                    <a:lnTo>
                      <a:pt x="179" y="39"/>
                    </a:lnTo>
                    <a:lnTo>
                      <a:pt x="147" y="30"/>
                    </a:lnTo>
                    <a:lnTo>
                      <a:pt x="97" y="0"/>
                    </a:lnTo>
                    <a:lnTo>
                      <a:pt x="67" y="16"/>
                    </a:lnTo>
                    <a:close/>
                  </a:path>
                </a:pathLst>
              </a:custGeom>
              <a:solidFill>
                <a:srgbClr val="00B050"/>
              </a:solidFill>
              <a:ln w="1905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sp>
          <p:nvSpPr>
            <p:cNvPr id="50" name="Freeform 133"/>
            <p:cNvSpPr>
              <a:spLocks/>
            </p:cNvSpPr>
            <p:nvPr/>
          </p:nvSpPr>
          <p:spPr bwMode="auto">
            <a:xfrm>
              <a:off x="7003106" y="3767220"/>
              <a:ext cx="1169125" cy="558898"/>
            </a:xfrm>
            <a:custGeom>
              <a:avLst/>
              <a:gdLst>
                <a:gd name="T0" fmla="*/ 20 w 588"/>
                <a:gd name="T1" fmla="*/ 193 h 262"/>
                <a:gd name="T2" fmla="*/ 0 w 588"/>
                <a:gd name="T3" fmla="*/ 249 h 262"/>
                <a:gd name="T4" fmla="*/ 76 w 588"/>
                <a:gd name="T5" fmla="*/ 242 h 262"/>
                <a:gd name="T6" fmla="*/ 106 w 588"/>
                <a:gd name="T7" fmla="*/ 216 h 262"/>
                <a:gd name="T8" fmla="*/ 210 w 588"/>
                <a:gd name="T9" fmla="*/ 189 h 262"/>
                <a:gd name="T10" fmla="*/ 238 w 588"/>
                <a:gd name="T11" fmla="*/ 204 h 262"/>
                <a:gd name="T12" fmla="*/ 307 w 588"/>
                <a:gd name="T13" fmla="*/ 193 h 262"/>
                <a:gd name="T14" fmla="*/ 307 w 588"/>
                <a:gd name="T15" fmla="*/ 197 h 262"/>
                <a:gd name="T16" fmla="*/ 409 w 588"/>
                <a:gd name="T17" fmla="*/ 262 h 262"/>
                <a:gd name="T18" fmla="*/ 468 w 588"/>
                <a:gd name="T19" fmla="*/ 243 h 262"/>
                <a:gd name="T20" fmla="*/ 501 w 588"/>
                <a:gd name="T21" fmla="*/ 171 h 262"/>
                <a:gd name="T22" fmla="*/ 560 w 588"/>
                <a:gd name="T23" fmla="*/ 150 h 262"/>
                <a:gd name="T24" fmla="*/ 588 w 588"/>
                <a:gd name="T25" fmla="*/ 98 h 262"/>
                <a:gd name="T26" fmla="*/ 586 w 588"/>
                <a:gd name="T27" fmla="*/ 34 h 262"/>
                <a:gd name="T28" fmla="*/ 578 w 588"/>
                <a:gd name="T29" fmla="*/ 87 h 262"/>
                <a:gd name="T30" fmla="*/ 547 w 588"/>
                <a:gd name="T31" fmla="*/ 131 h 262"/>
                <a:gd name="T32" fmla="*/ 534 w 588"/>
                <a:gd name="T33" fmla="*/ 128 h 262"/>
                <a:gd name="T34" fmla="*/ 490 w 588"/>
                <a:gd name="T35" fmla="*/ 139 h 262"/>
                <a:gd name="T36" fmla="*/ 490 w 588"/>
                <a:gd name="T37" fmla="*/ 125 h 262"/>
                <a:gd name="T38" fmla="*/ 534 w 588"/>
                <a:gd name="T39" fmla="*/ 111 h 262"/>
                <a:gd name="T40" fmla="*/ 494 w 588"/>
                <a:gd name="T41" fmla="*/ 106 h 262"/>
                <a:gd name="T42" fmla="*/ 539 w 588"/>
                <a:gd name="T43" fmla="*/ 92 h 262"/>
                <a:gd name="T44" fmla="*/ 556 w 588"/>
                <a:gd name="T45" fmla="*/ 99 h 262"/>
                <a:gd name="T46" fmla="*/ 565 w 588"/>
                <a:gd name="T47" fmla="*/ 49 h 262"/>
                <a:gd name="T48" fmla="*/ 554 w 588"/>
                <a:gd name="T49" fmla="*/ 37 h 262"/>
                <a:gd name="T50" fmla="*/ 500 w 588"/>
                <a:gd name="T51" fmla="*/ 57 h 262"/>
                <a:gd name="T52" fmla="*/ 501 w 588"/>
                <a:gd name="T53" fmla="*/ 26 h 262"/>
                <a:gd name="T54" fmla="*/ 523 w 588"/>
                <a:gd name="T55" fmla="*/ 35 h 262"/>
                <a:gd name="T56" fmla="*/ 554 w 588"/>
                <a:gd name="T57" fmla="*/ 12 h 262"/>
                <a:gd name="T58" fmla="*/ 537 w 588"/>
                <a:gd name="T59" fmla="*/ 0 h 262"/>
                <a:gd name="T60" fmla="*/ 363 w 588"/>
                <a:gd name="T61" fmla="*/ 41 h 262"/>
                <a:gd name="T62" fmla="*/ 147 w 588"/>
                <a:gd name="T63" fmla="*/ 85 h 262"/>
                <a:gd name="T64" fmla="*/ 49 w 588"/>
                <a:gd name="T65" fmla="*/ 192 h 262"/>
                <a:gd name="T66" fmla="*/ 20 w 588"/>
                <a:gd name="T67" fmla="*/ 19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8" h="262">
                  <a:moveTo>
                    <a:pt x="20" y="193"/>
                  </a:moveTo>
                  <a:lnTo>
                    <a:pt x="0" y="249"/>
                  </a:lnTo>
                  <a:lnTo>
                    <a:pt x="76" y="242"/>
                  </a:lnTo>
                  <a:lnTo>
                    <a:pt x="106" y="216"/>
                  </a:lnTo>
                  <a:lnTo>
                    <a:pt x="210" y="189"/>
                  </a:lnTo>
                  <a:lnTo>
                    <a:pt x="238" y="204"/>
                  </a:lnTo>
                  <a:lnTo>
                    <a:pt x="307" y="193"/>
                  </a:lnTo>
                  <a:lnTo>
                    <a:pt x="307" y="197"/>
                  </a:lnTo>
                  <a:lnTo>
                    <a:pt x="409" y="262"/>
                  </a:lnTo>
                  <a:lnTo>
                    <a:pt x="468" y="243"/>
                  </a:lnTo>
                  <a:lnTo>
                    <a:pt x="501" y="171"/>
                  </a:lnTo>
                  <a:lnTo>
                    <a:pt x="560" y="150"/>
                  </a:lnTo>
                  <a:lnTo>
                    <a:pt x="588" y="98"/>
                  </a:lnTo>
                  <a:lnTo>
                    <a:pt x="586" y="34"/>
                  </a:lnTo>
                  <a:lnTo>
                    <a:pt x="578" y="87"/>
                  </a:lnTo>
                  <a:lnTo>
                    <a:pt x="547" y="131"/>
                  </a:lnTo>
                  <a:lnTo>
                    <a:pt x="534" y="128"/>
                  </a:lnTo>
                  <a:lnTo>
                    <a:pt x="490" y="139"/>
                  </a:lnTo>
                  <a:lnTo>
                    <a:pt x="490" y="125"/>
                  </a:lnTo>
                  <a:lnTo>
                    <a:pt x="534" y="111"/>
                  </a:lnTo>
                  <a:lnTo>
                    <a:pt x="494" y="106"/>
                  </a:lnTo>
                  <a:lnTo>
                    <a:pt x="539" y="92"/>
                  </a:lnTo>
                  <a:lnTo>
                    <a:pt x="556" y="99"/>
                  </a:lnTo>
                  <a:lnTo>
                    <a:pt x="565" y="49"/>
                  </a:lnTo>
                  <a:lnTo>
                    <a:pt x="554" y="37"/>
                  </a:lnTo>
                  <a:lnTo>
                    <a:pt x="500" y="57"/>
                  </a:lnTo>
                  <a:lnTo>
                    <a:pt x="501" y="26"/>
                  </a:lnTo>
                  <a:lnTo>
                    <a:pt x="523" y="35"/>
                  </a:lnTo>
                  <a:lnTo>
                    <a:pt x="554" y="12"/>
                  </a:lnTo>
                  <a:lnTo>
                    <a:pt x="537" y="0"/>
                  </a:lnTo>
                  <a:lnTo>
                    <a:pt x="363" y="41"/>
                  </a:lnTo>
                  <a:lnTo>
                    <a:pt x="147" y="85"/>
                  </a:lnTo>
                  <a:lnTo>
                    <a:pt x="49" y="192"/>
                  </a:lnTo>
                  <a:lnTo>
                    <a:pt x="20" y="193"/>
                  </a:lnTo>
                  <a:close/>
                </a:path>
              </a:pathLst>
            </a:custGeom>
            <a:solidFill>
              <a:srgbClr val="00B050"/>
            </a:solidFill>
            <a:ln w="1905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51" name="Freeform 134"/>
            <p:cNvSpPr>
              <a:spLocks/>
            </p:cNvSpPr>
            <p:nvPr/>
          </p:nvSpPr>
          <p:spPr bwMode="auto">
            <a:xfrm>
              <a:off x="7116440" y="3174191"/>
              <a:ext cx="588539" cy="663425"/>
            </a:xfrm>
            <a:custGeom>
              <a:avLst/>
              <a:gdLst>
                <a:gd name="T0" fmla="*/ 30 w 296"/>
                <a:gd name="T1" fmla="*/ 163 h 311"/>
                <a:gd name="T2" fmla="*/ 7 w 296"/>
                <a:gd name="T3" fmla="*/ 155 h 311"/>
                <a:gd name="T4" fmla="*/ 0 w 296"/>
                <a:gd name="T5" fmla="*/ 205 h 311"/>
                <a:gd name="T6" fmla="*/ 7 w 296"/>
                <a:gd name="T7" fmla="*/ 257 h 311"/>
                <a:gd name="T8" fmla="*/ 50 w 296"/>
                <a:gd name="T9" fmla="*/ 293 h 311"/>
                <a:gd name="T10" fmla="*/ 61 w 296"/>
                <a:gd name="T11" fmla="*/ 311 h 311"/>
                <a:gd name="T12" fmla="*/ 115 w 296"/>
                <a:gd name="T13" fmla="*/ 293 h 311"/>
                <a:gd name="T14" fmla="*/ 180 w 296"/>
                <a:gd name="T15" fmla="*/ 250 h 311"/>
                <a:gd name="T16" fmla="*/ 199 w 296"/>
                <a:gd name="T17" fmla="*/ 160 h 311"/>
                <a:gd name="T18" fmla="*/ 240 w 296"/>
                <a:gd name="T19" fmla="*/ 135 h 311"/>
                <a:gd name="T20" fmla="*/ 263 w 296"/>
                <a:gd name="T21" fmla="*/ 80 h 311"/>
                <a:gd name="T22" fmla="*/ 296 w 296"/>
                <a:gd name="T23" fmla="*/ 66 h 311"/>
                <a:gd name="T24" fmla="*/ 253 w 296"/>
                <a:gd name="T25" fmla="*/ 57 h 311"/>
                <a:gd name="T26" fmla="*/ 179 w 296"/>
                <a:gd name="T27" fmla="*/ 98 h 311"/>
                <a:gd name="T28" fmla="*/ 167 w 296"/>
                <a:gd name="T29" fmla="*/ 58 h 311"/>
                <a:gd name="T30" fmla="*/ 103 w 296"/>
                <a:gd name="T31" fmla="*/ 63 h 311"/>
                <a:gd name="T32" fmla="*/ 87 w 296"/>
                <a:gd name="T33" fmla="*/ 0 h 311"/>
                <a:gd name="T34" fmla="*/ 71 w 296"/>
                <a:gd name="T35" fmla="*/ 17 h 311"/>
                <a:gd name="T36" fmla="*/ 76 w 296"/>
                <a:gd name="T37" fmla="*/ 106 h 311"/>
                <a:gd name="T38" fmla="*/ 47 w 296"/>
                <a:gd name="T39" fmla="*/ 113 h 311"/>
                <a:gd name="T40" fmla="*/ 30 w 296"/>
                <a:gd name="T41" fmla="*/ 163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6" h="311">
                  <a:moveTo>
                    <a:pt x="30" y="163"/>
                  </a:moveTo>
                  <a:lnTo>
                    <a:pt x="7" y="155"/>
                  </a:lnTo>
                  <a:lnTo>
                    <a:pt x="0" y="205"/>
                  </a:lnTo>
                  <a:lnTo>
                    <a:pt x="7" y="257"/>
                  </a:lnTo>
                  <a:lnTo>
                    <a:pt x="50" y="293"/>
                  </a:lnTo>
                  <a:lnTo>
                    <a:pt x="61" y="311"/>
                  </a:lnTo>
                  <a:lnTo>
                    <a:pt x="115" y="293"/>
                  </a:lnTo>
                  <a:lnTo>
                    <a:pt x="180" y="250"/>
                  </a:lnTo>
                  <a:lnTo>
                    <a:pt x="199" y="160"/>
                  </a:lnTo>
                  <a:lnTo>
                    <a:pt x="240" y="135"/>
                  </a:lnTo>
                  <a:lnTo>
                    <a:pt x="263" y="80"/>
                  </a:lnTo>
                  <a:lnTo>
                    <a:pt x="296" y="66"/>
                  </a:lnTo>
                  <a:lnTo>
                    <a:pt x="253" y="57"/>
                  </a:lnTo>
                  <a:lnTo>
                    <a:pt x="179" y="98"/>
                  </a:lnTo>
                  <a:lnTo>
                    <a:pt x="167" y="58"/>
                  </a:lnTo>
                  <a:lnTo>
                    <a:pt x="103" y="63"/>
                  </a:lnTo>
                  <a:lnTo>
                    <a:pt x="87" y="0"/>
                  </a:lnTo>
                  <a:lnTo>
                    <a:pt x="71" y="17"/>
                  </a:lnTo>
                  <a:lnTo>
                    <a:pt x="76" y="106"/>
                  </a:lnTo>
                  <a:lnTo>
                    <a:pt x="47" y="113"/>
                  </a:lnTo>
                  <a:lnTo>
                    <a:pt x="30" y="163"/>
                  </a:lnTo>
                  <a:close/>
                </a:path>
              </a:pathLst>
            </a:custGeom>
            <a:solidFill>
              <a:srgbClr val="00B050"/>
            </a:solidFill>
            <a:ln w="1905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52" name="Freeform 135"/>
            <p:cNvSpPr>
              <a:spLocks/>
            </p:cNvSpPr>
            <p:nvPr/>
          </p:nvSpPr>
          <p:spPr bwMode="auto">
            <a:xfrm>
              <a:off x="7953517" y="3184857"/>
              <a:ext cx="161053" cy="221853"/>
            </a:xfrm>
            <a:custGeom>
              <a:avLst/>
              <a:gdLst>
                <a:gd name="T0" fmla="*/ 0 w 81"/>
                <a:gd name="T1" fmla="*/ 6 h 104"/>
                <a:gd name="T2" fmla="*/ 17 w 81"/>
                <a:gd name="T3" fmla="*/ 0 h 104"/>
                <a:gd name="T4" fmla="*/ 54 w 81"/>
                <a:gd name="T5" fmla="*/ 23 h 104"/>
                <a:gd name="T6" fmla="*/ 54 w 81"/>
                <a:gd name="T7" fmla="*/ 46 h 104"/>
                <a:gd name="T8" fmla="*/ 80 w 81"/>
                <a:gd name="T9" fmla="*/ 62 h 104"/>
                <a:gd name="T10" fmla="*/ 81 w 81"/>
                <a:gd name="T11" fmla="*/ 92 h 104"/>
                <a:gd name="T12" fmla="*/ 39 w 81"/>
                <a:gd name="T13" fmla="*/ 104 h 104"/>
                <a:gd name="T14" fmla="*/ 0 w 81"/>
                <a:gd name="T15" fmla="*/ 6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0" y="6"/>
                  </a:moveTo>
                  <a:lnTo>
                    <a:pt x="17" y="0"/>
                  </a:lnTo>
                  <a:lnTo>
                    <a:pt x="54" y="23"/>
                  </a:lnTo>
                  <a:lnTo>
                    <a:pt x="54" y="46"/>
                  </a:lnTo>
                  <a:lnTo>
                    <a:pt x="80" y="62"/>
                  </a:lnTo>
                  <a:lnTo>
                    <a:pt x="81" y="92"/>
                  </a:lnTo>
                  <a:lnTo>
                    <a:pt x="39" y="104"/>
                  </a:lnTo>
                  <a:lnTo>
                    <a:pt x="0" y="6"/>
                  </a:lnTo>
                  <a:close/>
                </a:path>
              </a:pathLst>
            </a:custGeom>
            <a:solidFill>
              <a:srgbClr val="00B050"/>
            </a:solidFill>
            <a:ln w="1905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53" name="Freeform 136"/>
            <p:cNvSpPr>
              <a:spLocks/>
            </p:cNvSpPr>
            <p:nvPr/>
          </p:nvSpPr>
          <p:spPr bwMode="auto">
            <a:xfrm>
              <a:off x="7963459" y="2828613"/>
              <a:ext cx="208773" cy="437307"/>
            </a:xfrm>
            <a:custGeom>
              <a:avLst/>
              <a:gdLst>
                <a:gd name="T0" fmla="*/ 18 w 105"/>
                <a:gd name="T1" fmla="*/ 1 h 205"/>
                <a:gd name="T2" fmla="*/ 42 w 105"/>
                <a:gd name="T3" fmla="*/ 0 h 205"/>
                <a:gd name="T4" fmla="*/ 93 w 105"/>
                <a:gd name="T5" fmla="*/ 30 h 205"/>
                <a:gd name="T6" fmla="*/ 86 w 105"/>
                <a:gd name="T7" fmla="*/ 56 h 205"/>
                <a:gd name="T8" fmla="*/ 103 w 105"/>
                <a:gd name="T9" fmla="*/ 71 h 205"/>
                <a:gd name="T10" fmla="*/ 105 w 105"/>
                <a:gd name="T11" fmla="*/ 167 h 205"/>
                <a:gd name="T12" fmla="*/ 87 w 105"/>
                <a:gd name="T13" fmla="*/ 205 h 205"/>
                <a:gd name="T14" fmla="*/ 67 w 105"/>
                <a:gd name="T15" fmla="*/ 191 h 205"/>
                <a:gd name="T16" fmla="*/ 46 w 105"/>
                <a:gd name="T17" fmla="*/ 190 h 205"/>
                <a:gd name="T18" fmla="*/ 10 w 105"/>
                <a:gd name="T19" fmla="*/ 170 h 205"/>
                <a:gd name="T20" fmla="*/ 37 w 105"/>
                <a:gd name="T21" fmla="*/ 108 h 205"/>
                <a:gd name="T22" fmla="*/ 0 w 105"/>
                <a:gd name="T23" fmla="*/ 79 h 205"/>
                <a:gd name="T24" fmla="*/ 18 w 105"/>
                <a:gd name="T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205">
                  <a:moveTo>
                    <a:pt x="18" y="1"/>
                  </a:moveTo>
                  <a:lnTo>
                    <a:pt x="42" y="0"/>
                  </a:lnTo>
                  <a:lnTo>
                    <a:pt x="93" y="30"/>
                  </a:lnTo>
                  <a:lnTo>
                    <a:pt x="86" y="56"/>
                  </a:lnTo>
                  <a:lnTo>
                    <a:pt x="103" y="71"/>
                  </a:lnTo>
                  <a:lnTo>
                    <a:pt x="105" y="167"/>
                  </a:lnTo>
                  <a:lnTo>
                    <a:pt x="87" y="205"/>
                  </a:lnTo>
                  <a:lnTo>
                    <a:pt x="67" y="191"/>
                  </a:lnTo>
                  <a:lnTo>
                    <a:pt x="46" y="190"/>
                  </a:lnTo>
                  <a:lnTo>
                    <a:pt x="10" y="170"/>
                  </a:lnTo>
                  <a:lnTo>
                    <a:pt x="37" y="108"/>
                  </a:lnTo>
                  <a:lnTo>
                    <a:pt x="0" y="79"/>
                  </a:lnTo>
                  <a:lnTo>
                    <a:pt x="18" y="1"/>
                  </a:lnTo>
                  <a:close/>
                </a:path>
              </a:pathLst>
            </a:custGeom>
            <a:solidFill>
              <a:srgbClr val="00B050"/>
            </a:solidFill>
            <a:ln w="1905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54" name="Freeform 137"/>
            <p:cNvSpPr>
              <a:spLocks/>
            </p:cNvSpPr>
            <p:nvPr/>
          </p:nvSpPr>
          <p:spPr bwMode="auto">
            <a:xfrm>
              <a:off x="7993283" y="2081994"/>
              <a:ext cx="236187" cy="458639"/>
            </a:xfrm>
            <a:custGeom>
              <a:avLst/>
              <a:gdLst>
                <a:gd name="T0" fmla="*/ 0 w 114"/>
                <a:gd name="T1" fmla="*/ 22 h 215"/>
                <a:gd name="T2" fmla="*/ 82 w 114"/>
                <a:gd name="T3" fmla="*/ 0 h 215"/>
                <a:gd name="T4" fmla="*/ 114 w 114"/>
                <a:gd name="T5" fmla="*/ 59 h 215"/>
                <a:gd name="T6" fmla="*/ 97 w 114"/>
                <a:gd name="T7" fmla="*/ 74 h 215"/>
                <a:gd name="T8" fmla="*/ 104 w 114"/>
                <a:gd name="T9" fmla="*/ 203 h 215"/>
                <a:gd name="T10" fmla="*/ 56 w 114"/>
                <a:gd name="T11" fmla="*/ 215 h 215"/>
                <a:gd name="T12" fmla="*/ 33 w 114"/>
                <a:gd name="T13" fmla="*/ 161 h 215"/>
                <a:gd name="T14" fmla="*/ 32 w 114"/>
                <a:gd name="T15" fmla="*/ 97 h 215"/>
                <a:gd name="T16" fmla="*/ 11 w 114"/>
                <a:gd name="T17" fmla="*/ 78 h 215"/>
                <a:gd name="T18" fmla="*/ 0 w 114"/>
                <a:gd name="T19" fmla="*/ 22 h 215"/>
                <a:gd name="connsiteX0" fmla="*/ 0 w 10000"/>
                <a:gd name="connsiteY0" fmla="*/ 1023 h 10000"/>
                <a:gd name="connsiteX1" fmla="*/ 7193 w 10000"/>
                <a:gd name="connsiteY1" fmla="*/ 0 h 10000"/>
                <a:gd name="connsiteX2" fmla="*/ 10000 w 10000"/>
                <a:gd name="connsiteY2" fmla="*/ 2744 h 10000"/>
                <a:gd name="connsiteX3" fmla="*/ 8509 w 10000"/>
                <a:gd name="connsiteY3" fmla="*/ 3442 h 10000"/>
                <a:gd name="connsiteX4" fmla="*/ 9543 w 10000"/>
                <a:gd name="connsiteY4" fmla="*/ 9553 h 10000"/>
                <a:gd name="connsiteX5" fmla="*/ 4912 w 10000"/>
                <a:gd name="connsiteY5" fmla="*/ 10000 h 10000"/>
                <a:gd name="connsiteX6" fmla="*/ 2895 w 10000"/>
                <a:gd name="connsiteY6" fmla="*/ 7488 h 10000"/>
                <a:gd name="connsiteX7" fmla="*/ 2807 w 10000"/>
                <a:gd name="connsiteY7" fmla="*/ 4512 h 10000"/>
                <a:gd name="connsiteX8" fmla="*/ 965 w 10000"/>
                <a:gd name="connsiteY8" fmla="*/ 3628 h 10000"/>
                <a:gd name="connsiteX9" fmla="*/ 0 w 10000"/>
                <a:gd name="connsiteY9" fmla="*/ 1023 h 10000"/>
                <a:gd name="connsiteX0" fmla="*/ 0 w 10420"/>
                <a:gd name="connsiteY0" fmla="*/ 1023 h 10000"/>
                <a:gd name="connsiteX1" fmla="*/ 7193 w 10420"/>
                <a:gd name="connsiteY1" fmla="*/ 0 h 10000"/>
                <a:gd name="connsiteX2" fmla="*/ 10420 w 10420"/>
                <a:gd name="connsiteY2" fmla="*/ 2744 h 10000"/>
                <a:gd name="connsiteX3" fmla="*/ 8509 w 10420"/>
                <a:gd name="connsiteY3" fmla="*/ 3442 h 10000"/>
                <a:gd name="connsiteX4" fmla="*/ 9543 w 10420"/>
                <a:gd name="connsiteY4" fmla="*/ 9553 h 10000"/>
                <a:gd name="connsiteX5" fmla="*/ 4912 w 10420"/>
                <a:gd name="connsiteY5" fmla="*/ 10000 h 10000"/>
                <a:gd name="connsiteX6" fmla="*/ 2895 w 10420"/>
                <a:gd name="connsiteY6" fmla="*/ 7488 h 10000"/>
                <a:gd name="connsiteX7" fmla="*/ 2807 w 10420"/>
                <a:gd name="connsiteY7" fmla="*/ 4512 h 10000"/>
                <a:gd name="connsiteX8" fmla="*/ 965 w 10420"/>
                <a:gd name="connsiteY8" fmla="*/ 3628 h 10000"/>
                <a:gd name="connsiteX9" fmla="*/ 0 w 10420"/>
                <a:gd name="connsiteY9" fmla="*/ 1023 h 10000"/>
                <a:gd name="connsiteX0" fmla="*/ 0 w 10420"/>
                <a:gd name="connsiteY0" fmla="*/ 1023 h 10000"/>
                <a:gd name="connsiteX1" fmla="*/ 7193 w 10420"/>
                <a:gd name="connsiteY1" fmla="*/ 0 h 10000"/>
                <a:gd name="connsiteX2" fmla="*/ 10420 w 10420"/>
                <a:gd name="connsiteY2" fmla="*/ 2744 h 10000"/>
                <a:gd name="connsiteX3" fmla="*/ 8929 w 10420"/>
                <a:gd name="connsiteY3" fmla="*/ 3498 h 10000"/>
                <a:gd name="connsiteX4" fmla="*/ 9543 w 10420"/>
                <a:gd name="connsiteY4" fmla="*/ 9553 h 10000"/>
                <a:gd name="connsiteX5" fmla="*/ 4912 w 10420"/>
                <a:gd name="connsiteY5" fmla="*/ 10000 h 10000"/>
                <a:gd name="connsiteX6" fmla="*/ 2895 w 10420"/>
                <a:gd name="connsiteY6" fmla="*/ 7488 h 10000"/>
                <a:gd name="connsiteX7" fmla="*/ 2807 w 10420"/>
                <a:gd name="connsiteY7" fmla="*/ 4512 h 10000"/>
                <a:gd name="connsiteX8" fmla="*/ 965 w 10420"/>
                <a:gd name="connsiteY8" fmla="*/ 3628 h 10000"/>
                <a:gd name="connsiteX9" fmla="*/ 0 w 10420"/>
                <a:gd name="connsiteY9" fmla="*/ 102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0" h="10000">
                  <a:moveTo>
                    <a:pt x="0" y="1023"/>
                  </a:moveTo>
                  <a:lnTo>
                    <a:pt x="7193" y="0"/>
                  </a:lnTo>
                  <a:lnTo>
                    <a:pt x="10420" y="2744"/>
                  </a:lnTo>
                  <a:lnTo>
                    <a:pt x="8929" y="3498"/>
                  </a:lnTo>
                  <a:cubicBezTo>
                    <a:pt x="9134" y="5516"/>
                    <a:pt x="9338" y="7535"/>
                    <a:pt x="9543" y="9553"/>
                  </a:cubicBezTo>
                  <a:lnTo>
                    <a:pt x="4912" y="10000"/>
                  </a:lnTo>
                  <a:lnTo>
                    <a:pt x="2895" y="7488"/>
                  </a:lnTo>
                  <a:cubicBezTo>
                    <a:pt x="2866" y="6496"/>
                    <a:pt x="2836" y="5504"/>
                    <a:pt x="2807" y="4512"/>
                  </a:cubicBezTo>
                  <a:lnTo>
                    <a:pt x="965" y="3628"/>
                  </a:lnTo>
                  <a:lnTo>
                    <a:pt x="0" y="1023"/>
                  </a:lnTo>
                  <a:close/>
                </a:path>
              </a:pathLst>
            </a:custGeom>
            <a:solidFill>
              <a:srgbClr val="00B050"/>
            </a:solidFill>
            <a:ln w="12700">
              <a:solidFill>
                <a:schemeClr val="bg1"/>
              </a:solidFill>
              <a:round/>
              <a:headEnd/>
              <a:tailEnd/>
            </a:ln>
            <a:effectLst/>
            <a:scene3d>
              <a:camera prst="orthographicFront"/>
              <a:lightRig rig="threePt" dir="t"/>
            </a:scene3d>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sp>
          <p:nvSpPr>
            <p:cNvPr id="55" name="Freeform 138"/>
            <p:cNvSpPr>
              <a:spLocks/>
            </p:cNvSpPr>
            <p:nvPr/>
          </p:nvSpPr>
          <p:spPr bwMode="auto">
            <a:xfrm>
              <a:off x="8126500" y="2626832"/>
              <a:ext cx="254503" cy="210315"/>
            </a:xfrm>
            <a:custGeom>
              <a:avLst/>
              <a:gdLst>
                <a:gd name="T0" fmla="*/ 0 w 128"/>
                <a:gd name="T1" fmla="*/ 24 h 95"/>
                <a:gd name="T2" fmla="*/ 99 w 128"/>
                <a:gd name="T3" fmla="*/ 0 h 95"/>
                <a:gd name="T4" fmla="*/ 128 w 128"/>
                <a:gd name="T5" fmla="*/ 43 h 95"/>
                <a:gd name="T6" fmla="*/ 110 w 128"/>
                <a:gd name="T7" fmla="*/ 62 h 95"/>
                <a:gd name="T8" fmla="*/ 80 w 128"/>
                <a:gd name="T9" fmla="*/ 55 h 95"/>
                <a:gd name="T10" fmla="*/ 31 w 128"/>
                <a:gd name="T11" fmla="*/ 95 h 95"/>
                <a:gd name="T12" fmla="*/ 6 w 128"/>
                <a:gd name="T13" fmla="*/ 74 h 95"/>
                <a:gd name="T14" fmla="*/ 0 w 128"/>
                <a:gd name="T15" fmla="*/ 24 h 95"/>
                <a:gd name="connsiteX0" fmla="*/ 0 w 10000"/>
                <a:gd name="connsiteY0" fmla="*/ 2904 h 10378"/>
                <a:gd name="connsiteX1" fmla="*/ 7453 w 10000"/>
                <a:gd name="connsiteY1" fmla="*/ 0 h 10378"/>
                <a:gd name="connsiteX2" fmla="*/ 10000 w 10000"/>
                <a:gd name="connsiteY2" fmla="*/ 4904 h 10378"/>
                <a:gd name="connsiteX3" fmla="*/ 8594 w 10000"/>
                <a:gd name="connsiteY3" fmla="*/ 6904 h 10378"/>
                <a:gd name="connsiteX4" fmla="*/ 6250 w 10000"/>
                <a:gd name="connsiteY4" fmla="*/ 6167 h 10378"/>
                <a:gd name="connsiteX5" fmla="*/ 2422 w 10000"/>
                <a:gd name="connsiteY5" fmla="*/ 10378 h 10378"/>
                <a:gd name="connsiteX6" fmla="*/ 469 w 10000"/>
                <a:gd name="connsiteY6" fmla="*/ 8167 h 10378"/>
                <a:gd name="connsiteX7" fmla="*/ 0 w 10000"/>
                <a:gd name="connsiteY7" fmla="*/ 2904 h 1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378">
                  <a:moveTo>
                    <a:pt x="0" y="2904"/>
                  </a:moveTo>
                  <a:lnTo>
                    <a:pt x="7453" y="0"/>
                  </a:lnTo>
                  <a:lnTo>
                    <a:pt x="10000" y="4904"/>
                  </a:lnTo>
                  <a:lnTo>
                    <a:pt x="8594" y="6904"/>
                  </a:lnTo>
                  <a:lnTo>
                    <a:pt x="6250" y="6167"/>
                  </a:lnTo>
                  <a:lnTo>
                    <a:pt x="2422" y="10378"/>
                  </a:lnTo>
                  <a:lnTo>
                    <a:pt x="469" y="8167"/>
                  </a:lnTo>
                  <a:cubicBezTo>
                    <a:pt x="313" y="6413"/>
                    <a:pt x="156" y="4658"/>
                    <a:pt x="0" y="2904"/>
                  </a:cubicBezTo>
                  <a:close/>
                </a:path>
              </a:pathLst>
            </a:custGeom>
            <a:solidFill>
              <a:srgbClr val="00602B"/>
            </a:solidFill>
            <a:ln w="19050">
              <a:solidFill>
                <a:schemeClr val="bg1"/>
              </a:solidFill>
              <a:round/>
              <a:headEnd/>
              <a:tailEnd/>
            </a:ln>
            <a:effectLst/>
            <a:scene3d>
              <a:camera prst="orthographicFront"/>
              <a:lightRig rig="threePt" dir="t"/>
            </a:scene3d>
            <a:sp3d>
              <a:bevelT w="127000"/>
              <a:bevelB w="127000"/>
            </a:sp3d>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a:p>
          </p:txBody>
        </p:sp>
      </p:grpSp>
    </p:spTree>
    <p:extLst>
      <p:ext uri="{BB962C8B-B14F-4D97-AF65-F5344CB8AC3E}">
        <p14:creationId xmlns:p14="http://schemas.microsoft.com/office/powerpoint/2010/main" val="3767062717"/>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Negative shadin"/>
          <p:cNvSpPr/>
          <p:nvPr/>
        </p:nvSpPr>
        <p:spPr>
          <a:xfrm>
            <a:off x="871540" y="4324350"/>
            <a:ext cx="7612502" cy="1314449"/>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irst recession shading"/>
          <p:cNvSpPr/>
          <p:nvPr/>
        </p:nvSpPr>
        <p:spPr>
          <a:xfrm>
            <a:off x="6242050" y="1634068"/>
            <a:ext cx="626533" cy="4004731"/>
          </a:xfrm>
          <a:prstGeom prst="rect">
            <a:avLst/>
          </a:prstGeom>
          <a:solidFill>
            <a:srgbClr val="E1D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First recession shading"/>
          <p:cNvSpPr/>
          <p:nvPr/>
        </p:nvSpPr>
        <p:spPr>
          <a:xfrm>
            <a:off x="3193992" y="1634067"/>
            <a:ext cx="330200" cy="4004731"/>
          </a:xfrm>
          <a:prstGeom prst="rect">
            <a:avLst/>
          </a:prstGeom>
          <a:solidFill>
            <a:srgbClr val="E1D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23" name="Chart 22"/>
          <p:cNvGraphicFramePr>
            <a:graphicFrameLocks/>
          </p:cNvGraphicFramePr>
          <p:nvPr>
            <p:extLst>
              <p:ext uri="{D42A27DB-BD31-4B8C-83A1-F6EECF244321}">
                <p14:modId xmlns:p14="http://schemas.microsoft.com/office/powerpoint/2010/main" val="1731640003"/>
              </p:ext>
            </p:extLst>
          </p:nvPr>
        </p:nvGraphicFramePr>
        <p:xfrm>
          <a:off x="233464" y="1151466"/>
          <a:ext cx="8571869" cy="4894255"/>
        </p:xfrm>
        <a:graphic>
          <a:graphicData uri="http://schemas.openxmlformats.org/drawingml/2006/chart">
            <c:chart xmlns:c="http://schemas.openxmlformats.org/drawingml/2006/chart" xmlns:r="http://schemas.openxmlformats.org/officeDocument/2006/relationships" r:id="rId3"/>
          </a:graphicData>
        </a:graphic>
      </p:graphicFrame>
      <p:sp>
        <p:nvSpPr>
          <p:cNvPr id="2" name="AutoShape 4" descr="data:image/png;base64,iVBORw0KGgoAAAANSUhEUgAAAggAAAEsCAYAAACmKUveAAAOY0lEQVR4Xu3YoRHAMAwEwbj/psNtcAX8BotoZXCT8/kIECBAgAABApfAIUKAAAECBAgQuAUEgjdBgAABAgQIPAICwaMgQIAAAQIEBII3QIAAAQIECLSAPw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xAIcye3MAECBAgQaAGB0EYmCBAgQIDAnIBAmDu5hQkQIECAQAsIhDYyQYAAAQIE5gQEwtzJLUyAAAECBFpAILSRCQIECBAgMCcgEOZObmECBAgQINACAqGNTBAgQIAAgTkBgTB3cgsTIECAAIEWEAhtZIIAAQIECMwJCIS5k1uYAAECBAi0gEBoIxMECBAgQGBOQCDMndzCBAgQIECgBQRCG5kgQIAAAQJzAgJh7uQWJkCAAAECLSAQ2sgEAQIECBCYE/gBh1cBLT1NxOo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Second recession text"/>
          <p:cNvSpPr txBox="1"/>
          <p:nvPr/>
        </p:nvSpPr>
        <p:spPr>
          <a:xfrm>
            <a:off x="2891598" y="5359581"/>
            <a:ext cx="1005840" cy="225306"/>
          </a:xfrm>
          <a:prstGeom prst="rect">
            <a:avLst/>
          </a:prstGeom>
          <a:noFill/>
        </p:spPr>
        <p:txBody>
          <a:bodyPr wrap="square" lIns="0" rIns="0" rtlCol="0">
            <a:spAutoFit/>
          </a:bodyPr>
          <a:lstStyle/>
          <a:p>
            <a:pPr algn="ctr">
              <a:lnSpc>
                <a:spcPct val="95000"/>
              </a:lnSpc>
              <a:spcAft>
                <a:spcPts val="1200"/>
              </a:spcAft>
            </a:pPr>
            <a:r>
              <a:rPr lang="en-US" sz="1000" b="1" spc="200" dirty="0">
                <a:solidFill>
                  <a:srgbClr val="707683"/>
                </a:solidFill>
                <a:latin typeface="Arial"/>
              </a:rPr>
              <a:t>RECESSION</a:t>
            </a:r>
          </a:p>
        </p:txBody>
      </p:sp>
      <p:sp>
        <p:nvSpPr>
          <p:cNvPr id="32" name="Second recession text"/>
          <p:cNvSpPr txBox="1"/>
          <p:nvPr/>
        </p:nvSpPr>
        <p:spPr>
          <a:xfrm>
            <a:off x="5941300" y="5336524"/>
            <a:ext cx="1005840" cy="225306"/>
          </a:xfrm>
          <a:prstGeom prst="rect">
            <a:avLst/>
          </a:prstGeom>
          <a:noFill/>
        </p:spPr>
        <p:txBody>
          <a:bodyPr wrap="square" lIns="0" rIns="0" rtlCol="0">
            <a:spAutoFit/>
          </a:bodyPr>
          <a:lstStyle/>
          <a:p>
            <a:pPr algn="ctr">
              <a:lnSpc>
                <a:spcPct val="95000"/>
              </a:lnSpc>
              <a:spcAft>
                <a:spcPts val="1200"/>
              </a:spcAft>
            </a:pPr>
            <a:r>
              <a:rPr lang="en-US" sz="1000" b="1" spc="200" dirty="0">
                <a:solidFill>
                  <a:srgbClr val="707683"/>
                </a:solidFill>
                <a:latin typeface="Arial"/>
              </a:rPr>
              <a:t>RECESSION</a:t>
            </a:r>
          </a:p>
        </p:txBody>
      </p:sp>
      <p:sp>
        <p:nvSpPr>
          <p:cNvPr id="4" name="TextBox 3"/>
          <p:cNvSpPr txBox="1"/>
          <p:nvPr/>
        </p:nvSpPr>
        <p:spPr>
          <a:xfrm>
            <a:off x="504296" y="5759888"/>
            <a:ext cx="620202" cy="215444"/>
          </a:xfrm>
          <a:prstGeom prst="rect">
            <a:avLst/>
          </a:prstGeom>
        </p:spPr>
        <p:txBody>
          <a:bodyPr wrap="square" lIns="0" tIns="0" rIns="0" bIns="0" rtlCol="0">
            <a:spAutoFit/>
          </a:bodyPr>
          <a:lstStyle/>
          <a:p>
            <a:r>
              <a:rPr lang="en-US" sz="1400" dirty="0" smtClean="0">
                <a:solidFill>
                  <a:schemeClr val="accent6"/>
                </a:solidFill>
              </a:rPr>
              <a:t>FY</a:t>
            </a:r>
            <a:endParaRPr lang="en-US" sz="1400" dirty="0">
              <a:solidFill>
                <a:schemeClr val="accent6"/>
              </a:solidFill>
            </a:endParaRPr>
          </a:p>
        </p:txBody>
      </p:sp>
      <p:sp>
        <p:nvSpPr>
          <p:cNvPr id="14" name="TextBox 13"/>
          <p:cNvSpPr txBox="1"/>
          <p:nvPr/>
        </p:nvSpPr>
        <p:spPr>
          <a:xfrm>
            <a:off x="1308875" y="5758771"/>
            <a:ext cx="278296" cy="215444"/>
          </a:xfrm>
          <a:prstGeom prst="rect">
            <a:avLst/>
          </a:prstGeom>
        </p:spPr>
        <p:txBody>
          <a:bodyPr wrap="square" lIns="0" tIns="0" rIns="0" bIns="0" rtlCol="0">
            <a:spAutoFit/>
          </a:bodyPr>
          <a:lstStyle/>
          <a:p>
            <a:r>
              <a:rPr lang="en-US" sz="1400" dirty="0" smtClean="0">
                <a:solidFill>
                  <a:schemeClr val="accent6"/>
                </a:solidFill>
              </a:rPr>
              <a:t>FY</a:t>
            </a:r>
            <a:endParaRPr lang="en-US" sz="1400" dirty="0">
              <a:solidFill>
                <a:schemeClr val="accent6"/>
              </a:solidFill>
            </a:endParaRPr>
          </a:p>
        </p:txBody>
      </p:sp>
      <p:sp>
        <p:nvSpPr>
          <p:cNvPr id="15" name="TextBox 14"/>
          <p:cNvSpPr txBox="1"/>
          <p:nvPr/>
        </p:nvSpPr>
        <p:spPr>
          <a:xfrm>
            <a:off x="2099607" y="5754839"/>
            <a:ext cx="278296" cy="215444"/>
          </a:xfrm>
          <a:prstGeom prst="rect">
            <a:avLst/>
          </a:prstGeom>
        </p:spPr>
        <p:txBody>
          <a:bodyPr wrap="square" lIns="0" tIns="0" rIns="0" bIns="0" rtlCol="0">
            <a:spAutoFit/>
          </a:bodyPr>
          <a:lstStyle/>
          <a:p>
            <a:r>
              <a:rPr lang="en-US" sz="1400" dirty="0" smtClean="0">
                <a:solidFill>
                  <a:schemeClr val="accent6"/>
                </a:solidFill>
              </a:rPr>
              <a:t>FY</a:t>
            </a:r>
            <a:endParaRPr lang="en-US" sz="1400" dirty="0">
              <a:solidFill>
                <a:schemeClr val="accent6"/>
              </a:solidFill>
            </a:endParaRPr>
          </a:p>
        </p:txBody>
      </p:sp>
      <p:sp>
        <p:nvSpPr>
          <p:cNvPr id="16" name="TextBox 15"/>
          <p:cNvSpPr txBox="1"/>
          <p:nvPr/>
        </p:nvSpPr>
        <p:spPr>
          <a:xfrm>
            <a:off x="2890296" y="5754839"/>
            <a:ext cx="278296" cy="215444"/>
          </a:xfrm>
          <a:prstGeom prst="rect">
            <a:avLst/>
          </a:prstGeom>
        </p:spPr>
        <p:txBody>
          <a:bodyPr wrap="square" lIns="0" tIns="0" rIns="0" bIns="0" rtlCol="0">
            <a:spAutoFit/>
          </a:bodyPr>
          <a:lstStyle/>
          <a:p>
            <a:r>
              <a:rPr lang="en-US" sz="1400" dirty="0" smtClean="0">
                <a:solidFill>
                  <a:schemeClr val="accent6"/>
                </a:solidFill>
              </a:rPr>
              <a:t>FY</a:t>
            </a:r>
            <a:endParaRPr lang="en-US" sz="1400" dirty="0">
              <a:solidFill>
                <a:schemeClr val="accent6"/>
              </a:solidFill>
            </a:endParaRPr>
          </a:p>
        </p:txBody>
      </p:sp>
      <p:sp>
        <p:nvSpPr>
          <p:cNvPr id="17" name="TextBox 16"/>
          <p:cNvSpPr txBox="1"/>
          <p:nvPr/>
        </p:nvSpPr>
        <p:spPr>
          <a:xfrm>
            <a:off x="3670893" y="5754839"/>
            <a:ext cx="278296" cy="215444"/>
          </a:xfrm>
          <a:prstGeom prst="rect">
            <a:avLst/>
          </a:prstGeom>
        </p:spPr>
        <p:txBody>
          <a:bodyPr wrap="square" lIns="0" tIns="0" rIns="0" bIns="0" rtlCol="0">
            <a:spAutoFit/>
          </a:bodyPr>
          <a:lstStyle/>
          <a:p>
            <a:r>
              <a:rPr lang="en-US" sz="1400" dirty="0" smtClean="0">
                <a:solidFill>
                  <a:schemeClr val="accent6"/>
                </a:solidFill>
              </a:rPr>
              <a:t>FY</a:t>
            </a:r>
            <a:endParaRPr lang="en-US" sz="1400" dirty="0">
              <a:solidFill>
                <a:schemeClr val="accent6"/>
              </a:solidFill>
            </a:endParaRPr>
          </a:p>
        </p:txBody>
      </p:sp>
      <p:sp>
        <p:nvSpPr>
          <p:cNvPr id="18" name="TextBox 17"/>
          <p:cNvSpPr txBox="1"/>
          <p:nvPr/>
        </p:nvSpPr>
        <p:spPr>
          <a:xfrm>
            <a:off x="4474067" y="5758255"/>
            <a:ext cx="278296" cy="215444"/>
          </a:xfrm>
          <a:prstGeom prst="rect">
            <a:avLst/>
          </a:prstGeom>
        </p:spPr>
        <p:txBody>
          <a:bodyPr wrap="square" lIns="0" tIns="0" rIns="0" bIns="0" rtlCol="0">
            <a:spAutoFit/>
          </a:bodyPr>
          <a:lstStyle/>
          <a:p>
            <a:r>
              <a:rPr lang="en-US" sz="1400" dirty="0" smtClean="0">
                <a:solidFill>
                  <a:schemeClr val="accent6"/>
                </a:solidFill>
              </a:rPr>
              <a:t>FY</a:t>
            </a:r>
            <a:endParaRPr lang="en-US" sz="1400" dirty="0">
              <a:solidFill>
                <a:schemeClr val="accent6"/>
              </a:solidFill>
            </a:endParaRPr>
          </a:p>
        </p:txBody>
      </p:sp>
      <p:sp>
        <p:nvSpPr>
          <p:cNvPr id="19" name="TextBox 18"/>
          <p:cNvSpPr txBox="1"/>
          <p:nvPr/>
        </p:nvSpPr>
        <p:spPr>
          <a:xfrm>
            <a:off x="5237763" y="5754839"/>
            <a:ext cx="278296" cy="215444"/>
          </a:xfrm>
          <a:prstGeom prst="rect">
            <a:avLst/>
          </a:prstGeom>
        </p:spPr>
        <p:txBody>
          <a:bodyPr wrap="square" lIns="0" tIns="0" rIns="0" bIns="0" rtlCol="0">
            <a:spAutoFit/>
          </a:bodyPr>
          <a:lstStyle/>
          <a:p>
            <a:r>
              <a:rPr lang="en-US" sz="1400" dirty="0" smtClean="0">
                <a:solidFill>
                  <a:schemeClr val="accent6"/>
                </a:solidFill>
              </a:rPr>
              <a:t>FY</a:t>
            </a:r>
            <a:endParaRPr lang="en-US" sz="1400" dirty="0">
              <a:solidFill>
                <a:schemeClr val="accent6"/>
              </a:solidFill>
            </a:endParaRPr>
          </a:p>
        </p:txBody>
      </p:sp>
      <p:sp>
        <p:nvSpPr>
          <p:cNvPr id="21" name="TextBox 20"/>
          <p:cNvSpPr txBox="1"/>
          <p:nvPr/>
        </p:nvSpPr>
        <p:spPr>
          <a:xfrm>
            <a:off x="6058440" y="5754839"/>
            <a:ext cx="278296" cy="215444"/>
          </a:xfrm>
          <a:prstGeom prst="rect">
            <a:avLst/>
          </a:prstGeom>
        </p:spPr>
        <p:txBody>
          <a:bodyPr wrap="square" lIns="0" tIns="0" rIns="0" bIns="0" rtlCol="0">
            <a:spAutoFit/>
          </a:bodyPr>
          <a:lstStyle/>
          <a:p>
            <a:r>
              <a:rPr lang="en-US" sz="1400" dirty="0" smtClean="0">
                <a:solidFill>
                  <a:schemeClr val="accent6"/>
                </a:solidFill>
              </a:rPr>
              <a:t>FY</a:t>
            </a:r>
            <a:endParaRPr lang="en-US" sz="1400" dirty="0">
              <a:solidFill>
                <a:schemeClr val="accent6"/>
              </a:solidFill>
            </a:endParaRPr>
          </a:p>
        </p:txBody>
      </p:sp>
      <p:sp>
        <p:nvSpPr>
          <p:cNvPr id="22" name="TextBox 21"/>
          <p:cNvSpPr txBox="1"/>
          <p:nvPr/>
        </p:nvSpPr>
        <p:spPr>
          <a:xfrm>
            <a:off x="6848783" y="5754839"/>
            <a:ext cx="278296" cy="215444"/>
          </a:xfrm>
          <a:prstGeom prst="rect">
            <a:avLst/>
          </a:prstGeom>
        </p:spPr>
        <p:txBody>
          <a:bodyPr wrap="square" lIns="0" tIns="0" rIns="0" bIns="0" rtlCol="0">
            <a:spAutoFit/>
          </a:bodyPr>
          <a:lstStyle/>
          <a:p>
            <a:r>
              <a:rPr lang="en-US" sz="1400" dirty="0" smtClean="0">
                <a:solidFill>
                  <a:schemeClr val="accent6"/>
                </a:solidFill>
              </a:rPr>
              <a:t>FY</a:t>
            </a:r>
            <a:endParaRPr lang="en-US" sz="1400" dirty="0">
              <a:solidFill>
                <a:schemeClr val="accent6"/>
              </a:solidFill>
            </a:endParaRPr>
          </a:p>
        </p:txBody>
      </p:sp>
      <p:sp>
        <p:nvSpPr>
          <p:cNvPr id="25" name="TextBox 24"/>
          <p:cNvSpPr txBox="1"/>
          <p:nvPr/>
        </p:nvSpPr>
        <p:spPr>
          <a:xfrm>
            <a:off x="7656723" y="5754839"/>
            <a:ext cx="278296" cy="215444"/>
          </a:xfrm>
          <a:prstGeom prst="rect">
            <a:avLst/>
          </a:prstGeom>
        </p:spPr>
        <p:txBody>
          <a:bodyPr wrap="square" lIns="0" tIns="0" rIns="0" bIns="0" rtlCol="0">
            <a:spAutoFit/>
          </a:bodyPr>
          <a:lstStyle/>
          <a:p>
            <a:r>
              <a:rPr lang="en-US" sz="1400" dirty="0" smtClean="0">
                <a:solidFill>
                  <a:schemeClr val="accent6"/>
                </a:solidFill>
              </a:rPr>
              <a:t>FY</a:t>
            </a:r>
            <a:endParaRPr lang="en-US" sz="1400" dirty="0">
              <a:solidFill>
                <a:schemeClr val="accent6"/>
              </a:solidFill>
            </a:endParaRPr>
          </a:p>
        </p:txBody>
      </p:sp>
      <p:sp>
        <p:nvSpPr>
          <p:cNvPr id="6" name="TextBox 25"/>
          <p:cNvSpPr txBox="1"/>
          <p:nvPr/>
        </p:nvSpPr>
        <p:spPr>
          <a:xfrm>
            <a:off x="504296" y="5754839"/>
            <a:ext cx="620202" cy="215444"/>
          </a:xfrm>
          <a:prstGeom prst="rect">
            <a:avLst/>
          </a:prstGeom>
        </p:spPr>
        <p:txBody>
          <a:bodyPr wrap="square" lIns="0" tIns="0" rIns="0" bIns="0" rtlCol="0">
            <a:spAutoFit/>
          </a:bodyPr>
          <a:lstStyle/>
          <a:p>
            <a:r>
              <a:rPr lang="en-US" sz="1400" dirty="0" smtClean="0">
                <a:solidFill>
                  <a:schemeClr val="accent6"/>
                </a:solidFill>
              </a:rPr>
              <a:t>FY</a:t>
            </a:r>
            <a:endParaRPr lang="en-US" sz="1400" dirty="0">
              <a:solidFill>
                <a:schemeClr val="accent6"/>
              </a:solidFill>
            </a:endParaRPr>
          </a:p>
        </p:txBody>
      </p:sp>
      <p:sp>
        <p:nvSpPr>
          <p:cNvPr id="7" name="TextBox 26"/>
          <p:cNvSpPr txBox="1"/>
          <p:nvPr/>
        </p:nvSpPr>
        <p:spPr>
          <a:xfrm>
            <a:off x="1308875" y="5754839"/>
            <a:ext cx="278296" cy="215444"/>
          </a:xfrm>
          <a:prstGeom prst="rect">
            <a:avLst/>
          </a:prstGeom>
        </p:spPr>
        <p:txBody>
          <a:bodyPr wrap="square" lIns="0" tIns="0" rIns="0" bIns="0" rtlCol="0">
            <a:spAutoFit/>
          </a:bodyPr>
          <a:lstStyle/>
          <a:p>
            <a:r>
              <a:rPr lang="en-US" sz="1400" dirty="0" smtClean="0">
                <a:solidFill>
                  <a:schemeClr val="accent6"/>
                </a:solidFill>
              </a:rPr>
              <a:t>FY</a:t>
            </a:r>
            <a:endParaRPr lang="en-US" sz="1400" dirty="0">
              <a:solidFill>
                <a:schemeClr val="accent6"/>
              </a:solidFill>
            </a:endParaRPr>
          </a:p>
        </p:txBody>
      </p:sp>
      <p:sp>
        <p:nvSpPr>
          <p:cNvPr id="8" name="TextBox 34"/>
          <p:cNvSpPr txBox="1"/>
          <p:nvPr/>
        </p:nvSpPr>
        <p:spPr>
          <a:xfrm>
            <a:off x="4474067" y="5754839"/>
            <a:ext cx="278296" cy="215444"/>
          </a:xfrm>
          <a:prstGeom prst="rect">
            <a:avLst/>
          </a:prstGeom>
        </p:spPr>
        <p:txBody>
          <a:bodyPr wrap="square" lIns="0" tIns="0" rIns="0" bIns="0" rtlCol="0">
            <a:spAutoFit/>
          </a:bodyPr>
          <a:lstStyle/>
          <a:p>
            <a:r>
              <a:rPr lang="en-US" sz="1400" dirty="0" smtClean="0">
                <a:solidFill>
                  <a:schemeClr val="accent6"/>
                </a:solidFill>
              </a:rPr>
              <a:t>FY</a:t>
            </a:r>
            <a:endParaRPr lang="en-US" sz="1400" dirty="0">
              <a:solidFill>
                <a:schemeClr val="accent6"/>
              </a:solidFill>
            </a:endParaRPr>
          </a:p>
        </p:txBody>
      </p:sp>
      <p:sp>
        <p:nvSpPr>
          <p:cNvPr id="9" name="Rectangle 2"/>
          <p:cNvSpPr/>
          <p:nvPr/>
        </p:nvSpPr>
        <p:spPr>
          <a:xfrm>
            <a:off x="488427" y="5762968"/>
            <a:ext cx="7971279" cy="3072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4"/>
          <p:cNvSpPr txBox="1"/>
          <p:nvPr/>
        </p:nvSpPr>
        <p:spPr>
          <a:xfrm>
            <a:off x="814397" y="5759888"/>
            <a:ext cx="642605" cy="276999"/>
          </a:xfrm>
          <a:prstGeom prst="rect">
            <a:avLst/>
          </a:prstGeom>
        </p:spPr>
        <p:txBody>
          <a:bodyPr wrap="square" lIns="0" rIns="0" rtlCol="0">
            <a:spAutoFit/>
          </a:bodyPr>
          <a:lstStyle/>
          <a:p>
            <a:r>
              <a:rPr lang="en-US" sz="1200" dirty="0" smtClean="0">
                <a:solidFill>
                  <a:schemeClr val="accent6"/>
                </a:solidFill>
              </a:rPr>
              <a:t>FY 1996</a:t>
            </a:r>
            <a:endParaRPr lang="en-US" sz="1200" dirty="0">
              <a:solidFill>
                <a:schemeClr val="accent6"/>
              </a:solidFill>
            </a:endParaRPr>
          </a:p>
        </p:txBody>
      </p:sp>
      <p:sp>
        <p:nvSpPr>
          <p:cNvPr id="11" name="TextBox 35"/>
          <p:cNvSpPr txBox="1"/>
          <p:nvPr/>
        </p:nvSpPr>
        <p:spPr>
          <a:xfrm>
            <a:off x="1611198" y="5759888"/>
            <a:ext cx="642605" cy="276999"/>
          </a:xfrm>
          <a:prstGeom prst="rect">
            <a:avLst/>
          </a:prstGeom>
        </p:spPr>
        <p:txBody>
          <a:bodyPr wrap="square" lIns="0" rIns="0" rtlCol="0">
            <a:spAutoFit/>
          </a:bodyPr>
          <a:lstStyle/>
          <a:p>
            <a:r>
              <a:rPr lang="en-US" sz="1200" dirty="0" smtClean="0">
                <a:solidFill>
                  <a:schemeClr val="accent6"/>
                </a:solidFill>
              </a:rPr>
              <a:t>FY 1998</a:t>
            </a:r>
            <a:endParaRPr lang="en-US" sz="1200" dirty="0">
              <a:solidFill>
                <a:schemeClr val="accent6"/>
              </a:solidFill>
            </a:endParaRPr>
          </a:p>
        </p:txBody>
      </p:sp>
      <p:sp>
        <p:nvSpPr>
          <p:cNvPr id="13" name="TextBox 36"/>
          <p:cNvSpPr txBox="1"/>
          <p:nvPr/>
        </p:nvSpPr>
        <p:spPr>
          <a:xfrm>
            <a:off x="2407999" y="5759888"/>
            <a:ext cx="642605" cy="276999"/>
          </a:xfrm>
          <a:prstGeom prst="rect">
            <a:avLst/>
          </a:prstGeom>
        </p:spPr>
        <p:txBody>
          <a:bodyPr wrap="square" lIns="0" rIns="0" rtlCol="0">
            <a:spAutoFit/>
          </a:bodyPr>
          <a:lstStyle/>
          <a:p>
            <a:r>
              <a:rPr lang="en-US" sz="1200" dirty="0" smtClean="0">
                <a:solidFill>
                  <a:schemeClr val="accent6"/>
                </a:solidFill>
              </a:rPr>
              <a:t>FY 2000</a:t>
            </a:r>
            <a:endParaRPr lang="en-US" sz="1200" dirty="0">
              <a:solidFill>
                <a:schemeClr val="accent6"/>
              </a:solidFill>
            </a:endParaRPr>
          </a:p>
        </p:txBody>
      </p:sp>
      <p:sp>
        <p:nvSpPr>
          <p:cNvPr id="28" name="TextBox 37"/>
          <p:cNvSpPr txBox="1"/>
          <p:nvPr/>
        </p:nvSpPr>
        <p:spPr>
          <a:xfrm>
            <a:off x="3204800" y="5759888"/>
            <a:ext cx="642605" cy="276999"/>
          </a:xfrm>
          <a:prstGeom prst="rect">
            <a:avLst/>
          </a:prstGeom>
        </p:spPr>
        <p:txBody>
          <a:bodyPr wrap="square" lIns="0" rIns="0" rtlCol="0">
            <a:spAutoFit/>
          </a:bodyPr>
          <a:lstStyle/>
          <a:p>
            <a:r>
              <a:rPr lang="en-US" sz="1200" dirty="0" smtClean="0">
                <a:solidFill>
                  <a:schemeClr val="accent6"/>
                </a:solidFill>
              </a:rPr>
              <a:t>FY 2002</a:t>
            </a:r>
            <a:endParaRPr lang="en-US" sz="1200" dirty="0">
              <a:solidFill>
                <a:schemeClr val="accent6"/>
              </a:solidFill>
            </a:endParaRPr>
          </a:p>
        </p:txBody>
      </p:sp>
      <p:sp>
        <p:nvSpPr>
          <p:cNvPr id="29" name="TextBox 38"/>
          <p:cNvSpPr txBox="1"/>
          <p:nvPr/>
        </p:nvSpPr>
        <p:spPr>
          <a:xfrm>
            <a:off x="4001601" y="5759888"/>
            <a:ext cx="642605" cy="276999"/>
          </a:xfrm>
          <a:prstGeom prst="rect">
            <a:avLst/>
          </a:prstGeom>
        </p:spPr>
        <p:txBody>
          <a:bodyPr wrap="square" lIns="0" rIns="0" rtlCol="0">
            <a:spAutoFit/>
          </a:bodyPr>
          <a:lstStyle/>
          <a:p>
            <a:r>
              <a:rPr lang="en-US" sz="1200" dirty="0" smtClean="0">
                <a:solidFill>
                  <a:schemeClr val="accent6"/>
                </a:solidFill>
              </a:rPr>
              <a:t>FY 2004</a:t>
            </a:r>
            <a:endParaRPr lang="en-US" sz="1200" dirty="0">
              <a:solidFill>
                <a:schemeClr val="accent6"/>
              </a:solidFill>
            </a:endParaRPr>
          </a:p>
        </p:txBody>
      </p:sp>
      <p:sp>
        <p:nvSpPr>
          <p:cNvPr id="34" name="TextBox 39"/>
          <p:cNvSpPr txBox="1"/>
          <p:nvPr/>
        </p:nvSpPr>
        <p:spPr>
          <a:xfrm>
            <a:off x="4798402" y="5759888"/>
            <a:ext cx="642605" cy="276999"/>
          </a:xfrm>
          <a:prstGeom prst="rect">
            <a:avLst/>
          </a:prstGeom>
        </p:spPr>
        <p:txBody>
          <a:bodyPr wrap="square" lIns="0" rIns="0" rtlCol="0">
            <a:spAutoFit/>
          </a:bodyPr>
          <a:lstStyle/>
          <a:p>
            <a:r>
              <a:rPr lang="en-US" sz="1200" dirty="0" smtClean="0">
                <a:solidFill>
                  <a:schemeClr val="accent6"/>
                </a:solidFill>
              </a:rPr>
              <a:t>FY 2006</a:t>
            </a:r>
            <a:endParaRPr lang="en-US" sz="1200" dirty="0">
              <a:solidFill>
                <a:schemeClr val="accent6"/>
              </a:solidFill>
            </a:endParaRPr>
          </a:p>
        </p:txBody>
      </p:sp>
      <p:sp>
        <p:nvSpPr>
          <p:cNvPr id="45" name="TextBox 40"/>
          <p:cNvSpPr txBox="1"/>
          <p:nvPr/>
        </p:nvSpPr>
        <p:spPr>
          <a:xfrm>
            <a:off x="5595203" y="5759888"/>
            <a:ext cx="642605" cy="276999"/>
          </a:xfrm>
          <a:prstGeom prst="rect">
            <a:avLst/>
          </a:prstGeom>
        </p:spPr>
        <p:txBody>
          <a:bodyPr wrap="square" lIns="0" rIns="0" rtlCol="0">
            <a:spAutoFit/>
          </a:bodyPr>
          <a:lstStyle/>
          <a:p>
            <a:r>
              <a:rPr lang="en-US" sz="1200" dirty="0" smtClean="0">
                <a:solidFill>
                  <a:schemeClr val="accent6"/>
                </a:solidFill>
              </a:rPr>
              <a:t>FY 2008</a:t>
            </a:r>
            <a:endParaRPr lang="en-US" sz="1200" dirty="0">
              <a:solidFill>
                <a:schemeClr val="accent6"/>
              </a:solidFill>
            </a:endParaRPr>
          </a:p>
        </p:txBody>
      </p:sp>
      <p:sp>
        <p:nvSpPr>
          <p:cNvPr id="46" name="TextBox 41"/>
          <p:cNvSpPr txBox="1"/>
          <p:nvPr/>
        </p:nvSpPr>
        <p:spPr>
          <a:xfrm>
            <a:off x="6392004" y="5759888"/>
            <a:ext cx="642605" cy="276999"/>
          </a:xfrm>
          <a:prstGeom prst="rect">
            <a:avLst/>
          </a:prstGeom>
        </p:spPr>
        <p:txBody>
          <a:bodyPr wrap="square" lIns="0" rIns="0" rtlCol="0">
            <a:spAutoFit/>
          </a:bodyPr>
          <a:lstStyle/>
          <a:p>
            <a:r>
              <a:rPr lang="en-US" sz="1200" dirty="0" smtClean="0">
                <a:solidFill>
                  <a:schemeClr val="accent6"/>
                </a:solidFill>
              </a:rPr>
              <a:t>FY 2010</a:t>
            </a:r>
            <a:endParaRPr lang="en-US" sz="1200" dirty="0">
              <a:solidFill>
                <a:schemeClr val="accent6"/>
              </a:solidFill>
            </a:endParaRPr>
          </a:p>
        </p:txBody>
      </p:sp>
      <p:sp>
        <p:nvSpPr>
          <p:cNvPr id="47" name="TextBox 42"/>
          <p:cNvSpPr txBox="1"/>
          <p:nvPr/>
        </p:nvSpPr>
        <p:spPr>
          <a:xfrm>
            <a:off x="7188805" y="5759888"/>
            <a:ext cx="642605" cy="276999"/>
          </a:xfrm>
          <a:prstGeom prst="rect">
            <a:avLst/>
          </a:prstGeom>
        </p:spPr>
        <p:txBody>
          <a:bodyPr wrap="square" lIns="0" rIns="0" rtlCol="0">
            <a:spAutoFit/>
          </a:bodyPr>
          <a:lstStyle/>
          <a:p>
            <a:r>
              <a:rPr lang="en-US" sz="1200" dirty="0" smtClean="0">
                <a:solidFill>
                  <a:schemeClr val="accent6"/>
                </a:solidFill>
              </a:rPr>
              <a:t>FY 2012</a:t>
            </a:r>
            <a:endParaRPr lang="en-US" sz="1200" dirty="0">
              <a:solidFill>
                <a:schemeClr val="accent6"/>
              </a:solidFill>
            </a:endParaRPr>
          </a:p>
        </p:txBody>
      </p:sp>
      <p:sp>
        <p:nvSpPr>
          <p:cNvPr id="48" name="TextBox 43"/>
          <p:cNvSpPr txBox="1"/>
          <p:nvPr/>
        </p:nvSpPr>
        <p:spPr>
          <a:xfrm>
            <a:off x="7985606" y="5759888"/>
            <a:ext cx="642605" cy="276999"/>
          </a:xfrm>
          <a:prstGeom prst="rect">
            <a:avLst/>
          </a:prstGeom>
        </p:spPr>
        <p:txBody>
          <a:bodyPr wrap="square" lIns="0" rIns="0" rtlCol="0">
            <a:spAutoFit/>
          </a:bodyPr>
          <a:lstStyle/>
          <a:p>
            <a:r>
              <a:rPr lang="en-US" sz="1200" dirty="0" smtClean="0">
                <a:solidFill>
                  <a:schemeClr val="accent6"/>
                </a:solidFill>
              </a:rPr>
              <a:t>FY 2014</a:t>
            </a:r>
            <a:endParaRPr lang="en-US" sz="1200" dirty="0">
              <a:solidFill>
                <a:schemeClr val="accent6"/>
              </a:solidFill>
            </a:endParaRPr>
          </a:p>
        </p:txBody>
      </p:sp>
      <p:sp>
        <p:nvSpPr>
          <p:cNvPr id="38" name="Title 1"/>
          <p:cNvSpPr>
            <a:spLocks noGrp="1"/>
          </p:cNvSpPr>
          <p:nvPr>
            <p:ph type="title"/>
          </p:nvPr>
        </p:nvSpPr>
        <p:spPr>
          <a:xfrm>
            <a:off x="516741" y="7937"/>
            <a:ext cx="6707187" cy="821889"/>
          </a:xfrm>
        </p:spPr>
        <p:txBody>
          <a:bodyPr/>
          <a:lstStyle/>
          <a:p>
            <a:r>
              <a:rPr lang="en-US" dirty="0" smtClean="0"/>
              <a:t>Personal income tax volatility</a:t>
            </a:r>
            <a:endParaRPr lang="en-US" sz="2200" dirty="0"/>
          </a:p>
        </p:txBody>
      </p:sp>
      <p:sp>
        <p:nvSpPr>
          <p:cNvPr id="39" name="TextBox 38"/>
          <p:cNvSpPr txBox="1"/>
          <p:nvPr/>
        </p:nvSpPr>
        <p:spPr>
          <a:xfrm>
            <a:off x="512763" y="755806"/>
            <a:ext cx="8108950" cy="369332"/>
          </a:xfrm>
          <a:prstGeom prst="rect">
            <a:avLst/>
          </a:prstGeom>
        </p:spPr>
        <p:txBody>
          <a:bodyPr wrap="square" lIns="0" rIns="0" rtlCol="0">
            <a:spAutoFit/>
          </a:bodyPr>
          <a:lstStyle/>
          <a:p>
            <a:r>
              <a:rPr lang="en-US" b="1" dirty="0" smtClean="0">
                <a:solidFill>
                  <a:srgbClr val="005195"/>
                </a:solidFill>
                <a:latin typeface="Arial"/>
              </a:rPr>
              <a:t>Missouri: </a:t>
            </a:r>
            <a:r>
              <a:rPr lang="en-US" dirty="0" smtClean="0">
                <a:solidFill>
                  <a:srgbClr val="005195"/>
                </a:solidFill>
                <a:latin typeface="Arial"/>
              </a:rPr>
              <a:t>Year-over-Year Percent Change of Major Tax Sources</a:t>
            </a:r>
            <a:endParaRPr lang="en-US" dirty="0">
              <a:solidFill>
                <a:srgbClr val="707683"/>
              </a:solidFill>
            </a:endParaRPr>
          </a:p>
        </p:txBody>
      </p:sp>
    </p:spTree>
    <p:extLst>
      <p:ext uri="{BB962C8B-B14F-4D97-AF65-F5344CB8AC3E}">
        <p14:creationId xmlns:p14="http://schemas.microsoft.com/office/powerpoint/2010/main" val="2136220093"/>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econd recession shading"/>
          <p:cNvSpPr/>
          <p:nvPr/>
        </p:nvSpPr>
        <p:spPr>
          <a:xfrm>
            <a:off x="6001966" y="1570037"/>
            <a:ext cx="866511" cy="4018137"/>
          </a:xfrm>
          <a:prstGeom prst="rect">
            <a:avLst/>
          </a:prstGeom>
          <a:solidFill>
            <a:srgbClr val="E1D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irst recession shading"/>
          <p:cNvSpPr/>
          <p:nvPr/>
        </p:nvSpPr>
        <p:spPr>
          <a:xfrm>
            <a:off x="1426814" y="1570037"/>
            <a:ext cx="466725" cy="4008612"/>
          </a:xfrm>
          <a:prstGeom prst="rect">
            <a:avLst/>
          </a:prstGeom>
          <a:solidFill>
            <a:srgbClr val="E1D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p:cNvGraphicFramePr/>
          <p:nvPr>
            <p:extLst>
              <p:ext uri="{D42A27DB-BD31-4B8C-83A1-F6EECF244321}">
                <p14:modId xmlns:p14="http://schemas.microsoft.com/office/powerpoint/2010/main" val="3859051591"/>
              </p:ext>
            </p:extLst>
          </p:nvPr>
        </p:nvGraphicFramePr>
        <p:xfrm>
          <a:off x="206477" y="1103540"/>
          <a:ext cx="8937523" cy="5348088"/>
        </p:xfrm>
        <a:graphic>
          <a:graphicData uri="http://schemas.openxmlformats.org/drawingml/2006/chart">
            <c:chart xmlns:c="http://schemas.openxmlformats.org/drawingml/2006/chart" xmlns:r="http://schemas.openxmlformats.org/officeDocument/2006/relationships" r:id="rId3"/>
          </a:graphicData>
        </a:graphic>
      </p:graphicFrame>
      <p:sp>
        <p:nvSpPr>
          <p:cNvPr id="34" name="second recession text"/>
          <p:cNvSpPr txBox="1"/>
          <p:nvPr/>
        </p:nvSpPr>
        <p:spPr>
          <a:xfrm>
            <a:off x="5957206" y="5261289"/>
            <a:ext cx="1005840" cy="240750"/>
          </a:xfrm>
          <a:prstGeom prst="rect">
            <a:avLst/>
          </a:prstGeom>
          <a:noFill/>
        </p:spPr>
        <p:txBody>
          <a:bodyPr wrap="square" lIns="0" rIns="0" rtlCol="0">
            <a:spAutoFit/>
          </a:bodyPr>
          <a:lstStyle/>
          <a:p>
            <a:pPr algn="ctr">
              <a:lnSpc>
                <a:spcPct val="95000"/>
              </a:lnSpc>
              <a:spcAft>
                <a:spcPts val="1200"/>
              </a:spcAft>
            </a:pPr>
            <a:r>
              <a:rPr lang="en-US" sz="1000" b="1" spc="200" dirty="0">
                <a:solidFill>
                  <a:schemeClr val="accent6"/>
                </a:solidFill>
                <a:latin typeface="+mn-lt"/>
              </a:rPr>
              <a:t>RECESSION</a:t>
            </a:r>
          </a:p>
        </p:txBody>
      </p:sp>
      <p:sp>
        <p:nvSpPr>
          <p:cNvPr id="12" name="Title 1"/>
          <p:cNvSpPr>
            <a:spLocks noGrp="1"/>
          </p:cNvSpPr>
          <p:nvPr>
            <p:ph type="title"/>
          </p:nvPr>
        </p:nvSpPr>
        <p:spPr/>
        <p:txBody>
          <a:bodyPr/>
          <a:lstStyle/>
          <a:p>
            <a:r>
              <a:rPr lang="en-US" dirty="0" smtClean="0"/>
              <a:t>Federal Share of State Revenue </a:t>
            </a:r>
            <a:br>
              <a:rPr lang="en-US" dirty="0" smtClean="0"/>
            </a:br>
            <a:r>
              <a:rPr lang="en-US" dirty="0" smtClean="0"/>
              <a:t>Hit 50-Year High After Great Recession</a:t>
            </a:r>
            <a:endParaRPr lang="en-US" dirty="0"/>
          </a:p>
        </p:txBody>
      </p:sp>
      <p:sp>
        <p:nvSpPr>
          <p:cNvPr id="20" name="TextBox 19"/>
          <p:cNvSpPr txBox="1"/>
          <p:nvPr/>
        </p:nvSpPr>
        <p:spPr>
          <a:xfrm>
            <a:off x="512763" y="1065412"/>
            <a:ext cx="8108950" cy="369332"/>
          </a:xfrm>
          <a:prstGeom prst="rect">
            <a:avLst/>
          </a:prstGeom>
        </p:spPr>
        <p:txBody>
          <a:bodyPr wrap="square" lIns="0" rIns="0" rtlCol="0">
            <a:spAutoFit/>
          </a:bodyPr>
          <a:lstStyle/>
          <a:p>
            <a:r>
              <a:rPr lang="en-US" dirty="0" smtClean="0">
                <a:solidFill>
                  <a:srgbClr val="005195"/>
                </a:solidFill>
                <a:latin typeface="Arial"/>
              </a:rPr>
              <a:t>FY 2000 to FY 2013</a:t>
            </a:r>
            <a:endParaRPr lang="en-US" dirty="0">
              <a:solidFill>
                <a:schemeClr val="accent6"/>
              </a:solidFill>
            </a:endParaRPr>
          </a:p>
        </p:txBody>
      </p:sp>
      <p:grpSp>
        <p:nvGrpSpPr>
          <p:cNvPr id="19" name="Group 18"/>
          <p:cNvGrpSpPr/>
          <p:nvPr/>
        </p:nvGrpSpPr>
        <p:grpSpPr>
          <a:xfrm>
            <a:off x="2917944" y="2492824"/>
            <a:ext cx="855354" cy="576072"/>
            <a:chOff x="-2148282" y="3939427"/>
            <a:chExt cx="830876" cy="576072"/>
          </a:xfrm>
        </p:grpSpPr>
        <p:sp>
          <p:nvSpPr>
            <p:cNvPr id="21" name="Freeform 20"/>
            <p:cNvSpPr/>
            <p:nvPr/>
          </p:nvSpPr>
          <p:spPr bwMode="auto">
            <a:xfrm rot="10800000" flipV="1">
              <a:off x="-2148282" y="3939427"/>
              <a:ext cx="822727" cy="576072"/>
            </a:xfrm>
            <a:custGeom>
              <a:avLst/>
              <a:gdLst>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0 w 2120900"/>
                <a:gd name="connsiteY16" fmla="*/ 41275 h 711200"/>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3175 w 2120900"/>
                <a:gd name="connsiteY16" fmla="*/ 3175 h 711200"/>
                <a:gd name="connsiteX17" fmla="*/ 0 w 2120900"/>
                <a:gd name="connsiteY17" fmla="*/ 41275 h 711200"/>
                <a:gd name="connsiteX0" fmla="*/ 6350 w 2127250"/>
                <a:gd name="connsiteY0" fmla="*/ 43108 h 713033"/>
                <a:gd name="connsiteX1" fmla="*/ 6350 w 2127250"/>
                <a:gd name="connsiteY1" fmla="*/ 608258 h 713033"/>
                <a:gd name="connsiteX2" fmla="*/ 6350 w 2127250"/>
                <a:gd name="connsiteY2" fmla="*/ 608258 h 713033"/>
                <a:gd name="connsiteX3" fmla="*/ 15875 w 2127250"/>
                <a:gd name="connsiteY3" fmla="*/ 636833 h 713033"/>
                <a:gd name="connsiteX4" fmla="*/ 15875 w 2127250"/>
                <a:gd name="connsiteY4" fmla="*/ 636833 h 713033"/>
                <a:gd name="connsiteX5" fmla="*/ 993775 w 2127250"/>
                <a:gd name="connsiteY5" fmla="*/ 646358 h 713033"/>
                <a:gd name="connsiteX6" fmla="*/ 1057275 w 2127250"/>
                <a:gd name="connsiteY6" fmla="*/ 713033 h 713033"/>
                <a:gd name="connsiteX7" fmla="*/ 1130300 w 2127250"/>
                <a:gd name="connsiteY7" fmla="*/ 640008 h 713033"/>
                <a:gd name="connsiteX8" fmla="*/ 2089150 w 2127250"/>
                <a:gd name="connsiteY8" fmla="*/ 640008 h 713033"/>
                <a:gd name="connsiteX9" fmla="*/ 2120900 w 2127250"/>
                <a:gd name="connsiteY9" fmla="*/ 630483 h 713033"/>
                <a:gd name="connsiteX10" fmla="*/ 2127250 w 2127250"/>
                <a:gd name="connsiteY10" fmla="*/ 598733 h 713033"/>
                <a:gd name="connsiteX11" fmla="*/ 2124075 w 2127250"/>
                <a:gd name="connsiteY11" fmla="*/ 46283 h 713033"/>
                <a:gd name="connsiteX12" fmla="*/ 2124075 w 2127250"/>
                <a:gd name="connsiteY12" fmla="*/ 24058 h 713033"/>
                <a:gd name="connsiteX13" fmla="*/ 2114550 w 2127250"/>
                <a:gd name="connsiteY13" fmla="*/ 11358 h 713033"/>
                <a:gd name="connsiteX14" fmla="*/ 2098675 w 2127250"/>
                <a:gd name="connsiteY14" fmla="*/ 8183 h 713033"/>
                <a:gd name="connsiteX15" fmla="*/ 47625 w 2127250"/>
                <a:gd name="connsiteY15" fmla="*/ 1833 h 713033"/>
                <a:gd name="connsiteX16" fmla="*/ 0 w 2127250"/>
                <a:gd name="connsiteY16" fmla="*/ 1833 h 713033"/>
                <a:gd name="connsiteX17" fmla="*/ 6350 w 2127250"/>
                <a:gd name="connsiteY17" fmla="*/ 43108 h 713033"/>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12700 w 2120900"/>
                <a:gd name="connsiteY16" fmla="*/ 9525 h 711200"/>
                <a:gd name="connsiteX17" fmla="*/ 0 w 2120900"/>
                <a:gd name="connsiteY17" fmla="*/ 41275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900" h="711200">
                  <a:moveTo>
                    <a:pt x="0" y="41275"/>
                  </a:moveTo>
                  <a:lnTo>
                    <a:pt x="0" y="606425"/>
                  </a:lnTo>
                  <a:lnTo>
                    <a:pt x="0" y="606425"/>
                  </a:lnTo>
                  <a:lnTo>
                    <a:pt x="9525" y="635000"/>
                  </a:lnTo>
                  <a:lnTo>
                    <a:pt x="9525" y="635000"/>
                  </a:lnTo>
                  <a:lnTo>
                    <a:pt x="987425" y="644525"/>
                  </a:lnTo>
                  <a:lnTo>
                    <a:pt x="1050925" y="711200"/>
                  </a:lnTo>
                  <a:lnTo>
                    <a:pt x="1123950" y="638175"/>
                  </a:lnTo>
                  <a:lnTo>
                    <a:pt x="2082800" y="638175"/>
                  </a:lnTo>
                  <a:lnTo>
                    <a:pt x="2114550" y="628650"/>
                  </a:lnTo>
                  <a:lnTo>
                    <a:pt x="2120900" y="596900"/>
                  </a:lnTo>
                  <a:cubicBezTo>
                    <a:pt x="2119842" y="412750"/>
                    <a:pt x="2118783" y="228600"/>
                    <a:pt x="2117725" y="44450"/>
                  </a:cubicBezTo>
                  <a:lnTo>
                    <a:pt x="2117725" y="22225"/>
                  </a:lnTo>
                  <a:lnTo>
                    <a:pt x="2108200" y="9525"/>
                  </a:lnTo>
                  <a:lnTo>
                    <a:pt x="2092325" y="6350"/>
                  </a:lnTo>
                  <a:lnTo>
                    <a:pt x="41275" y="0"/>
                  </a:lnTo>
                  <a:cubicBezTo>
                    <a:pt x="35983" y="6350"/>
                    <a:pt x="17992" y="3175"/>
                    <a:pt x="12700" y="9525"/>
                  </a:cubicBezTo>
                  <a:lnTo>
                    <a:pt x="0" y="41275"/>
                  </a:lnTo>
                  <a:close/>
                </a:path>
              </a:pathLst>
            </a:custGeom>
            <a:solidFill>
              <a:sysClr val="window" lastClr="FFFFFF"/>
            </a:solidFill>
            <a:ln w="19050" cap="flat" cmpd="sng" algn="ctr">
              <a:solidFill>
                <a:sysClr val="windowText" lastClr="000000"/>
              </a:solidFill>
              <a:prstDash val="solid"/>
              <a:round/>
              <a:headEnd type="none" w="med" len="med"/>
              <a:tailEnd type="none" w="med" len="med"/>
            </a:ln>
            <a:effectLst/>
          </p:spPr>
          <p:txBody>
            <a:bodyPr vert="horz" wrap="square" lIns="0" tIns="45720" rIns="91440" bIns="45720" numCol="1" rtlCol="0" anchor="ctr"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srgbClr val="000000"/>
                </a:solidFill>
                <a:effectLst/>
                <a:uLnTx/>
                <a:uFillTx/>
                <a:latin typeface="Arial"/>
              </a:endParaRPr>
            </a:p>
          </p:txBody>
        </p:sp>
        <p:sp>
          <p:nvSpPr>
            <p:cNvPr id="22" name="TextBox 21"/>
            <p:cNvSpPr txBox="1"/>
            <p:nvPr/>
          </p:nvSpPr>
          <p:spPr>
            <a:xfrm>
              <a:off x="-2140133" y="3990490"/>
              <a:ext cx="822727" cy="430887"/>
            </a:xfrm>
            <a:prstGeom prst="rect">
              <a:avLst/>
            </a:prstGeom>
            <a:noFill/>
          </p:spPr>
          <p:txBody>
            <a:bodyPr wrap="square" lIns="0" tIns="0" rIns="0" bIns="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rPr>
                <a:t>FY2004:</a:t>
              </a:r>
              <a:br>
                <a:rPr kumimoji="0" lang="en-US" sz="1400" b="1" i="0" u="none" strike="noStrike" kern="0" cap="none" spc="0" normalizeH="0" baseline="0" noProof="0" dirty="0" smtClean="0">
                  <a:ln>
                    <a:noFill/>
                  </a:ln>
                  <a:solidFill>
                    <a:srgbClr val="000000"/>
                  </a:solidFill>
                  <a:effectLst/>
                  <a:uLnTx/>
                  <a:uFillTx/>
                  <a:latin typeface="Arial"/>
                </a:rPr>
              </a:br>
              <a:r>
                <a:rPr kumimoji="0" lang="en-US" sz="1400" b="1" i="0" u="none" strike="noStrike" kern="0" cap="none" spc="0" normalizeH="0" baseline="0" noProof="0" dirty="0" smtClean="0">
                  <a:ln>
                    <a:noFill/>
                  </a:ln>
                  <a:solidFill>
                    <a:srgbClr val="000000"/>
                  </a:solidFill>
                  <a:effectLst/>
                  <a:uLnTx/>
                  <a:uFillTx/>
                  <a:latin typeface="Arial"/>
                </a:rPr>
                <a:t>31.3%     </a:t>
              </a:r>
            </a:p>
          </p:txBody>
        </p:sp>
      </p:grpSp>
      <p:grpSp>
        <p:nvGrpSpPr>
          <p:cNvPr id="23" name="Group 22"/>
          <p:cNvGrpSpPr/>
          <p:nvPr/>
        </p:nvGrpSpPr>
        <p:grpSpPr>
          <a:xfrm>
            <a:off x="8196051" y="3655300"/>
            <a:ext cx="851324" cy="576072"/>
            <a:chOff x="-2060267" y="4031451"/>
            <a:chExt cx="630276" cy="576072"/>
          </a:xfrm>
        </p:grpSpPr>
        <p:sp>
          <p:nvSpPr>
            <p:cNvPr id="28" name="Freeform 27"/>
            <p:cNvSpPr/>
            <p:nvPr/>
          </p:nvSpPr>
          <p:spPr bwMode="auto">
            <a:xfrm rot="10800000">
              <a:off x="-2060267" y="4031451"/>
              <a:ext cx="630276" cy="576072"/>
            </a:xfrm>
            <a:custGeom>
              <a:avLst/>
              <a:gdLst>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0 w 2120900"/>
                <a:gd name="connsiteY16" fmla="*/ 41275 h 711200"/>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3175 w 2120900"/>
                <a:gd name="connsiteY16" fmla="*/ 3175 h 711200"/>
                <a:gd name="connsiteX17" fmla="*/ 0 w 2120900"/>
                <a:gd name="connsiteY17" fmla="*/ 41275 h 711200"/>
                <a:gd name="connsiteX0" fmla="*/ 6350 w 2127250"/>
                <a:gd name="connsiteY0" fmla="*/ 43108 h 713033"/>
                <a:gd name="connsiteX1" fmla="*/ 6350 w 2127250"/>
                <a:gd name="connsiteY1" fmla="*/ 608258 h 713033"/>
                <a:gd name="connsiteX2" fmla="*/ 6350 w 2127250"/>
                <a:gd name="connsiteY2" fmla="*/ 608258 h 713033"/>
                <a:gd name="connsiteX3" fmla="*/ 15875 w 2127250"/>
                <a:gd name="connsiteY3" fmla="*/ 636833 h 713033"/>
                <a:gd name="connsiteX4" fmla="*/ 15875 w 2127250"/>
                <a:gd name="connsiteY4" fmla="*/ 636833 h 713033"/>
                <a:gd name="connsiteX5" fmla="*/ 993775 w 2127250"/>
                <a:gd name="connsiteY5" fmla="*/ 646358 h 713033"/>
                <a:gd name="connsiteX6" fmla="*/ 1057275 w 2127250"/>
                <a:gd name="connsiteY6" fmla="*/ 713033 h 713033"/>
                <a:gd name="connsiteX7" fmla="*/ 1130300 w 2127250"/>
                <a:gd name="connsiteY7" fmla="*/ 640008 h 713033"/>
                <a:gd name="connsiteX8" fmla="*/ 2089150 w 2127250"/>
                <a:gd name="connsiteY8" fmla="*/ 640008 h 713033"/>
                <a:gd name="connsiteX9" fmla="*/ 2120900 w 2127250"/>
                <a:gd name="connsiteY9" fmla="*/ 630483 h 713033"/>
                <a:gd name="connsiteX10" fmla="*/ 2127250 w 2127250"/>
                <a:gd name="connsiteY10" fmla="*/ 598733 h 713033"/>
                <a:gd name="connsiteX11" fmla="*/ 2124075 w 2127250"/>
                <a:gd name="connsiteY11" fmla="*/ 46283 h 713033"/>
                <a:gd name="connsiteX12" fmla="*/ 2124075 w 2127250"/>
                <a:gd name="connsiteY12" fmla="*/ 24058 h 713033"/>
                <a:gd name="connsiteX13" fmla="*/ 2114550 w 2127250"/>
                <a:gd name="connsiteY13" fmla="*/ 11358 h 713033"/>
                <a:gd name="connsiteX14" fmla="*/ 2098675 w 2127250"/>
                <a:gd name="connsiteY14" fmla="*/ 8183 h 713033"/>
                <a:gd name="connsiteX15" fmla="*/ 47625 w 2127250"/>
                <a:gd name="connsiteY15" fmla="*/ 1833 h 713033"/>
                <a:gd name="connsiteX16" fmla="*/ 0 w 2127250"/>
                <a:gd name="connsiteY16" fmla="*/ 1833 h 713033"/>
                <a:gd name="connsiteX17" fmla="*/ 6350 w 2127250"/>
                <a:gd name="connsiteY17" fmla="*/ 43108 h 713033"/>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12700 w 2120900"/>
                <a:gd name="connsiteY16" fmla="*/ 9525 h 711200"/>
                <a:gd name="connsiteX17" fmla="*/ 0 w 2120900"/>
                <a:gd name="connsiteY17" fmla="*/ 41275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900" h="711200">
                  <a:moveTo>
                    <a:pt x="0" y="41275"/>
                  </a:moveTo>
                  <a:lnTo>
                    <a:pt x="0" y="606425"/>
                  </a:lnTo>
                  <a:lnTo>
                    <a:pt x="0" y="606425"/>
                  </a:lnTo>
                  <a:lnTo>
                    <a:pt x="9525" y="635000"/>
                  </a:lnTo>
                  <a:lnTo>
                    <a:pt x="9525" y="635000"/>
                  </a:lnTo>
                  <a:lnTo>
                    <a:pt x="987425" y="644525"/>
                  </a:lnTo>
                  <a:lnTo>
                    <a:pt x="1050925" y="711200"/>
                  </a:lnTo>
                  <a:lnTo>
                    <a:pt x="1123950" y="638175"/>
                  </a:lnTo>
                  <a:lnTo>
                    <a:pt x="2082800" y="638175"/>
                  </a:lnTo>
                  <a:lnTo>
                    <a:pt x="2114550" y="628650"/>
                  </a:lnTo>
                  <a:lnTo>
                    <a:pt x="2120900" y="596900"/>
                  </a:lnTo>
                  <a:cubicBezTo>
                    <a:pt x="2119842" y="412750"/>
                    <a:pt x="2118783" y="228600"/>
                    <a:pt x="2117725" y="44450"/>
                  </a:cubicBezTo>
                  <a:lnTo>
                    <a:pt x="2117725" y="22225"/>
                  </a:lnTo>
                  <a:lnTo>
                    <a:pt x="2108200" y="9525"/>
                  </a:lnTo>
                  <a:lnTo>
                    <a:pt x="2092325" y="6350"/>
                  </a:lnTo>
                  <a:lnTo>
                    <a:pt x="41275" y="0"/>
                  </a:lnTo>
                  <a:cubicBezTo>
                    <a:pt x="35983" y="6350"/>
                    <a:pt x="17992" y="3175"/>
                    <a:pt x="12700" y="9525"/>
                  </a:cubicBezTo>
                  <a:lnTo>
                    <a:pt x="0" y="41275"/>
                  </a:lnTo>
                  <a:close/>
                </a:path>
              </a:pathLst>
            </a:custGeom>
            <a:solidFill>
              <a:sysClr val="window" lastClr="FFFFFF"/>
            </a:solidFill>
            <a:ln w="19050" cap="flat" cmpd="sng" algn="ctr">
              <a:solidFill>
                <a:sysClr val="windowText" lastClr="000000"/>
              </a:solidFill>
              <a:prstDash val="solid"/>
              <a:round/>
              <a:headEnd type="none" w="med" len="med"/>
              <a:tailEnd type="none" w="med" len="med"/>
            </a:ln>
            <a:effectLst/>
          </p:spPr>
          <p:txBody>
            <a:bodyPr vert="horz" wrap="square" lIns="0" tIns="45720" rIns="91440" bIns="45720" numCol="1" rtlCol="0" anchor="ctr"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srgbClr val="000000"/>
                </a:solidFill>
                <a:effectLst/>
                <a:uLnTx/>
                <a:uFillTx/>
                <a:latin typeface="Arial"/>
              </a:endParaRPr>
            </a:p>
          </p:txBody>
        </p:sp>
        <p:sp>
          <p:nvSpPr>
            <p:cNvPr id="29" name="TextBox 28"/>
            <p:cNvSpPr txBox="1"/>
            <p:nvPr/>
          </p:nvSpPr>
          <p:spPr>
            <a:xfrm>
              <a:off x="-2031668" y="4142890"/>
              <a:ext cx="573081" cy="430887"/>
            </a:xfrm>
            <a:prstGeom prst="rect">
              <a:avLst/>
            </a:prstGeom>
            <a:noFill/>
          </p:spPr>
          <p:txBody>
            <a:bodyPr wrap="square" lIns="0" tIns="0" rIns="0" bIns="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rPr>
                <a:t>FY2013:</a:t>
              </a:r>
              <a:br>
                <a:rPr kumimoji="0" lang="en-US" sz="1400" b="1" i="0" u="none" strike="noStrike" kern="0" cap="none" spc="0" normalizeH="0" baseline="0" noProof="0" dirty="0" smtClean="0">
                  <a:ln>
                    <a:noFill/>
                  </a:ln>
                  <a:solidFill>
                    <a:srgbClr val="000000"/>
                  </a:solidFill>
                  <a:effectLst/>
                  <a:uLnTx/>
                  <a:uFillTx/>
                  <a:latin typeface="Arial"/>
                </a:rPr>
              </a:br>
              <a:r>
                <a:rPr lang="en-US" sz="1400" b="1" kern="0" dirty="0" smtClean="0">
                  <a:solidFill>
                    <a:srgbClr val="000000"/>
                  </a:solidFill>
                  <a:latin typeface="Arial"/>
                </a:rPr>
                <a:t>30.0</a:t>
              </a:r>
              <a:r>
                <a:rPr kumimoji="0" lang="en-US" sz="1400" b="1" i="0" u="none" strike="noStrike" kern="0" cap="none" spc="0" normalizeH="0" baseline="0" noProof="0" dirty="0" smtClean="0">
                  <a:ln>
                    <a:noFill/>
                  </a:ln>
                  <a:solidFill>
                    <a:srgbClr val="000000"/>
                  </a:solidFill>
                  <a:effectLst/>
                  <a:uLnTx/>
                  <a:uFillTx/>
                  <a:latin typeface="Arial"/>
                </a:rPr>
                <a:t>%</a:t>
              </a:r>
            </a:p>
          </p:txBody>
        </p:sp>
      </p:grpSp>
      <p:sp>
        <p:nvSpPr>
          <p:cNvPr id="36" name="First Recession text"/>
          <p:cNvSpPr txBox="1"/>
          <p:nvPr/>
        </p:nvSpPr>
        <p:spPr>
          <a:xfrm>
            <a:off x="1127131" y="5262645"/>
            <a:ext cx="995360" cy="238527"/>
          </a:xfrm>
          <a:prstGeom prst="rect">
            <a:avLst/>
          </a:prstGeom>
          <a:noFill/>
        </p:spPr>
        <p:txBody>
          <a:bodyPr wrap="square" lIns="0" rIns="0" rtlCol="0">
            <a:spAutoFit/>
          </a:bodyPr>
          <a:lstStyle/>
          <a:p>
            <a:pPr algn="ctr">
              <a:lnSpc>
                <a:spcPct val="95000"/>
              </a:lnSpc>
              <a:spcAft>
                <a:spcPts val="1200"/>
              </a:spcAft>
            </a:pPr>
            <a:r>
              <a:rPr lang="en-US" sz="1000" b="1" spc="200" dirty="0">
                <a:solidFill>
                  <a:schemeClr val="accent6"/>
                </a:solidFill>
                <a:latin typeface="+mn-lt"/>
              </a:rPr>
              <a:t>RECESSION</a:t>
            </a:r>
          </a:p>
        </p:txBody>
      </p:sp>
      <p:graphicFrame>
        <p:nvGraphicFramePr>
          <p:cNvPr id="16" name="X axis labels table"/>
          <p:cNvGraphicFramePr>
            <a:graphicFrameLocks noGrp="1"/>
          </p:cNvGraphicFramePr>
          <p:nvPr>
            <p:extLst>
              <p:ext uri="{D42A27DB-BD31-4B8C-83A1-F6EECF244321}">
                <p14:modId xmlns:p14="http://schemas.microsoft.com/office/powerpoint/2010/main" val="501051790"/>
              </p:ext>
            </p:extLst>
          </p:nvPr>
        </p:nvGraphicFramePr>
        <p:xfrm>
          <a:off x="689242" y="5642850"/>
          <a:ext cx="8321040" cy="370840"/>
        </p:xfrm>
        <a:graphic>
          <a:graphicData uri="http://schemas.openxmlformats.org/drawingml/2006/table">
            <a:tbl>
              <a:tblPr firstRow="1" bandRow="1">
                <a:tableStyleId>{5C22544A-7EE6-4342-B048-85BDC9FD1C3A}</a:tableStyleId>
              </a:tblPr>
              <a:tblGrid>
                <a:gridCol w="1188720"/>
                <a:gridCol w="1188720"/>
                <a:gridCol w="1188720"/>
                <a:gridCol w="1188720"/>
                <a:gridCol w="1188720"/>
                <a:gridCol w="1188720"/>
                <a:gridCol w="1188720"/>
              </a:tblGrid>
              <a:tr h="370840">
                <a:tc>
                  <a:txBody>
                    <a:bodyPr/>
                    <a:lstStyle/>
                    <a:p>
                      <a:pPr algn="ctr"/>
                      <a:r>
                        <a:rPr lang="en-US" sz="1400" b="0" dirty="0" smtClean="0">
                          <a:solidFill>
                            <a:schemeClr val="accent6"/>
                          </a:solidFill>
                        </a:rPr>
                        <a:t>FY 2001</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FY 2003</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FY 2005</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FY 2007</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FY 2009</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FY 2011</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FY 2013</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24867741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fade">
                                      <p:cBhvr>
                                        <p:cTn id="7" dur="500"/>
                                        <p:tgtEl>
                                          <p:spTgt spid="2">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23" dur="3000"/>
                                        <p:tgtEl>
                                          <p:spTgt spid="2">
                                            <p:graphicEl>
                                              <a:chart seriesIdx="0" categoryIdx="-4" bldStep="series"/>
                                            </p:graphicEl>
                                          </p:spTgt>
                                        </p:tgtEl>
                                      </p:cBhvr>
                                    </p:animEffect>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anim calcmode="lin" valueType="num">
                                      <p:cBhvr>
                                        <p:cTn id="28" dur="500" fill="hold"/>
                                        <p:tgtEl>
                                          <p:spTgt spid="19"/>
                                        </p:tgtEl>
                                        <p:attrNameLst>
                                          <p:attrName>ppt_x</p:attrName>
                                        </p:attrNameLst>
                                      </p:cBhvr>
                                      <p:tavLst>
                                        <p:tav tm="0">
                                          <p:val>
                                            <p:strVal val="#ppt_x"/>
                                          </p:val>
                                        </p:tav>
                                        <p:tav tm="100000">
                                          <p:val>
                                            <p:strVal val="#ppt_x"/>
                                          </p:val>
                                        </p:tav>
                                      </p:tavLst>
                                    </p:anim>
                                    <p:anim calcmode="lin" valueType="num">
                                      <p:cBhvr>
                                        <p:cTn id="29" dur="5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animBg="1"/>
      <p:bldGraphic spid="2" grpId="0">
        <p:bldSub>
          <a:bldChart bld="series"/>
        </p:bldSub>
      </p:bldGraphic>
      <p:bldP spid="34"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econd recession shading"/>
          <p:cNvSpPr/>
          <p:nvPr/>
        </p:nvSpPr>
        <p:spPr>
          <a:xfrm>
            <a:off x="6001966" y="1596956"/>
            <a:ext cx="870342" cy="4024541"/>
          </a:xfrm>
          <a:prstGeom prst="rect">
            <a:avLst/>
          </a:prstGeom>
          <a:solidFill>
            <a:srgbClr val="E1D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irst recession shading"/>
          <p:cNvSpPr/>
          <p:nvPr/>
        </p:nvSpPr>
        <p:spPr>
          <a:xfrm>
            <a:off x="1442094" y="1596956"/>
            <a:ext cx="466724" cy="4024541"/>
          </a:xfrm>
          <a:prstGeom prst="rect">
            <a:avLst/>
          </a:prstGeom>
          <a:solidFill>
            <a:srgbClr val="E1D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p:cNvGraphicFramePr/>
          <p:nvPr>
            <p:extLst>
              <p:ext uri="{D42A27DB-BD31-4B8C-83A1-F6EECF244321}">
                <p14:modId xmlns:p14="http://schemas.microsoft.com/office/powerpoint/2010/main" val="1915276008"/>
              </p:ext>
            </p:extLst>
          </p:nvPr>
        </p:nvGraphicFramePr>
        <p:xfrm>
          <a:off x="206476" y="1124404"/>
          <a:ext cx="8937523" cy="5348088"/>
        </p:xfrm>
        <a:graphic>
          <a:graphicData uri="http://schemas.openxmlformats.org/drawingml/2006/chart">
            <c:chart xmlns:c="http://schemas.openxmlformats.org/drawingml/2006/chart" xmlns:r="http://schemas.openxmlformats.org/officeDocument/2006/relationships" r:id="rId3"/>
          </a:graphicData>
        </a:graphic>
      </p:graphicFrame>
      <p:sp>
        <p:nvSpPr>
          <p:cNvPr id="14" name="second recession text"/>
          <p:cNvSpPr txBox="1"/>
          <p:nvPr/>
        </p:nvSpPr>
        <p:spPr>
          <a:xfrm>
            <a:off x="5961234" y="5345363"/>
            <a:ext cx="1005840" cy="240750"/>
          </a:xfrm>
          <a:prstGeom prst="rect">
            <a:avLst/>
          </a:prstGeom>
          <a:noFill/>
        </p:spPr>
        <p:txBody>
          <a:bodyPr wrap="square" lIns="0" rIns="0" rtlCol="0">
            <a:spAutoFit/>
          </a:bodyPr>
          <a:lstStyle/>
          <a:p>
            <a:pPr algn="ctr">
              <a:lnSpc>
                <a:spcPct val="95000"/>
              </a:lnSpc>
              <a:spcAft>
                <a:spcPts val="1200"/>
              </a:spcAft>
            </a:pPr>
            <a:r>
              <a:rPr lang="en-US" sz="1000" b="1" spc="200" dirty="0">
                <a:solidFill>
                  <a:schemeClr val="accent6"/>
                </a:solidFill>
                <a:latin typeface="+mn-lt"/>
              </a:rPr>
              <a:t>RECESSION</a:t>
            </a:r>
          </a:p>
        </p:txBody>
      </p:sp>
      <p:sp>
        <p:nvSpPr>
          <p:cNvPr id="17" name="first recession text"/>
          <p:cNvSpPr txBox="1"/>
          <p:nvPr/>
        </p:nvSpPr>
        <p:spPr>
          <a:xfrm>
            <a:off x="1229686" y="5353989"/>
            <a:ext cx="1005840" cy="238527"/>
          </a:xfrm>
          <a:prstGeom prst="rect">
            <a:avLst/>
          </a:prstGeom>
          <a:noFill/>
        </p:spPr>
        <p:txBody>
          <a:bodyPr wrap="square" lIns="0" rIns="0" rtlCol="0">
            <a:spAutoFit/>
          </a:bodyPr>
          <a:lstStyle/>
          <a:p>
            <a:pPr algn="ctr">
              <a:lnSpc>
                <a:spcPct val="95000"/>
              </a:lnSpc>
              <a:spcAft>
                <a:spcPts val="1200"/>
              </a:spcAft>
            </a:pPr>
            <a:r>
              <a:rPr lang="en-US" sz="1000" b="1" spc="200" dirty="0">
                <a:solidFill>
                  <a:schemeClr val="accent6"/>
                </a:solidFill>
                <a:latin typeface="+mn-lt"/>
              </a:rPr>
              <a:t>RECESSION</a:t>
            </a:r>
          </a:p>
        </p:txBody>
      </p:sp>
      <p:sp>
        <p:nvSpPr>
          <p:cNvPr id="12" name="Title 1"/>
          <p:cNvSpPr>
            <a:spLocks noGrp="1"/>
          </p:cNvSpPr>
          <p:nvPr>
            <p:ph type="title"/>
          </p:nvPr>
        </p:nvSpPr>
        <p:spPr/>
        <p:txBody>
          <a:bodyPr/>
          <a:lstStyle/>
          <a:p>
            <a:r>
              <a:rPr lang="en-US" dirty="0" smtClean="0"/>
              <a:t>Greatest and Smallest Shares of </a:t>
            </a:r>
            <a:br>
              <a:rPr lang="en-US" dirty="0" smtClean="0"/>
            </a:br>
            <a:r>
              <a:rPr lang="en-US" dirty="0" smtClean="0"/>
              <a:t>State Revenue from Federal Funds</a:t>
            </a:r>
            <a:endParaRPr lang="en-US" dirty="0"/>
          </a:p>
        </p:txBody>
      </p:sp>
      <p:sp>
        <p:nvSpPr>
          <p:cNvPr id="20" name="TextBox 19"/>
          <p:cNvSpPr txBox="1"/>
          <p:nvPr/>
        </p:nvSpPr>
        <p:spPr>
          <a:xfrm>
            <a:off x="512763" y="1065412"/>
            <a:ext cx="8108950" cy="369332"/>
          </a:xfrm>
          <a:prstGeom prst="rect">
            <a:avLst/>
          </a:prstGeom>
        </p:spPr>
        <p:txBody>
          <a:bodyPr wrap="square" lIns="0" rIns="0" rtlCol="0">
            <a:spAutoFit/>
          </a:bodyPr>
          <a:lstStyle/>
          <a:p>
            <a:r>
              <a:rPr lang="en-US" dirty="0">
                <a:solidFill>
                  <a:srgbClr val="005195"/>
                </a:solidFill>
                <a:latin typeface="Arial"/>
              </a:rPr>
              <a:t>FY 2000 to FY </a:t>
            </a:r>
            <a:r>
              <a:rPr lang="en-US" dirty="0" smtClean="0">
                <a:solidFill>
                  <a:srgbClr val="005195"/>
                </a:solidFill>
                <a:latin typeface="Arial"/>
              </a:rPr>
              <a:t>2013</a:t>
            </a:r>
            <a:endParaRPr lang="en-US" dirty="0">
              <a:solidFill>
                <a:schemeClr val="accent6"/>
              </a:solidFill>
            </a:endParaRPr>
          </a:p>
        </p:txBody>
      </p:sp>
      <p:graphicFrame>
        <p:nvGraphicFramePr>
          <p:cNvPr id="11" name="X axis labels table"/>
          <p:cNvGraphicFramePr>
            <a:graphicFrameLocks noGrp="1"/>
          </p:cNvGraphicFramePr>
          <p:nvPr>
            <p:extLst>
              <p:ext uri="{D42A27DB-BD31-4B8C-83A1-F6EECF244321}">
                <p14:modId xmlns:p14="http://schemas.microsoft.com/office/powerpoint/2010/main" val="259855087"/>
              </p:ext>
            </p:extLst>
          </p:nvPr>
        </p:nvGraphicFramePr>
        <p:xfrm>
          <a:off x="689242" y="5642850"/>
          <a:ext cx="8321040" cy="370840"/>
        </p:xfrm>
        <a:graphic>
          <a:graphicData uri="http://schemas.openxmlformats.org/drawingml/2006/table">
            <a:tbl>
              <a:tblPr firstRow="1" bandRow="1">
                <a:tableStyleId>{5C22544A-7EE6-4342-B048-85BDC9FD1C3A}</a:tableStyleId>
              </a:tblPr>
              <a:tblGrid>
                <a:gridCol w="1188720"/>
                <a:gridCol w="1188720"/>
                <a:gridCol w="1188720"/>
                <a:gridCol w="1188720"/>
                <a:gridCol w="1188720"/>
                <a:gridCol w="1188720"/>
                <a:gridCol w="1188720"/>
              </a:tblGrid>
              <a:tr h="370840">
                <a:tc>
                  <a:txBody>
                    <a:bodyPr/>
                    <a:lstStyle/>
                    <a:p>
                      <a:pPr algn="ctr"/>
                      <a:r>
                        <a:rPr lang="en-US" sz="1400" b="0" dirty="0" smtClean="0">
                          <a:solidFill>
                            <a:schemeClr val="accent6"/>
                          </a:solidFill>
                        </a:rPr>
                        <a:t>FY 2001</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FY 2003</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FY 2005</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FY 2007</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FY 2009</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FY 2011</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FY 2013</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3" name="Freeform 12"/>
          <p:cNvSpPr/>
          <p:nvPr/>
        </p:nvSpPr>
        <p:spPr bwMode="auto">
          <a:xfrm rot="10800000" flipV="1">
            <a:off x="8198230" y="2294672"/>
            <a:ext cx="846965" cy="576072"/>
          </a:xfrm>
          <a:custGeom>
            <a:avLst/>
            <a:gdLst>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0 w 2120900"/>
              <a:gd name="connsiteY16" fmla="*/ 41275 h 711200"/>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3175 w 2120900"/>
              <a:gd name="connsiteY16" fmla="*/ 3175 h 711200"/>
              <a:gd name="connsiteX17" fmla="*/ 0 w 2120900"/>
              <a:gd name="connsiteY17" fmla="*/ 41275 h 711200"/>
              <a:gd name="connsiteX0" fmla="*/ 6350 w 2127250"/>
              <a:gd name="connsiteY0" fmla="*/ 43108 h 713033"/>
              <a:gd name="connsiteX1" fmla="*/ 6350 w 2127250"/>
              <a:gd name="connsiteY1" fmla="*/ 608258 h 713033"/>
              <a:gd name="connsiteX2" fmla="*/ 6350 w 2127250"/>
              <a:gd name="connsiteY2" fmla="*/ 608258 h 713033"/>
              <a:gd name="connsiteX3" fmla="*/ 15875 w 2127250"/>
              <a:gd name="connsiteY3" fmla="*/ 636833 h 713033"/>
              <a:gd name="connsiteX4" fmla="*/ 15875 w 2127250"/>
              <a:gd name="connsiteY4" fmla="*/ 636833 h 713033"/>
              <a:gd name="connsiteX5" fmla="*/ 993775 w 2127250"/>
              <a:gd name="connsiteY5" fmla="*/ 646358 h 713033"/>
              <a:gd name="connsiteX6" fmla="*/ 1057275 w 2127250"/>
              <a:gd name="connsiteY6" fmla="*/ 713033 h 713033"/>
              <a:gd name="connsiteX7" fmla="*/ 1130300 w 2127250"/>
              <a:gd name="connsiteY7" fmla="*/ 640008 h 713033"/>
              <a:gd name="connsiteX8" fmla="*/ 2089150 w 2127250"/>
              <a:gd name="connsiteY8" fmla="*/ 640008 h 713033"/>
              <a:gd name="connsiteX9" fmla="*/ 2120900 w 2127250"/>
              <a:gd name="connsiteY9" fmla="*/ 630483 h 713033"/>
              <a:gd name="connsiteX10" fmla="*/ 2127250 w 2127250"/>
              <a:gd name="connsiteY10" fmla="*/ 598733 h 713033"/>
              <a:gd name="connsiteX11" fmla="*/ 2124075 w 2127250"/>
              <a:gd name="connsiteY11" fmla="*/ 46283 h 713033"/>
              <a:gd name="connsiteX12" fmla="*/ 2124075 w 2127250"/>
              <a:gd name="connsiteY12" fmla="*/ 24058 h 713033"/>
              <a:gd name="connsiteX13" fmla="*/ 2114550 w 2127250"/>
              <a:gd name="connsiteY13" fmla="*/ 11358 h 713033"/>
              <a:gd name="connsiteX14" fmla="*/ 2098675 w 2127250"/>
              <a:gd name="connsiteY14" fmla="*/ 8183 h 713033"/>
              <a:gd name="connsiteX15" fmla="*/ 47625 w 2127250"/>
              <a:gd name="connsiteY15" fmla="*/ 1833 h 713033"/>
              <a:gd name="connsiteX16" fmla="*/ 0 w 2127250"/>
              <a:gd name="connsiteY16" fmla="*/ 1833 h 713033"/>
              <a:gd name="connsiteX17" fmla="*/ 6350 w 2127250"/>
              <a:gd name="connsiteY17" fmla="*/ 43108 h 713033"/>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12700 w 2120900"/>
              <a:gd name="connsiteY16" fmla="*/ 9525 h 711200"/>
              <a:gd name="connsiteX17" fmla="*/ 0 w 2120900"/>
              <a:gd name="connsiteY17" fmla="*/ 41275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900" h="711200">
                <a:moveTo>
                  <a:pt x="0" y="41275"/>
                </a:moveTo>
                <a:lnTo>
                  <a:pt x="0" y="606425"/>
                </a:lnTo>
                <a:lnTo>
                  <a:pt x="0" y="606425"/>
                </a:lnTo>
                <a:lnTo>
                  <a:pt x="9525" y="635000"/>
                </a:lnTo>
                <a:lnTo>
                  <a:pt x="9525" y="635000"/>
                </a:lnTo>
                <a:lnTo>
                  <a:pt x="987425" y="644525"/>
                </a:lnTo>
                <a:lnTo>
                  <a:pt x="1050925" y="711200"/>
                </a:lnTo>
                <a:lnTo>
                  <a:pt x="1123950" y="638175"/>
                </a:lnTo>
                <a:lnTo>
                  <a:pt x="2082800" y="638175"/>
                </a:lnTo>
                <a:lnTo>
                  <a:pt x="2114550" y="628650"/>
                </a:lnTo>
                <a:lnTo>
                  <a:pt x="2120900" y="596900"/>
                </a:lnTo>
                <a:cubicBezTo>
                  <a:pt x="2119842" y="412750"/>
                  <a:pt x="2118783" y="228600"/>
                  <a:pt x="2117725" y="44450"/>
                </a:cubicBezTo>
                <a:lnTo>
                  <a:pt x="2117725" y="22225"/>
                </a:lnTo>
                <a:lnTo>
                  <a:pt x="2108200" y="9525"/>
                </a:lnTo>
                <a:lnTo>
                  <a:pt x="2092325" y="6350"/>
                </a:lnTo>
                <a:lnTo>
                  <a:pt x="41275" y="0"/>
                </a:lnTo>
                <a:cubicBezTo>
                  <a:pt x="35983" y="6350"/>
                  <a:pt x="17992" y="3175"/>
                  <a:pt x="12700" y="9525"/>
                </a:cubicBezTo>
                <a:lnTo>
                  <a:pt x="0" y="41275"/>
                </a:lnTo>
                <a:close/>
              </a:path>
            </a:pathLst>
          </a:custGeom>
          <a:solidFill>
            <a:sysClr val="window" lastClr="FFFFFF"/>
          </a:solidFill>
          <a:ln w="19050" cap="flat" cmpd="sng" algn="ctr">
            <a:solidFill>
              <a:sysClr val="windowText" lastClr="000000"/>
            </a:solidFill>
            <a:prstDash val="solid"/>
            <a:round/>
            <a:headEnd type="none" w="med" len="med"/>
            <a:tailEnd type="none" w="med" len="med"/>
          </a:ln>
          <a:effectLst/>
        </p:spPr>
        <p:txBody>
          <a:bodyPr vert="horz" wrap="square" lIns="0" tIns="45720" rIns="91440" bIns="45720" numCol="1" rtlCol="0" anchor="ctr"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srgbClr val="000000"/>
              </a:solidFill>
              <a:effectLst/>
              <a:uLnTx/>
              <a:uFillTx/>
              <a:latin typeface="Arial"/>
            </a:endParaRPr>
          </a:p>
        </p:txBody>
      </p:sp>
      <p:sp>
        <p:nvSpPr>
          <p:cNvPr id="10" name="TextBox 9"/>
          <p:cNvSpPr txBox="1"/>
          <p:nvPr/>
        </p:nvSpPr>
        <p:spPr>
          <a:xfrm>
            <a:off x="8198230" y="2307842"/>
            <a:ext cx="846965" cy="430887"/>
          </a:xfrm>
          <a:prstGeom prst="rect">
            <a:avLst/>
          </a:prstGeom>
          <a:noFill/>
        </p:spPr>
        <p:txBody>
          <a:bodyPr wrap="square" lIns="0" tIns="0" rIns="0" bIns="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rPr>
              <a:t>MS</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smtClean="0">
                <a:solidFill>
                  <a:srgbClr val="000000"/>
                </a:solidFill>
                <a:latin typeface="Arial"/>
              </a:rPr>
              <a:t>42.9%</a:t>
            </a:r>
            <a:endParaRPr kumimoji="0" lang="en-US" sz="1400" b="1" i="0" u="none" strike="noStrike" kern="0" cap="none" spc="0" normalizeH="0" baseline="0" noProof="0" dirty="0" smtClean="0">
              <a:ln>
                <a:noFill/>
              </a:ln>
              <a:solidFill>
                <a:srgbClr val="000000"/>
              </a:solidFill>
              <a:effectLst/>
              <a:uLnTx/>
              <a:uFillTx/>
              <a:latin typeface="Arial"/>
            </a:endParaRPr>
          </a:p>
        </p:txBody>
      </p:sp>
      <p:sp>
        <p:nvSpPr>
          <p:cNvPr id="18" name="Freeform 17"/>
          <p:cNvSpPr/>
          <p:nvPr/>
        </p:nvSpPr>
        <p:spPr bwMode="auto">
          <a:xfrm rot="10800000" flipV="1">
            <a:off x="8198230" y="3301734"/>
            <a:ext cx="846965" cy="576072"/>
          </a:xfrm>
          <a:custGeom>
            <a:avLst/>
            <a:gdLst>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0 w 2120900"/>
              <a:gd name="connsiteY16" fmla="*/ 41275 h 711200"/>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3175 w 2120900"/>
              <a:gd name="connsiteY16" fmla="*/ 3175 h 711200"/>
              <a:gd name="connsiteX17" fmla="*/ 0 w 2120900"/>
              <a:gd name="connsiteY17" fmla="*/ 41275 h 711200"/>
              <a:gd name="connsiteX0" fmla="*/ 6350 w 2127250"/>
              <a:gd name="connsiteY0" fmla="*/ 43108 h 713033"/>
              <a:gd name="connsiteX1" fmla="*/ 6350 w 2127250"/>
              <a:gd name="connsiteY1" fmla="*/ 608258 h 713033"/>
              <a:gd name="connsiteX2" fmla="*/ 6350 w 2127250"/>
              <a:gd name="connsiteY2" fmla="*/ 608258 h 713033"/>
              <a:gd name="connsiteX3" fmla="*/ 15875 w 2127250"/>
              <a:gd name="connsiteY3" fmla="*/ 636833 h 713033"/>
              <a:gd name="connsiteX4" fmla="*/ 15875 w 2127250"/>
              <a:gd name="connsiteY4" fmla="*/ 636833 h 713033"/>
              <a:gd name="connsiteX5" fmla="*/ 993775 w 2127250"/>
              <a:gd name="connsiteY5" fmla="*/ 646358 h 713033"/>
              <a:gd name="connsiteX6" fmla="*/ 1057275 w 2127250"/>
              <a:gd name="connsiteY6" fmla="*/ 713033 h 713033"/>
              <a:gd name="connsiteX7" fmla="*/ 1130300 w 2127250"/>
              <a:gd name="connsiteY7" fmla="*/ 640008 h 713033"/>
              <a:gd name="connsiteX8" fmla="*/ 2089150 w 2127250"/>
              <a:gd name="connsiteY8" fmla="*/ 640008 h 713033"/>
              <a:gd name="connsiteX9" fmla="*/ 2120900 w 2127250"/>
              <a:gd name="connsiteY9" fmla="*/ 630483 h 713033"/>
              <a:gd name="connsiteX10" fmla="*/ 2127250 w 2127250"/>
              <a:gd name="connsiteY10" fmla="*/ 598733 h 713033"/>
              <a:gd name="connsiteX11" fmla="*/ 2124075 w 2127250"/>
              <a:gd name="connsiteY11" fmla="*/ 46283 h 713033"/>
              <a:gd name="connsiteX12" fmla="*/ 2124075 w 2127250"/>
              <a:gd name="connsiteY12" fmla="*/ 24058 h 713033"/>
              <a:gd name="connsiteX13" fmla="*/ 2114550 w 2127250"/>
              <a:gd name="connsiteY13" fmla="*/ 11358 h 713033"/>
              <a:gd name="connsiteX14" fmla="*/ 2098675 w 2127250"/>
              <a:gd name="connsiteY14" fmla="*/ 8183 h 713033"/>
              <a:gd name="connsiteX15" fmla="*/ 47625 w 2127250"/>
              <a:gd name="connsiteY15" fmla="*/ 1833 h 713033"/>
              <a:gd name="connsiteX16" fmla="*/ 0 w 2127250"/>
              <a:gd name="connsiteY16" fmla="*/ 1833 h 713033"/>
              <a:gd name="connsiteX17" fmla="*/ 6350 w 2127250"/>
              <a:gd name="connsiteY17" fmla="*/ 43108 h 713033"/>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12700 w 2120900"/>
              <a:gd name="connsiteY16" fmla="*/ 9525 h 711200"/>
              <a:gd name="connsiteX17" fmla="*/ 0 w 2120900"/>
              <a:gd name="connsiteY17" fmla="*/ 41275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900" h="711200">
                <a:moveTo>
                  <a:pt x="0" y="41275"/>
                </a:moveTo>
                <a:lnTo>
                  <a:pt x="0" y="606425"/>
                </a:lnTo>
                <a:lnTo>
                  <a:pt x="0" y="606425"/>
                </a:lnTo>
                <a:lnTo>
                  <a:pt x="9525" y="635000"/>
                </a:lnTo>
                <a:lnTo>
                  <a:pt x="9525" y="635000"/>
                </a:lnTo>
                <a:lnTo>
                  <a:pt x="987425" y="644525"/>
                </a:lnTo>
                <a:lnTo>
                  <a:pt x="1050925" y="711200"/>
                </a:lnTo>
                <a:lnTo>
                  <a:pt x="1123950" y="638175"/>
                </a:lnTo>
                <a:lnTo>
                  <a:pt x="2082800" y="638175"/>
                </a:lnTo>
                <a:lnTo>
                  <a:pt x="2114550" y="628650"/>
                </a:lnTo>
                <a:lnTo>
                  <a:pt x="2120900" y="596900"/>
                </a:lnTo>
                <a:cubicBezTo>
                  <a:pt x="2119842" y="412750"/>
                  <a:pt x="2118783" y="228600"/>
                  <a:pt x="2117725" y="44450"/>
                </a:cubicBezTo>
                <a:lnTo>
                  <a:pt x="2117725" y="22225"/>
                </a:lnTo>
                <a:lnTo>
                  <a:pt x="2108200" y="9525"/>
                </a:lnTo>
                <a:lnTo>
                  <a:pt x="2092325" y="6350"/>
                </a:lnTo>
                <a:lnTo>
                  <a:pt x="41275" y="0"/>
                </a:lnTo>
                <a:cubicBezTo>
                  <a:pt x="35983" y="6350"/>
                  <a:pt x="17992" y="3175"/>
                  <a:pt x="12700" y="9525"/>
                </a:cubicBezTo>
                <a:lnTo>
                  <a:pt x="0" y="41275"/>
                </a:lnTo>
                <a:close/>
              </a:path>
            </a:pathLst>
          </a:custGeom>
          <a:solidFill>
            <a:sysClr val="window" lastClr="FFFFFF"/>
          </a:solidFill>
          <a:ln w="19050" cap="flat" cmpd="sng" algn="ctr">
            <a:solidFill>
              <a:sysClr val="windowText" lastClr="000000"/>
            </a:solidFill>
            <a:prstDash val="solid"/>
            <a:round/>
            <a:headEnd type="none" w="med" len="med"/>
            <a:tailEnd type="none" w="med" len="med"/>
          </a:ln>
          <a:effectLst/>
        </p:spPr>
        <p:txBody>
          <a:bodyPr vert="horz" wrap="square" lIns="0" tIns="45720" rIns="91440" bIns="45720" numCol="1" rtlCol="0" anchor="ctr"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srgbClr val="000000"/>
              </a:solidFill>
              <a:effectLst/>
              <a:uLnTx/>
              <a:uFillTx/>
              <a:latin typeface="Arial"/>
            </a:endParaRPr>
          </a:p>
        </p:txBody>
      </p:sp>
      <p:sp>
        <p:nvSpPr>
          <p:cNvPr id="19" name="TextBox 18"/>
          <p:cNvSpPr txBox="1"/>
          <p:nvPr/>
        </p:nvSpPr>
        <p:spPr>
          <a:xfrm>
            <a:off x="8198229" y="3301734"/>
            <a:ext cx="846965" cy="430887"/>
          </a:xfrm>
          <a:prstGeom prst="rect">
            <a:avLst/>
          </a:prstGeom>
          <a:noFill/>
        </p:spPr>
        <p:txBody>
          <a:bodyPr wrap="square" lIns="0" tIns="0" rIns="0" bIns="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a:solidFill>
                  <a:srgbClr val="000000"/>
                </a:solidFill>
                <a:latin typeface="Arial"/>
              </a:rPr>
              <a:t>U</a:t>
            </a:r>
            <a:r>
              <a:rPr kumimoji="0" lang="en-US" sz="1400" b="1" i="0" u="none" strike="noStrike" kern="0" cap="none" spc="0" normalizeH="0" baseline="0" noProof="0" dirty="0" smtClean="0">
                <a:ln>
                  <a:noFill/>
                </a:ln>
                <a:solidFill>
                  <a:srgbClr val="000000"/>
                </a:solidFill>
                <a:effectLst/>
                <a:uLnTx/>
                <a:uFillTx/>
                <a:latin typeface="Arial"/>
              </a:rPr>
              <a:t>S</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smtClean="0">
                <a:solidFill>
                  <a:srgbClr val="000000"/>
                </a:solidFill>
                <a:latin typeface="Arial"/>
              </a:rPr>
              <a:t>30.0%</a:t>
            </a:r>
            <a:endParaRPr kumimoji="0" lang="en-US" sz="1400" b="1" i="0" u="none" strike="noStrike" kern="0" cap="none" spc="0" normalizeH="0" baseline="0" noProof="0" dirty="0" smtClean="0">
              <a:ln>
                <a:noFill/>
              </a:ln>
              <a:solidFill>
                <a:srgbClr val="000000"/>
              </a:solidFill>
              <a:effectLst/>
              <a:uLnTx/>
              <a:uFillTx/>
              <a:latin typeface="Arial"/>
            </a:endParaRPr>
          </a:p>
        </p:txBody>
      </p:sp>
      <p:sp>
        <p:nvSpPr>
          <p:cNvPr id="24" name="Freeform 23"/>
          <p:cNvSpPr/>
          <p:nvPr/>
        </p:nvSpPr>
        <p:spPr bwMode="auto">
          <a:xfrm rot="10800000" flipV="1">
            <a:off x="8198230" y="4211218"/>
            <a:ext cx="846965" cy="576072"/>
          </a:xfrm>
          <a:custGeom>
            <a:avLst/>
            <a:gdLst>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0 w 2120900"/>
              <a:gd name="connsiteY16" fmla="*/ 41275 h 711200"/>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3175 w 2120900"/>
              <a:gd name="connsiteY16" fmla="*/ 3175 h 711200"/>
              <a:gd name="connsiteX17" fmla="*/ 0 w 2120900"/>
              <a:gd name="connsiteY17" fmla="*/ 41275 h 711200"/>
              <a:gd name="connsiteX0" fmla="*/ 6350 w 2127250"/>
              <a:gd name="connsiteY0" fmla="*/ 43108 h 713033"/>
              <a:gd name="connsiteX1" fmla="*/ 6350 w 2127250"/>
              <a:gd name="connsiteY1" fmla="*/ 608258 h 713033"/>
              <a:gd name="connsiteX2" fmla="*/ 6350 w 2127250"/>
              <a:gd name="connsiteY2" fmla="*/ 608258 h 713033"/>
              <a:gd name="connsiteX3" fmla="*/ 15875 w 2127250"/>
              <a:gd name="connsiteY3" fmla="*/ 636833 h 713033"/>
              <a:gd name="connsiteX4" fmla="*/ 15875 w 2127250"/>
              <a:gd name="connsiteY4" fmla="*/ 636833 h 713033"/>
              <a:gd name="connsiteX5" fmla="*/ 993775 w 2127250"/>
              <a:gd name="connsiteY5" fmla="*/ 646358 h 713033"/>
              <a:gd name="connsiteX6" fmla="*/ 1057275 w 2127250"/>
              <a:gd name="connsiteY6" fmla="*/ 713033 h 713033"/>
              <a:gd name="connsiteX7" fmla="*/ 1130300 w 2127250"/>
              <a:gd name="connsiteY7" fmla="*/ 640008 h 713033"/>
              <a:gd name="connsiteX8" fmla="*/ 2089150 w 2127250"/>
              <a:gd name="connsiteY8" fmla="*/ 640008 h 713033"/>
              <a:gd name="connsiteX9" fmla="*/ 2120900 w 2127250"/>
              <a:gd name="connsiteY9" fmla="*/ 630483 h 713033"/>
              <a:gd name="connsiteX10" fmla="*/ 2127250 w 2127250"/>
              <a:gd name="connsiteY10" fmla="*/ 598733 h 713033"/>
              <a:gd name="connsiteX11" fmla="*/ 2124075 w 2127250"/>
              <a:gd name="connsiteY11" fmla="*/ 46283 h 713033"/>
              <a:gd name="connsiteX12" fmla="*/ 2124075 w 2127250"/>
              <a:gd name="connsiteY12" fmla="*/ 24058 h 713033"/>
              <a:gd name="connsiteX13" fmla="*/ 2114550 w 2127250"/>
              <a:gd name="connsiteY13" fmla="*/ 11358 h 713033"/>
              <a:gd name="connsiteX14" fmla="*/ 2098675 w 2127250"/>
              <a:gd name="connsiteY14" fmla="*/ 8183 h 713033"/>
              <a:gd name="connsiteX15" fmla="*/ 47625 w 2127250"/>
              <a:gd name="connsiteY15" fmla="*/ 1833 h 713033"/>
              <a:gd name="connsiteX16" fmla="*/ 0 w 2127250"/>
              <a:gd name="connsiteY16" fmla="*/ 1833 h 713033"/>
              <a:gd name="connsiteX17" fmla="*/ 6350 w 2127250"/>
              <a:gd name="connsiteY17" fmla="*/ 43108 h 713033"/>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12700 w 2120900"/>
              <a:gd name="connsiteY16" fmla="*/ 9525 h 711200"/>
              <a:gd name="connsiteX17" fmla="*/ 0 w 2120900"/>
              <a:gd name="connsiteY17" fmla="*/ 41275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900" h="711200">
                <a:moveTo>
                  <a:pt x="0" y="41275"/>
                </a:moveTo>
                <a:lnTo>
                  <a:pt x="0" y="606425"/>
                </a:lnTo>
                <a:lnTo>
                  <a:pt x="0" y="606425"/>
                </a:lnTo>
                <a:lnTo>
                  <a:pt x="9525" y="635000"/>
                </a:lnTo>
                <a:lnTo>
                  <a:pt x="9525" y="635000"/>
                </a:lnTo>
                <a:lnTo>
                  <a:pt x="987425" y="644525"/>
                </a:lnTo>
                <a:lnTo>
                  <a:pt x="1050925" y="711200"/>
                </a:lnTo>
                <a:lnTo>
                  <a:pt x="1123950" y="638175"/>
                </a:lnTo>
                <a:lnTo>
                  <a:pt x="2082800" y="638175"/>
                </a:lnTo>
                <a:lnTo>
                  <a:pt x="2114550" y="628650"/>
                </a:lnTo>
                <a:lnTo>
                  <a:pt x="2120900" y="596900"/>
                </a:lnTo>
                <a:cubicBezTo>
                  <a:pt x="2119842" y="412750"/>
                  <a:pt x="2118783" y="228600"/>
                  <a:pt x="2117725" y="44450"/>
                </a:cubicBezTo>
                <a:lnTo>
                  <a:pt x="2117725" y="22225"/>
                </a:lnTo>
                <a:lnTo>
                  <a:pt x="2108200" y="9525"/>
                </a:lnTo>
                <a:lnTo>
                  <a:pt x="2092325" y="6350"/>
                </a:lnTo>
                <a:lnTo>
                  <a:pt x="41275" y="0"/>
                </a:lnTo>
                <a:cubicBezTo>
                  <a:pt x="35983" y="6350"/>
                  <a:pt x="17992" y="3175"/>
                  <a:pt x="12700" y="9525"/>
                </a:cubicBezTo>
                <a:lnTo>
                  <a:pt x="0" y="41275"/>
                </a:lnTo>
                <a:close/>
              </a:path>
            </a:pathLst>
          </a:custGeom>
          <a:solidFill>
            <a:sysClr val="window" lastClr="FFFFFF"/>
          </a:solidFill>
          <a:ln w="19050" cap="flat" cmpd="sng" algn="ctr">
            <a:solidFill>
              <a:sysClr val="windowText" lastClr="000000"/>
            </a:solidFill>
            <a:prstDash val="solid"/>
            <a:round/>
            <a:headEnd type="none" w="med" len="med"/>
            <a:tailEnd type="none" w="med" len="med"/>
          </a:ln>
          <a:effectLst/>
        </p:spPr>
        <p:txBody>
          <a:bodyPr vert="horz" wrap="square" lIns="0" tIns="45720" rIns="91440" bIns="45720" numCol="1" rtlCol="0" anchor="ctr" anchorCtr="0" compatLnSpc="1">
            <a:prstTxWarp prst="textNoShape">
              <a:avLst/>
            </a:prstTxWarp>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srgbClr val="000000"/>
              </a:solidFill>
              <a:effectLst/>
              <a:uLnTx/>
              <a:uFillTx/>
              <a:latin typeface="Arial"/>
            </a:endParaRPr>
          </a:p>
        </p:txBody>
      </p:sp>
      <p:sp>
        <p:nvSpPr>
          <p:cNvPr id="25" name="TextBox 24"/>
          <p:cNvSpPr txBox="1"/>
          <p:nvPr/>
        </p:nvSpPr>
        <p:spPr>
          <a:xfrm>
            <a:off x="8198230" y="4211218"/>
            <a:ext cx="846965" cy="430887"/>
          </a:xfrm>
          <a:prstGeom prst="rect">
            <a:avLst/>
          </a:prstGeom>
          <a:noFill/>
        </p:spPr>
        <p:txBody>
          <a:bodyPr wrap="square" lIns="0" tIns="0" rIns="0" bIns="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smtClean="0">
                <a:solidFill>
                  <a:srgbClr val="000000"/>
                </a:solidFill>
                <a:latin typeface="Arial"/>
              </a:rPr>
              <a:t>ND </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smtClean="0">
                <a:solidFill>
                  <a:srgbClr val="000000"/>
                </a:solidFill>
                <a:latin typeface="Arial"/>
              </a:rPr>
              <a:t>19.0%</a:t>
            </a:r>
            <a:endParaRPr kumimoji="0" lang="en-US" sz="1400" b="1" i="0" u="none" strike="noStrike" kern="0" cap="none" spc="0" normalizeH="0" baseline="0" noProof="0" dirty="0" smtClean="0">
              <a:ln>
                <a:noFill/>
              </a:ln>
              <a:solidFill>
                <a:srgbClr val="000000"/>
              </a:solidFill>
              <a:effectLst/>
              <a:uLnTx/>
              <a:uFillTx/>
              <a:latin typeface="Arial"/>
            </a:endParaRPr>
          </a:p>
        </p:txBody>
      </p:sp>
    </p:spTree>
    <p:extLst>
      <p:ext uri="{BB962C8B-B14F-4D97-AF65-F5344CB8AC3E}">
        <p14:creationId xmlns:p14="http://schemas.microsoft.com/office/powerpoint/2010/main" val="125601944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fade">
                                      <p:cBhvr>
                                        <p:cTn id="7" dur="500"/>
                                        <p:tgtEl>
                                          <p:spTgt spid="2">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23" dur="2500"/>
                                        <p:tgtEl>
                                          <p:spTgt spid="2">
                                            <p:graphicEl>
                                              <a:chart seriesIdx="0" categoryIdx="-4" bldStep="series"/>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26" dur="2500"/>
                                        <p:tgtEl>
                                          <p:spTgt spid="2">
                                            <p:graphicEl>
                                              <a:chart seriesIdx="1" categoryIdx="-4" bldStep="series"/>
                                            </p:graphic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
                                            <p:graphicEl>
                                              <a:chart seriesIdx="2" categoryIdx="-4" bldStep="series"/>
                                            </p:graphicEl>
                                          </p:spTgt>
                                        </p:tgtEl>
                                        <p:attrNameLst>
                                          <p:attrName>style.visibility</p:attrName>
                                        </p:attrNameLst>
                                      </p:cBhvr>
                                      <p:to>
                                        <p:strVal val="visible"/>
                                      </p:to>
                                    </p:set>
                                    <p:animEffect transition="in" filter="wipe(left)">
                                      <p:cBhvr>
                                        <p:cTn id="29" dur="2500"/>
                                        <p:tgtEl>
                                          <p:spTgt spid="2">
                                            <p:graphicEl>
                                              <a:chart seriesIdx="2" categoryIdx="-4" bldStep="series"/>
                                            </p:graphicEl>
                                          </p:spTgt>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anim calcmode="lin" valueType="num">
                                      <p:cBhvr>
                                        <p:cTn id="34" dur="500" fill="hold"/>
                                        <p:tgtEl>
                                          <p:spTgt spid="19"/>
                                        </p:tgtEl>
                                        <p:attrNameLst>
                                          <p:attrName>ppt_x</p:attrName>
                                        </p:attrNameLst>
                                      </p:cBhvr>
                                      <p:tavLst>
                                        <p:tav tm="0">
                                          <p:val>
                                            <p:strVal val="#ppt_x"/>
                                          </p:val>
                                        </p:tav>
                                        <p:tav tm="100000">
                                          <p:val>
                                            <p:strVal val="#ppt_x"/>
                                          </p:val>
                                        </p:tav>
                                      </p:tavLst>
                                    </p:anim>
                                    <p:anim calcmode="lin" valueType="num">
                                      <p:cBhvr>
                                        <p:cTn id="35" dur="500" fill="hold"/>
                                        <p:tgtEl>
                                          <p:spTgt spid="1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anim calcmode="lin" valueType="num">
                                      <p:cBhvr>
                                        <p:cTn id="39" dur="500" fill="hold"/>
                                        <p:tgtEl>
                                          <p:spTgt spid="18"/>
                                        </p:tgtEl>
                                        <p:attrNameLst>
                                          <p:attrName>ppt_x</p:attrName>
                                        </p:attrNameLst>
                                      </p:cBhvr>
                                      <p:tavLst>
                                        <p:tav tm="0">
                                          <p:val>
                                            <p:strVal val="#ppt_x"/>
                                          </p:val>
                                        </p:tav>
                                        <p:tav tm="100000">
                                          <p:val>
                                            <p:strVal val="#ppt_x"/>
                                          </p:val>
                                        </p:tav>
                                      </p:tavLst>
                                    </p:anim>
                                    <p:anim calcmode="lin" valueType="num">
                                      <p:cBhvr>
                                        <p:cTn id="40" dur="500" fill="hold"/>
                                        <p:tgtEl>
                                          <p:spTgt spid="1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anim calcmode="lin" valueType="num">
                                      <p:cBhvr>
                                        <p:cTn id="44" dur="500" fill="hold"/>
                                        <p:tgtEl>
                                          <p:spTgt spid="10"/>
                                        </p:tgtEl>
                                        <p:attrNameLst>
                                          <p:attrName>ppt_x</p:attrName>
                                        </p:attrNameLst>
                                      </p:cBhvr>
                                      <p:tavLst>
                                        <p:tav tm="0">
                                          <p:val>
                                            <p:strVal val="#ppt_x"/>
                                          </p:val>
                                        </p:tav>
                                        <p:tav tm="100000">
                                          <p:val>
                                            <p:strVal val="#ppt_x"/>
                                          </p:val>
                                        </p:tav>
                                      </p:tavLst>
                                    </p:anim>
                                    <p:anim calcmode="lin" valueType="num">
                                      <p:cBhvr>
                                        <p:cTn id="45" dur="50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anim calcmode="lin" valueType="num">
                                      <p:cBhvr>
                                        <p:cTn id="49" dur="500" fill="hold"/>
                                        <p:tgtEl>
                                          <p:spTgt spid="13"/>
                                        </p:tgtEl>
                                        <p:attrNameLst>
                                          <p:attrName>ppt_x</p:attrName>
                                        </p:attrNameLst>
                                      </p:cBhvr>
                                      <p:tavLst>
                                        <p:tav tm="0">
                                          <p:val>
                                            <p:strVal val="#ppt_x"/>
                                          </p:val>
                                        </p:tav>
                                        <p:tav tm="100000">
                                          <p:val>
                                            <p:strVal val="#ppt_x"/>
                                          </p:val>
                                        </p:tav>
                                      </p:tavLst>
                                    </p:anim>
                                    <p:anim calcmode="lin" valueType="num">
                                      <p:cBhvr>
                                        <p:cTn id="50" dur="500" fill="hold"/>
                                        <p:tgtEl>
                                          <p:spTgt spid="1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anim calcmode="lin" valueType="num">
                                      <p:cBhvr>
                                        <p:cTn id="54" dur="500" fill="hold"/>
                                        <p:tgtEl>
                                          <p:spTgt spid="25"/>
                                        </p:tgtEl>
                                        <p:attrNameLst>
                                          <p:attrName>ppt_x</p:attrName>
                                        </p:attrNameLst>
                                      </p:cBhvr>
                                      <p:tavLst>
                                        <p:tav tm="0">
                                          <p:val>
                                            <p:strVal val="#ppt_x"/>
                                          </p:val>
                                        </p:tav>
                                        <p:tav tm="100000">
                                          <p:val>
                                            <p:strVal val="#ppt_x"/>
                                          </p:val>
                                        </p:tav>
                                      </p:tavLst>
                                    </p:anim>
                                    <p:anim calcmode="lin" valueType="num">
                                      <p:cBhvr>
                                        <p:cTn id="55" dur="500" fill="hold"/>
                                        <p:tgtEl>
                                          <p:spTgt spid="2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anim calcmode="lin" valueType="num">
                                      <p:cBhvr>
                                        <p:cTn id="59" dur="500" fill="hold"/>
                                        <p:tgtEl>
                                          <p:spTgt spid="24"/>
                                        </p:tgtEl>
                                        <p:attrNameLst>
                                          <p:attrName>ppt_x</p:attrName>
                                        </p:attrNameLst>
                                      </p:cBhvr>
                                      <p:tavLst>
                                        <p:tav tm="0">
                                          <p:val>
                                            <p:strVal val="#ppt_x"/>
                                          </p:val>
                                        </p:tav>
                                        <p:tav tm="100000">
                                          <p:val>
                                            <p:strVal val="#ppt_x"/>
                                          </p:val>
                                        </p:tav>
                                      </p:tavLst>
                                    </p:anim>
                                    <p:anim calcmode="lin" valueType="num">
                                      <p:cBhvr>
                                        <p:cTn id="60"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Graphic spid="2" grpId="0">
        <p:bldSub>
          <a:bldChart bld="series"/>
        </p:bldSub>
      </p:bldGraphic>
      <p:bldP spid="14" grpId="0"/>
      <p:bldP spid="17" grpId="0"/>
      <p:bldP spid="13" grpId="0" animBg="1"/>
      <p:bldP spid="10" grpId="0"/>
      <p:bldP spid="18" grpId="0" animBg="1"/>
      <p:bldP spid="19" grpId="0"/>
      <p:bldP spid="24" grpId="0" animBg="1"/>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5" name="Group 324"/>
          <p:cNvGrpSpPr/>
          <p:nvPr/>
        </p:nvGrpSpPr>
        <p:grpSpPr>
          <a:xfrm>
            <a:off x="1654560" y="1510296"/>
            <a:ext cx="7088315" cy="4614109"/>
            <a:chOff x="1654560" y="1510296"/>
            <a:chExt cx="7088315" cy="4614109"/>
          </a:xfrm>
          <a:solidFill>
            <a:schemeClr val="bg1"/>
          </a:solidFill>
          <a:effectLst>
            <a:outerShdw blurRad="88900" dist="50800" dir="2700000" algn="tl" rotWithShape="0">
              <a:prstClr val="black">
                <a:alpha val="62000"/>
              </a:prstClr>
            </a:outerShdw>
          </a:effectLst>
        </p:grpSpPr>
        <p:sp>
          <p:nvSpPr>
            <p:cNvPr id="326" name="Freeform 159"/>
            <p:cNvSpPr>
              <a:spLocks/>
            </p:cNvSpPr>
            <p:nvPr/>
          </p:nvSpPr>
          <p:spPr bwMode="auto">
            <a:xfrm>
              <a:off x="7440533" y="3201067"/>
              <a:ext cx="674037" cy="299503"/>
            </a:xfrm>
            <a:custGeom>
              <a:avLst/>
              <a:gdLst>
                <a:gd name="T0" fmla="*/ 0 w 339"/>
                <a:gd name="T1" fmla="*/ 46 h 138"/>
                <a:gd name="T2" fmla="*/ 254 w 339"/>
                <a:gd name="T3" fmla="*/ 0 h 138"/>
                <a:gd name="T4" fmla="*/ 294 w 339"/>
                <a:gd name="T5" fmla="*/ 94 h 138"/>
                <a:gd name="T6" fmla="*/ 338 w 339"/>
                <a:gd name="T7" fmla="*/ 84 h 138"/>
                <a:gd name="T8" fmla="*/ 339 w 339"/>
                <a:gd name="T9" fmla="*/ 132 h 138"/>
                <a:gd name="T10" fmla="*/ 303 w 339"/>
                <a:gd name="T11" fmla="*/ 138 h 138"/>
                <a:gd name="T12" fmla="*/ 273 w 339"/>
                <a:gd name="T13" fmla="*/ 107 h 138"/>
                <a:gd name="T14" fmla="*/ 254 w 339"/>
                <a:gd name="T15" fmla="*/ 70 h 138"/>
                <a:gd name="T16" fmla="*/ 249 w 339"/>
                <a:gd name="T17" fmla="*/ 17 h 138"/>
                <a:gd name="T18" fmla="*/ 235 w 339"/>
                <a:gd name="T19" fmla="*/ 43 h 138"/>
                <a:gd name="T20" fmla="*/ 253 w 339"/>
                <a:gd name="T21" fmla="*/ 121 h 138"/>
                <a:gd name="T22" fmla="*/ 178 w 339"/>
                <a:gd name="T23" fmla="*/ 133 h 138"/>
                <a:gd name="T24" fmla="*/ 175 w 339"/>
                <a:gd name="T25" fmla="*/ 76 h 138"/>
                <a:gd name="T26" fmla="*/ 130 w 339"/>
                <a:gd name="T27" fmla="*/ 51 h 138"/>
                <a:gd name="T28" fmla="*/ 91 w 339"/>
                <a:gd name="T29" fmla="*/ 44 h 138"/>
                <a:gd name="T30" fmla="*/ 11 w 339"/>
                <a:gd name="T31" fmla="*/ 84 h 138"/>
                <a:gd name="T32" fmla="*/ 0 w 339"/>
                <a:gd name="T33" fmla="*/ 46 h 138"/>
                <a:gd name="connsiteX0" fmla="*/ 0 w 10000"/>
                <a:gd name="connsiteY0" fmla="*/ 3333 h 10000"/>
                <a:gd name="connsiteX1" fmla="*/ 7634 w 10000"/>
                <a:gd name="connsiteY1" fmla="*/ 0 h 10000"/>
                <a:gd name="connsiteX2" fmla="*/ 8673 w 10000"/>
                <a:gd name="connsiteY2" fmla="*/ 6812 h 10000"/>
                <a:gd name="connsiteX3" fmla="*/ 9971 w 10000"/>
                <a:gd name="connsiteY3" fmla="*/ 6087 h 10000"/>
                <a:gd name="connsiteX4" fmla="*/ 10000 w 10000"/>
                <a:gd name="connsiteY4" fmla="*/ 9565 h 10000"/>
                <a:gd name="connsiteX5" fmla="*/ 8938 w 10000"/>
                <a:gd name="connsiteY5" fmla="*/ 10000 h 10000"/>
                <a:gd name="connsiteX6" fmla="*/ 8053 w 10000"/>
                <a:gd name="connsiteY6" fmla="*/ 7754 h 10000"/>
                <a:gd name="connsiteX7" fmla="*/ 7493 w 10000"/>
                <a:gd name="connsiteY7" fmla="*/ 5072 h 10000"/>
                <a:gd name="connsiteX8" fmla="*/ 7345 w 10000"/>
                <a:gd name="connsiteY8" fmla="*/ 1232 h 10000"/>
                <a:gd name="connsiteX9" fmla="*/ 6932 w 10000"/>
                <a:gd name="connsiteY9" fmla="*/ 3116 h 10000"/>
                <a:gd name="connsiteX10" fmla="*/ 7463 w 10000"/>
                <a:gd name="connsiteY10" fmla="*/ 8768 h 10000"/>
                <a:gd name="connsiteX11" fmla="*/ 5251 w 10000"/>
                <a:gd name="connsiteY11" fmla="*/ 9638 h 10000"/>
                <a:gd name="connsiteX12" fmla="*/ 5162 w 10000"/>
                <a:gd name="connsiteY12" fmla="*/ 5507 h 10000"/>
                <a:gd name="connsiteX13" fmla="*/ 3835 w 10000"/>
                <a:gd name="connsiteY13" fmla="*/ 3696 h 10000"/>
                <a:gd name="connsiteX14" fmla="*/ 2684 w 10000"/>
                <a:gd name="connsiteY14" fmla="*/ 3188 h 10000"/>
                <a:gd name="connsiteX15" fmla="*/ 324 w 10000"/>
                <a:gd name="connsiteY15" fmla="*/ 6087 h 10000"/>
                <a:gd name="connsiteX16" fmla="*/ 0 w 10000"/>
                <a:gd name="connsiteY16" fmla="*/ 3333 h 10000"/>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812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986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986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986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00" h="10174">
                  <a:moveTo>
                    <a:pt x="0" y="3507"/>
                  </a:moveTo>
                  <a:lnTo>
                    <a:pt x="7705" y="0"/>
                  </a:lnTo>
                  <a:lnTo>
                    <a:pt x="8673" y="6986"/>
                  </a:lnTo>
                  <a:lnTo>
                    <a:pt x="9971" y="6261"/>
                  </a:lnTo>
                  <a:cubicBezTo>
                    <a:pt x="9981" y="7420"/>
                    <a:pt x="9990" y="8580"/>
                    <a:pt x="10000" y="9739"/>
                  </a:cubicBezTo>
                  <a:lnTo>
                    <a:pt x="8938" y="10174"/>
                  </a:lnTo>
                  <a:lnTo>
                    <a:pt x="8053" y="7928"/>
                  </a:lnTo>
                  <a:lnTo>
                    <a:pt x="7493" y="5246"/>
                  </a:lnTo>
                  <a:cubicBezTo>
                    <a:pt x="7444" y="3966"/>
                    <a:pt x="7394" y="2686"/>
                    <a:pt x="7345" y="1406"/>
                  </a:cubicBezTo>
                  <a:cubicBezTo>
                    <a:pt x="7207" y="2034"/>
                    <a:pt x="7070" y="2662"/>
                    <a:pt x="6932" y="3290"/>
                  </a:cubicBezTo>
                  <a:lnTo>
                    <a:pt x="7463" y="8942"/>
                  </a:lnTo>
                  <a:lnTo>
                    <a:pt x="5251" y="9986"/>
                  </a:lnTo>
                  <a:cubicBezTo>
                    <a:pt x="5115" y="8782"/>
                    <a:pt x="5192" y="7058"/>
                    <a:pt x="5162" y="5681"/>
                  </a:cubicBezTo>
                  <a:lnTo>
                    <a:pt x="3835" y="3870"/>
                  </a:lnTo>
                  <a:lnTo>
                    <a:pt x="2684" y="3362"/>
                  </a:lnTo>
                  <a:lnTo>
                    <a:pt x="324" y="6261"/>
                  </a:lnTo>
                  <a:lnTo>
                    <a:pt x="0" y="3507"/>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327" name="Group 326"/>
            <p:cNvGrpSpPr/>
            <p:nvPr/>
          </p:nvGrpSpPr>
          <p:grpSpPr>
            <a:xfrm>
              <a:off x="7040884" y="3317116"/>
              <a:ext cx="1073270" cy="693290"/>
              <a:chOff x="6972788" y="3486014"/>
              <a:chExt cx="1073270" cy="646200"/>
            </a:xfrm>
            <a:grpFill/>
            <a:effectLst/>
          </p:grpSpPr>
          <p:sp>
            <p:nvSpPr>
              <p:cNvPr id="378" name="Freeform 218"/>
              <p:cNvSpPr>
                <a:spLocks/>
              </p:cNvSpPr>
              <p:nvPr/>
            </p:nvSpPr>
            <p:spPr bwMode="auto">
              <a:xfrm>
                <a:off x="6972788" y="3486014"/>
                <a:ext cx="1025966" cy="646200"/>
              </a:xfrm>
              <a:custGeom>
                <a:avLst/>
                <a:gdLst>
                  <a:gd name="T0" fmla="*/ 85 w 516"/>
                  <a:gd name="T1" fmla="*/ 228 h 325"/>
                  <a:gd name="T2" fmla="*/ 69 w 516"/>
                  <a:gd name="T3" fmla="*/ 260 h 325"/>
                  <a:gd name="T4" fmla="*/ 48 w 516"/>
                  <a:gd name="T5" fmla="*/ 269 h 325"/>
                  <a:gd name="T6" fmla="*/ 47 w 516"/>
                  <a:gd name="T7" fmla="*/ 291 h 325"/>
                  <a:gd name="T8" fmla="*/ 2 w 516"/>
                  <a:gd name="T9" fmla="*/ 307 h 325"/>
                  <a:gd name="T10" fmla="*/ 0 w 516"/>
                  <a:gd name="T11" fmla="*/ 325 h 325"/>
                  <a:gd name="T12" fmla="*/ 122 w 516"/>
                  <a:gd name="T13" fmla="*/ 303 h 325"/>
                  <a:gd name="T14" fmla="*/ 345 w 516"/>
                  <a:gd name="T15" fmla="*/ 256 h 325"/>
                  <a:gd name="T16" fmla="*/ 516 w 516"/>
                  <a:gd name="T17" fmla="*/ 215 h 325"/>
                  <a:gd name="T18" fmla="*/ 516 w 516"/>
                  <a:gd name="T19" fmla="*/ 182 h 325"/>
                  <a:gd name="T20" fmla="*/ 497 w 516"/>
                  <a:gd name="T21" fmla="*/ 172 h 325"/>
                  <a:gd name="T22" fmla="*/ 482 w 516"/>
                  <a:gd name="T23" fmla="*/ 189 h 325"/>
                  <a:gd name="T24" fmla="*/ 474 w 516"/>
                  <a:gd name="T25" fmla="*/ 144 h 325"/>
                  <a:gd name="T26" fmla="*/ 482 w 516"/>
                  <a:gd name="T27" fmla="*/ 105 h 325"/>
                  <a:gd name="T28" fmla="*/ 420 w 516"/>
                  <a:gd name="T29" fmla="*/ 76 h 325"/>
                  <a:gd name="T30" fmla="*/ 376 w 516"/>
                  <a:gd name="T31" fmla="*/ 83 h 325"/>
                  <a:gd name="T32" fmla="*/ 375 w 516"/>
                  <a:gd name="T33" fmla="*/ 23 h 325"/>
                  <a:gd name="T34" fmla="*/ 329 w 516"/>
                  <a:gd name="T35" fmla="*/ 0 h 325"/>
                  <a:gd name="T36" fmla="*/ 295 w 516"/>
                  <a:gd name="T37" fmla="*/ 14 h 325"/>
                  <a:gd name="T38" fmla="*/ 273 w 516"/>
                  <a:gd name="T39" fmla="*/ 70 h 325"/>
                  <a:gd name="T40" fmla="*/ 233 w 516"/>
                  <a:gd name="T41" fmla="*/ 94 h 325"/>
                  <a:gd name="T42" fmla="*/ 216 w 516"/>
                  <a:gd name="T43" fmla="*/ 183 h 325"/>
                  <a:gd name="T44" fmla="*/ 152 w 516"/>
                  <a:gd name="T45" fmla="*/ 228 h 325"/>
                  <a:gd name="T46" fmla="*/ 99 w 516"/>
                  <a:gd name="T47" fmla="*/ 245 h 325"/>
                  <a:gd name="T48" fmla="*/ 85 w 516"/>
                  <a:gd name="T49" fmla="*/ 22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6" h="325">
                    <a:moveTo>
                      <a:pt x="85" y="228"/>
                    </a:moveTo>
                    <a:lnTo>
                      <a:pt x="69" y="260"/>
                    </a:lnTo>
                    <a:lnTo>
                      <a:pt x="48" y="269"/>
                    </a:lnTo>
                    <a:lnTo>
                      <a:pt x="47" y="291"/>
                    </a:lnTo>
                    <a:lnTo>
                      <a:pt x="2" y="307"/>
                    </a:lnTo>
                    <a:lnTo>
                      <a:pt x="0" y="325"/>
                    </a:lnTo>
                    <a:lnTo>
                      <a:pt x="122" y="303"/>
                    </a:lnTo>
                    <a:lnTo>
                      <a:pt x="345" y="256"/>
                    </a:lnTo>
                    <a:lnTo>
                      <a:pt x="516" y="215"/>
                    </a:lnTo>
                    <a:lnTo>
                      <a:pt x="516" y="182"/>
                    </a:lnTo>
                    <a:lnTo>
                      <a:pt x="497" y="172"/>
                    </a:lnTo>
                    <a:lnTo>
                      <a:pt x="482" y="189"/>
                    </a:lnTo>
                    <a:lnTo>
                      <a:pt x="474" y="144"/>
                    </a:lnTo>
                    <a:lnTo>
                      <a:pt x="482" y="105"/>
                    </a:lnTo>
                    <a:lnTo>
                      <a:pt x="420" y="76"/>
                    </a:lnTo>
                    <a:lnTo>
                      <a:pt x="376" y="83"/>
                    </a:lnTo>
                    <a:lnTo>
                      <a:pt x="375" y="23"/>
                    </a:lnTo>
                    <a:lnTo>
                      <a:pt x="329" y="0"/>
                    </a:lnTo>
                    <a:lnTo>
                      <a:pt x="295" y="14"/>
                    </a:lnTo>
                    <a:lnTo>
                      <a:pt x="273" y="70"/>
                    </a:lnTo>
                    <a:lnTo>
                      <a:pt x="233" y="94"/>
                    </a:lnTo>
                    <a:lnTo>
                      <a:pt x="216" y="183"/>
                    </a:lnTo>
                    <a:lnTo>
                      <a:pt x="152" y="228"/>
                    </a:lnTo>
                    <a:lnTo>
                      <a:pt x="99" y="245"/>
                    </a:lnTo>
                    <a:lnTo>
                      <a:pt x="85" y="228"/>
                    </a:lnTo>
                    <a:close/>
                  </a:path>
                </a:pathLst>
              </a:custGeom>
              <a:grpFill/>
              <a:ln w="12700">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 name="Freeform 222"/>
              <p:cNvSpPr>
                <a:spLocks/>
              </p:cNvSpPr>
              <p:nvPr/>
            </p:nvSpPr>
            <p:spPr bwMode="auto">
              <a:xfrm>
                <a:off x="7972490" y="3649055"/>
                <a:ext cx="73568" cy="121287"/>
              </a:xfrm>
              <a:custGeom>
                <a:avLst/>
                <a:gdLst>
                  <a:gd name="T0" fmla="*/ 0 w 37"/>
                  <a:gd name="T1" fmla="*/ 5 h 61"/>
                  <a:gd name="T2" fmla="*/ 37 w 37"/>
                  <a:gd name="T3" fmla="*/ 0 h 61"/>
                  <a:gd name="T4" fmla="*/ 16 w 37"/>
                  <a:gd name="T5" fmla="*/ 61 h 61"/>
                  <a:gd name="T6" fmla="*/ 1 w 37"/>
                  <a:gd name="T7" fmla="*/ 60 h 61"/>
                  <a:gd name="T8" fmla="*/ 0 w 37"/>
                  <a:gd name="T9" fmla="*/ 5 h 61"/>
                </a:gdLst>
                <a:ahLst/>
                <a:cxnLst>
                  <a:cxn ang="0">
                    <a:pos x="T0" y="T1"/>
                  </a:cxn>
                  <a:cxn ang="0">
                    <a:pos x="T2" y="T3"/>
                  </a:cxn>
                  <a:cxn ang="0">
                    <a:pos x="T4" y="T5"/>
                  </a:cxn>
                  <a:cxn ang="0">
                    <a:pos x="T6" y="T7"/>
                  </a:cxn>
                  <a:cxn ang="0">
                    <a:pos x="T8" y="T9"/>
                  </a:cxn>
                </a:cxnLst>
                <a:rect l="0" t="0" r="r" b="b"/>
                <a:pathLst>
                  <a:path w="37" h="61">
                    <a:moveTo>
                      <a:pt x="0" y="5"/>
                    </a:moveTo>
                    <a:lnTo>
                      <a:pt x="37" y="0"/>
                    </a:lnTo>
                    <a:lnTo>
                      <a:pt x="16" y="61"/>
                    </a:lnTo>
                    <a:lnTo>
                      <a:pt x="1" y="60"/>
                    </a:lnTo>
                    <a:lnTo>
                      <a:pt x="0" y="5"/>
                    </a:lnTo>
                    <a:close/>
                  </a:path>
                </a:pathLst>
              </a:custGeom>
              <a:grpFill/>
              <a:ln w="12700">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28" name="Freeform 161"/>
            <p:cNvSpPr>
              <a:spLocks/>
            </p:cNvSpPr>
            <p:nvPr/>
          </p:nvSpPr>
          <p:spPr bwMode="auto">
            <a:xfrm>
              <a:off x="1749999" y="2071328"/>
              <a:ext cx="1101522" cy="917275"/>
            </a:xfrm>
            <a:custGeom>
              <a:avLst/>
              <a:gdLst>
                <a:gd name="T0" fmla="*/ 120 w 554"/>
                <a:gd name="T1" fmla="*/ 0 h 430"/>
                <a:gd name="T2" fmla="*/ 105 w 554"/>
                <a:gd name="T3" fmla="*/ 9 h 430"/>
                <a:gd name="T4" fmla="*/ 95 w 554"/>
                <a:gd name="T5" fmla="*/ 47 h 430"/>
                <a:gd name="T6" fmla="*/ 85 w 554"/>
                <a:gd name="T7" fmla="*/ 79 h 430"/>
                <a:gd name="T8" fmla="*/ 77 w 554"/>
                <a:gd name="T9" fmla="*/ 104 h 430"/>
                <a:gd name="T10" fmla="*/ 68 w 554"/>
                <a:gd name="T11" fmla="*/ 132 h 430"/>
                <a:gd name="T12" fmla="*/ 56 w 554"/>
                <a:gd name="T13" fmla="*/ 160 h 430"/>
                <a:gd name="T14" fmla="*/ 41 w 554"/>
                <a:gd name="T15" fmla="*/ 190 h 430"/>
                <a:gd name="T16" fmla="*/ 21 w 554"/>
                <a:gd name="T17" fmla="*/ 226 h 430"/>
                <a:gd name="T18" fmla="*/ 0 w 554"/>
                <a:gd name="T19" fmla="*/ 260 h 430"/>
                <a:gd name="T20" fmla="*/ 0 w 554"/>
                <a:gd name="T21" fmla="*/ 335 h 430"/>
                <a:gd name="T22" fmla="*/ 311 w 554"/>
                <a:gd name="T23" fmla="*/ 399 h 430"/>
                <a:gd name="T24" fmla="*/ 454 w 554"/>
                <a:gd name="T25" fmla="*/ 430 h 430"/>
                <a:gd name="T26" fmla="*/ 484 w 554"/>
                <a:gd name="T27" fmla="*/ 281 h 430"/>
                <a:gd name="T28" fmla="*/ 503 w 554"/>
                <a:gd name="T29" fmla="*/ 268 h 430"/>
                <a:gd name="T30" fmla="*/ 485 w 554"/>
                <a:gd name="T31" fmla="*/ 234 h 430"/>
                <a:gd name="T32" fmla="*/ 493 w 554"/>
                <a:gd name="T33" fmla="*/ 200 h 430"/>
                <a:gd name="T34" fmla="*/ 554 w 554"/>
                <a:gd name="T35" fmla="*/ 143 h 430"/>
                <a:gd name="T36" fmla="*/ 512 w 554"/>
                <a:gd name="T37" fmla="*/ 92 h 430"/>
                <a:gd name="T38" fmla="*/ 340 w 554"/>
                <a:gd name="T39" fmla="*/ 55 h 430"/>
                <a:gd name="T40" fmla="*/ 317 w 554"/>
                <a:gd name="T41" fmla="*/ 71 h 430"/>
                <a:gd name="T42" fmla="*/ 285 w 554"/>
                <a:gd name="T43" fmla="*/ 44 h 430"/>
                <a:gd name="T44" fmla="*/ 258 w 554"/>
                <a:gd name="T45" fmla="*/ 72 h 430"/>
                <a:gd name="T46" fmla="*/ 231 w 554"/>
                <a:gd name="T47" fmla="*/ 44 h 430"/>
                <a:gd name="T48" fmla="*/ 164 w 554"/>
                <a:gd name="T49" fmla="*/ 46 h 430"/>
                <a:gd name="T50" fmla="*/ 172 w 554"/>
                <a:gd name="T51" fmla="*/ 4 h 430"/>
                <a:gd name="T52" fmla="*/ 120 w 554"/>
                <a:gd name="T5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4" h="430">
                  <a:moveTo>
                    <a:pt x="120" y="0"/>
                  </a:moveTo>
                  <a:lnTo>
                    <a:pt x="105" y="9"/>
                  </a:lnTo>
                  <a:lnTo>
                    <a:pt x="95" y="47"/>
                  </a:lnTo>
                  <a:lnTo>
                    <a:pt x="85" y="79"/>
                  </a:lnTo>
                  <a:lnTo>
                    <a:pt x="77" y="104"/>
                  </a:lnTo>
                  <a:lnTo>
                    <a:pt x="68" y="132"/>
                  </a:lnTo>
                  <a:lnTo>
                    <a:pt x="56" y="160"/>
                  </a:lnTo>
                  <a:lnTo>
                    <a:pt x="41" y="190"/>
                  </a:lnTo>
                  <a:lnTo>
                    <a:pt x="21" y="226"/>
                  </a:lnTo>
                  <a:lnTo>
                    <a:pt x="0" y="260"/>
                  </a:lnTo>
                  <a:lnTo>
                    <a:pt x="0" y="335"/>
                  </a:lnTo>
                  <a:lnTo>
                    <a:pt x="311" y="399"/>
                  </a:lnTo>
                  <a:lnTo>
                    <a:pt x="454" y="430"/>
                  </a:lnTo>
                  <a:lnTo>
                    <a:pt x="484" y="281"/>
                  </a:lnTo>
                  <a:lnTo>
                    <a:pt x="503" y="268"/>
                  </a:lnTo>
                  <a:lnTo>
                    <a:pt x="485" y="234"/>
                  </a:lnTo>
                  <a:lnTo>
                    <a:pt x="493" y="200"/>
                  </a:lnTo>
                  <a:lnTo>
                    <a:pt x="554" y="143"/>
                  </a:lnTo>
                  <a:lnTo>
                    <a:pt x="512" y="92"/>
                  </a:lnTo>
                  <a:lnTo>
                    <a:pt x="340" y="55"/>
                  </a:lnTo>
                  <a:lnTo>
                    <a:pt x="317" y="71"/>
                  </a:lnTo>
                  <a:lnTo>
                    <a:pt x="285" y="44"/>
                  </a:lnTo>
                  <a:lnTo>
                    <a:pt x="258" y="72"/>
                  </a:lnTo>
                  <a:lnTo>
                    <a:pt x="231" y="44"/>
                  </a:lnTo>
                  <a:lnTo>
                    <a:pt x="164" y="46"/>
                  </a:lnTo>
                  <a:lnTo>
                    <a:pt x="172" y="4"/>
                  </a:lnTo>
                  <a:lnTo>
                    <a:pt x="120"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29" name="Freeform 163"/>
            <p:cNvSpPr>
              <a:spLocks/>
            </p:cNvSpPr>
            <p:nvPr/>
          </p:nvSpPr>
          <p:spPr bwMode="auto">
            <a:xfrm>
              <a:off x="4308950" y="1887872"/>
              <a:ext cx="922574" cy="580229"/>
            </a:xfrm>
            <a:custGeom>
              <a:avLst/>
              <a:gdLst>
                <a:gd name="T0" fmla="*/ 3 w 464"/>
                <a:gd name="T1" fmla="*/ 0 h 272"/>
                <a:gd name="T2" fmla="*/ 389 w 464"/>
                <a:gd name="T3" fmla="*/ 10 h 272"/>
                <a:gd name="T4" fmla="*/ 418 w 464"/>
                <a:gd name="T5" fmla="*/ 88 h 272"/>
                <a:gd name="T6" fmla="*/ 445 w 464"/>
                <a:gd name="T7" fmla="*/ 149 h 272"/>
                <a:gd name="T8" fmla="*/ 464 w 464"/>
                <a:gd name="T9" fmla="*/ 249 h 272"/>
                <a:gd name="T10" fmla="*/ 453 w 464"/>
                <a:gd name="T11" fmla="*/ 272 h 272"/>
                <a:gd name="T12" fmla="*/ 309 w 464"/>
                <a:gd name="T13" fmla="*/ 267 h 272"/>
                <a:gd name="T14" fmla="*/ 0 w 464"/>
                <a:gd name="T15" fmla="*/ 263 h 272"/>
                <a:gd name="T16" fmla="*/ 3 w 464"/>
                <a:gd name="T1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272">
                  <a:moveTo>
                    <a:pt x="3" y="0"/>
                  </a:moveTo>
                  <a:lnTo>
                    <a:pt x="389" y="10"/>
                  </a:lnTo>
                  <a:lnTo>
                    <a:pt x="418" y="88"/>
                  </a:lnTo>
                  <a:lnTo>
                    <a:pt x="445" y="149"/>
                  </a:lnTo>
                  <a:lnTo>
                    <a:pt x="464" y="249"/>
                  </a:lnTo>
                  <a:lnTo>
                    <a:pt x="453" y="272"/>
                  </a:lnTo>
                  <a:lnTo>
                    <a:pt x="309" y="267"/>
                  </a:lnTo>
                  <a:lnTo>
                    <a:pt x="0" y="263"/>
                  </a:lnTo>
                  <a:lnTo>
                    <a:pt x="3"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30" name="Freeform 165"/>
            <p:cNvSpPr>
              <a:spLocks/>
            </p:cNvSpPr>
            <p:nvPr/>
          </p:nvSpPr>
          <p:spPr bwMode="auto">
            <a:xfrm>
              <a:off x="4281114" y="2451037"/>
              <a:ext cx="978247" cy="671958"/>
            </a:xfrm>
            <a:custGeom>
              <a:avLst/>
              <a:gdLst>
                <a:gd name="T0" fmla="*/ 8 w 492"/>
                <a:gd name="T1" fmla="*/ 0 h 315"/>
                <a:gd name="T2" fmla="*/ 7 w 492"/>
                <a:gd name="T3" fmla="*/ 123 h 315"/>
                <a:gd name="T4" fmla="*/ 0 w 492"/>
                <a:gd name="T5" fmla="*/ 264 h 315"/>
                <a:gd name="T6" fmla="*/ 357 w 492"/>
                <a:gd name="T7" fmla="*/ 270 h 315"/>
                <a:gd name="T8" fmla="*/ 395 w 492"/>
                <a:gd name="T9" fmla="*/ 290 h 315"/>
                <a:gd name="T10" fmla="*/ 421 w 492"/>
                <a:gd name="T11" fmla="*/ 262 h 315"/>
                <a:gd name="T12" fmla="*/ 492 w 492"/>
                <a:gd name="T13" fmla="*/ 315 h 315"/>
                <a:gd name="T14" fmla="*/ 481 w 492"/>
                <a:gd name="T15" fmla="*/ 260 h 315"/>
                <a:gd name="T16" fmla="*/ 488 w 492"/>
                <a:gd name="T17" fmla="*/ 220 h 315"/>
                <a:gd name="T18" fmla="*/ 492 w 492"/>
                <a:gd name="T19" fmla="*/ 76 h 315"/>
                <a:gd name="T20" fmla="*/ 460 w 492"/>
                <a:gd name="T21" fmla="*/ 45 h 315"/>
                <a:gd name="T22" fmla="*/ 473 w 492"/>
                <a:gd name="T23" fmla="*/ 4 h 315"/>
                <a:gd name="T24" fmla="*/ 239 w 492"/>
                <a:gd name="T25" fmla="*/ 3 h 315"/>
                <a:gd name="T26" fmla="*/ 8 w 492"/>
                <a:gd name="T27"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2" h="315">
                  <a:moveTo>
                    <a:pt x="8" y="0"/>
                  </a:moveTo>
                  <a:lnTo>
                    <a:pt x="7" y="123"/>
                  </a:lnTo>
                  <a:lnTo>
                    <a:pt x="0" y="264"/>
                  </a:lnTo>
                  <a:lnTo>
                    <a:pt x="357" y="270"/>
                  </a:lnTo>
                  <a:lnTo>
                    <a:pt x="395" y="290"/>
                  </a:lnTo>
                  <a:lnTo>
                    <a:pt x="421" y="262"/>
                  </a:lnTo>
                  <a:lnTo>
                    <a:pt x="492" y="315"/>
                  </a:lnTo>
                  <a:lnTo>
                    <a:pt x="481" y="260"/>
                  </a:lnTo>
                  <a:lnTo>
                    <a:pt x="488" y="220"/>
                  </a:lnTo>
                  <a:lnTo>
                    <a:pt x="492" y="76"/>
                  </a:lnTo>
                  <a:lnTo>
                    <a:pt x="460" y="45"/>
                  </a:lnTo>
                  <a:lnTo>
                    <a:pt x="473" y="4"/>
                  </a:lnTo>
                  <a:lnTo>
                    <a:pt x="239" y="3"/>
                  </a:lnTo>
                  <a:lnTo>
                    <a:pt x="8"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31" name="Freeform 167"/>
            <p:cNvSpPr>
              <a:spLocks/>
            </p:cNvSpPr>
            <p:nvPr/>
          </p:nvSpPr>
          <p:spPr bwMode="auto">
            <a:xfrm>
              <a:off x="4271172" y="3012068"/>
              <a:ext cx="1159184" cy="558898"/>
            </a:xfrm>
            <a:custGeom>
              <a:avLst/>
              <a:gdLst>
                <a:gd name="T0" fmla="*/ 7 w 583"/>
                <a:gd name="T1" fmla="*/ 0 h 262"/>
                <a:gd name="T2" fmla="*/ 0 w 583"/>
                <a:gd name="T3" fmla="*/ 173 h 262"/>
                <a:gd name="T4" fmla="*/ 132 w 583"/>
                <a:gd name="T5" fmla="*/ 178 h 262"/>
                <a:gd name="T6" fmla="*/ 131 w 583"/>
                <a:gd name="T7" fmla="*/ 262 h 262"/>
                <a:gd name="T8" fmla="*/ 308 w 583"/>
                <a:gd name="T9" fmla="*/ 260 h 262"/>
                <a:gd name="T10" fmla="*/ 467 w 583"/>
                <a:gd name="T11" fmla="*/ 257 h 262"/>
                <a:gd name="T12" fmla="*/ 583 w 583"/>
                <a:gd name="T13" fmla="*/ 260 h 262"/>
                <a:gd name="T14" fmla="*/ 547 w 583"/>
                <a:gd name="T15" fmla="*/ 186 h 262"/>
                <a:gd name="T16" fmla="*/ 522 w 583"/>
                <a:gd name="T17" fmla="*/ 117 h 262"/>
                <a:gd name="T18" fmla="*/ 495 w 583"/>
                <a:gd name="T19" fmla="*/ 47 h 262"/>
                <a:gd name="T20" fmla="*/ 428 w 583"/>
                <a:gd name="T21" fmla="*/ 1 h 262"/>
                <a:gd name="T22" fmla="*/ 399 w 583"/>
                <a:gd name="T23" fmla="*/ 28 h 262"/>
                <a:gd name="T24" fmla="*/ 362 w 583"/>
                <a:gd name="T25" fmla="*/ 9 h 262"/>
                <a:gd name="T26" fmla="*/ 204 w 583"/>
                <a:gd name="T27" fmla="*/ 3 h 262"/>
                <a:gd name="T28" fmla="*/ 7 w 583"/>
                <a:gd name="T2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3" h="262">
                  <a:moveTo>
                    <a:pt x="7" y="0"/>
                  </a:moveTo>
                  <a:lnTo>
                    <a:pt x="0" y="173"/>
                  </a:lnTo>
                  <a:lnTo>
                    <a:pt x="132" y="178"/>
                  </a:lnTo>
                  <a:lnTo>
                    <a:pt x="131" y="262"/>
                  </a:lnTo>
                  <a:lnTo>
                    <a:pt x="308" y="260"/>
                  </a:lnTo>
                  <a:lnTo>
                    <a:pt x="467" y="257"/>
                  </a:lnTo>
                  <a:lnTo>
                    <a:pt x="583" y="260"/>
                  </a:lnTo>
                  <a:lnTo>
                    <a:pt x="547" y="186"/>
                  </a:lnTo>
                  <a:lnTo>
                    <a:pt x="522" y="117"/>
                  </a:lnTo>
                  <a:lnTo>
                    <a:pt x="495" y="47"/>
                  </a:lnTo>
                  <a:lnTo>
                    <a:pt x="428" y="1"/>
                  </a:lnTo>
                  <a:lnTo>
                    <a:pt x="399" y="28"/>
                  </a:lnTo>
                  <a:lnTo>
                    <a:pt x="362" y="9"/>
                  </a:lnTo>
                  <a:lnTo>
                    <a:pt x="204" y="3"/>
                  </a:lnTo>
                  <a:lnTo>
                    <a:pt x="7"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32" name="Freeform 169"/>
            <p:cNvSpPr>
              <a:spLocks/>
            </p:cNvSpPr>
            <p:nvPr/>
          </p:nvSpPr>
          <p:spPr bwMode="auto">
            <a:xfrm>
              <a:off x="4510160" y="3561993"/>
              <a:ext cx="1025576" cy="550805"/>
            </a:xfrm>
            <a:custGeom>
              <a:avLst/>
              <a:gdLst>
                <a:gd name="T0" fmla="*/ 4 w 511"/>
                <a:gd name="T1" fmla="*/ 3 h 258"/>
                <a:gd name="T2" fmla="*/ 3 w 511"/>
                <a:gd name="T3" fmla="*/ 151 h 258"/>
                <a:gd name="T4" fmla="*/ 0 w 511"/>
                <a:gd name="T5" fmla="*/ 254 h 258"/>
                <a:gd name="T6" fmla="*/ 511 w 511"/>
                <a:gd name="T7" fmla="*/ 258 h 258"/>
                <a:gd name="T8" fmla="*/ 501 w 511"/>
                <a:gd name="T9" fmla="*/ 123 h 258"/>
                <a:gd name="T10" fmla="*/ 501 w 511"/>
                <a:gd name="T11" fmla="*/ 74 h 258"/>
                <a:gd name="T12" fmla="*/ 460 w 511"/>
                <a:gd name="T13" fmla="*/ 42 h 258"/>
                <a:gd name="T14" fmla="*/ 472 w 511"/>
                <a:gd name="T15" fmla="*/ 16 h 258"/>
                <a:gd name="T16" fmla="*/ 455 w 511"/>
                <a:gd name="T17" fmla="*/ 0 h 258"/>
                <a:gd name="T18" fmla="*/ 222 w 511"/>
                <a:gd name="T19" fmla="*/ 3 h 258"/>
                <a:gd name="T20" fmla="*/ 4 w 511"/>
                <a:gd name="T21" fmla="*/ 3 h 258"/>
                <a:gd name="connsiteX0" fmla="*/ 172 w 10094"/>
                <a:gd name="connsiteY0" fmla="*/ 116 h 10000"/>
                <a:gd name="connsiteX1" fmla="*/ 153 w 10094"/>
                <a:gd name="connsiteY1" fmla="*/ 5853 h 10000"/>
                <a:gd name="connsiteX2" fmla="*/ 0 w 10094"/>
                <a:gd name="connsiteY2" fmla="*/ 9969 h 10000"/>
                <a:gd name="connsiteX3" fmla="*/ 10094 w 10094"/>
                <a:gd name="connsiteY3" fmla="*/ 10000 h 10000"/>
                <a:gd name="connsiteX4" fmla="*/ 9898 w 10094"/>
                <a:gd name="connsiteY4" fmla="*/ 4767 h 10000"/>
                <a:gd name="connsiteX5" fmla="*/ 9898 w 10094"/>
                <a:gd name="connsiteY5" fmla="*/ 2868 h 10000"/>
                <a:gd name="connsiteX6" fmla="*/ 9096 w 10094"/>
                <a:gd name="connsiteY6" fmla="*/ 1628 h 10000"/>
                <a:gd name="connsiteX7" fmla="*/ 9331 w 10094"/>
                <a:gd name="connsiteY7" fmla="*/ 620 h 10000"/>
                <a:gd name="connsiteX8" fmla="*/ 8998 w 10094"/>
                <a:gd name="connsiteY8" fmla="*/ 0 h 10000"/>
                <a:gd name="connsiteX9" fmla="*/ 4438 w 10094"/>
                <a:gd name="connsiteY9" fmla="*/ 116 h 10000"/>
                <a:gd name="connsiteX10" fmla="*/ 172 w 10094"/>
                <a:gd name="connsiteY10" fmla="*/ 116 h 10000"/>
                <a:gd name="connsiteX0" fmla="*/ 172 w 10094"/>
                <a:gd name="connsiteY0" fmla="*/ 124 h 10008"/>
                <a:gd name="connsiteX1" fmla="*/ 153 w 10094"/>
                <a:gd name="connsiteY1" fmla="*/ 5861 h 10008"/>
                <a:gd name="connsiteX2" fmla="*/ 0 w 10094"/>
                <a:gd name="connsiteY2" fmla="*/ 9977 h 10008"/>
                <a:gd name="connsiteX3" fmla="*/ 10094 w 10094"/>
                <a:gd name="connsiteY3" fmla="*/ 10008 h 10008"/>
                <a:gd name="connsiteX4" fmla="*/ 9898 w 10094"/>
                <a:gd name="connsiteY4" fmla="*/ 4775 h 10008"/>
                <a:gd name="connsiteX5" fmla="*/ 9898 w 10094"/>
                <a:gd name="connsiteY5" fmla="*/ 2876 h 10008"/>
                <a:gd name="connsiteX6" fmla="*/ 9096 w 10094"/>
                <a:gd name="connsiteY6" fmla="*/ 1636 h 10008"/>
                <a:gd name="connsiteX7" fmla="*/ 9331 w 10094"/>
                <a:gd name="connsiteY7" fmla="*/ 628 h 10008"/>
                <a:gd name="connsiteX8" fmla="*/ 8998 w 10094"/>
                <a:gd name="connsiteY8" fmla="*/ 8 h 10008"/>
                <a:gd name="connsiteX9" fmla="*/ 4625 w 10094"/>
                <a:gd name="connsiteY9" fmla="*/ 0 h 10008"/>
                <a:gd name="connsiteX10" fmla="*/ 172 w 10094"/>
                <a:gd name="connsiteY10" fmla="*/ 124 h 10008"/>
                <a:gd name="connsiteX0" fmla="*/ 172 w 10094"/>
                <a:gd name="connsiteY0" fmla="*/ 124 h 10008"/>
                <a:gd name="connsiteX1" fmla="*/ 28 w 10094"/>
                <a:gd name="connsiteY1" fmla="*/ 5923 h 10008"/>
                <a:gd name="connsiteX2" fmla="*/ 0 w 10094"/>
                <a:gd name="connsiteY2" fmla="*/ 9977 h 10008"/>
                <a:gd name="connsiteX3" fmla="*/ 10094 w 10094"/>
                <a:gd name="connsiteY3" fmla="*/ 10008 h 10008"/>
                <a:gd name="connsiteX4" fmla="*/ 9898 w 10094"/>
                <a:gd name="connsiteY4" fmla="*/ 4775 h 10008"/>
                <a:gd name="connsiteX5" fmla="*/ 9898 w 10094"/>
                <a:gd name="connsiteY5" fmla="*/ 2876 h 10008"/>
                <a:gd name="connsiteX6" fmla="*/ 9096 w 10094"/>
                <a:gd name="connsiteY6" fmla="*/ 1636 h 10008"/>
                <a:gd name="connsiteX7" fmla="*/ 9331 w 10094"/>
                <a:gd name="connsiteY7" fmla="*/ 628 h 10008"/>
                <a:gd name="connsiteX8" fmla="*/ 8998 w 10094"/>
                <a:gd name="connsiteY8" fmla="*/ 8 h 10008"/>
                <a:gd name="connsiteX9" fmla="*/ 4625 w 10094"/>
                <a:gd name="connsiteY9" fmla="*/ 0 h 10008"/>
                <a:gd name="connsiteX10" fmla="*/ 172 w 10094"/>
                <a:gd name="connsiteY10" fmla="*/ 124 h 1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4" h="10008">
                  <a:moveTo>
                    <a:pt x="172" y="124"/>
                  </a:moveTo>
                  <a:cubicBezTo>
                    <a:pt x="166" y="2036"/>
                    <a:pt x="34" y="4011"/>
                    <a:pt x="28" y="5923"/>
                  </a:cubicBezTo>
                  <a:cubicBezTo>
                    <a:pt x="19" y="7274"/>
                    <a:pt x="9" y="8626"/>
                    <a:pt x="0" y="9977"/>
                  </a:cubicBezTo>
                  <a:lnTo>
                    <a:pt x="10094" y="10008"/>
                  </a:lnTo>
                  <a:cubicBezTo>
                    <a:pt x="10029" y="8264"/>
                    <a:pt x="9963" y="6519"/>
                    <a:pt x="9898" y="4775"/>
                  </a:cubicBezTo>
                  <a:lnTo>
                    <a:pt x="9898" y="2876"/>
                  </a:lnTo>
                  <a:lnTo>
                    <a:pt x="9096" y="1636"/>
                  </a:lnTo>
                  <a:cubicBezTo>
                    <a:pt x="9174" y="1300"/>
                    <a:pt x="9253" y="964"/>
                    <a:pt x="9331" y="628"/>
                  </a:cubicBezTo>
                  <a:lnTo>
                    <a:pt x="8998" y="8"/>
                  </a:lnTo>
                  <a:lnTo>
                    <a:pt x="4625" y="0"/>
                  </a:lnTo>
                  <a:lnTo>
                    <a:pt x="172" y="124"/>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33" name="Freeform 171"/>
            <p:cNvSpPr>
              <a:spLocks/>
            </p:cNvSpPr>
            <p:nvPr/>
          </p:nvSpPr>
          <p:spPr bwMode="auto">
            <a:xfrm>
              <a:off x="4376553" y="4104267"/>
              <a:ext cx="1196961" cy="620761"/>
            </a:xfrm>
            <a:custGeom>
              <a:avLst/>
              <a:gdLst>
                <a:gd name="T0" fmla="*/ 5 w 602"/>
                <a:gd name="T1" fmla="*/ 0 h 291"/>
                <a:gd name="T2" fmla="*/ 0 w 602"/>
                <a:gd name="T3" fmla="*/ 52 h 291"/>
                <a:gd name="T4" fmla="*/ 214 w 602"/>
                <a:gd name="T5" fmla="*/ 59 h 291"/>
                <a:gd name="T6" fmla="*/ 215 w 602"/>
                <a:gd name="T7" fmla="*/ 225 h 291"/>
                <a:gd name="T8" fmla="*/ 324 w 602"/>
                <a:gd name="T9" fmla="*/ 271 h 291"/>
                <a:gd name="T10" fmla="*/ 355 w 602"/>
                <a:gd name="T11" fmla="*/ 254 h 291"/>
                <a:gd name="T12" fmla="*/ 425 w 602"/>
                <a:gd name="T13" fmla="*/ 291 h 291"/>
                <a:gd name="T14" fmla="*/ 469 w 602"/>
                <a:gd name="T15" fmla="*/ 290 h 291"/>
                <a:gd name="T16" fmla="*/ 553 w 602"/>
                <a:gd name="T17" fmla="*/ 254 h 291"/>
                <a:gd name="T18" fmla="*/ 602 w 602"/>
                <a:gd name="T19" fmla="*/ 288 h 291"/>
                <a:gd name="T20" fmla="*/ 602 w 602"/>
                <a:gd name="T21" fmla="*/ 109 h 291"/>
                <a:gd name="T22" fmla="*/ 586 w 602"/>
                <a:gd name="T23" fmla="*/ 4 h 291"/>
                <a:gd name="T24" fmla="*/ 5 w 602"/>
                <a:gd name="T25"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2" h="291">
                  <a:moveTo>
                    <a:pt x="5" y="0"/>
                  </a:moveTo>
                  <a:lnTo>
                    <a:pt x="0" y="52"/>
                  </a:lnTo>
                  <a:lnTo>
                    <a:pt x="214" y="59"/>
                  </a:lnTo>
                  <a:lnTo>
                    <a:pt x="215" y="225"/>
                  </a:lnTo>
                  <a:lnTo>
                    <a:pt x="324" y="271"/>
                  </a:lnTo>
                  <a:lnTo>
                    <a:pt x="355" y="254"/>
                  </a:lnTo>
                  <a:lnTo>
                    <a:pt x="425" y="291"/>
                  </a:lnTo>
                  <a:lnTo>
                    <a:pt x="469" y="290"/>
                  </a:lnTo>
                  <a:lnTo>
                    <a:pt x="553" y="254"/>
                  </a:lnTo>
                  <a:lnTo>
                    <a:pt x="602" y="288"/>
                  </a:lnTo>
                  <a:lnTo>
                    <a:pt x="602" y="109"/>
                  </a:lnTo>
                  <a:lnTo>
                    <a:pt x="586" y="4"/>
                  </a:lnTo>
                  <a:lnTo>
                    <a:pt x="5"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34" name="Freeform 175"/>
            <p:cNvSpPr>
              <a:spLocks/>
            </p:cNvSpPr>
            <p:nvPr/>
          </p:nvSpPr>
          <p:spPr bwMode="auto">
            <a:xfrm>
              <a:off x="5080414" y="1817477"/>
              <a:ext cx="912634" cy="1100730"/>
            </a:xfrm>
            <a:custGeom>
              <a:avLst/>
              <a:gdLst>
                <a:gd name="T0" fmla="*/ 0 w 459"/>
                <a:gd name="T1" fmla="*/ 40 h 516"/>
                <a:gd name="T2" fmla="*/ 121 w 459"/>
                <a:gd name="T3" fmla="*/ 40 h 516"/>
                <a:gd name="T4" fmla="*/ 118 w 459"/>
                <a:gd name="T5" fmla="*/ 0 h 516"/>
                <a:gd name="T6" fmla="*/ 145 w 459"/>
                <a:gd name="T7" fmla="*/ 11 h 516"/>
                <a:gd name="T8" fmla="*/ 150 w 459"/>
                <a:gd name="T9" fmla="*/ 42 h 516"/>
                <a:gd name="T10" fmla="*/ 208 w 459"/>
                <a:gd name="T11" fmla="*/ 76 h 516"/>
                <a:gd name="T12" fmla="*/ 225 w 459"/>
                <a:gd name="T13" fmla="*/ 61 h 516"/>
                <a:gd name="T14" fmla="*/ 259 w 459"/>
                <a:gd name="T15" fmla="*/ 61 h 516"/>
                <a:gd name="T16" fmla="*/ 285 w 459"/>
                <a:gd name="T17" fmla="*/ 89 h 516"/>
                <a:gd name="T18" fmla="*/ 302 w 459"/>
                <a:gd name="T19" fmla="*/ 80 h 516"/>
                <a:gd name="T20" fmla="*/ 353 w 459"/>
                <a:gd name="T21" fmla="*/ 91 h 516"/>
                <a:gd name="T22" fmla="*/ 371 w 459"/>
                <a:gd name="T23" fmla="*/ 69 h 516"/>
                <a:gd name="T24" fmla="*/ 402 w 459"/>
                <a:gd name="T25" fmla="*/ 86 h 516"/>
                <a:gd name="T26" fmla="*/ 459 w 459"/>
                <a:gd name="T27" fmla="*/ 84 h 516"/>
                <a:gd name="T28" fmla="*/ 367 w 459"/>
                <a:gd name="T29" fmla="*/ 147 h 516"/>
                <a:gd name="T30" fmla="*/ 321 w 459"/>
                <a:gd name="T31" fmla="*/ 203 h 516"/>
                <a:gd name="T32" fmla="*/ 331 w 459"/>
                <a:gd name="T33" fmla="*/ 286 h 516"/>
                <a:gd name="T34" fmla="*/ 299 w 459"/>
                <a:gd name="T35" fmla="*/ 319 h 516"/>
                <a:gd name="T36" fmla="*/ 312 w 459"/>
                <a:gd name="T37" fmla="*/ 344 h 516"/>
                <a:gd name="T38" fmla="*/ 312 w 459"/>
                <a:gd name="T39" fmla="*/ 404 h 516"/>
                <a:gd name="T40" fmla="*/ 343 w 459"/>
                <a:gd name="T41" fmla="*/ 404 h 516"/>
                <a:gd name="T42" fmla="*/ 389 w 459"/>
                <a:gd name="T43" fmla="*/ 447 h 516"/>
                <a:gd name="T44" fmla="*/ 408 w 459"/>
                <a:gd name="T45" fmla="*/ 500 h 516"/>
                <a:gd name="T46" fmla="*/ 85 w 459"/>
                <a:gd name="T47" fmla="*/ 516 h 516"/>
                <a:gd name="T48" fmla="*/ 86 w 459"/>
                <a:gd name="T49" fmla="*/ 372 h 516"/>
                <a:gd name="T50" fmla="*/ 57 w 459"/>
                <a:gd name="T51" fmla="*/ 341 h 516"/>
                <a:gd name="T52" fmla="*/ 67 w 459"/>
                <a:gd name="T53" fmla="*/ 304 h 516"/>
                <a:gd name="T54" fmla="*/ 76 w 459"/>
                <a:gd name="T55" fmla="*/ 281 h 516"/>
                <a:gd name="T56" fmla="*/ 57 w 459"/>
                <a:gd name="T57" fmla="*/ 183 h 516"/>
                <a:gd name="T58" fmla="*/ 29 w 459"/>
                <a:gd name="T59" fmla="*/ 118 h 516"/>
                <a:gd name="T60" fmla="*/ 0 w 459"/>
                <a:gd name="T61" fmla="*/ 4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9" h="516">
                  <a:moveTo>
                    <a:pt x="0" y="40"/>
                  </a:moveTo>
                  <a:lnTo>
                    <a:pt x="121" y="40"/>
                  </a:lnTo>
                  <a:lnTo>
                    <a:pt x="118" y="0"/>
                  </a:lnTo>
                  <a:lnTo>
                    <a:pt x="145" y="11"/>
                  </a:lnTo>
                  <a:lnTo>
                    <a:pt x="150" y="42"/>
                  </a:lnTo>
                  <a:lnTo>
                    <a:pt x="208" y="76"/>
                  </a:lnTo>
                  <a:lnTo>
                    <a:pt x="225" y="61"/>
                  </a:lnTo>
                  <a:lnTo>
                    <a:pt x="259" y="61"/>
                  </a:lnTo>
                  <a:lnTo>
                    <a:pt x="285" y="89"/>
                  </a:lnTo>
                  <a:lnTo>
                    <a:pt x="302" y="80"/>
                  </a:lnTo>
                  <a:lnTo>
                    <a:pt x="353" y="91"/>
                  </a:lnTo>
                  <a:lnTo>
                    <a:pt x="371" y="69"/>
                  </a:lnTo>
                  <a:lnTo>
                    <a:pt x="402" y="86"/>
                  </a:lnTo>
                  <a:lnTo>
                    <a:pt x="459" y="84"/>
                  </a:lnTo>
                  <a:lnTo>
                    <a:pt x="367" y="147"/>
                  </a:lnTo>
                  <a:lnTo>
                    <a:pt x="321" y="203"/>
                  </a:lnTo>
                  <a:lnTo>
                    <a:pt x="331" y="286"/>
                  </a:lnTo>
                  <a:lnTo>
                    <a:pt x="299" y="319"/>
                  </a:lnTo>
                  <a:lnTo>
                    <a:pt x="312" y="344"/>
                  </a:lnTo>
                  <a:lnTo>
                    <a:pt x="312" y="404"/>
                  </a:lnTo>
                  <a:lnTo>
                    <a:pt x="343" y="404"/>
                  </a:lnTo>
                  <a:lnTo>
                    <a:pt x="389" y="447"/>
                  </a:lnTo>
                  <a:lnTo>
                    <a:pt x="408" y="500"/>
                  </a:lnTo>
                  <a:lnTo>
                    <a:pt x="85" y="516"/>
                  </a:lnTo>
                  <a:lnTo>
                    <a:pt x="86" y="372"/>
                  </a:lnTo>
                  <a:lnTo>
                    <a:pt x="57" y="341"/>
                  </a:lnTo>
                  <a:lnTo>
                    <a:pt x="67" y="304"/>
                  </a:lnTo>
                  <a:lnTo>
                    <a:pt x="76" y="281"/>
                  </a:lnTo>
                  <a:lnTo>
                    <a:pt x="57" y="183"/>
                  </a:lnTo>
                  <a:lnTo>
                    <a:pt x="29" y="118"/>
                  </a:lnTo>
                  <a:lnTo>
                    <a:pt x="0" y="4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35" name="Freeform 226"/>
            <p:cNvSpPr>
              <a:spLocks/>
            </p:cNvSpPr>
            <p:nvPr/>
          </p:nvSpPr>
          <p:spPr bwMode="auto">
            <a:xfrm>
              <a:off x="1654560" y="2770603"/>
              <a:ext cx="1169125" cy="1950082"/>
            </a:xfrm>
            <a:custGeom>
              <a:avLst/>
              <a:gdLst>
                <a:gd name="T0" fmla="*/ 45 w 588"/>
                <a:gd name="T1" fmla="*/ 0 h 904"/>
                <a:gd name="T2" fmla="*/ 314 w 588"/>
                <a:gd name="T3" fmla="*/ 54 h 904"/>
                <a:gd name="T4" fmla="*/ 256 w 588"/>
                <a:gd name="T5" fmla="*/ 319 h 904"/>
                <a:gd name="T6" fmla="*/ 559 w 588"/>
                <a:gd name="T7" fmla="*/ 725 h 904"/>
                <a:gd name="T8" fmla="*/ 588 w 588"/>
                <a:gd name="T9" fmla="*/ 776 h 904"/>
                <a:gd name="T10" fmla="*/ 558 w 588"/>
                <a:gd name="T11" fmla="*/ 801 h 904"/>
                <a:gd name="T12" fmla="*/ 539 w 588"/>
                <a:gd name="T13" fmla="*/ 846 h 904"/>
                <a:gd name="T14" fmla="*/ 522 w 588"/>
                <a:gd name="T15" fmla="*/ 873 h 904"/>
                <a:gd name="T16" fmla="*/ 540 w 588"/>
                <a:gd name="T17" fmla="*/ 896 h 904"/>
                <a:gd name="T18" fmla="*/ 510 w 588"/>
                <a:gd name="T19" fmla="*/ 904 h 904"/>
                <a:gd name="T20" fmla="*/ 331 w 588"/>
                <a:gd name="T21" fmla="*/ 898 h 904"/>
                <a:gd name="T22" fmla="*/ 320 w 588"/>
                <a:gd name="T23" fmla="*/ 845 h 904"/>
                <a:gd name="T24" fmla="*/ 289 w 588"/>
                <a:gd name="T25" fmla="*/ 806 h 904"/>
                <a:gd name="T26" fmla="*/ 266 w 588"/>
                <a:gd name="T27" fmla="*/ 792 h 904"/>
                <a:gd name="T28" fmla="*/ 259 w 588"/>
                <a:gd name="T29" fmla="*/ 765 h 904"/>
                <a:gd name="T30" fmla="*/ 240 w 588"/>
                <a:gd name="T31" fmla="*/ 749 h 904"/>
                <a:gd name="T32" fmla="*/ 221 w 588"/>
                <a:gd name="T33" fmla="*/ 730 h 904"/>
                <a:gd name="T34" fmla="*/ 216 w 588"/>
                <a:gd name="T35" fmla="*/ 709 h 904"/>
                <a:gd name="T36" fmla="*/ 198 w 588"/>
                <a:gd name="T37" fmla="*/ 695 h 904"/>
                <a:gd name="T38" fmla="*/ 171 w 588"/>
                <a:gd name="T39" fmla="*/ 703 h 904"/>
                <a:gd name="T40" fmla="*/ 139 w 588"/>
                <a:gd name="T41" fmla="*/ 692 h 904"/>
                <a:gd name="T42" fmla="*/ 139 w 588"/>
                <a:gd name="T43" fmla="*/ 680 h 904"/>
                <a:gd name="T44" fmla="*/ 138 w 588"/>
                <a:gd name="T45" fmla="*/ 655 h 904"/>
                <a:gd name="T46" fmla="*/ 125 w 588"/>
                <a:gd name="T47" fmla="*/ 628 h 904"/>
                <a:gd name="T48" fmla="*/ 124 w 588"/>
                <a:gd name="T49" fmla="*/ 605 h 904"/>
                <a:gd name="T50" fmla="*/ 110 w 588"/>
                <a:gd name="T51" fmla="*/ 585 h 904"/>
                <a:gd name="T52" fmla="*/ 114 w 588"/>
                <a:gd name="T53" fmla="*/ 567 h 904"/>
                <a:gd name="T54" fmla="*/ 75 w 588"/>
                <a:gd name="T55" fmla="*/ 521 h 904"/>
                <a:gd name="T56" fmla="*/ 75 w 588"/>
                <a:gd name="T57" fmla="*/ 495 h 904"/>
                <a:gd name="T58" fmla="*/ 95 w 588"/>
                <a:gd name="T59" fmla="*/ 485 h 904"/>
                <a:gd name="T60" fmla="*/ 95 w 588"/>
                <a:gd name="T61" fmla="*/ 468 h 904"/>
                <a:gd name="T62" fmla="*/ 75 w 588"/>
                <a:gd name="T63" fmla="*/ 463 h 904"/>
                <a:gd name="T64" fmla="*/ 66 w 588"/>
                <a:gd name="T65" fmla="*/ 439 h 904"/>
                <a:gd name="T66" fmla="*/ 56 w 588"/>
                <a:gd name="T67" fmla="*/ 394 h 904"/>
                <a:gd name="T68" fmla="*/ 85 w 588"/>
                <a:gd name="T69" fmla="*/ 419 h 904"/>
                <a:gd name="T70" fmla="*/ 74 w 588"/>
                <a:gd name="T71" fmla="*/ 387 h 904"/>
                <a:gd name="T72" fmla="*/ 95 w 588"/>
                <a:gd name="T73" fmla="*/ 387 h 904"/>
                <a:gd name="T74" fmla="*/ 95 w 588"/>
                <a:gd name="T75" fmla="*/ 365 h 904"/>
                <a:gd name="T76" fmla="*/ 74 w 588"/>
                <a:gd name="T77" fmla="*/ 349 h 904"/>
                <a:gd name="T78" fmla="*/ 64 w 588"/>
                <a:gd name="T79" fmla="*/ 370 h 904"/>
                <a:gd name="T80" fmla="*/ 45 w 588"/>
                <a:gd name="T81" fmla="*/ 364 h 904"/>
                <a:gd name="T82" fmla="*/ 7 w 588"/>
                <a:gd name="T83" fmla="*/ 261 h 904"/>
                <a:gd name="T84" fmla="*/ 18 w 588"/>
                <a:gd name="T85" fmla="*/ 188 h 904"/>
                <a:gd name="T86" fmla="*/ 0 w 588"/>
                <a:gd name="T87" fmla="*/ 147 h 904"/>
                <a:gd name="T88" fmla="*/ 8 w 588"/>
                <a:gd name="T89" fmla="*/ 116 h 904"/>
                <a:gd name="T90" fmla="*/ 27 w 588"/>
                <a:gd name="T91" fmla="*/ 109 h 904"/>
                <a:gd name="T92" fmla="*/ 45 w 588"/>
                <a:gd name="T93" fmla="*/ 62 h 904"/>
                <a:gd name="T94" fmla="*/ 45 w 588"/>
                <a:gd name="T95"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88" h="904">
                  <a:moveTo>
                    <a:pt x="45" y="0"/>
                  </a:moveTo>
                  <a:lnTo>
                    <a:pt x="314" y="54"/>
                  </a:lnTo>
                  <a:lnTo>
                    <a:pt x="256" y="319"/>
                  </a:lnTo>
                  <a:lnTo>
                    <a:pt x="559" y="725"/>
                  </a:lnTo>
                  <a:lnTo>
                    <a:pt x="588" y="776"/>
                  </a:lnTo>
                  <a:lnTo>
                    <a:pt x="558" y="801"/>
                  </a:lnTo>
                  <a:lnTo>
                    <a:pt x="539" y="846"/>
                  </a:lnTo>
                  <a:lnTo>
                    <a:pt x="522" y="873"/>
                  </a:lnTo>
                  <a:lnTo>
                    <a:pt x="540" y="896"/>
                  </a:lnTo>
                  <a:lnTo>
                    <a:pt x="510" y="904"/>
                  </a:lnTo>
                  <a:lnTo>
                    <a:pt x="331" y="898"/>
                  </a:lnTo>
                  <a:lnTo>
                    <a:pt x="320" y="845"/>
                  </a:lnTo>
                  <a:lnTo>
                    <a:pt x="289" y="806"/>
                  </a:lnTo>
                  <a:lnTo>
                    <a:pt x="266" y="792"/>
                  </a:lnTo>
                  <a:lnTo>
                    <a:pt x="259" y="765"/>
                  </a:lnTo>
                  <a:lnTo>
                    <a:pt x="240" y="749"/>
                  </a:lnTo>
                  <a:lnTo>
                    <a:pt x="221" y="730"/>
                  </a:lnTo>
                  <a:lnTo>
                    <a:pt x="216" y="709"/>
                  </a:lnTo>
                  <a:lnTo>
                    <a:pt x="198" y="695"/>
                  </a:lnTo>
                  <a:lnTo>
                    <a:pt x="171" y="703"/>
                  </a:lnTo>
                  <a:lnTo>
                    <a:pt x="139" y="692"/>
                  </a:lnTo>
                  <a:lnTo>
                    <a:pt x="139" y="680"/>
                  </a:lnTo>
                  <a:lnTo>
                    <a:pt x="138" y="655"/>
                  </a:lnTo>
                  <a:lnTo>
                    <a:pt x="125" y="628"/>
                  </a:lnTo>
                  <a:lnTo>
                    <a:pt x="124" y="605"/>
                  </a:lnTo>
                  <a:lnTo>
                    <a:pt x="110" y="585"/>
                  </a:lnTo>
                  <a:lnTo>
                    <a:pt x="114" y="567"/>
                  </a:lnTo>
                  <a:lnTo>
                    <a:pt x="75" y="521"/>
                  </a:lnTo>
                  <a:lnTo>
                    <a:pt x="75" y="495"/>
                  </a:lnTo>
                  <a:lnTo>
                    <a:pt x="95" y="485"/>
                  </a:lnTo>
                  <a:lnTo>
                    <a:pt x="95" y="468"/>
                  </a:lnTo>
                  <a:lnTo>
                    <a:pt x="75" y="463"/>
                  </a:lnTo>
                  <a:lnTo>
                    <a:pt x="66" y="439"/>
                  </a:lnTo>
                  <a:lnTo>
                    <a:pt x="56" y="394"/>
                  </a:lnTo>
                  <a:lnTo>
                    <a:pt x="85" y="419"/>
                  </a:lnTo>
                  <a:lnTo>
                    <a:pt x="74" y="387"/>
                  </a:lnTo>
                  <a:lnTo>
                    <a:pt x="95" y="387"/>
                  </a:lnTo>
                  <a:lnTo>
                    <a:pt x="95" y="365"/>
                  </a:lnTo>
                  <a:lnTo>
                    <a:pt x="74" y="349"/>
                  </a:lnTo>
                  <a:lnTo>
                    <a:pt x="64" y="370"/>
                  </a:lnTo>
                  <a:lnTo>
                    <a:pt x="45" y="364"/>
                  </a:lnTo>
                  <a:lnTo>
                    <a:pt x="7" y="261"/>
                  </a:lnTo>
                  <a:lnTo>
                    <a:pt x="18" y="188"/>
                  </a:lnTo>
                  <a:lnTo>
                    <a:pt x="0" y="147"/>
                  </a:lnTo>
                  <a:lnTo>
                    <a:pt x="8" y="116"/>
                  </a:lnTo>
                  <a:lnTo>
                    <a:pt x="27" y="109"/>
                  </a:lnTo>
                  <a:lnTo>
                    <a:pt x="45" y="62"/>
                  </a:lnTo>
                  <a:lnTo>
                    <a:pt x="45"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36" name="Freeform 228"/>
            <p:cNvSpPr>
              <a:spLocks/>
            </p:cNvSpPr>
            <p:nvPr/>
          </p:nvSpPr>
          <p:spPr bwMode="auto">
            <a:xfrm>
              <a:off x="1958772" y="1572159"/>
              <a:ext cx="882808" cy="701823"/>
            </a:xfrm>
            <a:custGeom>
              <a:avLst/>
              <a:gdLst>
                <a:gd name="T0" fmla="*/ 113 w 444"/>
                <a:gd name="T1" fmla="*/ 0 h 329"/>
                <a:gd name="T2" fmla="*/ 203 w 444"/>
                <a:gd name="T3" fmla="*/ 26 h 329"/>
                <a:gd name="T4" fmla="*/ 273 w 444"/>
                <a:gd name="T5" fmla="*/ 43 h 329"/>
                <a:gd name="T6" fmla="*/ 307 w 444"/>
                <a:gd name="T7" fmla="*/ 50 h 329"/>
                <a:gd name="T8" fmla="*/ 342 w 444"/>
                <a:gd name="T9" fmla="*/ 54 h 329"/>
                <a:gd name="T10" fmla="*/ 388 w 444"/>
                <a:gd name="T11" fmla="*/ 64 h 329"/>
                <a:gd name="T12" fmla="*/ 444 w 444"/>
                <a:gd name="T13" fmla="*/ 73 h 329"/>
                <a:gd name="T14" fmla="*/ 408 w 444"/>
                <a:gd name="T15" fmla="*/ 329 h 329"/>
                <a:gd name="T16" fmla="*/ 236 w 444"/>
                <a:gd name="T17" fmla="*/ 292 h 329"/>
                <a:gd name="T18" fmla="*/ 212 w 444"/>
                <a:gd name="T19" fmla="*/ 309 h 329"/>
                <a:gd name="T20" fmla="*/ 181 w 444"/>
                <a:gd name="T21" fmla="*/ 283 h 329"/>
                <a:gd name="T22" fmla="*/ 154 w 444"/>
                <a:gd name="T23" fmla="*/ 309 h 329"/>
                <a:gd name="T24" fmla="*/ 128 w 444"/>
                <a:gd name="T25" fmla="*/ 288 h 329"/>
                <a:gd name="T26" fmla="*/ 58 w 444"/>
                <a:gd name="T27" fmla="*/ 283 h 329"/>
                <a:gd name="T28" fmla="*/ 67 w 444"/>
                <a:gd name="T29" fmla="*/ 242 h 329"/>
                <a:gd name="T30" fmla="*/ 15 w 444"/>
                <a:gd name="T31" fmla="*/ 238 h 329"/>
                <a:gd name="T32" fmla="*/ 11 w 444"/>
                <a:gd name="T33" fmla="*/ 214 h 329"/>
                <a:gd name="T34" fmla="*/ 21 w 444"/>
                <a:gd name="T35" fmla="*/ 190 h 329"/>
                <a:gd name="T36" fmla="*/ 8 w 444"/>
                <a:gd name="T37" fmla="*/ 167 h 329"/>
                <a:gd name="T38" fmla="*/ 10 w 444"/>
                <a:gd name="T39" fmla="*/ 103 h 329"/>
                <a:gd name="T40" fmla="*/ 0 w 444"/>
                <a:gd name="T41" fmla="*/ 53 h 329"/>
                <a:gd name="T42" fmla="*/ 6 w 444"/>
                <a:gd name="T43" fmla="*/ 34 h 329"/>
                <a:gd name="T44" fmla="*/ 28 w 444"/>
                <a:gd name="T45" fmla="*/ 43 h 329"/>
                <a:gd name="T46" fmla="*/ 52 w 444"/>
                <a:gd name="T47" fmla="*/ 71 h 329"/>
                <a:gd name="T48" fmla="*/ 96 w 444"/>
                <a:gd name="T49" fmla="*/ 78 h 329"/>
                <a:gd name="T50" fmla="*/ 107 w 444"/>
                <a:gd name="T51" fmla="*/ 102 h 329"/>
                <a:gd name="T52" fmla="*/ 86 w 444"/>
                <a:gd name="T53" fmla="*/ 102 h 329"/>
                <a:gd name="T54" fmla="*/ 83 w 444"/>
                <a:gd name="T55" fmla="*/ 122 h 329"/>
                <a:gd name="T56" fmla="*/ 96 w 444"/>
                <a:gd name="T57" fmla="*/ 124 h 329"/>
                <a:gd name="T58" fmla="*/ 101 w 444"/>
                <a:gd name="T59" fmla="*/ 144 h 329"/>
                <a:gd name="T60" fmla="*/ 75 w 444"/>
                <a:gd name="T61" fmla="*/ 160 h 329"/>
                <a:gd name="T62" fmla="*/ 75 w 444"/>
                <a:gd name="T63" fmla="*/ 174 h 329"/>
                <a:gd name="T64" fmla="*/ 104 w 444"/>
                <a:gd name="T65" fmla="*/ 174 h 329"/>
                <a:gd name="T66" fmla="*/ 113 w 444"/>
                <a:gd name="T67" fmla="*/ 138 h 329"/>
                <a:gd name="T68" fmla="*/ 135 w 444"/>
                <a:gd name="T69" fmla="*/ 117 h 329"/>
                <a:gd name="T70" fmla="*/ 107 w 444"/>
                <a:gd name="T71" fmla="*/ 61 h 329"/>
                <a:gd name="T72" fmla="*/ 125 w 444"/>
                <a:gd name="T73" fmla="*/ 44 h 329"/>
                <a:gd name="T74" fmla="*/ 113 w 444"/>
                <a:gd name="T75"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4" h="329">
                  <a:moveTo>
                    <a:pt x="113" y="0"/>
                  </a:moveTo>
                  <a:lnTo>
                    <a:pt x="203" y="26"/>
                  </a:lnTo>
                  <a:lnTo>
                    <a:pt x="273" y="43"/>
                  </a:lnTo>
                  <a:lnTo>
                    <a:pt x="307" y="50"/>
                  </a:lnTo>
                  <a:lnTo>
                    <a:pt x="342" y="54"/>
                  </a:lnTo>
                  <a:lnTo>
                    <a:pt x="388" y="64"/>
                  </a:lnTo>
                  <a:lnTo>
                    <a:pt x="444" y="73"/>
                  </a:lnTo>
                  <a:lnTo>
                    <a:pt x="408" y="329"/>
                  </a:lnTo>
                  <a:lnTo>
                    <a:pt x="236" y="292"/>
                  </a:lnTo>
                  <a:lnTo>
                    <a:pt x="212" y="309"/>
                  </a:lnTo>
                  <a:lnTo>
                    <a:pt x="181" y="283"/>
                  </a:lnTo>
                  <a:lnTo>
                    <a:pt x="154" y="309"/>
                  </a:lnTo>
                  <a:lnTo>
                    <a:pt x="128" y="288"/>
                  </a:lnTo>
                  <a:lnTo>
                    <a:pt x="58" y="283"/>
                  </a:lnTo>
                  <a:lnTo>
                    <a:pt x="67" y="242"/>
                  </a:lnTo>
                  <a:lnTo>
                    <a:pt x="15" y="238"/>
                  </a:lnTo>
                  <a:lnTo>
                    <a:pt x="11" y="214"/>
                  </a:lnTo>
                  <a:lnTo>
                    <a:pt x="21" y="190"/>
                  </a:lnTo>
                  <a:lnTo>
                    <a:pt x="8" y="167"/>
                  </a:lnTo>
                  <a:lnTo>
                    <a:pt x="10" y="103"/>
                  </a:lnTo>
                  <a:lnTo>
                    <a:pt x="0" y="53"/>
                  </a:lnTo>
                  <a:lnTo>
                    <a:pt x="6" y="34"/>
                  </a:lnTo>
                  <a:lnTo>
                    <a:pt x="28" y="43"/>
                  </a:lnTo>
                  <a:lnTo>
                    <a:pt x="52" y="71"/>
                  </a:lnTo>
                  <a:lnTo>
                    <a:pt x="96" y="78"/>
                  </a:lnTo>
                  <a:lnTo>
                    <a:pt x="107" y="102"/>
                  </a:lnTo>
                  <a:lnTo>
                    <a:pt x="86" y="102"/>
                  </a:lnTo>
                  <a:lnTo>
                    <a:pt x="83" y="122"/>
                  </a:lnTo>
                  <a:lnTo>
                    <a:pt x="96" y="124"/>
                  </a:lnTo>
                  <a:lnTo>
                    <a:pt x="101" y="144"/>
                  </a:lnTo>
                  <a:lnTo>
                    <a:pt x="75" y="160"/>
                  </a:lnTo>
                  <a:lnTo>
                    <a:pt x="75" y="174"/>
                  </a:lnTo>
                  <a:lnTo>
                    <a:pt x="104" y="174"/>
                  </a:lnTo>
                  <a:lnTo>
                    <a:pt x="113" y="138"/>
                  </a:lnTo>
                  <a:lnTo>
                    <a:pt x="135" y="117"/>
                  </a:lnTo>
                  <a:lnTo>
                    <a:pt x="107" y="61"/>
                  </a:lnTo>
                  <a:lnTo>
                    <a:pt x="125" y="44"/>
                  </a:lnTo>
                  <a:lnTo>
                    <a:pt x="113"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37" name="Freeform 230"/>
            <p:cNvSpPr>
              <a:spLocks/>
            </p:cNvSpPr>
            <p:nvPr/>
          </p:nvSpPr>
          <p:spPr bwMode="auto">
            <a:xfrm>
              <a:off x="2652690" y="1725750"/>
              <a:ext cx="789358" cy="1375914"/>
            </a:xfrm>
            <a:custGeom>
              <a:avLst/>
              <a:gdLst>
                <a:gd name="T0" fmla="*/ 96 w 397"/>
                <a:gd name="T1" fmla="*/ 0 h 645"/>
                <a:gd name="T2" fmla="*/ 60 w 397"/>
                <a:gd name="T3" fmla="*/ 253 h 645"/>
                <a:gd name="T4" fmla="*/ 98 w 397"/>
                <a:gd name="T5" fmla="*/ 306 h 645"/>
                <a:gd name="T6" fmla="*/ 39 w 397"/>
                <a:gd name="T7" fmla="*/ 362 h 645"/>
                <a:gd name="T8" fmla="*/ 32 w 397"/>
                <a:gd name="T9" fmla="*/ 402 h 645"/>
                <a:gd name="T10" fmla="*/ 49 w 397"/>
                <a:gd name="T11" fmla="*/ 430 h 645"/>
                <a:gd name="T12" fmla="*/ 32 w 397"/>
                <a:gd name="T13" fmla="*/ 444 h 645"/>
                <a:gd name="T14" fmla="*/ 0 w 397"/>
                <a:gd name="T15" fmla="*/ 591 h 645"/>
                <a:gd name="T16" fmla="*/ 190 w 397"/>
                <a:gd name="T17" fmla="*/ 621 h 645"/>
                <a:gd name="T18" fmla="*/ 369 w 397"/>
                <a:gd name="T19" fmla="*/ 645 h 645"/>
                <a:gd name="T20" fmla="*/ 387 w 397"/>
                <a:gd name="T21" fmla="*/ 513 h 645"/>
                <a:gd name="T22" fmla="*/ 397 w 397"/>
                <a:gd name="T23" fmla="*/ 440 h 645"/>
                <a:gd name="T24" fmla="*/ 379 w 397"/>
                <a:gd name="T25" fmla="*/ 413 h 645"/>
                <a:gd name="T26" fmla="*/ 338 w 397"/>
                <a:gd name="T27" fmla="*/ 421 h 645"/>
                <a:gd name="T28" fmla="*/ 285 w 397"/>
                <a:gd name="T29" fmla="*/ 427 h 645"/>
                <a:gd name="T30" fmla="*/ 275 w 397"/>
                <a:gd name="T31" fmla="*/ 367 h 645"/>
                <a:gd name="T32" fmla="*/ 211 w 397"/>
                <a:gd name="T33" fmla="*/ 318 h 645"/>
                <a:gd name="T34" fmla="*/ 220 w 397"/>
                <a:gd name="T35" fmla="*/ 286 h 645"/>
                <a:gd name="T36" fmla="*/ 226 w 397"/>
                <a:gd name="T37" fmla="*/ 231 h 645"/>
                <a:gd name="T38" fmla="*/ 143 w 397"/>
                <a:gd name="T39" fmla="*/ 113 h 645"/>
                <a:gd name="T40" fmla="*/ 154 w 397"/>
                <a:gd name="T41" fmla="*/ 8 h 645"/>
                <a:gd name="T42" fmla="*/ 96 w 397"/>
                <a:gd name="T43"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7" h="645">
                  <a:moveTo>
                    <a:pt x="96" y="0"/>
                  </a:moveTo>
                  <a:lnTo>
                    <a:pt x="60" y="253"/>
                  </a:lnTo>
                  <a:lnTo>
                    <a:pt x="98" y="306"/>
                  </a:lnTo>
                  <a:lnTo>
                    <a:pt x="39" y="362"/>
                  </a:lnTo>
                  <a:lnTo>
                    <a:pt x="32" y="402"/>
                  </a:lnTo>
                  <a:lnTo>
                    <a:pt x="49" y="430"/>
                  </a:lnTo>
                  <a:lnTo>
                    <a:pt x="32" y="444"/>
                  </a:lnTo>
                  <a:lnTo>
                    <a:pt x="0" y="591"/>
                  </a:lnTo>
                  <a:lnTo>
                    <a:pt x="190" y="621"/>
                  </a:lnTo>
                  <a:lnTo>
                    <a:pt x="369" y="645"/>
                  </a:lnTo>
                  <a:lnTo>
                    <a:pt x="387" y="513"/>
                  </a:lnTo>
                  <a:lnTo>
                    <a:pt x="397" y="440"/>
                  </a:lnTo>
                  <a:lnTo>
                    <a:pt x="379" y="413"/>
                  </a:lnTo>
                  <a:lnTo>
                    <a:pt x="338" y="421"/>
                  </a:lnTo>
                  <a:lnTo>
                    <a:pt x="285" y="427"/>
                  </a:lnTo>
                  <a:lnTo>
                    <a:pt x="275" y="367"/>
                  </a:lnTo>
                  <a:lnTo>
                    <a:pt x="211" y="318"/>
                  </a:lnTo>
                  <a:lnTo>
                    <a:pt x="220" y="286"/>
                  </a:lnTo>
                  <a:lnTo>
                    <a:pt x="226" y="231"/>
                  </a:lnTo>
                  <a:lnTo>
                    <a:pt x="143" y="113"/>
                  </a:lnTo>
                  <a:lnTo>
                    <a:pt x="154" y="8"/>
                  </a:lnTo>
                  <a:lnTo>
                    <a:pt x="96"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38" name="Freeform 232"/>
            <p:cNvSpPr>
              <a:spLocks/>
            </p:cNvSpPr>
            <p:nvPr/>
          </p:nvSpPr>
          <p:spPr bwMode="auto">
            <a:xfrm>
              <a:off x="2167543" y="2899009"/>
              <a:ext cx="884797" cy="1427110"/>
            </a:xfrm>
            <a:custGeom>
              <a:avLst/>
              <a:gdLst>
                <a:gd name="T0" fmla="*/ 57 w 445"/>
                <a:gd name="T1" fmla="*/ 0 h 669"/>
                <a:gd name="T2" fmla="*/ 0 w 445"/>
                <a:gd name="T3" fmla="*/ 264 h 669"/>
                <a:gd name="T4" fmla="*/ 302 w 445"/>
                <a:gd name="T5" fmla="*/ 669 h 669"/>
                <a:gd name="T6" fmla="*/ 321 w 445"/>
                <a:gd name="T7" fmla="*/ 651 h 669"/>
                <a:gd name="T8" fmla="*/ 320 w 445"/>
                <a:gd name="T9" fmla="*/ 572 h 669"/>
                <a:gd name="T10" fmla="*/ 358 w 445"/>
                <a:gd name="T11" fmla="*/ 577 h 669"/>
                <a:gd name="T12" fmla="*/ 396 w 445"/>
                <a:gd name="T13" fmla="*/ 333 h 669"/>
                <a:gd name="T14" fmla="*/ 423 w 445"/>
                <a:gd name="T15" fmla="*/ 165 h 669"/>
                <a:gd name="T16" fmla="*/ 430 w 445"/>
                <a:gd name="T17" fmla="*/ 114 h 669"/>
                <a:gd name="T18" fmla="*/ 445 w 445"/>
                <a:gd name="T19" fmla="*/ 70 h 669"/>
                <a:gd name="T20" fmla="*/ 245 w 445"/>
                <a:gd name="T21" fmla="*/ 41 h 669"/>
                <a:gd name="T22" fmla="*/ 57 w 445"/>
                <a:gd name="T23"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5" h="669">
                  <a:moveTo>
                    <a:pt x="57" y="0"/>
                  </a:moveTo>
                  <a:lnTo>
                    <a:pt x="0" y="264"/>
                  </a:lnTo>
                  <a:lnTo>
                    <a:pt x="302" y="669"/>
                  </a:lnTo>
                  <a:lnTo>
                    <a:pt x="321" y="651"/>
                  </a:lnTo>
                  <a:lnTo>
                    <a:pt x="320" y="572"/>
                  </a:lnTo>
                  <a:lnTo>
                    <a:pt x="358" y="577"/>
                  </a:lnTo>
                  <a:lnTo>
                    <a:pt x="396" y="333"/>
                  </a:lnTo>
                  <a:lnTo>
                    <a:pt x="423" y="165"/>
                  </a:lnTo>
                  <a:lnTo>
                    <a:pt x="430" y="114"/>
                  </a:lnTo>
                  <a:lnTo>
                    <a:pt x="445" y="70"/>
                  </a:lnTo>
                  <a:lnTo>
                    <a:pt x="245" y="41"/>
                  </a:lnTo>
                  <a:lnTo>
                    <a:pt x="57"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39" name="Freeform 234"/>
            <p:cNvSpPr>
              <a:spLocks/>
            </p:cNvSpPr>
            <p:nvPr/>
          </p:nvSpPr>
          <p:spPr bwMode="auto">
            <a:xfrm>
              <a:off x="2929065" y="1734282"/>
              <a:ext cx="1387838" cy="927942"/>
            </a:xfrm>
            <a:custGeom>
              <a:avLst/>
              <a:gdLst>
                <a:gd name="T0" fmla="*/ 11 w 698"/>
                <a:gd name="T1" fmla="*/ 0 h 435"/>
                <a:gd name="T2" fmla="*/ 147 w 698"/>
                <a:gd name="T3" fmla="*/ 18 h 435"/>
                <a:gd name="T4" fmla="*/ 231 w 698"/>
                <a:gd name="T5" fmla="*/ 29 h 435"/>
                <a:gd name="T6" fmla="*/ 340 w 698"/>
                <a:gd name="T7" fmla="*/ 41 h 435"/>
                <a:gd name="T8" fmla="*/ 441 w 698"/>
                <a:gd name="T9" fmla="*/ 50 h 435"/>
                <a:gd name="T10" fmla="*/ 615 w 698"/>
                <a:gd name="T11" fmla="*/ 63 h 435"/>
                <a:gd name="T12" fmla="*/ 698 w 698"/>
                <a:gd name="T13" fmla="*/ 69 h 435"/>
                <a:gd name="T14" fmla="*/ 695 w 698"/>
                <a:gd name="T15" fmla="*/ 423 h 435"/>
                <a:gd name="T16" fmla="*/ 267 w 698"/>
                <a:gd name="T17" fmla="*/ 387 h 435"/>
                <a:gd name="T18" fmla="*/ 258 w 698"/>
                <a:gd name="T19" fmla="*/ 435 h 435"/>
                <a:gd name="T20" fmla="*/ 241 w 698"/>
                <a:gd name="T21" fmla="*/ 412 h 435"/>
                <a:gd name="T22" fmla="*/ 202 w 698"/>
                <a:gd name="T23" fmla="*/ 416 h 435"/>
                <a:gd name="T24" fmla="*/ 146 w 698"/>
                <a:gd name="T25" fmla="*/ 424 h 435"/>
                <a:gd name="T26" fmla="*/ 136 w 698"/>
                <a:gd name="T27" fmla="*/ 363 h 435"/>
                <a:gd name="T28" fmla="*/ 70 w 698"/>
                <a:gd name="T29" fmla="*/ 313 h 435"/>
                <a:gd name="T30" fmla="*/ 81 w 698"/>
                <a:gd name="T31" fmla="*/ 267 h 435"/>
                <a:gd name="T32" fmla="*/ 87 w 698"/>
                <a:gd name="T33" fmla="*/ 230 h 435"/>
                <a:gd name="T34" fmla="*/ 0 w 698"/>
                <a:gd name="T35" fmla="*/ 108 h 435"/>
                <a:gd name="T36" fmla="*/ 11 w 698"/>
                <a:gd name="T3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8" h="435">
                  <a:moveTo>
                    <a:pt x="11" y="0"/>
                  </a:moveTo>
                  <a:lnTo>
                    <a:pt x="147" y="18"/>
                  </a:lnTo>
                  <a:lnTo>
                    <a:pt x="231" y="29"/>
                  </a:lnTo>
                  <a:lnTo>
                    <a:pt x="340" y="41"/>
                  </a:lnTo>
                  <a:lnTo>
                    <a:pt x="441" y="50"/>
                  </a:lnTo>
                  <a:lnTo>
                    <a:pt x="615" y="63"/>
                  </a:lnTo>
                  <a:lnTo>
                    <a:pt x="698" y="69"/>
                  </a:lnTo>
                  <a:lnTo>
                    <a:pt x="695" y="423"/>
                  </a:lnTo>
                  <a:lnTo>
                    <a:pt x="267" y="387"/>
                  </a:lnTo>
                  <a:lnTo>
                    <a:pt x="258" y="435"/>
                  </a:lnTo>
                  <a:lnTo>
                    <a:pt x="241" y="412"/>
                  </a:lnTo>
                  <a:lnTo>
                    <a:pt x="202" y="416"/>
                  </a:lnTo>
                  <a:lnTo>
                    <a:pt x="146" y="424"/>
                  </a:lnTo>
                  <a:lnTo>
                    <a:pt x="136" y="363"/>
                  </a:lnTo>
                  <a:lnTo>
                    <a:pt x="70" y="313"/>
                  </a:lnTo>
                  <a:lnTo>
                    <a:pt x="81" y="267"/>
                  </a:lnTo>
                  <a:lnTo>
                    <a:pt x="87" y="230"/>
                  </a:lnTo>
                  <a:lnTo>
                    <a:pt x="0" y="108"/>
                  </a:lnTo>
                  <a:lnTo>
                    <a:pt x="11"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40" name="Freeform 236"/>
            <p:cNvSpPr>
              <a:spLocks/>
            </p:cNvSpPr>
            <p:nvPr/>
          </p:nvSpPr>
          <p:spPr bwMode="auto">
            <a:xfrm>
              <a:off x="3358540" y="2551297"/>
              <a:ext cx="948423" cy="825548"/>
            </a:xfrm>
            <a:custGeom>
              <a:avLst/>
              <a:gdLst>
                <a:gd name="T0" fmla="*/ 47 w 477"/>
                <a:gd name="T1" fmla="*/ 0 h 387"/>
                <a:gd name="T2" fmla="*/ 29 w 477"/>
                <a:gd name="T3" fmla="*/ 146 h 387"/>
                <a:gd name="T4" fmla="*/ 0 w 477"/>
                <a:gd name="T5" fmla="*/ 351 h 387"/>
                <a:gd name="T6" fmla="*/ 138 w 477"/>
                <a:gd name="T7" fmla="*/ 362 h 387"/>
                <a:gd name="T8" fmla="*/ 462 w 477"/>
                <a:gd name="T9" fmla="*/ 387 h 387"/>
                <a:gd name="T10" fmla="*/ 477 w 477"/>
                <a:gd name="T11" fmla="*/ 40 h 387"/>
                <a:gd name="T12" fmla="*/ 47 w 477"/>
                <a:gd name="T13" fmla="*/ 0 h 387"/>
              </a:gdLst>
              <a:ahLst/>
              <a:cxnLst>
                <a:cxn ang="0">
                  <a:pos x="T0" y="T1"/>
                </a:cxn>
                <a:cxn ang="0">
                  <a:pos x="T2" y="T3"/>
                </a:cxn>
                <a:cxn ang="0">
                  <a:pos x="T4" y="T5"/>
                </a:cxn>
                <a:cxn ang="0">
                  <a:pos x="T6" y="T7"/>
                </a:cxn>
                <a:cxn ang="0">
                  <a:pos x="T8" y="T9"/>
                </a:cxn>
                <a:cxn ang="0">
                  <a:pos x="T10" y="T11"/>
                </a:cxn>
                <a:cxn ang="0">
                  <a:pos x="T12" y="T13"/>
                </a:cxn>
              </a:cxnLst>
              <a:rect l="0" t="0" r="r" b="b"/>
              <a:pathLst>
                <a:path w="477" h="387">
                  <a:moveTo>
                    <a:pt x="47" y="0"/>
                  </a:moveTo>
                  <a:lnTo>
                    <a:pt x="29" y="146"/>
                  </a:lnTo>
                  <a:lnTo>
                    <a:pt x="0" y="351"/>
                  </a:lnTo>
                  <a:lnTo>
                    <a:pt x="138" y="362"/>
                  </a:lnTo>
                  <a:lnTo>
                    <a:pt x="462" y="387"/>
                  </a:lnTo>
                  <a:lnTo>
                    <a:pt x="477" y="40"/>
                  </a:lnTo>
                  <a:lnTo>
                    <a:pt x="47"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41" name="Freeform 238"/>
            <p:cNvSpPr>
              <a:spLocks/>
            </p:cNvSpPr>
            <p:nvPr/>
          </p:nvSpPr>
          <p:spPr bwMode="auto">
            <a:xfrm>
              <a:off x="2901229" y="3052599"/>
              <a:ext cx="731697" cy="1019669"/>
            </a:xfrm>
            <a:custGeom>
              <a:avLst/>
              <a:gdLst>
                <a:gd name="T0" fmla="*/ 68 w 368"/>
                <a:gd name="T1" fmla="*/ 0 h 478"/>
                <a:gd name="T2" fmla="*/ 248 w 368"/>
                <a:gd name="T3" fmla="*/ 25 h 478"/>
                <a:gd name="T4" fmla="*/ 235 w 368"/>
                <a:gd name="T5" fmla="*/ 117 h 478"/>
                <a:gd name="T6" fmla="*/ 368 w 368"/>
                <a:gd name="T7" fmla="*/ 129 h 478"/>
                <a:gd name="T8" fmla="*/ 331 w 368"/>
                <a:gd name="T9" fmla="*/ 478 h 478"/>
                <a:gd name="T10" fmla="*/ 0 w 368"/>
                <a:gd name="T11" fmla="*/ 444 h 478"/>
                <a:gd name="T12" fmla="*/ 33 w 368"/>
                <a:gd name="T13" fmla="*/ 220 h 478"/>
                <a:gd name="T14" fmla="*/ 68 w 368"/>
                <a:gd name="T15" fmla="*/ 0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8" h="478">
                  <a:moveTo>
                    <a:pt x="68" y="0"/>
                  </a:moveTo>
                  <a:lnTo>
                    <a:pt x="248" y="25"/>
                  </a:lnTo>
                  <a:lnTo>
                    <a:pt x="235" y="117"/>
                  </a:lnTo>
                  <a:lnTo>
                    <a:pt x="368" y="129"/>
                  </a:lnTo>
                  <a:lnTo>
                    <a:pt x="331" y="478"/>
                  </a:lnTo>
                  <a:lnTo>
                    <a:pt x="0" y="444"/>
                  </a:lnTo>
                  <a:lnTo>
                    <a:pt x="33" y="220"/>
                  </a:lnTo>
                  <a:lnTo>
                    <a:pt x="68"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42" name="Freeform 240"/>
            <p:cNvSpPr>
              <a:spLocks/>
            </p:cNvSpPr>
            <p:nvPr/>
          </p:nvSpPr>
          <p:spPr bwMode="auto">
            <a:xfrm>
              <a:off x="3547428" y="3327781"/>
              <a:ext cx="988189" cy="785017"/>
            </a:xfrm>
            <a:custGeom>
              <a:avLst/>
              <a:gdLst>
                <a:gd name="T0" fmla="*/ 42 w 497"/>
                <a:gd name="T1" fmla="*/ 0 h 368"/>
                <a:gd name="T2" fmla="*/ 17 w 497"/>
                <a:gd name="T3" fmla="*/ 222 h 368"/>
                <a:gd name="T4" fmla="*/ 0 w 497"/>
                <a:gd name="T5" fmla="*/ 347 h 368"/>
                <a:gd name="T6" fmla="*/ 248 w 497"/>
                <a:gd name="T7" fmla="*/ 360 h 368"/>
                <a:gd name="T8" fmla="*/ 485 w 497"/>
                <a:gd name="T9" fmla="*/ 368 h 368"/>
                <a:gd name="T10" fmla="*/ 492 w 497"/>
                <a:gd name="T11" fmla="*/ 196 h 368"/>
                <a:gd name="T12" fmla="*/ 497 w 497"/>
                <a:gd name="T13" fmla="*/ 27 h 368"/>
                <a:gd name="T14" fmla="*/ 361 w 497"/>
                <a:gd name="T15" fmla="*/ 25 h 368"/>
                <a:gd name="T16" fmla="*/ 42 w 497"/>
                <a:gd name="T17"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368">
                  <a:moveTo>
                    <a:pt x="42" y="0"/>
                  </a:moveTo>
                  <a:lnTo>
                    <a:pt x="17" y="222"/>
                  </a:lnTo>
                  <a:lnTo>
                    <a:pt x="0" y="347"/>
                  </a:lnTo>
                  <a:lnTo>
                    <a:pt x="248" y="360"/>
                  </a:lnTo>
                  <a:lnTo>
                    <a:pt x="485" y="368"/>
                  </a:lnTo>
                  <a:lnTo>
                    <a:pt x="492" y="196"/>
                  </a:lnTo>
                  <a:lnTo>
                    <a:pt x="497" y="27"/>
                  </a:lnTo>
                  <a:lnTo>
                    <a:pt x="361" y="25"/>
                  </a:lnTo>
                  <a:lnTo>
                    <a:pt x="42"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43" name="Freeform 242"/>
            <p:cNvSpPr>
              <a:spLocks/>
            </p:cNvSpPr>
            <p:nvPr/>
          </p:nvSpPr>
          <p:spPr bwMode="auto">
            <a:xfrm>
              <a:off x="2672573" y="4001872"/>
              <a:ext cx="882808" cy="1060200"/>
            </a:xfrm>
            <a:custGeom>
              <a:avLst/>
              <a:gdLst>
                <a:gd name="T0" fmla="*/ 113 w 444"/>
                <a:gd name="T1" fmla="*/ 0 h 497"/>
                <a:gd name="T2" fmla="*/ 104 w 444"/>
                <a:gd name="T3" fmla="*/ 65 h 497"/>
                <a:gd name="T4" fmla="*/ 66 w 444"/>
                <a:gd name="T5" fmla="*/ 56 h 497"/>
                <a:gd name="T6" fmla="*/ 68 w 444"/>
                <a:gd name="T7" fmla="*/ 141 h 497"/>
                <a:gd name="T8" fmla="*/ 49 w 444"/>
                <a:gd name="T9" fmla="*/ 157 h 497"/>
                <a:gd name="T10" fmla="*/ 77 w 444"/>
                <a:gd name="T11" fmla="*/ 209 h 497"/>
                <a:gd name="T12" fmla="*/ 49 w 444"/>
                <a:gd name="T13" fmla="*/ 231 h 497"/>
                <a:gd name="T14" fmla="*/ 34 w 444"/>
                <a:gd name="T15" fmla="*/ 268 h 497"/>
                <a:gd name="T16" fmla="*/ 13 w 444"/>
                <a:gd name="T17" fmla="*/ 305 h 497"/>
                <a:gd name="T18" fmla="*/ 28 w 444"/>
                <a:gd name="T19" fmla="*/ 326 h 497"/>
                <a:gd name="T20" fmla="*/ 2 w 444"/>
                <a:gd name="T21" fmla="*/ 334 h 497"/>
                <a:gd name="T22" fmla="*/ 0 w 444"/>
                <a:gd name="T23" fmla="*/ 368 h 497"/>
                <a:gd name="T24" fmla="*/ 250 w 444"/>
                <a:gd name="T25" fmla="*/ 495 h 497"/>
                <a:gd name="T26" fmla="*/ 392 w 444"/>
                <a:gd name="T27" fmla="*/ 497 h 497"/>
                <a:gd name="T28" fmla="*/ 444 w 444"/>
                <a:gd name="T29" fmla="*/ 38 h 497"/>
                <a:gd name="T30" fmla="*/ 113 w 444"/>
                <a:gd name="T31"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4" h="497">
                  <a:moveTo>
                    <a:pt x="113" y="0"/>
                  </a:moveTo>
                  <a:lnTo>
                    <a:pt x="104" y="65"/>
                  </a:lnTo>
                  <a:lnTo>
                    <a:pt x="66" y="56"/>
                  </a:lnTo>
                  <a:lnTo>
                    <a:pt x="68" y="141"/>
                  </a:lnTo>
                  <a:lnTo>
                    <a:pt x="49" y="157"/>
                  </a:lnTo>
                  <a:lnTo>
                    <a:pt x="77" y="209"/>
                  </a:lnTo>
                  <a:lnTo>
                    <a:pt x="49" y="231"/>
                  </a:lnTo>
                  <a:lnTo>
                    <a:pt x="34" y="268"/>
                  </a:lnTo>
                  <a:lnTo>
                    <a:pt x="13" y="305"/>
                  </a:lnTo>
                  <a:lnTo>
                    <a:pt x="28" y="326"/>
                  </a:lnTo>
                  <a:lnTo>
                    <a:pt x="2" y="334"/>
                  </a:lnTo>
                  <a:lnTo>
                    <a:pt x="0" y="368"/>
                  </a:lnTo>
                  <a:lnTo>
                    <a:pt x="250" y="495"/>
                  </a:lnTo>
                  <a:lnTo>
                    <a:pt x="392" y="497"/>
                  </a:lnTo>
                  <a:lnTo>
                    <a:pt x="444" y="38"/>
                  </a:lnTo>
                  <a:lnTo>
                    <a:pt x="113"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44" name="Freeform 244"/>
            <p:cNvSpPr>
              <a:spLocks/>
            </p:cNvSpPr>
            <p:nvPr/>
          </p:nvSpPr>
          <p:spPr bwMode="auto">
            <a:xfrm>
              <a:off x="3434095" y="4063735"/>
              <a:ext cx="958364" cy="1017536"/>
            </a:xfrm>
            <a:custGeom>
              <a:avLst/>
              <a:gdLst>
                <a:gd name="T0" fmla="*/ 58 w 482"/>
                <a:gd name="T1" fmla="*/ 0 h 477"/>
                <a:gd name="T2" fmla="*/ 482 w 482"/>
                <a:gd name="T3" fmla="*/ 19 h 477"/>
                <a:gd name="T4" fmla="*/ 462 w 482"/>
                <a:gd name="T5" fmla="*/ 443 h 477"/>
                <a:gd name="T6" fmla="*/ 324 w 482"/>
                <a:gd name="T7" fmla="*/ 435 h 477"/>
                <a:gd name="T8" fmla="*/ 196 w 482"/>
                <a:gd name="T9" fmla="*/ 431 h 477"/>
                <a:gd name="T10" fmla="*/ 196 w 482"/>
                <a:gd name="T11" fmla="*/ 448 h 477"/>
                <a:gd name="T12" fmla="*/ 88 w 482"/>
                <a:gd name="T13" fmla="*/ 448 h 477"/>
                <a:gd name="T14" fmla="*/ 82 w 482"/>
                <a:gd name="T15" fmla="*/ 477 h 477"/>
                <a:gd name="T16" fmla="*/ 0 w 482"/>
                <a:gd name="T17" fmla="*/ 468 h 477"/>
                <a:gd name="T18" fmla="*/ 46 w 482"/>
                <a:gd name="T19" fmla="*/ 111 h 477"/>
                <a:gd name="T20" fmla="*/ 58 w 482"/>
                <a:gd name="T21"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2" h="477">
                  <a:moveTo>
                    <a:pt x="58" y="0"/>
                  </a:moveTo>
                  <a:lnTo>
                    <a:pt x="482" y="19"/>
                  </a:lnTo>
                  <a:lnTo>
                    <a:pt x="462" y="443"/>
                  </a:lnTo>
                  <a:lnTo>
                    <a:pt x="324" y="435"/>
                  </a:lnTo>
                  <a:lnTo>
                    <a:pt x="196" y="431"/>
                  </a:lnTo>
                  <a:lnTo>
                    <a:pt x="196" y="448"/>
                  </a:lnTo>
                  <a:lnTo>
                    <a:pt x="88" y="448"/>
                  </a:lnTo>
                  <a:lnTo>
                    <a:pt x="82" y="477"/>
                  </a:lnTo>
                  <a:lnTo>
                    <a:pt x="0" y="468"/>
                  </a:lnTo>
                  <a:lnTo>
                    <a:pt x="46" y="111"/>
                  </a:lnTo>
                  <a:lnTo>
                    <a:pt x="58"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45" name="Freeform 248"/>
            <p:cNvSpPr>
              <a:spLocks/>
            </p:cNvSpPr>
            <p:nvPr/>
          </p:nvSpPr>
          <p:spPr bwMode="auto">
            <a:xfrm>
              <a:off x="3823804" y="4217326"/>
              <a:ext cx="1920705" cy="1907079"/>
            </a:xfrm>
            <a:custGeom>
              <a:avLst/>
              <a:gdLst>
                <a:gd name="T0" fmla="*/ 280 w 966"/>
                <a:gd name="T1" fmla="*/ 0 h 894"/>
                <a:gd name="T2" fmla="*/ 494 w 966"/>
                <a:gd name="T3" fmla="*/ 7 h 894"/>
                <a:gd name="T4" fmla="*/ 494 w 966"/>
                <a:gd name="T5" fmla="*/ 170 h 894"/>
                <a:gd name="T6" fmla="*/ 601 w 966"/>
                <a:gd name="T7" fmla="*/ 215 h 894"/>
                <a:gd name="T8" fmla="*/ 632 w 966"/>
                <a:gd name="T9" fmla="*/ 201 h 894"/>
                <a:gd name="T10" fmla="*/ 703 w 966"/>
                <a:gd name="T11" fmla="*/ 236 h 894"/>
                <a:gd name="T12" fmla="*/ 746 w 966"/>
                <a:gd name="T13" fmla="*/ 233 h 894"/>
                <a:gd name="T14" fmla="*/ 829 w 966"/>
                <a:gd name="T15" fmla="*/ 199 h 894"/>
                <a:gd name="T16" fmla="*/ 876 w 966"/>
                <a:gd name="T17" fmla="*/ 232 h 894"/>
                <a:gd name="T18" fmla="*/ 917 w 966"/>
                <a:gd name="T19" fmla="*/ 241 h 894"/>
                <a:gd name="T20" fmla="*/ 917 w 966"/>
                <a:gd name="T21" fmla="*/ 374 h 894"/>
                <a:gd name="T22" fmla="*/ 966 w 966"/>
                <a:gd name="T23" fmla="*/ 455 h 894"/>
                <a:gd name="T24" fmla="*/ 954 w 966"/>
                <a:gd name="T25" fmla="*/ 568 h 894"/>
                <a:gd name="T26" fmla="*/ 902 w 966"/>
                <a:gd name="T27" fmla="*/ 614 h 894"/>
                <a:gd name="T28" fmla="*/ 891 w 966"/>
                <a:gd name="T29" fmla="*/ 571 h 894"/>
                <a:gd name="T30" fmla="*/ 876 w 966"/>
                <a:gd name="T31" fmla="*/ 590 h 894"/>
                <a:gd name="T32" fmla="*/ 887 w 966"/>
                <a:gd name="T33" fmla="*/ 617 h 894"/>
                <a:gd name="T34" fmla="*/ 794 w 966"/>
                <a:gd name="T35" fmla="*/ 684 h 894"/>
                <a:gd name="T36" fmla="*/ 770 w 966"/>
                <a:gd name="T37" fmla="*/ 689 h 894"/>
                <a:gd name="T38" fmla="*/ 722 w 966"/>
                <a:gd name="T39" fmla="*/ 722 h 894"/>
                <a:gd name="T40" fmla="*/ 722 w 966"/>
                <a:gd name="T41" fmla="*/ 741 h 894"/>
                <a:gd name="T42" fmla="*/ 707 w 966"/>
                <a:gd name="T43" fmla="*/ 746 h 894"/>
                <a:gd name="T44" fmla="*/ 719 w 966"/>
                <a:gd name="T45" fmla="*/ 768 h 894"/>
                <a:gd name="T46" fmla="*/ 692 w 966"/>
                <a:gd name="T47" fmla="*/ 802 h 894"/>
                <a:gd name="T48" fmla="*/ 707 w 966"/>
                <a:gd name="T49" fmla="*/ 850 h 894"/>
                <a:gd name="T50" fmla="*/ 722 w 966"/>
                <a:gd name="T51" fmla="*/ 864 h 894"/>
                <a:gd name="T52" fmla="*/ 719 w 966"/>
                <a:gd name="T53" fmla="*/ 894 h 894"/>
                <a:gd name="T54" fmla="*/ 681 w 966"/>
                <a:gd name="T55" fmla="*/ 894 h 894"/>
                <a:gd name="T56" fmla="*/ 647 w 966"/>
                <a:gd name="T57" fmla="*/ 880 h 894"/>
                <a:gd name="T58" fmla="*/ 625 w 966"/>
                <a:gd name="T59" fmla="*/ 883 h 894"/>
                <a:gd name="T60" fmla="*/ 550 w 966"/>
                <a:gd name="T61" fmla="*/ 856 h 894"/>
                <a:gd name="T62" fmla="*/ 516 w 966"/>
                <a:gd name="T63" fmla="*/ 756 h 894"/>
                <a:gd name="T64" fmla="*/ 464 w 966"/>
                <a:gd name="T65" fmla="*/ 708 h 894"/>
                <a:gd name="T66" fmla="*/ 419 w 966"/>
                <a:gd name="T67" fmla="*/ 617 h 894"/>
                <a:gd name="T68" fmla="*/ 398 w 966"/>
                <a:gd name="T69" fmla="*/ 608 h 894"/>
                <a:gd name="T70" fmla="*/ 372 w 966"/>
                <a:gd name="T71" fmla="*/ 585 h 894"/>
                <a:gd name="T72" fmla="*/ 348 w 966"/>
                <a:gd name="T73" fmla="*/ 585 h 894"/>
                <a:gd name="T74" fmla="*/ 312 w 966"/>
                <a:gd name="T75" fmla="*/ 579 h 894"/>
                <a:gd name="T76" fmla="*/ 285 w 966"/>
                <a:gd name="T77" fmla="*/ 585 h 894"/>
                <a:gd name="T78" fmla="*/ 266 w 966"/>
                <a:gd name="T79" fmla="*/ 630 h 894"/>
                <a:gd name="T80" fmla="*/ 237 w 966"/>
                <a:gd name="T81" fmla="*/ 638 h 894"/>
                <a:gd name="T82" fmla="*/ 176 w 966"/>
                <a:gd name="T83" fmla="*/ 603 h 894"/>
                <a:gd name="T84" fmla="*/ 140 w 966"/>
                <a:gd name="T85" fmla="*/ 561 h 894"/>
                <a:gd name="T86" fmla="*/ 133 w 966"/>
                <a:gd name="T87" fmla="*/ 509 h 894"/>
                <a:gd name="T88" fmla="*/ 107 w 966"/>
                <a:gd name="T89" fmla="*/ 474 h 894"/>
                <a:gd name="T90" fmla="*/ 46 w 966"/>
                <a:gd name="T91" fmla="*/ 426 h 894"/>
                <a:gd name="T92" fmla="*/ 0 w 966"/>
                <a:gd name="T93" fmla="*/ 375 h 894"/>
                <a:gd name="T94" fmla="*/ 0 w 966"/>
                <a:gd name="T95" fmla="*/ 354 h 894"/>
                <a:gd name="T96" fmla="*/ 147 w 966"/>
                <a:gd name="T97" fmla="*/ 355 h 894"/>
                <a:gd name="T98" fmla="*/ 266 w 966"/>
                <a:gd name="T99" fmla="*/ 364 h 894"/>
                <a:gd name="T100" fmla="*/ 280 w 966"/>
                <a:gd name="T101" fmla="*/ 0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6" h="894">
                  <a:moveTo>
                    <a:pt x="280" y="0"/>
                  </a:moveTo>
                  <a:lnTo>
                    <a:pt x="494" y="7"/>
                  </a:lnTo>
                  <a:lnTo>
                    <a:pt x="494" y="170"/>
                  </a:lnTo>
                  <a:lnTo>
                    <a:pt x="601" y="215"/>
                  </a:lnTo>
                  <a:lnTo>
                    <a:pt x="632" y="201"/>
                  </a:lnTo>
                  <a:lnTo>
                    <a:pt x="703" y="236"/>
                  </a:lnTo>
                  <a:lnTo>
                    <a:pt x="746" y="233"/>
                  </a:lnTo>
                  <a:lnTo>
                    <a:pt x="829" y="199"/>
                  </a:lnTo>
                  <a:lnTo>
                    <a:pt x="876" y="232"/>
                  </a:lnTo>
                  <a:lnTo>
                    <a:pt x="917" y="241"/>
                  </a:lnTo>
                  <a:lnTo>
                    <a:pt x="917" y="374"/>
                  </a:lnTo>
                  <a:lnTo>
                    <a:pt x="966" y="455"/>
                  </a:lnTo>
                  <a:lnTo>
                    <a:pt x="954" y="568"/>
                  </a:lnTo>
                  <a:lnTo>
                    <a:pt x="902" y="614"/>
                  </a:lnTo>
                  <a:lnTo>
                    <a:pt x="891" y="571"/>
                  </a:lnTo>
                  <a:lnTo>
                    <a:pt x="876" y="590"/>
                  </a:lnTo>
                  <a:lnTo>
                    <a:pt x="887" y="617"/>
                  </a:lnTo>
                  <a:lnTo>
                    <a:pt x="794" y="684"/>
                  </a:lnTo>
                  <a:lnTo>
                    <a:pt x="770" y="689"/>
                  </a:lnTo>
                  <a:lnTo>
                    <a:pt x="722" y="722"/>
                  </a:lnTo>
                  <a:lnTo>
                    <a:pt x="722" y="741"/>
                  </a:lnTo>
                  <a:lnTo>
                    <a:pt x="707" y="746"/>
                  </a:lnTo>
                  <a:lnTo>
                    <a:pt x="719" y="768"/>
                  </a:lnTo>
                  <a:lnTo>
                    <a:pt x="692" y="802"/>
                  </a:lnTo>
                  <a:lnTo>
                    <a:pt x="707" y="850"/>
                  </a:lnTo>
                  <a:lnTo>
                    <a:pt x="722" y="864"/>
                  </a:lnTo>
                  <a:lnTo>
                    <a:pt x="719" y="894"/>
                  </a:lnTo>
                  <a:lnTo>
                    <a:pt x="681" y="894"/>
                  </a:lnTo>
                  <a:lnTo>
                    <a:pt x="647" y="880"/>
                  </a:lnTo>
                  <a:lnTo>
                    <a:pt x="625" y="883"/>
                  </a:lnTo>
                  <a:lnTo>
                    <a:pt x="550" y="856"/>
                  </a:lnTo>
                  <a:lnTo>
                    <a:pt x="516" y="756"/>
                  </a:lnTo>
                  <a:lnTo>
                    <a:pt x="464" y="708"/>
                  </a:lnTo>
                  <a:lnTo>
                    <a:pt x="419" y="617"/>
                  </a:lnTo>
                  <a:lnTo>
                    <a:pt x="398" y="608"/>
                  </a:lnTo>
                  <a:lnTo>
                    <a:pt x="372" y="585"/>
                  </a:lnTo>
                  <a:lnTo>
                    <a:pt x="348" y="585"/>
                  </a:lnTo>
                  <a:lnTo>
                    <a:pt x="312" y="579"/>
                  </a:lnTo>
                  <a:lnTo>
                    <a:pt x="285" y="585"/>
                  </a:lnTo>
                  <a:lnTo>
                    <a:pt x="266" y="630"/>
                  </a:lnTo>
                  <a:lnTo>
                    <a:pt x="237" y="638"/>
                  </a:lnTo>
                  <a:lnTo>
                    <a:pt x="176" y="603"/>
                  </a:lnTo>
                  <a:lnTo>
                    <a:pt x="140" y="561"/>
                  </a:lnTo>
                  <a:lnTo>
                    <a:pt x="133" y="509"/>
                  </a:lnTo>
                  <a:lnTo>
                    <a:pt x="107" y="474"/>
                  </a:lnTo>
                  <a:lnTo>
                    <a:pt x="46" y="426"/>
                  </a:lnTo>
                  <a:lnTo>
                    <a:pt x="0" y="375"/>
                  </a:lnTo>
                  <a:lnTo>
                    <a:pt x="0" y="354"/>
                  </a:lnTo>
                  <a:lnTo>
                    <a:pt x="147" y="355"/>
                  </a:lnTo>
                  <a:lnTo>
                    <a:pt x="266" y="364"/>
                  </a:lnTo>
                  <a:lnTo>
                    <a:pt x="280"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46" name="Freeform 173"/>
            <p:cNvSpPr>
              <a:spLocks/>
            </p:cNvSpPr>
            <p:nvPr/>
          </p:nvSpPr>
          <p:spPr bwMode="auto">
            <a:xfrm>
              <a:off x="5547665" y="4134131"/>
              <a:ext cx="664095" cy="671958"/>
            </a:xfrm>
            <a:custGeom>
              <a:avLst/>
              <a:gdLst>
                <a:gd name="T0" fmla="*/ 0 w 334"/>
                <a:gd name="T1" fmla="*/ 30 h 315"/>
                <a:gd name="T2" fmla="*/ 131 w 334"/>
                <a:gd name="T3" fmla="*/ 14 h 315"/>
                <a:gd name="T4" fmla="*/ 294 w 334"/>
                <a:gd name="T5" fmla="*/ 0 h 315"/>
                <a:gd name="T6" fmla="*/ 286 w 334"/>
                <a:gd name="T7" fmla="*/ 42 h 315"/>
                <a:gd name="T8" fmla="*/ 322 w 334"/>
                <a:gd name="T9" fmla="*/ 33 h 315"/>
                <a:gd name="T10" fmla="*/ 334 w 334"/>
                <a:gd name="T11" fmla="*/ 60 h 315"/>
                <a:gd name="T12" fmla="*/ 296 w 334"/>
                <a:gd name="T13" fmla="*/ 86 h 315"/>
                <a:gd name="T14" fmla="*/ 306 w 334"/>
                <a:gd name="T15" fmla="*/ 130 h 315"/>
                <a:gd name="T16" fmla="*/ 267 w 334"/>
                <a:gd name="T17" fmla="*/ 203 h 315"/>
                <a:gd name="T18" fmla="*/ 238 w 334"/>
                <a:gd name="T19" fmla="*/ 247 h 315"/>
                <a:gd name="T20" fmla="*/ 254 w 334"/>
                <a:gd name="T21" fmla="*/ 305 h 315"/>
                <a:gd name="T22" fmla="*/ 47 w 334"/>
                <a:gd name="T23" fmla="*/ 315 h 315"/>
                <a:gd name="T24" fmla="*/ 46 w 334"/>
                <a:gd name="T25" fmla="*/ 280 h 315"/>
                <a:gd name="T26" fmla="*/ 6 w 334"/>
                <a:gd name="T27" fmla="*/ 272 h 315"/>
                <a:gd name="T28" fmla="*/ 6 w 334"/>
                <a:gd name="T29" fmla="*/ 86 h 315"/>
                <a:gd name="T30" fmla="*/ 0 w 334"/>
                <a:gd name="T31" fmla="*/ 3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4" h="315">
                  <a:moveTo>
                    <a:pt x="0" y="30"/>
                  </a:moveTo>
                  <a:lnTo>
                    <a:pt x="131" y="14"/>
                  </a:lnTo>
                  <a:lnTo>
                    <a:pt x="294" y="0"/>
                  </a:lnTo>
                  <a:lnTo>
                    <a:pt x="286" y="42"/>
                  </a:lnTo>
                  <a:lnTo>
                    <a:pt x="322" y="33"/>
                  </a:lnTo>
                  <a:lnTo>
                    <a:pt x="334" y="60"/>
                  </a:lnTo>
                  <a:lnTo>
                    <a:pt x="296" y="86"/>
                  </a:lnTo>
                  <a:lnTo>
                    <a:pt x="306" y="130"/>
                  </a:lnTo>
                  <a:lnTo>
                    <a:pt x="267" y="203"/>
                  </a:lnTo>
                  <a:lnTo>
                    <a:pt x="238" y="247"/>
                  </a:lnTo>
                  <a:lnTo>
                    <a:pt x="254" y="305"/>
                  </a:lnTo>
                  <a:lnTo>
                    <a:pt x="47" y="315"/>
                  </a:lnTo>
                  <a:lnTo>
                    <a:pt x="46" y="280"/>
                  </a:lnTo>
                  <a:lnTo>
                    <a:pt x="6" y="272"/>
                  </a:lnTo>
                  <a:lnTo>
                    <a:pt x="6" y="86"/>
                  </a:lnTo>
                  <a:lnTo>
                    <a:pt x="0" y="3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47" name="Freeform 177"/>
            <p:cNvSpPr>
              <a:spLocks/>
            </p:cNvSpPr>
            <p:nvPr/>
          </p:nvSpPr>
          <p:spPr bwMode="auto">
            <a:xfrm>
              <a:off x="5233513" y="2879809"/>
              <a:ext cx="807253" cy="558898"/>
            </a:xfrm>
            <a:custGeom>
              <a:avLst/>
              <a:gdLst>
                <a:gd name="T0" fmla="*/ 7 w 406"/>
                <a:gd name="T1" fmla="*/ 14 h 262"/>
                <a:gd name="T2" fmla="*/ 0 w 406"/>
                <a:gd name="T3" fmla="*/ 58 h 262"/>
                <a:gd name="T4" fmla="*/ 9 w 406"/>
                <a:gd name="T5" fmla="*/ 107 h 262"/>
                <a:gd name="T6" fmla="*/ 47 w 406"/>
                <a:gd name="T7" fmla="*/ 208 h 262"/>
                <a:gd name="T8" fmla="*/ 68 w 406"/>
                <a:gd name="T9" fmla="*/ 262 h 262"/>
                <a:gd name="T10" fmla="*/ 305 w 406"/>
                <a:gd name="T11" fmla="*/ 249 h 262"/>
                <a:gd name="T12" fmla="*/ 345 w 406"/>
                <a:gd name="T13" fmla="*/ 262 h 262"/>
                <a:gd name="T14" fmla="*/ 369 w 406"/>
                <a:gd name="T15" fmla="*/ 210 h 262"/>
                <a:gd name="T16" fmla="*/ 359 w 406"/>
                <a:gd name="T17" fmla="*/ 173 h 262"/>
                <a:gd name="T18" fmla="*/ 400 w 406"/>
                <a:gd name="T19" fmla="*/ 166 h 262"/>
                <a:gd name="T20" fmla="*/ 406 w 406"/>
                <a:gd name="T21" fmla="*/ 108 h 262"/>
                <a:gd name="T22" fmla="*/ 381 w 406"/>
                <a:gd name="T23" fmla="*/ 82 h 262"/>
                <a:gd name="T24" fmla="*/ 339 w 406"/>
                <a:gd name="T25" fmla="*/ 58 h 262"/>
                <a:gd name="T26" fmla="*/ 349 w 406"/>
                <a:gd name="T27" fmla="*/ 24 h 262"/>
                <a:gd name="T28" fmla="*/ 331 w 406"/>
                <a:gd name="T29" fmla="*/ 0 h 262"/>
                <a:gd name="T30" fmla="*/ 242 w 406"/>
                <a:gd name="T31" fmla="*/ 3 h 262"/>
                <a:gd name="T32" fmla="*/ 152 w 406"/>
                <a:gd name="T33" fmla="*/ 7 h 262"/>
                <a:gd name="T34" fmla="*/ 7 w 406"/>
                <a:gd name="T35" fmla="*/ 1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6" h="262">
                  <a:moveTo>
                    <a:pt x="7" y="14"/>
                  </a:moveTo>
                  <a:lnTo>
                    <a:pt x="0" y="58"/>
                  </a:lnTo>
                  <a:lnTo>
                    <a:pt x="9" y="107"/>
                  </a:lnTo>
                  <a:lnTo>
                    <a:pt x="47" y="208"/>
                  </a:lnTo>
                  <a:lnTo>
                    <a:pt x="68" y="262"/>
                  </a:lnTo>
                  <a:lnTo>
                    <a:pt x="305" y="249"/>
                  </a:lnTo>
                  <a:lnTo>
                    <a:pt x="345" y="262"/>
                  </a:lnTo>
                  <a:lnTo>
                    <a:pt x="369" y="210"/>
                  </a:lnTo>
                  <a:lnTo>
                    <a:pt x="359" y="173"/>
                  </a:lnTo>
                  <a:lnTo>
                    <a:pt x="400" y="166"/>
                  </a:lnTo>
                  <a:lnTo>
                    <a:pt x="406" y="108"/>
                  </a:lnTo>
                  <a:lnTo>
                    <a:pt x="381" y="82"/>
                  </a:lnTo>
                  <a:lnTo>
                    <a:pt x="339" y="58"/>
                  </a:lnTo>
                  <a:lnTo>
                    <a:pt x="349" y="24"/>
                  </a:lnTo>
                  <a:lnTo>
                    <a:pt x="331" y="0"/>
                  </a:lnTo>
                  <a:lnTo>
                    <a:pt x="242" y="3"/>
                  </a:lnTo>
                  <a:lnTo>
                    <a:pt x="152" y="7"/>
                  </a:lnTo>
                  <a:lnTo>
                    <a:pt x="7" y="14"/>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48" name="Freeform 189"/>
            <p:cNvSpPr>
              <a:spLocks/>
            </p:cNvSpPr>
            <p:nvPr/>
          </p:nvSpPr>
          <p:spPr bwMode="auto">
            <a:xfrm>
              <a:off x="5366730" y="3408843"/>
              <a:ext cx="920587" cy="817015"/>
            </a:xfrm>
            <a:custGeom>
              <a:avLst/>
              <a:gdLst>
                <a:gd name="T0" fmla="*/ 0 w 463"/>
                <a:gd name="T1" fmla="*/ 14 h 383"/>
                <a:gd name="T2" fmla="*/ 202 w 463"/>
                <a:gd name="T3" fmla="*/ 0 h 383"/>
                <a:gd name="T4" fmla="*/ 245 w 463"/>
                <a:gd name="T5" fmla="*/ 0 h 383"/>
                <a:gd name="T6" fmla="*/ 277 w 463"/>
                <a:gd name="T7" fmla="*/ 12 h 383"/>
                <a:gd name="T8" fmla="*/ 261 w 463"/>
                <a:gd name="T9" fmla="*/ 46 h 383"/>
                <a:gd name="T10" fmla="*/ 320 w 463"/>
                <a:gd name="T11" fmla="*/ 99 h 383"/>
                <a:gd name="T12" fmla="*/ 339 w 463"/>
                <a:gd name="T13" fmla="*/ 145 h 383"/>
                <a:gd name="T14" fmla="*/ 374 w 463"/>
                <a:gd name="T15" fmla="*/ 133 h 383"/>
                <a:gd name="T16" fmla="*/ 372 w 463"/>
                <a:gd name="T17" fmla="*/ 199 h 383"/>
                <a:gd name="T18" fmla="*/ 407 w 463"/>
                <a:gd name="T19" fmla="*/ 218 h 383"/>
                <a:gd name="T20" fmla="*/ 424 w 463"/>
                <a:gd name="T21" fmla="*/ 275 h 383"/>
                <a:gd name="T22" fmla="*/ 450 w 463"/>
                <a:gd name="T23" fmla="*/ 279 h 383"/>
                <a:gd name="T24" fmla="*/ 463 w 463"/>
                <a:gd name="T25" fmla="*/ 302 h 383"/>
                <a:gd name="T26" fmla="*/ 432 w 463"/>
                <a:gd name="T27" fmla="*/ 335 h 383"/>
                <a:gd name="T28" fmla="*/ 421 w 463"/>
                <a:gd name="T29" fmla="*/ 373 h 383"/>
                <a:gd name="T30" fmla="*/ 378 w 463"/>
                <a:gd name="T31" fmla="*/ 383 h 383"/>
                <a:gd name="T32" fmla="*/ 388 w 463"/>
                <a:gd name="T33" fmla="*/ 341 h 383"/>
                <a:gd name="T34" fmla="*/ 215 w 463"/>
                <a:gd name="T35" fmla="*/ 356 h 383"/>
                <a:gd name="T36" fmla="*/ 91 w 463"/>
                <a:gd name="T37" fmla="*/ 372 h 383"/>
                <a:gd name="T38" fmla="*/ 82 w 463"/>
                <a:gd name="T39" fmla="*/ 331 h 383"/>
                <a:gd name="T40" fmla="*/ 74 w 463"/>
                <a:gd name="T41" fmla="*/ 209 h 383"/>
                <a:gd name="T42" fmla="*/ 73 w 463"/>
                <a:gd name="T43" fmla="*/ 143 h 383"/>
                <a:gd name="T44" fmla="*/ 30 w 463"/>
                <a:gd name="T45" fmla="*/ 112 h 383"/>
                <a:gd name="T46" fmla="*/ 46 w 463"/>
                <a:gd name="T47" fmla="*/ 85 h 383"/>
                <a:gd name="T48" fmla="*/ 26 w 463"/>
                <a:gd name="T49" fmla="*/ 69 h 383"/>
                <a:gd name="T50" fmla="*/ 0 w 463"/>
                <a:gd name="T51" fmla="*/ 14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3" h="383">
                  <a:moveTo>
                    <a:pt x="0" y="14"/>
                  </a:moveTo>
                  <a:lnTo>
                    <a:pt x="202" y="0"/>
                  </a:lnTo>
                  <a:lnTo>
                    <a:pt x="245" y="0"/>
                  </a:lnTo>
                  <a:lnTo>
                    <a:pt x="277" y="12"/>
                  </a:lnTo>
                  <a:lnTo>
                    <a:pt x="261" y="46"/>
                  </a:lnTo>
                  <a:lnTo>
                    <a:pt x="320" y="99"/>
                  </a:lnTo>
                  <a:lnTo>
                    <a:pt x="339" y="145"/>
                  </a:lnTo>
                  <a:lnTo>
                    <a:pt x="374" y="133"/>
                  </a:lnTo>
                  <a:lnTo>
                    <a:pt x="372" y="199"/>
                  </a:lnTo>
                  <a:lnTo>
                    <a:pt x="407" y="218"/>
                  </a:lnTo>
                  <a:lnTo>
                    <a:pt x="424" y="275"/>
                  </a:lnTo>
                  <a:lnTo>
                    <a:pt x="450" y="279"/>
                  </a:lnTo>
                  <a:lnTo>
                    <a:pt x="463" y="302"/>
                  </a:lnTo>
                  <a:lnTo>
                    <a:pt x="432" y="335"/>
                  </a:lnTo>
                  <a:lnTo>
                    <a:pt x="421" y="373"/>
                  </a:lnTo>
                  <a:lnTo>
                    <a:pt x="378" y="383"/>
                  </a:lnTo>
                  <a:lnTo>
                    <a:pt x="388" y="341"/>
                  </a:lnTo>
                  <a:lnTo>
                    <a:pt x="215" y="356"/>
                  </a:lnTo>
                  <a:lnTo>
                    <a:pt x="91" y="372"/>
                  </a:lnTo>
                  <a:lnTo>
                    <a:pt x="82" y="331"/>
                  </a:lnTo>
                  <a:lnTo>
                    <a:pt x="74" y="209"/>
                  </a:lnTo>
                  <a:lnTo>
                    <a:pt x="73" y="143"/>
                  </a:lnTo>
                  <a:lnTo>
                    <a:pt x="30" y="112"/>
                  </a:lnTo>
                  <a:lnTo>
                    <a:pt x="46" y="85"/>
                  </a:lnTo>
                  <a:lnTo>
                    <a:pt x="26" y="69"/>
                  </a:lnTo>
                  <a:lnTo>
                    <a:pt x="0" y="14"/>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49" name="Freeform 195"/>
            <p:cNvSpPr>
              <a:spLocks/>
            </p:cNvSpPr>
            <p:nvPr/>
          </p:nvSpPr>
          <p:spPr bwMode="auto">
            <a:xfrm>
              <a:off x="6812228" y="4277055"/>
              <a:ext cx="749592" cy="836213"/>
            </a:xfrm>
            <a:custGeom>
              <a:avLst/>
              <a:gdLst>
                <a:gd name="T0" fmla="*/ 0 w 377"/>
                <a:gd name="T1" fmla="*/ 24 h 392"/>
                <a:gd name="T2" fmla="*/ 4 w 377"/>
                <a:gd name="T3" fmla="*/ 24 h 392"/>
                <a:gd name="T4" fmla="*/ 91 w 377"/>
                <a:gd name="T5" fmla="*/ 8 h 392"/>
                <a:gd name="T6" fmla="*/ 170 w 377"/>
                <a:gd name="T7" fmla="*/ 0 h 392"/>
                <a:gd name="T8" fmla="*/ 158 w 377"/>
                <a:gd name="T9" fmla="*/ 21 h 392"/>
                <a:gd name="T10" fmla="*/ 182 w 377"/>
                <a:gd name="T11" fmla="*/ 21 h 392"/>
                <a:gd name="T12" fmla="*/ 316 w 377"/>
                <a:gd name="T13" fmla="*/ 142 h 392"/>
                <a:gd name="T14" fmla="*/ 369 w 377"/>
                <a:gd name="T15" fmla="*/ 220 h 392"/>
                <a:gd name="T16" fmla="*/ 377 w 377"/>
                <a:gd name="T17" fmla="*/ 273 h 392"/>
                <a:gd name="T18" fmla="*/ 359 w 377"/>
                <a:gd name="T19" fmla="*/ 286 h 392"/>
                <a:gd name="T20" fmla="*/ 369 w 377"/>
                <a:gd name="T21" fmla="*/ 340 h 392"/>
                <a:gd name="T22" fmla="*/ 331 w 377"/>
                <a:gd name="T23" fmla="*/ 342 h 392"/>
                <a:gd name="T24" fmla="*/ 331 w 377"/>
                <a:gd name="T25" fmla="*/ 386 h 392"/>
                <a:gd name="T26" fmla="*/ 302 w 377"/>
                <a:gd name="T27" fmla="*/ 363 h 392"/>
                <a:gd name="T28" fmla="*/ 107 w 377"/>
                <a:gd name="T29" fmla="*/ 392 h 392"/>
                <a:gd name="T30" fmla="*/ 64 w 377"/>
                <a:gd name="T31" fmla="*/ 309 h 392"/>
                <a:gd name="T32" fmla="*/ 96 w 377"/>
                <a:gd name="T33" fmla="*/ 251 h 392"/>
                <a:gd name="T34" fmla="*/ 53 w 377"/>
                <a:gd name="T35" fmla="*/ 221 h 392"/>
                <a:gd name="T36" fmla="*/ 0 w 377"/>
                <a:gd name="T37" fmla="*/ 2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7" h="392">
                  <a:moveTo>
                    <a:pt x="0" y="24"/>
                  </a:moveTo>
                  <a:lnTo>
                    <a:pt x="4" y="24"/>
                  </a:lnTo>
                  <a:lnTo>
                    <a:pt x="91" y="8"/>
                  </a:lnTo>
                  <a:lnTo>
                    <a:pt x="170" y="0"/>
                  </a:lnTo>
                  <a:lnTo>
                    <a:pt x="158" y="21"/>
                  </a:lnTo>
                  <a:lnTo>
                    <a:pt x="182" y="21"/>
                  </a:lnTo>
                  <a:lnTo>
                    <a:pt x="316" y="142"/>
                  </a:lnTo>
                  <a:lnTo>
                    <a:pt x="369" y="220"/>
                  </a:lnTo>
                  <a:lnTo>
                    <a:pt x="377" y="273"/>
                  </a:lnTo>
                  <a:lnTo>
                    <a:pt x="359" y="286"/>
                  </a:lnTo>
                  <a:lnTo>
                    <a:pt x="369" y="340"/>
                  </a:lnTo>
                  <a:lnTo>
                    <a:pt x="331" y="342"/>
                  </a:lnTo>
                  <a:lnTo>
                    <a:pt x="331" y="386"/>
                  </a:lnTo>
                  <a:lnTo>
                    <a:pt x="302" y="363"/>
                  </a:lnTo>
                  <a:lnTo>
                    <a:pt x="107" y="392"/>
                  </a:lnTo>
                  <a:lnTo>
                    <a:pt x="64" y="309"/>
                  </a:lnTo>
                  <a:lnTo>
                    <a:pt x="96" y="251"/>
                  </a:lnTo>
                  <a:lnTo>
                    <a:pt x="53" y="221"/>
                  </a:lnTo>
                  <a:lnTo>
                    <a:pt x="0" y="24"/>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50" name="Freeform 197"/>
            <p:cNvSpPr>
              <a:spLocks/>
            </p:cNvSpPr>
            <p:nvPr/>
          </p:nvSpPr>
          <p:spPr bwMode="auto">
            <a:xfrm>
              <a:off x="7136323" y="4166129"/>
              <a:ext cx="683978" cy="580229"/>
            </a:xfrm>
            <a:custGeom>
              <a:avLst/>
              <a:gdLst>
                <a:gd name="T0" fmla="*/ 13 w 344"/>
                <a:gd name="T1" fmla="*/ 48 h 272"/>
                <a:gd name="T2" fmla="*/ 40 w 344"/>
                <a:gd name="T3" fmla="*/ 22 h 272"/>
                <a:gd name="T4" fmla="*/ 143 w 344"/>
                <a:gd name="T5" fmla="*/ 0 h 272"/>
                <a:gd name="T6" fmla="*/ 174 w 344"/>
                <a:gd name="T7" fmla="*/ 15 h 272"/>
                <a:gd name="T8" fmla="*/ 241 w 344"/>
                <a:gd name="T9" fmla="*/ 3 h 272"/>
                <a:gd name="T10" fmla="*/ 295 w 344"/>
                <a:gd name="T11" fmla="*/ 42 h 272"/>
                <a:gd name="T12" fmla="*/ 344 w 344"/>
                <a:gd name="T13" fmla="*/ 73 h 272"/>
                <a:gd name="T14" fmla="*/ 316 w 344"/>
                <a:gd name="T15" fmla="*/ 154 h 272"/>
                <a:gd name="T16" fmla="*/ 275 w 344"/>
                <a:gd name="T17" fmla="*/ 195 h 272"/>
                <a:gd name="T18" fmla="*/ 229 w 344"/>
                <a:gd name="T19" fmla="*/ 208 h 272"/>
                <a:gd name="T20" fmla="*/ 239 w 344"/>
                <a:gd name="T21" fmla="*/ 241 h 272"/>
                <a:gd name="T22" fmla="*/ 210 w 344"/>
                <a:gd name="T23" fmla="*/ 272 h 272"/>
                <a:gd name="T24" fmla="*/ 157 w 344"/>
                <a:gd name="T25" fmla="*/ 195 h 272"/>
                <a:gd name="T26" fmla="*/ 22 w 344"/>
                <a:gd name="T27" fmla="*/ 73 h 272"/>
                <a:gd name="T28" fmla="*/ 0 w 344"/>
                <a:gd name="T29" fmla="*/ 73 h 272"/>
                <a:gd name="T30" fmla="*/ 13 w 344"/>
                <a:gd name="T31" fmla="*/ 4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4" h="272">
                  <a:moveTo>
                    <a:pt x="13" y="48"/>
                  </a:moveTo>
                  <a:lnTo>
                    <a:pt x="40" y="22"/>
                  </a:lnTo>
                  <a:lnTo>
                    <a:pt x="143" y="0"/>
                  </a:lnTo>
                  <a:lnTo>
                    <a:pt x="174" y="15"/>
                  </a:lnTo>
                  <a:lnTo>
                    <a:pt x="241" y="3"/>
                  </a:lnTo>
                  <a:lnTo>
                    <a:pt x="295" y="42"/>
                  </a:lnTo>
                  <a:lnTo>
                    <a:pt x="344" y="73"/>
                  </a:lnTo>
                  <a:lnTo>
                    <a:pt x="316" y="154"/>
                  </a:lnTo>
                  <a:lnTo>
                    <a:pt x="275" y="195"/>
                  </a:lnTo>
                  <a:lnTo>
                    <a:pt x="229" y="208"/>
                  </a:lnTo>
                  <a:lnTo>
                    <a:pt x="239" y="241"/>
                  </a:lnTo>
                  <a:lnTo>
                    <a:pt x="210" y="272"/>
                  </a:lnTo>
                  <a:lnTo>
                    <a:pt x="157" y="195"/>
                  </a:lnTo>
                  <a:lnTo>
                    <a:pt x="22" y="73"/>
                  </a:lnTo>
                  <a:lnTo>
                    <a:pt x="0" y="73"/>
                  </a:lnTo>
                  <a:lnTo>
                    <a:pt x="13" y="48"/>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51" name="Freeform 250"/>
            <p:cNvSpPr>
              <a:spLocks/>
            </p:cNvSpPr>
            <p:nvPr/>
          </p:nvSpPr>
          <p:spPr bwMode="auto">
            <a:xfrm>
              <a:off x="5641116" y="4778356"/>
              <a:ext cx="817195" cy="701823"/>
            </a:xfrm>
            <a:custGeom>
              <a:avLst/>
              <a:gdLst>
                <a:gd name="T0" fmla="*/ 0 w 411"/>
                <a:gd name="T1" fmla="*/ 8 h 329"/>
                <a:gd name="T2" fmla="*/ 207 w 411"/>
                <a:gd name="T3" fmla="*/ 0 h 329"/>
                <a:gd name="T4" fmla="*/ 244 w 411"/>
                <a:gd name="T5" fmla="*/ 68 h 329"/>
                <a:gd name="T6" fmla="*/ 212 w 411"/>
                <a:gd name="T7" fmla="*/ 147 h 329"/>
                <a:gd name="T8" fmla="*/ 202 w 411"/>
                <a:gd name="T9" fmla="*/ 183 h 329"/>
                <a:gd name="T10" fmla="*/ 340 w 411"/>
                <a:gd name="T11" fmla="*/ 168 h 329"/>
                <a:gd name="T12" fmla="*/ 350 w 411"/>
                <a:gd name="T13" fmla="*/ 221 h 329"/>
                <a:gd name="T14" fmla="*/ 307 w 411"/>
                <a:gd name="T15" fmla="*/ 216 h 329"/>
                <a:gd name="T16" fmla="*/ 288 w 411"/>
                <a:gd name="T17" fmla="*/ 239 h 329"/>
                <a:gd name="T18" fmla="*/ 311 w 411"/>
                <a:gd name="T19" fmla="*/ 254 h 329"/>
                <a:gd name="T20" fmla="*/ 349 w 411"/>
                <a:gd name="T21" fmla="*/ 236 h 329"/>
                <a:gd name="T22" fmla="*/ 350 w 411"/>
                <a:gd name="T23" fmla="*/ 261 h 329"/>
                <a:gd name="T24" fmla="*/ 370 w 411"/>
                <a:gd name="T25" fmla="*/ 240 h 329"/>
                <a:gd name="T26" fmla="*/ 384 w 411"/>
                <a:gd name="T27" fmla="*/ 240 h 329"/>
                <a:gd name="T28" fmla="*/ 367 w 411"/>
                <a:gd name="T29" fmla="*/ 283 h 329"/>
                <a:gd name="T30" fmla="*/ 400 w 411"/>
                <a:gd name="T31" fmla="*/ 292 h 329"/>
                <a:gd name="T32" fmla="*/ 411 w 411"/>
                <a:gd name="T33" fmla="*/ 315 h 329"/>
                <a:gd name="T34" fmla="*/ 396 w 411"/>
                <a:gd name="T35" fmla="*/ 322 h 329"/>
                <a:gd name="T36" fmla="*/ 374 w 411"/>
                <a:gd name="T37" fmla="*/ 307 h 329"/>
                <a:gd name="T38" fmla="*/ 337 w 411"/>
                <a:gd name="T39" fmla="*/ 296 h 329"/>
                <a:gd name="T40" fmla="*/ 345 w 411"/>
                <a:gd name="T41" fmla="*/ 325 h 329"/>
                <a:gd name="T42" fmla="*/ 325 w 411"/>
                <a:gd name="T43" fmla="*/ 329 h 329"/>
                <a:gd name="T44" fmla="*/ 309 w 411"/>
                <a:gd name="T45" fmla="*/ 302 h 329"/>
                <a:gd name="T46" fmla="*/ 299 w 411"/>
                <a:gd name="T47" fmla="*/ 319 h 329"/>
                <a:gd name="T48" fmla="*/ 239 w 411"/>
                <a:gd name="T49" fmla="*/ 319 h 329"/>
                <a:gd name="T50" fmla="*/ 239 w 411"/>
                <a:gd name="T51" fmla="*/ 302 h 329"/>
                <a:gd name="T52" fmla="*/ 216 w 411"/>
                <a:gd name="T53" fmla="*/ 283 h 329"/>
                <a:gd name="T54" fmla="*/ 170 w 411"/>
                <a:gd name="T55" fmla="*/ 281 h 329"/>
                <a:gd name="T56" fmla="*/ 208 w 411"/>
                <a:gd name="T57" fmla="*/ 302 h 329"/>
                <a:gd name="T58" fmla="*/ 155 w 411"/>
                <a:gd name="T59" fmla="*/ 314 h 329"/>
                <a:gd name="T60" fmla="*/ 72 w 411"/>
                <a:gd name="T61" fmla="*/ 299 h 329"/>
                <a:gd name="T62" fmla="*/ 41 w 411"/>
                <a:gd name="T63" fmla="*/ 302 h 329"/>
                <a:gd name="T64" fmla="*/ 52 w 411"/>
                <a:gd name="T65" fmla="*/ 192 h 329"/>
                <a:gd name="T66" fmla="*/ 2 w 411"/>
                <a:gd name="T67" fmla="*/ 106 h 329"/>
                <a:gd name="T68" fmla="*/ 0 w 411"/>
                <a:gd name="T69" fmla="*/ 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1" h="329">
                  <a:moveTo>
                    <a:pt x="0" y="8"/>
                  </a:moveTo>
                  <a:lnTo>
                    <a:pt x="207" y="0"/>
                  </a:lnTo>
                  <a:lnTo>
                    <a:pt x="244" y="68"/>
                  </a:lnTo>
                  <a:lnTo>
                    <a:pt x="212" y="147"/>
                  </a:lnTo>
                  <a:lnTo>
                    <a:pt x="202" y="183"/>
                  </a:lnTo>
                  <a:lnTo>
                    <a:pt x="340" y="168"/>
                  </a:lnTo>
                  <a:lnTo>
                    <a:pt x="350" y="221"/>
                  </a:lnTo>
                  <a:lnTo>
                    <a:pt x="307" y="216"/>
                  </a:lnTo>
                  <a:lnTo>
                    <a:pt x="288" y="239"/>
                  </a:lnTo>
                  <a:lnTo>
                    <a:pt x="311" y="254"/>
                  </a:lnTo>
                  <a:lnTo>
                    <a:pt x="349" y="236"/>
                  </a:lnTo>
                  <a:lnTo>
                    <a:pt x="350" y="261"/>
                  </a:lnTo>
                  <a:lnTo>
                    <a:pt x="370" y="240"/>
                  </a:lnTo>
                  <a:lnTo>
                    <a:pt x="384" y="240"/>
                  </a:lnTo>
                  <a:lnTo>
                    <a:pt x="367" y="283"/>
                  </a:lnTo>
                  <a:lnTo>
                    <a:pt x="400" y="292"/>
                  </a:lnTo>
                  <a:lnTo>
                    <a:pt x="411" y="315"/>
                  </a:lnTo>
                  <a:lnTo>
                    <a:pt x="396" y="322"/>
                  </a:lnTo>
                  <a:lnTo>
                    <a:pt x="374" y="307"/>
                  </a:lnTo>
                  <a:lnTo>
                    <a:pt x="337" y="296"/>
                  </a:lnTo>
                  <a:lnTo>
                    <a:pt x="345" y="325"/>
                  </a:lnTo>
                  <a:lnTo>
                    <a:pt x="325" y="329"/>
                  </a:lnTo>
                  <a:lnTo>
                    <a:pt x="309" y="302"/>
                  </a:lnTo>
                  <a:lnTo>
                    <a:pt x="299" y="319"/>
                  </a:lnTo>
                  <a:lnTo>
                    <a:pt x="239" y="319"/>
                  </a:lnTo>
                  <a:lnTo>
                    <a:pt x="239" y="302"/>
                  </a:lnTo>
                  <a:lnTo>
                    <a:pt x="216" y="283"/>
                  </a:lnTo>
                  <a:lnTo>
                    <a:pt x="170" y="281"/>
                  </a:lnTo>
                  <a:lnTo>
                    <a:pt x="208" y="302"/>
                  </a:lnTo>
                  <a:lnTo>
                    <a:pt x="155" y="314"/>
                  </a:lnTo>
                  <a:lnTo>
                    <a:pt x="72" y="299"/>
                  </a:lnTo>
                  <a:lnTo>
                    <a:pt x="41" y="302"/>
                  </a:lnTo>
                  <a:lnTo>
                    <a:pt x="52" y="192"/>
                  </a:lnTo>
                  <a:lnTo>
                    <a:pt x="2" y="106"/>
                  </a:lnTo>
                  <a:lnTo>
                    <a:pt x="0" y="8"/>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52" name="Freeform 256"/>
            <p:cNvSpPr>
              <a:spLocks/>
            </p:cNvSpPr>
            <p:nvPr/>
          </p:nvSpPr>
          <p:spPr bwMode="auto">
            <a:xfrm>
              <a:off x="6136204" y="3950676"/>
              <a:ext cx="1169125" cy="447971"/>
            </a:xfrm>
            <a:custGeom>
              <a:avLst/>
              <a:gdLst>
                <a:gd name="T0" fmla="*/ 36 w 588"/>
                <a:gd name="T1" fmla="*/ 96 h 210"/>
                <a:gd name="T2" fmla="*/ 36 w 588"/>
                <a:gd name="T3" fmla="*/ 99 h 210"/>
                <a:gd name="T4" fmla="*/ 26 w 588"/>
                <a:gd name="T5" fmla="*/ 119 h 210"/>
                <a:gd name="T6" fmla="*/ 37 w 588"/>
                <a:gd name="T7" fmla="*/ 145 h 210"/>
                <a:gd name="T8" fmla="*/ 0 w 588"/>
                <a:gd name="T9" fmla="*/ 170 h 210"/>
                <a:gd name="T10" fmla="*/ 9 w 588"/>
                <a:gd name="T11" fmla="*/ 210 h 210"/>
                <a:gd name="T12" fmla="*/ 161 w 588"/>
                <a:gd name="T13" fmla="*/ 197 h 210"/>
                <a:gd name="T14" fmla="*/ 345 w 588"/>
                <a:gd name="T15" fmla="*/ 176 h 210"/>
                <a:gd name="T16" fmla="*/ 436 w 588"/>
                <a:gd name="T17" fmla="*/ 160 h 210"/>
                <a:gd name="T18" fmla="*/ 455 w 588"/>
                <a:gd name="T19" fmla="*/ 106 h 210"/>
                <a:gd name="T20" fmla="*/ 488 w 588"/>
                <a:gd name="T21" fmla="*/ 104 h 210"/>
                <a:gd name="T22" fmla="*/ 588 w 588"/>
                <a:gd name="T23" fmla="*/ 0 h 210"/>
                <a:gd name="T24" fmla="*/ 458 w 588"/>
                <a:gd name="T25" fmla="*/ 27 h 210"/>
                <a:gd name="T26" fmla="*/ 153 w 588"/>
                <a:gd name="T27" fmla="*/ 68 h 210"/>
                <a:gd name="T28" fmla="*/ 156 w 588"/>
                <a:gd name="T29" fmla="*/ 81 h 210"/>
                <a:gd name="T30" fmla="*/ 36 w 588"/>
                <a:gd name="T31" fmla="*/ 9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8" h="210">
                  <a:moveTo>
                    <a:pt x="36" y="96"/>
                  </a:moveTo>
                  <a:lnTo>
                    <a:pt x="36" y="99"/>
                  </a:lnTo>
                  <a:lnTo>
                    <a:pt x="26" y="119"/>
                  </a:lnTo>
                  <a:lnTo>
                    <a:pt x="37" y="145"/>
                  </a:lnTo>
                  <a:lnTo>
                    <a:pt x="0" y="170"/>
                  </a:lnTo>
                  <a:lnTo>
                    <a:pt x="9" y="210"/>
                  </a:lnTo>
                  <a:lnTo>
                    <a:pt x="161" y="197"/>
                  </a:lnTo>
                  <a:lnTo>
                    <a:pt x="345" y="176"/>
                  </a:lnTo>
                  <a:lnTo>
                    <a:pt x="436" y="160"/>
                  </a:lnTo>
                  <a:lnTo>
                    <a:pt x="455" y="106"/>
                  </a:lnTo>
                  <a:lnTo>
                    <a:pt x="488" y="104"/>
                  </a:lnTo>
                  <a:lnTo>
                    <a:pt x="588" y="0"/>
                  </a:lnTo>
                  <a:lnTo>
                    <a:pt x="458" y="27"/>
                  </a:lnTo>
                  <a:lnTo>
                    <a:pt x="153" y="68"/>
                  </a:lnTo>
                  <a:lnTo>
                    <a:pt x="156" y="81"/>
                  </a:lnTo>
                  <a:lnTo>
                    <a:pt x="36" y="96"/>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53" name="Freeform 258"/>
            <p:cNvSpPr>
              <a:spLocks/>
            </p:cNvSpPr>
            <p:nvPr/>
          </p:nvSpPr>
          <p:spPr bwMode="auto">
            <a:xfrm>
              <a:off x="6022871" y="4368782"/>
              <a:ext cx="473217" cy="898077"/>
            </a:xfrm>
            <a:custGeom>
              <a:avLst/>
              <a:gdLst>
                <a:gd name="T0" fmla="*/ 68 w 238"/>
                <a:gd name="T1" fmla="*/ 15 h 421"/>
                <a:gd name="T2" fmla="*/ 32 w 238"/>
                <a:gd name="T3" fmla="*/ 85 h 421"/>
                <a:gd name="T4" fmla="*/ 0 w 238"/>
                <a:gd name="T5" fmla="*/ 133 h 421"/>
                <a:gd name="T6" fmla="*/ 11 w 238"/>
                <a:gd name="T7" fmla="*/ 188 h 421"/>
                <a:gd name="T8" fmla="*/ 48 w 238"/>
                <a:gd name="T9" fmla="*/ 264 h 421"/>
                <a:gd name="T10" fmla="*/ 19 w 238"/>
                <a:gd name="T11" fmla="*/ 339 h 421"/>
                <a:gd name="T12" fmla="*/ 7 w 238"/>
                <a:gd name="T13" fmla="*/ 379 h 421"/>
                <a:gd name="T14" fmla="*/ 147 w 238"/>
                <a:gd name="T15" fmla="*/ 363 h 421"/>
                <a:gd name="T16" fmla="*/ 152 w 238"/>
                <a:gd name="T17" fmla="*/ 415 h 421"/>
                <a:gd name="T18" fmla="*/ 179 w 238"/>
                <a:gd name="T19" fmla="*/ 421 h 421"/>
                <a:gd name="T20" fmla="*/ 187 w 238"/>
                <a:gd name="T21" fmla="*/ 395 h 421"/>
                <a:gd name="T22" fmla="*/ 238 w 238"/>
                <a:gd name="T23" fmla="*/ 386 h 421"/>
                <a:gd name="T24" fmla="*/ 226 w 238"/>
                <a:gd name="T25" fmla="*/ 303 h 421"/>
                <a:gd name="T26" fmla="*/ 224 w 238"/>
                <a:gd name="T27" fmla="*/ 0 h 421"/>
                <a:gd name="T28" fmla="*/ 68 w 238"/>
                <a:gd name="T29" fmla="*/ 1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8" h="421">
                  <a:moveTo>
                    <a:pt x="68" y="15"/>
                  </a:moveTo>
                  <a:lnTo>
                    <a:pt x="32" y="85"/>
                  </a:lnTo>
                  <a:lnTo>
                    <a:pt x="0" y="133"/>
                  </a:lnTo>
                  <a:lnTo>
                    <a:pt x="11" y="188"/>
                  </a:lnTo>
                  <a:lnTo>
                    <a:pt x="48" y="264"/>
                  </a:lnTo>
                  <a:lnTo>
                    <a:pt x="19" y="339"/>
                  </a:lnTo>
                  <a:lnTo>
                    <a:pt x="7" y="379"/>
                  </a:lnTo>
                  <a:lnTo>
                    <a:pt x="147" y="363"/>
                  </a:lnTo>
                  <a:lnTo>
                    <a:pt x="152" y="415"/>
                  </a:lnTo>
                  <a:lnTo>
                    <a:pt x="179" y="421"/>
                  </a:lnTo>
                  <a:lnTo>
                    <a:pt x="187" y="395"/>
                  </a:lnTo>
                  <a:lnTo>
                    <a:pt x="238" y="386"/>
                  </a:lnTo>
                  <a:lnTo>
                    <a:pt x="226" y="303"/>
                  </a:lnTo>
                  <a:lnTo>
                    <a:pt x="224" y="0"/>
                  </a:lnTo>
                  <a:lnTo>
                    <a:pt x="68" y="15"/>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54" name="Freeform 260"/>
            <p:cNvSpPr>
              <a:spLocks/>
            </p:cNvSpPr>
            <p:nvPr/>
          </p:nvSpPr>
          <p:spPr bwMode="auto">
            <a:xfrm>
              <a:off x="6470239" y="4328252"/>
              <a:ext cx="540819" cy="898077"/>
            </a:xfrm>
            <a:custGeom>
              <a:avLst/>
              <a:gdLst>
                <a:gd name="T0" fmla="*/ 0 w 272"/>
                <a:gd name="T1" fmla="*/ 22 h 421"/>
                <a:gd name="T2" fmla="*/ 177 w 272"/>
                <a:gd name="T3" fmla="*/ 0 h 421"/>
                <a:gd name="T4" fmla="*/ 233 w 272"/>
                <a:gd name="T5" fmla="*/ 195 h 421"/>
                <a:gd name="T6" fmla="*/ 272 w 272"/>
                <a:gd name="T7" fmla="*/ 226 h 421"/>
                <a:gd name="T8" fmla="*/ 240 w 272"/>
                <a:gd name="T9" fmla="*/ 284 h 421"/>
                <a:gd name="T10" fmla="*/ 271 w 272"/>
                <a:gd name="T11" fmla="*/ 337 h 421"/>
                <a:gd name="T12" fmla="*/ 90 w 272"/>
                <a:gd name="T13" fmla="*/ 357 h 421"/>
                <a:gd name="T14" fmla="*/ 97 w 272"/>
                <a:gd name="T15" fmla="*/ 404 h 421"/>
                <a:gd name="T16" fmla="*/ 71 w 272"/>
                <a:gd name="T17" fmla="*/ 421 h 421"/>
                <a:gd name="T18" fmla="*/ 50 w 272"/>
                <a:gd name="T19" fmla="*/ 361 h 421"/>
                <a:gd name="T20" fmla="*/ 37 w 272"/>
                <a:gd name="T21" fmla="*/ 410 h 421"/>
                <a:gd name="T22" fmla="*/ 15 w 272"/>
                <a:gd name="T23" fmla="*/ 404 h 421"/>
                <a:gd name="T24" fmla="*/ 8 w 272"/>
                <a:gd name="T25" fmla="*/ 356 h 421"/>
                <a:gd name="T26" fmla="*/ 1 w 272"/>
                <a:gd name="T27" fmla="*/ 315 h 421"/>
                <a:gd name="T28" fmla="*/ 0 w 272"/>
                <a:gd name="T29" fmla="*/ 2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421">
                  <a:moveTo>
                    <a:pt x="0" y="22"/>
                  </a:moveTo>
                  <a:lnTo>
                    <a:pt x="177" y="0"/>
                  </a:lnTo>
                  <a:lnTo>
                    <a:pt x="233" y="195"/>
                  </a:lnTo>
                  <a:lnTo>
                    <a:pt x="272" y="226"/>
                  </a:lnTo>
                  <a:lnTo>
                    <a:pt x="240" y="284"/>
                  </a:lnTo>
                  <a:lnTo>
                    <a:pt x="271" y="337"/>
                  </a:lnTo>
                  <a:lnTo>
                    <a:pt x="90" y="357"/>
                  </a:lnTo>
                  <a:lnTo>
                    <a:pt x="97" y="404"/>
                  </a:lnTo>
                  <a:lnTo>
                    <a:pt x="71" y="421"/>
                  </a:lnTo>
                  <a:lnTo>
                    <a:pt x="50" y="361"/>
                  </a:lnTo>
                  <a:lnTo>
                    <a:pt x="37" y="410"/>
                  </a:lnTo>
                  <a:lnTo>
                    <a:pt x="15" y="404"/>
                  </a:lnTo>
                  <a:lnTo>
                    <a:pt x="8" y="356"/>
                  </a:lnTo>
                  <a:lnTo>
                    <a:pt x="1" y="315"/>
                  </a:lnTo>
                  <a:lnTo>
                    <a:pt x="0" y="22"/>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55" name="Freeform 264"/>
            <p:cNvSpPr>
              <a:spLocks/>
            </p:cNvSpPr>
            <p:nvPr/>
          </p:nvSpPr>
          <p:spPr bwMode="auto">
            <a:xfrm>
              <a:off x="6651176" y="5002343"/>
              <a:ext cx="1272516" cy="927942"/>
            </a:xfrm>
            <a:custGeom>
              <a:avLst/>
              <a:gdLst>
                <a:gd name="T0" fmla="*/ 0 w 640"/>
                <a:gd name="T1" fmla="*/ 42 h 435"/>
                <a:gd name="T2" fmla="*/ 175 w 640"/>
                <a:gd name="T3" fmla="*/ 24 h 435"/>
                <a:gd name="T4" fmla="*/ 194 w 640"/>
                <a:gd name="T5" fmla="*/ 52 h 435"/>
                <a:gd name="T6" fmla="*/ 383 w 640"/>
                <a:gd name="T7" fmla="*/ 24 h 435"/>
                <a:gd name="T8" fmla="*/ 415 w 640"/>
                <a:gd name="T9" fmla="*/ 47 h 435"/>
                <a:gd name="T10" fmla="*/ 415 w 640"/>
                <a:gd name="T11" fmla="*/ 4 h 435"/>
                <a:gd name="T12" fmla="*/ 413 w 640"/>
                <a:gd name="T13" fmla="*/ 0 h 435"/>
                <a:gd name="T14" fmla="*/ 451 w 640"/>
                <a:gd name="T15" fmla="*/ 3 h 435"/>
                <a:gd name="T16" fmla="*/ 490 w 640"/>
                <a:gd name="T17" fmla="*/ 68 h 435"/>
                <a:gd name="T18" fmla="*/ 555 w 640"/>
                <a:gd name="T19" fmla="*/ 160 h 435"/>
                <a:gd name="T20" fmla="*/ 585 w 640"/>
                <a:gd name="T21" fmla="*/ 239 h 435"/>
                <a:gd name="T22" fmla="*/ 633 w 640"/>
                <a:gd name="T23" fmla="*/ 294 h 435"/>
                <a:gd name="T24" fmla="*/ 640 w 640"/>
                <a:gd name="T25" fmla="*/ 374 h 435"/>
                <a:gd name="T26" fmla="*/ 625 w 640"/>
                <a:gd name="T27" fmla="*/ 422 h 435"/>
                <a:gd name="T28" fmla="*/ 558 w 640"/>
                <a:gd name="T29" fmla="*/ 435 h 435"/>
                <a:gd name="T30" fmla="*/ 547 w 640"/>
                <a:gd name="T31" fmla="*/ 415 h 435"/>
                <a:gd name="T32" fmla="*/ 500 w 640"/>
                <a:gd name="T33" fmla="*/ 386 h 435"/>
                <a:gd name="T34" fmla="*/ 484 w 640"/>
                <a:gd name="T35" fmla="*/ 355 h 435"/>
                <a:gd name="T36" fmla="*/ 471 w 640"/>
                <a:gd name="T37" fmla="*/ 344 h 435"/>
                <a:gd name="T38" fmla="*/ 465 w 640"/>
                <a:gd name="T39" fmla="*/ 316 h 435"/>
                <a:gd name="T40" fmla="*/ 453 w 640"/>
                <a:gd name="T41" fmla="*/ 325 h 435"/>
                <a:gd name="T42" fmla="*/ 415 w 640"/>
                <a:gd name="T43" fmla="*/ 288 h 435"/>
                <a:gd name="T44" fmla="*/ 425 w 640"/>
                <a:gd name="T45" fmla="*/ 254 h 435"/>
                <a:gd name="T46" fmla="*/ 415 w 640"/>
                <a:gd name="T47" fmla="*/ 235 h 435"/>
                <a:gd name="T48" fmla="*/ 405 w 640"/>
                <a:gd name="T49" fmla="*/ 241 h 435"/>
                <a:gd name="T50" fmla="*/ 406 w 640"/>
                <a:gd name="T51" fmla="*/ 261 h 435"/>
                <a:gd name="T52" fmla="*/ 393 w 640"/>
                <a:gd name="T53" fmla="*/ 235 h 435"/>
                <a:gd name="T54" fmla="*/ 394 w 640"/>
                <a:gd name="T55" fmla="*/ 174 h 435"/>
                <a:gd name="T56" fmla="*/ 371 w 640"/>
                <a:gd name="T57" fmla="*/ 138 h 435"/>
                <a:gd name="T58" fmla="*/ 311 w 640"/>
                <a:gd name="T59" fmla="*/ 107 h 435"/>
                <a:gd name="T60" fmla="*/ 281 w 640"/>
                <a:gd name="T61" fmla="*/ 73 h 435"/>
                <a:gd name="T62" fmla="*/ 247 w 640"/>
                <a:gd name="T63" fmla="*/ 70 h 435"/>
                <a:gd name="T64" fmla="*/ 233 w 640"/>
                <a:gd name="T65" fmla="*/ 91 h 435"/>
                <a:gd name="T66" fmla="*/ 184 w 640"/>
                <a:gd name="T67" fmla="*/ 106 h 435"/>
                <a:gd name="T68" fmla="*/ 154 w 640"/>
                <a:gd name="T69" fmla="*/ 91 h 435"/>
                <a:gd name="T70" fmla="*/ 139 w 640"/>
                <a:gd name="T71" fmla="*/ 68 h 435"/>
                <a:gd name="T72" fmla="*/ 46 w 640"/>
                <a:gd name="T73" fmla="*/ 89 h 435"/>
                <a:gd name="T74" fmla="*/ 26 w 640"/>
                <a:gd name="T75" fmla="*/ 72 h 435"/>
                <a:gd name="T76" fmla="*/ 5 w 640"/>
                <a:gd name="T77" fmla="*/ 90 h 435"/>
                <a:gd name="T78" fmla="*/ 0 w 640"/>
                <a:gd name="T79" fmla="*/ 4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0" h="435">
                  <a:moveTo>
                    <a:pt x="0" y="42"/>
                  </a:moveTo>
                  <a:lnTo>
                    <a:pt x="175" y="24"/>
                  </a:lnTo>
                  <a:lnTo>
                    <a:pt x="194" y="52"/>
                  </a:lnTo>
                  <a:lnTo>
                    <a:pt x="383" y="24"/>
                  </a:lnTo>
                  <a:lnTo>
                    <a:pt x="415" y="47"/>
                  </a:lnTo>
                  <a:lnTo>
                    <a:pt x="415" y="4"/>
                  </a:lnTo>
                  <a:lnTo>
                    <a:pt x="413" y="0"/>
                  </a:lnTo>
                  <a:lnTo>
                    <a:pt x="451" y="3"/>
                  </a:lnTo>
                  <a:lnTo>
                    <a:pt x="490" y="68"/>
                  </a:lnTo>
                  <a:lnTo>
                    <a:pt x="555" y="160"/>
                  </a:lnTo>
                  <a:lnTo>
                    <a:pt x="585" y="239"/>
                  </a:lnTo>
                  <a:lnTo>
                    <a:pt x="633" y="294"/>
                  </a:lnTo>
                  <a:lnTo>
                    <a:pt x="640" y="374"/>
                  </a:lnTo>
                  <a:lnTo>
                    <a:pt x="625" y="422"/>
                  </a:lnTo>
                  <a:lnTo>
                    <a:pt x="558" y="435"/>
                  </a:lnTo>
                  <a:lnTo>
                    <a:pt x="547" y="415"/>
                  </a:lnTo>
                  <a:lnTo>
                    <a:pt x="500" y="386"/>
                  </a:lnTo>
                  <a:lnTo>
                    <a:pt x="484" y="355"/>
                  </a:lnTo>
                  <a:lnTo>
                    <a:pt x="471" y="344"/>
                  </a:lnTo>
                  <a:lnTo>
                    <a:pt x="465" y="316"/>
                  </a:lnTo>
                  <a:lnTo>
                    <a:pt x="453" y="325"/>
                  </a:lnTo>
                  <a:lnTo>
                    <a:pt x="415" y="288"/>
                  </a:lnTo>
                  <a:lnTo>
                    <a:pt x="425" y="254"/>
                  </a:lnTo>
                  <a:lnTo>
                    <a:pt x="415" y="235"/>
                  </a:lnTo>
                  <a:lnTo>
                    <a:pt x="405" y="241"/>
                  </a:lnTo>
                  <a:lnTo>
                    <a:pt x="406" y="261"/>
                  </a:lnTo>
                  <a:lnTo>
                    <a:pt x="393" y="235"/>
                  </a:lnTo>
                  <a:lnTo>
                    <a:pt x="394" y="174"/>
                  </a:lnTo>
                  <a:lnTo>
                    <a:pt x="371" y="138"/>
                  </a:lnTo>
                  <a:lnTo>
                    <a:pt x="311" y="107"/>
                  </a:lnTo>
                  <a:lnTo>
                    <a:pt x="281" y="73"/>
                  </a:lnTo>
                  <a:lnTo>
                    <a:pt x="247" y="70"/>
                  </a:lnTo>
                  <a:lnTo>
                    <a:pt x="233" y="91"/>
                  </a:lnTo>
                  <a:lnTo>
                    <a:pt x="184" y="106"/>
                  </a:lnTo>
                  <a:lnTo>
                    <a:pt x="154" y="91"/>
                  </a:lnTo>
                  <a:lnTo>
                    <a:pt x="139" y="68"/>
                  </a:lnTo>
                  <a:lnTo>
                    <a:pt x="46" y="89"/>
                  </a:lnTo>
                  <a:lnTo>
                    <a:pt x="26" y="72"/>
                  </a:lnTo>
                  <a:lnTo>
                    <a:pt x="5" y="90"/>
                  </a:lnTo>
                  <a:lnTo>
                    <a:pt x="0" y="42"/>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56" name="Freeform 181"/>
            <p:cNvSpPr>
              <a:spLocks/>
            </p:cNvSpPr>
            <p:nvPr/>
          </p:nvSpPr>
          <p:spPr bwMode="auto">
            <a:xfrm>
              <a:off x="5947315" y="2071328"/>
              <a:ext cx="739650" cy="345578"/>
            </a:xfrm>
            <a:custGeom>
              <a:avLst/>
              <a:gdLst>
                <a:gd name="T0" fmla="*/ 0 w 372"/>
                <a:gd name="T1" fmla="*/ 90 h 162"/>
                <a:gd name="T2" fmla="*/ 84 w 372"/>
                <a:gd name="T3" fmla="*/ 0 h 162"/>
                <a:gd name="T4" fmla="*/ 69 w 372"/>
                <a:gd name="T5" fmla="*/ 37 h 162"/>
                <a:gd name="T6" fmla="*/ 79 w 372"/>
                <a:gd name="T7" fmla="*/ 48 h 162"/>
                <a:gd name="T8" fmla="*/ 107 w 372"/>
                <a:gd name="T9" fmla="*/ 34 h 162"/>
                <a:gd name="T10" fmla="*/ 164 w 372"/>
                <a:gd name="T11" fmla="*/ 56 h 162"/>
                <a:gd name="T12" fmla="*/ 189 w 372"/>
                <a:gd name="T13" fmla="*/ 37 h 162"/>
                <a:gd name="T14" fmla="*/ 264 w 372"/>
                <a:gd name="T15" fmla="*/ 26 h 162"/>
                <a:gd name="T16" fmla="*/ 279 w 372"/>
                <a:gd name="T17" fmla="*/ 49 h 162"/>
                <a:gd name="T18" fmla="*/ 310 w 372"/>
                <a:gd name="T19" fmla="*/ 44 h 162"/>
                <a:gd name="T20" fmla="*/ 368 w 372"/>
                <a:gd name="T21" fmla="*/ 68 h 162"/>
                <a:gd name="T22" fmla="*/ 372 w 372"/>
                <a:gd name="T23" fmla="*/ 85 h 162"/>
                <a:gd name="T24" fmla="*/ 309 w 372"/>
                <a:gd name="T25" fmla="*/ 101 h 162"/>
                <a:gd name="T26" fmla="*/ 290 w 372"/>
                <a:gd name="T27" fmla="*/ 90 h 162"/>
                <a:gd name="T28" fmla="*/ 257 w 372"/>
                <a:gd name="T29" fmla="*/ 94 h 162"/>
                <a:gd name="T30" fmla="*/ 219 w 372"/>
                <a:gd name="T31" fmla="*/ 116 h 162"/>
                <a:gd name="T32" fmla="*/ 204 w 372"/>
                <a:gd name="T33" fmla="*/ 117 h 162"/>
                <a:gd name="T34" fmla="*/ 190 w 372"/>
                <a:gd name="T35" fmla="*/ 101 h 162"/>
                <a:gd name="T36" fmla="*/ 169 w 372"/>
                <a:gd name="T37" fmla="*/ 161 h 162"/>
                <a:gd name="T38" fmla="*/ 145 w 372"/>
                <a:gd name="T39" fmla="*/ 162 h 162"/>
                <a:gd name="T40" fmla="*/ 135 w 372"/>
                <a:gd name="T41" fmla="*/ 139 h 162"/>
                <a:gd name="T42" fmla="*/ 85 w 372"/>
                <a:gd name="T43" fmla="*/ 128 h 162"/>
                <a:gd name="T44" fmla="*/ 61 w 372"/>
                <a:gd name="T45" fmla="*/ 110 h 162"/>
                <a:gd name="T46" fmla="*/ 20 w 372"/>
                <a:gd name="T47" fmla="*/ 116 h 162"/>
                <a:gd name="T48" fmla="*/ 0 w 372"/>
                <a:gd name="T49" fmla="*/ 9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2" h="162">
                  <a:moveTo>
                    <a:pt x="0" y="90"/>
                  </a:moveTo>
                  <a:lnTo>
                    <a:pt x="84" y="0"/>
                  </a:lnTo>
                  <a:lnTo>
                    <a:pt x="69" y="37"/>
                  </a:lnTo>
                  <a:lnTo>
                    <a:pt x="79" y="48"/>
                  </a:lnTo>
                  <a:lnTo>
                    <a:pt x="107" y="34"/>
                  </a:lnTo>
                  <a:lnTo>
                    <a:pt x="164" y="56"/>
                  </a:lnTo>
                  <a:lnTo>
                    <a:pt x="189" y="37"/>
                  </a:lnTo>
                  <a:lnTo>
                    <a:pt x="264" y="26"/>
                  </a:lnTo>
                  <a:lnTo>
                    <a:pt x="279" y="49"/>
                  </a:lnTo>
                  <a:lnTo>
                    <a:pt x="310" y="44"/>
                  </a:lnTo>
                  <a:lnTo>
                    <a:pt x="368" y="68"/>
                  </a:lnTo>
                  <a:lnTo>
                    <a:pt x="372" y="85"/>
                  </a:lnTo>
                  <a:lnTo>
                    <a:pt x="309" y="101"/>
                  </a:lnTo>
                  <a:lnTo>
                    <a:pt x="290" y="90"/>
                  </a:lnTo>
                  <a:lnTo>
                    <a:pt x="257" y="94"/>
                  </a:lnTo>
                  <a:lnTo>
                    <a:pt x="219" y="116"/>
                  </a:lnTo>
                  <a:lnTo>
                    <a:pt x="204" y="117"/>
                  </a:lnTo>
                  <a:lnTo>
                    <a:pt x="190" y="101"/>
                  </a:lnTo>
                  <a:lnTo>
                    <a:pt x="169" y="161"/>
                  </a:lnTo>
                  <a:lnTo>
                    <a:pt x="145" y="162"/>
                  </a:lnTo>
                  <a:lnTo>
                    <a:pt x="135" y="139"/>
                  </a:lnTo>
                  <a:lnTo>
                    <a:pt x="85" y="128"/>
                  </a:lnTo>
                  <a:lnTo>
                    <a:pt x="61" y="110"/>
                  </a:lnTo>
                  <a:lnTo>
                    <a:pt x="20" y="116"/>
                  </a:lnTo>
                  <a:lnTo>
                    <a:pt x="0" y="9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57" name="Freeform 185"/>
            <p:cNvSpPr>
              <a:spLocks/>
            </p:cNvSpPr>
            <p:nvPr/>
          </p:nvSpPr>
          <p:spPr bwMode="auto">
            <a:xfrm>
              <a:off x="6460299" y="2316645"/>
              <a:ext cx="530879" cy="774352"/>
            </a:xfrm>
            <a:custGeom>
              <a:avLst/>
              <a:gdLst>
                <a:gd name="T0" fmla="*/ 67 w 267"/>
                <a:gd name="T1" fmla="*/ 16 h 363"/>
                <a:gd name="T2" fmla="*/ 77 w 267"/>
                <a:gd name="T3" fmla="*/ 38 h 363"/>
                <a:gd name="T4" fmla="*/ 59 w 267"/>
                <a:gd name="T5" fmla="*/ 52 h 363"/>
                <a:gd name="T6" fmla="*/ 57 w 267"/>
                <a:gd name="T7" fmla="*/ 110 h 363"/>
                <a:gd name="T8" fmla="*/ 47 w 267"/>
                <a:gd name="T9" fmla="*/ 72 h 363"/>
                <a:gd name="T10" fmla="*/ 8 w 267"/>
                <a:gd name="T11" fmla="*/ 109 h 363"/>
                <a:gd name="T12" fmla="*/ 0 w 267"/>
                <a:gd name="T13" fmla="*/ 213 h 363"/>
                <a:gd name="T14" fmla="*/ 25 w 267"/>
                <a:gd name="T15" fmla="*/ 265 h 363"/>
                <a:gd name="T16" fmla="*/ 27 w 267"/>
                <a:gd name="T17" fmla="*/ 291 h 363"/>
                <a:gd name="T18" fmla="*/ 28 w 267"/>
                <a:gd name="T19" fmla="*/ 312 h 363"/>
                <a:gd name="T20" fmla="*/ 27 w 267"/>
                <a:gd name="T21" fmla="*/ 329 h 363"/>
                <a:gd name="T22" fmla="*/ 22 w 267"/>
                <a:gd name="T23" fmla="*/ 363 h 363"/>
                <a:gd name="T24" fmla="*/ 128 w 267"/>
                <a:gd name="T25" fmla="*/ 357 h 363"/>
                <a:gd name="T26" fmla="*/ 266 w 267"/>
                <a:gd name="T27" fmla="*/ 344 h 363"/>
                <a:gd name="T28" fmla="*/ 241 w 267"/>
                <a:gd name="T29" fmla="*/ 337 h 363"/>
                <a:gd name="T30" fmla="*/ 227 w 267"/>
                <a:gd name="T31" fmla="*/ 320 h 363"/>
                <a:gd name="T32" fmla="*/ 248 w 267"/>
                <a:gd name="T33" fmla="*/ 304 h 363"/>
                <a:gd name="T34" fmla="*/ 248 w 267"/>
                <a:gd name="T35" fmla="*/ 284 h 363"/>
                <a:gd name="T36" fmla="*/ 239 w 267"/>
                <a:gd name="T37" fmla="*/ 266 h 363"/>
                <a:gd name="T38" fmla="*/ 248 w 267"/>
                <a:gd name="T39" fmla="*/ 253 h 363"/>
                <a:gd name="T40" fmla="*/ 267 w 267"/>
                <a:gd name="T41" fmla="*/ 254 h 363"/>
                <a:gd name="T42" fmla="*/ 264 w 267"/>
                <a:gd name="T43" fmla="*/ 205 h 363"/>
                <a:gd name="T44" fmla="*/ 259 w 267"/>
                <a:gd name="T45" fmla="*/ 174 h 363"/>
                <a:gd name="T46" fmla="*/ 247 w 267"/>
                <a:gd name="T47" fmla="*/ 155 h 363"/>
                <a:gd name="T48" fmla="*/ 235 w 267"/>
                <a:gd name="T49" fmla="*/ 143 h 363"/>
                <a:gd name="T50" fmla="*/ 219 w 267"/>
                <a:gd name="T51" fmla="*/ 140 h 363"/>
                <a:gd name="T52" fmla="*/ 203 w 267"/>
                <a:gd name="T53" fmla="*/ 140 h 363"/>
                <a:gd name="T54" fmla="*/ 185 w 267"/>
                <a:gd name="T55" fmla="*/ 165 h 363"/>
                <a:gd name="T56" fmla="*/ 174 w 267"/>
                <a:gd name="T57" fmla="*/ 172 h 363"/>
                <a:gd name="T58" fmla="*/ 166 w 267"/>
                <a:gd name="T59" fmla="*/ 174 h 363"/>
                <a:gd name="T60" fmla="*/ 157 w 267"/>
                <a:gd name="T61" fmla="*/ 171 h 363"/>
                <a:gd name="T62" fmla="*/ 155 w 267"/>
                <a:gd name="T63" fmla="*/ 159 h 363"/>
                <a:gd name="T64" fmla="*/ 157 w 267"/>
                <a:gd name="T65" fmla="*/ 152 h 363"/>
                <a:gd name="T66" fmla="*/ 165 w 267"/>
                <a:gd name="T67" fmla="*/ 143 h 363"/>
                <a:gd name="T68" fmla="*/ 172 w 267"/>
                <a:gd name="T69" fmla="*/ 140 h 363"/>
                <a:gd name="T70" fmla="*/ 179 w 267"/>
                <a:gd name="T71" fmla="*/ 139 h 363"/>
                <a:gd name="T72" fmla="*/ 179 w 267"/>
                <a:gd name="T73" fmla="*/ 124 h 363"/>
                <a:gd name="T74" fmla="*/ 200 w 267"/>
                <a:gd name="T75" fmla="*/ 110 h 363"/>
                <a:gd name="T76" fmla="*/ 179 w 267"/>
                <a:gd name="T77" fmla="*/ 62 h 363"/>
                <a:gd name="T78" fmla="*/ 179 w 267"/>
                <a:gd name="T79" fmla="*/ 39 h 363"/>
                <a:gd name="T80" fmla="*/ 147 w 267"/>
                <a:gd name="T81" fmla="*/ 30 h 363"/>
                <a:gd name="T82" fmla="*/ 97 w 267"/>
                <a:gd name="T83" fmla="*/ 0 h 363"/>
                <a:gd name="T84" fmla="*/ 67 w 267"/>
                <a:gd name="T85" fmla="*/ 16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7" h="363">
                  <a:moveTo>
                    <a:pt x="67" y="16"/>
                  </a:moveTo>
                  <a:lnTo>
                    <a:pt x="77" y="38"/>
                  </a:lnTo>
                  <a:lnTo>
                    <a:pt x="59" y="52"/>
                  </a:lnTo>
                  <a:lnTo>
                    <a:pt x="57" y="110"/>
                  </a:lnTo>
                  <a:lnTo>
                    <a:pt x="47" y="72"/>
                  </a:lnTo>
                  <a:lnTo>
                    <a:pt x="8" y="109"/>
                  </a:lnTo>
                  <a:lnTo>
                    <a:pt x="0" y="213"/>
                  </a:lnTo>
                  <a:lnTo>
                    <a:pt x="25" y="265"/>
                  </a:lnTo>
                  <a:lnTo>
                    <a:pt x="27" y="291"/>
                  </a:lnTo>
                  <a:lnTo>
                    <a:pt x="28" y="312"/>
                  </a:lnTo>
                  <a:lnTo>
                    <a:pt x="27" y="329"/>
                  </a:lnTo>
                  <a:lnTo>
                    <a:pt x="22" y="363"/>
                  </a:lnTo>
                  <a:lnTo>
                    <a:pt x="128" y="357"/>
                  </a:lnTo>
                  <a:lnTo>
                    <a:pt x="266" y="344"/>
                  </a:lnTo>
                  <a:lnTo>
                    <a:pt x="241" y="337"/>
                  </a:lnTo>
                  <a:lnTo>
                    <a:pt x="227" y="320"/>
                  </a:lnTo>
                  <a:lnTo>
                    <a:pt x="248" y="304"/>
                  </a:lnTo>
                  <a:lnTo>
                    <a:pt x="248" y="284"/>
                  </a:lnTo>
                  <a:lnTo>
                    <a:pt x="239" y="266"/>
                  </a:lnTo>
                  <a:lnTo>
                    <a:pt x="248" y="253"/>
                  </a:lnTo>
                  <a:lnTo>
                    <a:pt x="267" y="254"/>
                  </a:lnTo>
                  <a:lnTo>
                    <a:pt x="264" y="205"/>
                  </a:lnTo>
                  <a:lnTo>
                    <a:pt x="259" y="174"/>
                  </a:lnTo>
                  <a:lnTo>
                    <a:pt x="247" y="155"/>
                  </a:lnTo>
                  <a:lnTo>
                    <a:pt x="235" y="143"/>
                  </a:lnTo>
                  <a:lnTo>
                    <a:pt x="219" y="140"/>
                  </a:lnTo>
                  <a:lnTo>
                    <a:pt x="203" y="140"/>
                  </a:lnTo>
                  <a:lnTo>
                    <a:pt x="185" y="165"/>
                  </a:lnTo>
                  <a:lnTo>
                    <a:pt x="174" y="172"/>
                  </a:lnTo>
                  <a:lnTo>
                    <a:pt x="166" y="174"/>
                  </a:lnTo>
                  <a:lnTo>
                    <a:pt x="157" y="171"/>
                  </a:lnTo>
                  <a:lnTo>
                    <a:pt x="155" y="159"/>
                  </a:lnTo>
                  <a:lnTo>
                    <a:pt x="157" y="152"/>
                  </a:lnTo>
                  <a:lnTo>
                    <a:pt x="165" y="143"/>
                  </a:lnTo>
                  <a:lnTo>
                    <a:pt x="172" y="140"/>
                  </a:lnTo>
                  <a:lnTo>
                    <a:pt x="179" y="139"/>
                  </a:lnTo>
                  <a:lnTo>
                    <a:pt x="179" y="124"/>
                  </a:lnTo>
                  <a:lnTo>
                    <a:pt x="200" y="110"/>
                  </a:lnTo>
                  <a:lnTo>
                    <a:pt x="179" y="62"/>
                  </a:lnTo>
                  <a:lnTo>
                    <a:pt x="179" y="39"/>
                  </a:lnTo>
                  <a:lnTo>
                    <a:pt x="147" y="30"/>
                  </a:lnTo>
                  <a:lnTo>
                    <a:pt x="97" y="0"/>
                  </a:lnTo>
                  <a:lnTo>
                    <a:pt x="67" y="16"/>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58" name="Freeform 187"/>
            <p:cNvSpPr>
              <a:spLocks/>
            </p:cNvSpPr>
            <p:nvPr/>
          </p:nvSpPr>
          <p:spPr bwMode="auto">
            <a:xfrm>
              <a:off x="5879713" y="3001403"/>
              <a:ext cx="578598" cy="1019669"/>
            </a:xfrm>
            <a:custGeom>
              <a:avLst/>
              <a:gdLst>
                <a:gd name="T0" fmla="*/ 54 w 291"/>
                <a:gd name="T1" fmla="*/ 25 h 478"/>
                <a:gd name="T2" fmla="*/ 222 w 291"/>
                <a:gd name="T3" fmla="*/ 0 h 478"/>
                <a:gd name="T4" fmla="*/ 246 w 291"/>
                <a:gd name="T5" fmla="*/ 57 h 478"/>
                <a:gd name="T6" fmla="*/ 280 w 291"/>
                <a:gd name="T7" fmla="*/ 303 h 478"/>
                <a:gd name="T8" fmla="*/ 291 w 291"/>
                <a:gd name="T9" fmla="*/ 336 h 478"/>
                <a:gd name="T10" fmla="*/ 264 w 291"/>
                <a:gd name="T11" fmla="*/ 401 h 478"/>
                <a:gd name="T12" fmla="*/ 264 w 291"/>
                <a:gd name="T13" fmla="*/ 447 h 478"/>
                <a:gd name="T14" fmla="*/ 237 w 291"/>
                <a:gd name="T15" fmla="*/ 441 h 478"/>
                <a:gd name="T16" fmla="*/ 238 w 291"/>
                <a:gd name="T17" fmla="*/ 478 h 478"/>
                <a:gd name="T18" fmla="*/ 206 w 291"/>
                <a:gd name="T19" fmla="*/ 465 h 478"/>
                <a:gd name="T20" fmla="*/ 189 w 291"/>
                <a:gd name="T21" fmla="*/ 469 h 478"/>
                <a:gd name="T22" fmla="*/ 166 w 291"/>
                <a:gd name="T23" fmla="*/ 466 h 478"/>
                <a:gd name="T24" fmla="*/ 148 w 291"/>
                <a:gd name="T25" fmla="*/ 408 h 478"/>
                <a:gd name="T26" fmla="*/ 114 w 291"/>
                <a:gd name="T27" fmla="*/ 390 h 478"/>
                <a:gd name="T28" fmla="*/ 114 w 291"/>
                <a:gd name="T29" fmla="*/ 328 h 478"/>
                <a:gd name="T30" fmla="*/ 81 w 291"/>
                <a:gd name="T31" fmla="*/ 336 h 478"/>
                <a:gd name="T32" fmla="*/ 62 w 291"/>
                <a:gd name="T33" fmla="*/ 290 h 478"/>
                <a:gd name="T34" fmla="*/ 0 w 291"/>
                <a:gd name="T35" fmla="*/ 238 h 478"/>
                <a:gd name="T36" fmla="*/ 45 w 291"/>
                <a:gd name="T37" fmla="*/ 155 h 478"/>
                <a:gd name="T38" fmla="*/ 32 w 291"/>
                <a:gd name="T39" fmla="*/ 116 h 478"/>
                <a:gd name="T40" fmla="*/ 76 w 291"/>
                <a:gd name="T41" fmla="*/ 109 h 478"/>
                <a:gd name="T42" fmla="*/ 81 w 291"/>
                <a:gd name="T43" fmla="*/ 54 h 478"/>
                <a:gd name="T44" fmla="*/ 54 w 291"/>
                <a:gd name="T45" fmla="*/ 25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1" h="478">
                  <a:moveTo>
                    <a:pt x="54" y="25"/>
                  </a:moveTo>
                  <a:lnTo>
                    <a:pt x="222" y="0"/>
                  </a:lnTo>
                  <a:lnTo>
                    <a:pt x="246" y="57"/>
                  </a:lnTo>
                  <a:lnTo>
                    <a:pt x="280" y="303"/>
                  </a:lnTo>
                  <a:lnTo>
                    <a:pt x="291" y="336"/>
                  </a:lnTo>
                  <a:lnTo>
                    <a:pt x="264" y="401"/>
                  </a:lnTo>
                  <a:lnTo>
                    <a:pt x="264" y="447"/>
                  </a:lnTo>
                  <a:lnTo>
                    <a:pt x="237" y="441"/>
                  </a:lnTo>
                  <a:lnTo>
                    <a:pt x="238" y="478"/>
                  </a:lnTo>
                  <a:lnTo>
                    <a:pt x="206" y="465"/>
                  </a:lnTo>
                  <a:lnTo>
                    <a:pt x="189" y="469"/>
                  </a:lnTo>
                  <a:lnTo>
                    <a:pt x="166" y="466"/>
                  </a:lnTo>
                  <a:lnTo>
                    <a:pt x="148" y="408"/>
                  </a:lnTo>
                  <a:lnTo>
                    <a:pt x="114" y="390"/>
                  </a:lnTo>
                  <a:lnTo>
                    <a:pt x="114" y="328"/>
                  </a:lnTo>
                  <a:lnTo>
                    <a:pt x="81" y="336"/>
                  </a:lnTo>
                  <a:lnTo>
                    <a:pt x="62" y="290"/>
                  </a:lnTo>
                  <a:lnTo>
                    <a:pt x="0" y="238"/>
                  </a:lnTo>
                  <a:lnTo>
                    <a:pt x="45" y="155"/>
                  </a:lnTo>
                  <a:lnTo>
                    <a:pt x="32" y="116"/>
                  </a:lnTo>
                  <a:lnTo>
                    <a:pt x="76" y="109"/>
                  </a:lnTo>
                  <a:lnTo>
                    <a:pt x="81" y="54"/>
                  </a:lnTo>
                  <a:lnTo>
                    <a:pt x="54" y="25"/>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59" name="Freeform 191"/>
            <p:cNvSpPr>
              <a:spLocks/>
            </p:cNvSpPr>
            <p:nvPr/>
          </p:nvSpPr>
          <p:spPr bwMode="auto">
            <a:xfrm>
              <a:off x="6716790" y="2920341"/>
              <a:ext cx="578598" cy="701823"/>
            </a:xfrm>
            <a:custGeom>
              <a:avLst/>
              <a:gdLst>
                <a:gd name="T0" fmla="*/ 0 w 291"/>
                <a:gd name="T1" fmla="*/ 72 h 329"/>
                <a:gd name="T2" fmla="*/ 132 w 291"/>
                <a:gd name="T3" fmla="*/ 59 h 329"/>
                <a:gd name="T4" fmla="*/ 159 w 291"/>
                <a:gd name="T5" fmla="*/ 64 h 329"/>
                <a:gd name="T6" fmla="*/ 220 w 291"/>
                <a:gd name="T7" fmla="*/ 38 h 329"/>
                <a:gd name="T8" fmla="*/ 234 w 291"/>
                <a:gd name="T9" fmla="*/ 11 h 329"/>
                <a:gd name="T10" fmla="*/ 271 w 291"/>
                <a:gd name="T11" fmla="*/ 0 h 329"/>
                <a:gd name="T12" fmla="*/ 291 w 291"/>
                <a:gd name="T13" fmla="*/ 122 h 329"/>
                <a:gd name="T14" fmla="*/ 276 w 291"/>
                <a:gd name="T15" fmla="*/ 136 h 329"/>
                <a:gd name="T16" fmla="*/ 281 w 291"/>
                <a:gd name="T17" fmla="*/ 224 h 329"/>
                <a:gd name="T18" fmla="*/ 251 w 291"/>
                <a:gd name="T19" fmla="*/ 231 h 329"/>
                <a:gd name="T20" fmla="*/ 234 w 291"/>
                <a:gd name="T21" fmla="*/ 280 h 329"/>
                <a:gd name="T22" fmla="*/ 212 w 291"/>
                <a:gd name="T23" fmla="*/ 273 h 329"/>
                <a:gd name="T24" fmla="*/ 205 w 291"/>
                <a:gd name="T25" fmla="*/ 329 h 329"/>
                <a:gd name="T26" fmla="*/ 172 w 291"/>
                <a:gd name="T27" fmla="*/ 306 h 329"/>
                <a:gd name="T28" fmla="*/ 107 w 291"/>
                <a:gd name="T29" fmla="*/ 321 h 329"/>
                <a:gd name="T30" fmla="*/ 80 w 291"/>
                <a:gd name="T31" fmla="*/ 300 h 329"/>
                <a:gd name="T32" fmla="*/ 43 w 291"/>
                <a:gd name="T33" fmla="*/ 299 h 329"/>
                <a:gd name="T34" fmla="*/ 24 w 291"/>
                <a:gd name="T35" fmla="*/ 205 h 329"/>
                <a:gd name="T36" fmla="*/ 0 w 291"/>
                <a:gd name="T37" fmla="*/ 7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1" h="329">
                  <a:moveTo>
                    <a:pt x="0" y="72"/>
                  </a:moveTo>
                  <a:lnTo>
                    <a:pt x="132" y="59"/>
                  </a:lnTo>
                  <a:lnTo>
                    <a:pt x="159" y="64"/>
                  </a:lnTo>
                  <a:lnTo>
                    <a:pt x="220" y="38"/>
                  </a:lnTo>
                  <a:lnTo>
                    <a:pt x="234" y="11"/>
                  </a:lnTo>
                  <a:lnTo>
                    <a:pt x="271" y="0"/>
                  </a:lnTo>
                  <a:lnTo>
                    <a:pt x="291" y="122"/>
                  </a:lnTo>
                  <a:lnTo>
                    <a:pt x="276" y="136"/>
                  </a:lnTo>
                  <a:lnTo>
                    <a:pt x="281" y="224"/>
                  </a:lnTo>
                  <a:lnTo>
                    <a:pt x="251" y="231"/>
                  </a:lnTo>
                  <a:lnTo>
                    <a:pt x="234" y="280"/>
                  </a:lnTo>
                  <a:lnTo>
                    <a:pt x="212" y="273"/>
                  </a:lnTo>
                  <a:lnTo>
                    <a:pt x="205" y="329"/>
                  </a:lnTo>
                  <a:lnTo>
                    <a:pt x="172" y="306"/>
                  </a:lnTo>
                  <a:lnTo>
                    <a:pt x="107" y="321"/>
                  </a:lnTo>
                  <a:lnTo>
                    <a:pt x="80" y="300"/>
                  </a:lnTo>
                  <a:lnTo>
                    <a:pt x="43" y="299"/>
                  </a:lnTo>
                  <a:lnTo>
                    <a:pt x="24" y="205"/>
                  </a:lnTo>
                  <a:lnTo>
                    <a:pt x="0" y="72"/>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60" name="Freeform 193"/>
            <p:cNvSpPr>
              <a:spLocks/>
            </p:cNvSpPr>
            <p:nvPr/>
          </p:nvSpPr>
          <p:spPr bwMode="auto">
            <a:xfrm>
              <a:off x="6193865" y="3528458"/>
              <a:ext cx="1016025" cy="650615"/>
            </a:xfrm>
            <a:custGeom>
              <a:avLst/>
              <a:gdLst>
                <a:gd name="T0" fmla="*/ 0 w 511"/>
                <a:gd name="T1" fmla="*/ 281 h 281"/>
                <a:gd name="T2" fmla="*/ 123 w 511"/>
                <a:gd name="T3" fmla="*/ 263 h 281"/>
                <a:gd name="T4" fmla="*/ 123 w 511"/>
                <a:gd name="T5" fmla="*/ 251 h 281"/>
                <a:gd name="T6" fmla="*/ 425 w 511"/>
                <a:gd name="T7" fmla="*/ 211 h 281"/>
                <a:gd name="T8" fmla="*/ 430 w 511"/>
                <a:gd name="T9" fmla="*/ 189 h 281"/>
                <a:gd name="T10" fmla="*/ 473 w 511"/>
                <a:gd name="T11" fmla="*/ 173 h 281"/>
                <a:gd name="T12" fmla="*/ 478 w 511"/>
                <a:gd name="T13" fmla="*/ 151 h 281"/>
                <a:gd name="T14" fmla="*/ 497 w 511"/>
                <a:gd name="T15" fmla="*/ 143 h 281"/>
                <a:gd name="T16" fmla="*/ 511 w 511"/>
                <a:gd name="T17" fmla="*/ 110 h 281"/>
                <a:gd name="T18" fmla="*/ 470 w 511"/>
                <a:gd name="T19" fmla="*/ 76 h 281"/>
                <a:gd name="T20" fmla="*/ 462 w 511"/>
                <a:gd name="T21" fmla="*/ 30 h 281"/>
                <a:gd name="T22" fmla="*/ 430 w 511"/>
                <a:gd name="T23" fmla="*/ 8 h 281"/>
                <a:gd name="T24" fmla="*/ 362 w 511"/>
                <a:gd name="T25" fmla="*/ 21 h 281"/>
                <a:gd name="T26" fmla="*/ 331 w 511"/>
                <a:gd name="T27" fmla="*/ 1 h 281"/>
                <a:gd name="T28" fmla="*/ 301 w 511"/>
                <a:gd name="T29" fmla="*/ 0 h 281"/>
                <a:gd name="T30" fmla="*/ 307 w 511"/>
                <a:gd name="T31" fmla="*/ 30 h 281"/>
                <a:gd name="T32" fmla="*/ 265 w 511"/>
                <a:gd name="T33" fmla="*/ 46 h 281"/>
                <a:gd name="T34" fmla="*/ 238 w 511"/>
                <a:gd name="T35" fmla="*/ 117 h 281"/>
                <a:gd name="T36" fmla="*/ 200 w 511"/>
                <a:gd name="T37" fmla="*/ 105 h 281"/>
                <a:gd name="T38" fmla="*/ 154 w 511"/>
                <a:gd name="T39" fmla="*/ 132 h 281"/>
                <a:gd name="T40" fmla="*/ 96 w 511"/>
                <a:gd name="T41" fmla="*/ 141 h 281"/>
                <a:gd name="T42" fmla="*/ 96 w 511"/>
                <a:gd name="T43" fmla="*/ 181 h 281"/>
                <a:gd name="T44" fmla="*/ 70 w 511"/>
                <a:gd name="T45" fmla="*/ 180 h 281"/>
                <a:gd name="T46" fmla="*/ 71 w 511"/>
                <a:gd name="T47" fmla="*/ 214 h 281"/>
                <a:gd name="T48" fmla="*/ 40 w 511"/>
                <a:gd name="T49" fmla="*/ 201 h 281"/>
                <a:gd name="T50" fmla="*/ 23 w 511"/>
                <a:gd name="T51" fmla="*/ 208 h 281"/>
                <a:gd name="T52" fmla="*/ 38 w 511"/>
                <a:gd name="T53" fmla="*/ 230 h 281"/>
                <a:gd name="T54" fmla="*/ 7 w 511"/>
                <a:gd name="T55" fmla="*/ 262 h 281"/>
                <a:gd name="T56" fmla="*/ 0 w 511"/>
                <a:gd name="T5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1" h="281">
                  <a:moveTo>
                    <a:pt x="0" y="281"/>
                  </a:moveTo>
                  <a:lnTo>
                    <a:pt x="123" y="263"/>
                  </a:lnTo>
                  <a:lnTo>
                    <a:pt x="123" y="251"/>
                  </a:lnTo>
                  <a:lnTo>
                    <a:pt x="425" y="211"/>
                  </a:lnTo>
                  <a:lnTo>
                    <a:pt x="430" y="189"/>
                  </a:lnTo>
                  <a:lnTo>
                    <a:pt x="473" y="173"/>
                  </a:lnTo>
                  <a:lnTo>
                    <a:pt x="478" y="151"/>
                  </a:lnTo>
                  <a:lnTo>
                    <a:pt x="497" y="143"/>
                  </a:lnTo>
                  <a:lnTo>
                    <a:pt x="511" y="110"/>
                  </a:lnTo>
                  <a:lnTo>
                    <a:pt x="470" y="76"/>
                  </a:lnTo>
                  <a:lnTo>
                    <a:pt x="462" y="30"/>
                  </a:lnTo>
                  <a:lnTo>
                    <a:pt x="430" y="8"/>
                  </a:lnTo>
                  <a:lnTo>
                    <a:pt x="362" y="21"/>
                  </a:lnTo>
                  <a:lnTo>
                    <a:pt x="331" y="1"/>
                  </a:lnTo>
                  <a:lnTo>
                    <a:pt x="301" y="0"/>
                  </a:lnTo>
                  <a:lnTo>
                    <a:pt x="307" y="30"/>
                  </a:lnTo>
                  <a:lnTo>
                    <a:pt x="265" y="46"/>
                  </a:lnTo>
                  <a:lnTo>
                    <a:pt x="238" y="117"/>
                  </a:lnTo>
                  <a:lnTo>
                    <a:pt x="200" y="105"/>
                  </a:lnTo>
                  <a:lnTo>
                    <a:pt x="154" y="132"/>
                  </a:lnTo>
                  <a:lnTo>
                    <a:pt x="96" y="141"/>
                  </a:lnTo>
                  <a:lnTo>
                    <a:pt x="96" y="181"/>
                  </a:lnTo>
                  <a:lnTo>
                    <a:pt x="70" y="180"/>
                  </a:lnTo>
                  <a:lnTo>
                    <a:pt x="71" y="214"/>
                  </a:lnTo>
                  <a:lnTo>
                    <a:pt x="40" y="201"/>
                  </a:lnTo>
                  <a:lnTo>
                    <a:pt x="23" y="208"/>
                  </a:lnTo>
                  <a:lnTo>
                    <a:pt x="38" y="230"/>
                  </a:lnTo>
                  <a:lnTo>
                    <a:pt x="7" y="262"/>
                  </a:lnTo>
                  <a:lnTo>
                    <a:pt x="0" y="281"/>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61" name="Freeform 199"/>
            <p:cNvSpPr>
              <a:spLocks/>
            </p:cNvSpPr>
            <p:nvPr/>
          </p:nvSpPr>
          <p:spPr bwMode="auto">
            <a:xfrm>
              <a:off x="7003106" y="3767220"/>
              <a:ext cx="1169125" cy="558898"/>
            </a:xfrm>
            <a:custGeom>
              <a:avLst/>
              <a:gdLst>
                <a:gd name="T0" fmla="*/ 20 w 588"/>
                <a:gd name="T1" fmla="*/ 193 h 262"/>
                <a:gd name="T2" fmla="*/ 0 w 588"/>
                <a:gd name="T3" fmla="*/ 249 h 262"/>
                <a:gd name="T4" fmla="*/ 76 w 588"/>
                <a:gd name="T5" fmla="*/ 242 h 262"/>
                <a:gd name="T6" fmla="*/ 106 w 588"/>
                <a:gd name="T7" fmla="*/ 216 h 262"/>
                <a:gd name="T8" fmla="*/ 210 w 588"/>
                <a:gd name="T9" fmla="*/ 189 h 262"/>
                <a:gd name="T10" fmla="*/ 238 w 588"/>
                <a:gd name="T11" fmla="*/ 204 h 262"/>
                <a:gd name="T12" fmla="*/ 307 w 588"/>
                <a:gd name="T13" fmla="*/ 193 h 262"/>
                <a:gd name="T14" fmla="*/ 307 w 588"/>
                <a:gd name="T15" fmla="*/ 197 h 262"/>
                <a:gd name="T16" fmla="*/ 409 w 588"/>
                <a:gd name="T17" fmla="*/ 262 h 262"/>
                <a:gd name="T18" fmla="*/ 468 w 588"/>
                <a:gd name="T19" fmla="*/ 243 h 262"/>
                <a:gd name="T20" fmla="*/ 501 w 588"/>
                <a:gd name="T21" fmla="*/ 171 h 262"/>
                <a:gd name="T22" fmla="*/ 560 w 588"/>
                <a:gd name="T23" fmla="*/ 150 h 262"/>
                <a:gd name="T24" fmla="*/ 588 w 588"/>
                <a:gd name="T25" fmla="*/ 98 h 262"/>
                <a:gd name="T26" fmla="*/ 586 w 588"/>
                <a:gd name="T27" fmla="*/ 34 h 262"/>
                <a:gd name="T28" fmla="*/ 578 w 588"/>
                <a:gd name="T29" fmla="*/ 87 h 262"/>
                <a:gd name="T30" fmla="*/ 547 w 588"/>
                <a:gd name="T31" fmla="*/ 131 h 262"/>
                <a:gd name="T32" fmla="*/ 534 w 588"/>
                <a:gd name="T33" fmla="*/ 128 h 262"/>
                <a:gd name="T34" fmla="*/ 490 w 588"/>
                <a:gd name="T35" fmla="*/ 139 h 262"/>
                <a:gd name="T36" fmla="*/ 490 w 588"/>
                <a:gd name="T37" fmla="*/ 125 h 262"/>
                <a:gd name="T38" fmla="*/ 534 w 588"/>
                <a:gd name="T39" fmla="*/ 111 h 262"/>
                <a:gd name="T40" fmla="*/ 494 w 588"/>
                <a:gd name="T41" fmla="*/ 106 h 262"/>
                <a:gd name="T42" fmla="*/ 539 w 588"/>
                <a:gd name="T43" fmla="*/ 92 h 262"/>
                <a:gd name="T44" fmla="*/ 556 w 588"/>
                <a:gd name="T45" fmla="*/ 99 h 262"/>
                <a:gd name="T46" fmla="*/ 565 w 588"/>
                <a:gd name="T47" fmla="*/ 49 h 262"/>
                <a:gd name="T48" fmla="*/ 554 w 588"/>
                <a:gd name="T49" fmla="*/ 37 h 262"/>
                <a:gd name="T50" fmla="*/ 500 w 588"/>
                <a:gd name="T51" fmla="*/ 57 h 262"/>
                <a:gd name="T52" fmla="*/ 501 w 588"/>
                <a:gd name="T53" fmla="*/ 26 h 262"/>
                <a:gd name="T54" fmla="*/ 523 w 588"/>
                <a:gd name="T55" fmla="*/ 35 h 262"/>
                <a:gd name="T56" fmla="*/ 554 w 588"/>
                <a:gd name="T57" fmla="*/ 12 h 262"/>
                <a:gd name="T58" fmla="*/ 537 w 588"/>
                <a:gd name="T59" fmla="*/ 0 h 262"/>
                <a:gd name="T60" fmla="*/ 363 w 588"/>
                <a:gd name="T61" fmla="*/ 41 h 262"/>
                <a:gd name="T62" fmla="*/ 147 w 588"/>
                <a:gd name="T63" fmla="*/ 85 h 262"/>
                <a:gd name="T64" fmla="*/ 49 w 588"/>
                <a:gd name="T65" fmla="*/ 192 h 262"/>
                <a:gd name="T66" fmla="*/ 20 w 588"/>
                <a:gd name="T67" fmla="*/ 19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8" h="262">
                  <a:moveTo>
                    <a:pt x="20" y="193"/>
                  </a:moveTo>
                  <a:lnTo>
                    <a:pt x="0" y="249"/>
                  </a:lnTo>
                  <a:lnTo>
                    <a:pt x="76" y="242"/>
                  </a:lnTo>
                  <a:lnTo>
                    <a:pt x="106" y="216"/>
                  </a:lnTo>
                  <a:lnTo>
                    <a:pt x="210" y="189"/>
                  </a:lnTo>
                  <a:lnTo>
                    <a:pt x="238" y="204"/>
                  </a:lnTo>
                  <a:lnTo>
                    <a:pt x="307" y="193"/>
                  </a:lnTo>
                  <a:lnTo>
                    <a:pt x="307" y="197"/>
                  </a:lnTo>
                  <a:lnTo>
                    <a:pt x="409" y="262"/>
                  </a:lnTo>
                  <a:lnTo>
                    <a:pt x="468" y="243"/>
                  </a:lnTo>
                  <a:lnTo>
                    <a:pt x="501" y="171"/>
                  </a:lnTo>
                  <a:lnTo>
                    <a:pt x="560" y="150"/>
                  </a:lnTo>
                  <a:lnTo>
                    <a:pt x="588" y="98"/>
                  </a:lnTo>
                  <a:lnTo>
                    <a:pt x="586" y="34"/>
                  </a:lnTo>
                  <a:lnTo>
                    <a:pt x="578" y="87"/>
                  </a:lnTo>
                  <a:lnTo>
                    <a:pt x="547" y="131"/>
                  </a:lnTo>
                  <a:lnTo>
                    <a:pt x="534" y="128"/>
                  </a:lnTo>
                  <a:lnTo>
                    <a:pt x="490" y="139"/>
                  </a:lnTo>
                  <a:lnTo>
                    <a:pt x="490" y="125"/>
                  </a:lnTo>
                  <a:lnTo>
                    <a:pt x="534" y="111"/>
                  </a:lnTo>
                  <a:lnTo>
                    <a:pt x="494" y="106"/>
                  </a:lnTo>
                  <a:lnTo>
                    <a:pt x="539" y="92"/>
                  </a:lnTo>
                  <a:lnTo>
                    <a:pt x="556" y="99"/>
                  </a:lnTo>
                  <a:lnTo>
                    <a:pt x="565" y="49"/>
                  </a:lnTo>
                  <a:lnTo>
                    <a:pt x="554" y="37"/>
                  </a:lnTo>
                  <a:lnTo>
                    <a:pt x="500" y="57"/>
                  </a:lnTo>
                  <a:lnTo>
                    <a:pt x="501" y="26"/>
                  </a:lnTo>
                  <a:lnTo>
                    <a:pt x="523" y="35"/>
                  </a:lnTo>
                  <a:lnTo>
                    <a:pt x="554" y="12"/>
                  </a:lnTo>
                  <a:lnTo>
                    <a:pt x="537" y="0"/>
                  </a:lnTo>
                  <a:lnTo>
                    <a:pt x="363" y="41"/>
                  </a:lnTo>
                  <a:lnTo>
                    <a:pt x="147" y="85"/>
                  </a:lnTo>
                  <a:lnTo>
                    <a:pt x="49" y="192"/>
                  </a:lnTo>
                  <a:lnTo>
                    <a:pt x="20" y="193"/>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62" name="Freeform 201"/>
            <p:cNvSpPr>
              <a:spLocks/>
            </p:cNvSpPr>
            <p:nvPr/>
          </p:nvSpPr>
          <p:spPr bwMode="auto">
            <a:xfrm>
              <a:off x="7116440" y="3174191"/>
              <a:ext cx="588539" cy="663425"/>
            </a:xfrm>
            <a:custGeom>
              <a:avLst/>
              <a:gdLst>
                <a:gd name="T0" fmla="*/ 30 w 296"/>
                <a:gd name="T1" fmla="*/ 163 h 311"/>
                <a:gd name="T2" fmla="*/ 7 w 296"/>
                <a:gd name="T3" fmla="*/ 155 h 311"/>
                <a:gd name="T4" fmla="*/ 0 w 296"/>
                <a:gd name="T5" fmla="*/ 205 h 311"/>
                <a:gd name="T6" fmla="*/ 7 w 296"/>
                <a:gd name="T7" fmla="*/ 257 h 311"/>
                <a:gd name="T8" fmla="*/ 50 w 296"/>
                <a:gd name="T9" fmla="*/ 293 h 311"/>
                <a:gd name="T10" fmla="*/ 61 w 296"/>
                <a:gd name="T11" fmla="*/ 311 h 311"/>
                <a:gd name="T12" fmla="*/ 115 w 296"/>
                <a:gd name="T13" fmla="*/ 293 h 311"/>
                <a:gd name="T14" fmla="*/ 180 w 296"/>
                <a:gd name="T15" fmla="*/ 250 h 311"/>
                <a:gd name="T16" fmla="*/ 199 w 296"/>
                <a:gd name="T17" fmla="*/ 160 h 311"/>
                <a:gd name="T18" fmla="*/ 240 w 296"/>
                <a:gd name="T19" fmla="*/ 135 h 311"/>
                <a:gd name="T20" fmla="*/ 263 w 296"/>
                <a:gd name="T21" fmla="*/ 80 h 311"/>
                <a:gd name="T22" fmla="*/ 296 w 296"/>
                <a:gd name="T23" fmla="*/ 66 h 311"/>
                <a:gd name="T24" fmla="*/ 253 w 296"/>
                <a:gd name="T25" fmla="*/ 57 h 311"/>
                <a:gd name="T26" fmla="*/ 179 w 296"/>
                <a:gd name="T27" fmla="*/ 98 h 311"/>
                <a:gd name="T28" fmla="*/ 167 w 296"/>
                <a:gd name="T29" fmla="*/ 58 h 311"/>
                <a:gd name="T30" fmla="*/ 103 w 296"/>
                <a:gd name="T31" fmla="*/ 63 h 311"/>
                <a:gd name="T32" fmla="*/ 87 w 296"/>
                <a:gd name="T33" fmla="*/ 0 h 311"/>
                <a:gd name="T34" fmla="*/ 71 w 296"/>
                <a:gd name="T35" fmla="*/ 17 h 311"/>
                <a:gd name="T36" fmla="*/ 76 w 296"/>
                <a:gd name="T37" fmla="*/ 106 h 311"/>
                <a:gd name="T38" fmla="*/ 47 w 296"/>
                <a:gd name="T39" fmla="*/ 113 h 311"/>
                <a:gd name="T40" fmla="*/ 30 w 296"/>
                <a:gd name="T41" fmla="*/ 163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6" h="311">
                  <a:moveTo>
                    <a:pt x="30" y="163"/>
                  </a:moveTo>
                  <a:lnTo>
                    <a:pt x="7" y="155"/>
                  </a:lnTo>
                  <a:lnTo>
                    <a:pt x="0" y="205"/>
                  </a:lnTo>
                  <a:lnTo>
                    <a:pt x="7" y="257"/>
                  </a:lnTo>
                  <a:lnTo>
                    <a:pt x="50" y="293"/>
                  </a:lnTo>
                  <a:lnTo>
                    <a:pt x="61" y="311"/>
                  </a:lnTo>
                  <a:lnTo>
                    <a:pt x="115" y="293"/>
                  </a:lnTo>
                  <a:lnTo>
                    <a:pt x="180" y="250"/>
                  </a:lnTo>
                  <a:lnTo>
                    <a:pt x="199" y="160"/>
                  </a:lnTo>
                  <a:lnTo>
                    <a:pt x="240" y="135"/>
                  </a:lnTo>
                  <a:lnTo>
                    <a:pt x="263" y="80"/>
                  </a:lnTo>
                  <a:lnTo>
                    <a:pt x="296" y="66"/>
                  </a:lnTo>
                  <a:lnTo>
                    <a:pt x="253" y="57"/>
                  </a:lnTo>
                  <a:lnTo>
                    <a:pt x="179" y="98"/>
                  </a:lnTo>
                  <a:lnTo>
                    <a:pt x="167" y="58"/>
                  </a:lnTo>
                  <a:lnTo>
                    <a:pt x="103" y="63"/>
                  </a:lnTo>
                  <a:lnTo>
                    <a:pt x="87" y="0"/>
                  </a:lnTo>
                  <a:lnTo>
                    <a:pt x="71" y="17"/>
                  </a:lnTo>
                  <a:lnTo>
                    <a:pt x="76" y="106"/>
                  </a:lnTo>
                  <a:lnTo>
                    <a:pt x="47" y="113"/>
                  </a:lnTo>
                  <a:lnTo>
                    <a:pt x="30" y="163"/>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63" name="Freeform 203"/>
            <p:cNvSpPr>
              <a:spLocks/>
            </p:cNvSpPr>
            <p:nvPr/>
          </p:nvSpPr>
          <p:spPr bwMode="auto">
            <a:xfrm>
              <a:off x="7953517" y="3184857"/>
              <a:ext cx="161053" cy="221853"/>
            </a:xfrm>
            <a:custGeom>
              <a:avLst/>
              <a:gdLst>
                <a:gd name="T0" fmla="*/ 0 w 81"/>
                <a:gd name="T1" fmla="*/ 6 h 104"/>
                <a:gd name="T2" fmla="*/ 17 w 81"/>
                <a:gd name="T3" fmla="*/ 0 h 104"/>
                <a:gd name="T4" fmla="*/ 54 w 81"/>
                <a:gd name="T5" fmla="*/ 23 h 104"/>
                <a:gd name="T6" fmla="*/ 54 w 81"/>
                <a:gd name="T7" fmla="*/ 46 h 104"/>
                <a:gd name="T8" fmla="*/ 80 w 81"/>
                <a:gd name="T9" fmla="*/ 62 h 104"/>
                <a:gd name="T10" fmla="*/ 81 w 81"/>
                <a:gd name="T11" fmla="*/ 92 h 104"/>
                <a:gd name="T12" fmla="*/ 39 w 81"/>
                <a:gd name="T13" fmla="*/ 104 h 104"/>
                <a:gd name="T14" fmla="*/ 0 w 81"/>
                <a:gd name="T15" fmla="*/ 6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0" y="6"/>
                  </a:moveTo>
                  <a:lnTo>
                    <a:pt x="17" y="0"/>
                  </a:lnTo>
                  <a:lnTo>
                    <a:pt x="54" y="23"/>
                  </a:lnTo>
                  <a:lnTo>
                    <a:pt x="54" y="46"/>
                  </a:lnTo>
                  <a:lnTo>
                    <a:pt x="80" y="62"/>
                  </a:lnTo>
                  <a:lnTo>
                    <a:pt x="81" y="92"/>
                  </a:lnTo>
                  <a:lnTo>
                    <a:pt x="39" y="104"/>
                  </a:lnTo>
                  <a:lnTo>
                    <a:pt x="0" y="6"/>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64" name="Freeform 206"/>
            <p:cNvSpPr>
              <a:spLocks/>
            </p:cNvSpPr>
            <p:nvPr/>
          </p:nvSpPr>
          <p:spPr bwMode="auto">
            <a:xfrm>
              <a:off x="7963459" y="2828613"/>
              <a:ext cx="208773" cy="437307"/>
            </a:xfrm>
            <a:custGeom>
              <a:avLst/>
              <a:gdLst>
                <a:gd name="T0" fmla="*/ 18 w 105"/>
                <a:gd name="T1" fmla="*/ 1 h 205"/>
                <a:gd name="T2" fmla="*/ 42 w 105"/>
                <a:gd name="T3" fmla="*/ 0 h 205"/>
                <a:gd name="T4" fmla="*/ 93 w 105"/>
                <a:gd name="T5" fmla="*/ 30 h 205"/>
                <a:gd name="T6" fmla="*/ 86 w 105"/>
                <a:gd name="T7" fmla="*/ 56 h 205"/>
                <a:gd name="T8" fmla="*/ 103 w 105"/>
                <a:gd name="T9" fmla="*/ 71 h 205"/>
                <a:gd name="T10" fmla="*/ 105 w 105"/>
                <a:gd name="T11" fmla="*/ 167 h 205"/>
                <a:gd name="T12" fmla="*/ 87 w 105"/>
                <a:gd name="T13" fmla="*/ 205 h 205"/>
                <a:gd name="T14" fmla="*/ 67 w 105"/>
                <a:gd name="T15" fmla="*/ 191 h 205"/>
                <a:gd name="T16" fmla="*/ 46 w 105"/>
                <a:gd name="T17" fmla="*/ 190 h 205"/>
                <a:gd name="T18" fmla="*/ 10 w 105"/>
                <a:gd name="T19" fmla="*/ 170 h 205"/>
                <a:gd name="T20" fmla="*/ 37 w 105"/>
                <a:gd name="T21" fmla="*/ 108 h 205"/>
                <a:gd name="T22" fmla="*/ 0 w 105"/>
                <a:gd name="T23" fmla="*/ 79 h 205"/>
                <a:gd name="T24" fmla="*/ 18 w 105"/>
                <a:gd name="T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205">
                  <a:moveTo>
                    <a:pt x="18" y="1"/>
                  </a:moveTo>
                  <a:lnTo>
                    <a:pt x="42" y="0"/>
                  </a:lnTo>
                  <a:lnTo>
                    <a:pt x="93" y="30"/>
                  </a:lnTo>
                  <a:lnTo>
                    <a:pt x="86" y="56"/>
                  </a:lnTo>
                  <a:lnTo>
                    <a:pt x="103" y="71"/>
                  </a:lnTo>
                  <a:lnTo>
                    <a:pt x="105" y="167"/>
                  </a:lnTo>
                  <a:lnTo>
                    <a:pt x="87" y="205"/>
                  </a:lnTo>
                  <a:lnTo>
                    <a:pt x="67" y="191"/>
                  </a:lnTo>
                  <a:lnTo>
                    <a:pt x="46" y="190"/>
                  </a:lnTo>
                  <a:lnTo>
                    <a:pt x="10" y="170"/>
                  </a:lnTo>
                  <a:lnTo>
                    <a:pt x="37" y="108"/>
                  </a:lnTo>
                  <a:lnTo>
                    <a:pt x="0" y="79"/>
                  </a:lnTo>
                  <a:lnTo>
                    <a:pt x="18" y="1"/>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65" name="Freeform 208"/>
            <p:cNvSpPr>
              <a:spLocks/>
            </p:cNvSpPr>
            <p:nvPr/>
          </p:nvSpPr>
          <p:spPr bwMode="auto">
            <a:xfrm>
              <a:off x="7993283" y="2081994"/>
              <a:ext cx="236187" cy="458639"/>
            </a:xfrm>
            <a:custGeom>
              <a:avLst/>
              <a:gdLst>
                <a:gd name="T0" fmla="*/ 0 w 114"/>
                <a:gd name="T1" fmla="*/ 22 h 215"/>
                <a:gd name="T2" fmla="*/ 82 w 114"/>
                <a:gd name="T3" fmla="*/ 0 h 215"/>
                <a:gd name="T4" fmla="*/ 114 w 114"/>
                <a:gd name="T5" fmla="*/ 59 h 215"/>
                <a:gd name="T6" fmla="*/ 97 w 114"/>
                <a:gd name="T7" fmla="*/ 74 h 215"/>
                <a:gd name="T8" fmla="*/ 104 w 114"/>
                <a:gd name="T9" fmla="*/ 203 h 215"/>
                <a:gd name="T10" fmla="*/ 56 w 114"/>
                <a:gd name="T11" fmla="*/ 215 h 215"/>
                <a:gd name="T12" fmla="*/ 33 w 114"/>
                <a:gd name="T13" fmla="*/ 161 h 215"/>
                <a:gd name="T14" fmla="*/ 32 w 114"/>
                <a:gd name="T15" fmla="*/ 97 h 215"/>
                <a:gd name="T16" fmla="*/ 11 w 114"/>
                <a:gd name="T17" fmla="*/ 78 h 215"/>
                <a:gd name="T18" fmla="*/ 0 w 114"/>
                <a:gd name="T19" fmla="*/ 22 h 215"/>
                <a:gd name="connsiteX0" fmla="*/ 0 w 10000"/>
                <a:gd name="connsiteY0" fmla="*/ 1023 h 10000"/>
                <a:gd name="connsiteX1" fmla="*/ 7193 w 10000"/>
                <a:gd name="connsiteY1" fmla="*/ 0 h 10000"/>
                <a:gd name="connsiteX2" fmla="*/ 10000 w 10000"/>
                <a:gd name="connsiteY2" fmla="*/ 2744 h 10000"/>
                <a:gd name="connsiteX3" fmla="*/ 8509 w 10000"/>
                <a:gd name="connsiteY3" fmla="*/ 3442 h 10000"/>
                <a:gd name="connsiteX4" fmla="*/ 9543 w 10000"/>
                <a:gd name="connsiteY4" fmla="*/ 9553 h 10000"/>
                <a:gd name="connsiteX5" fmla="*/ 4912 w 10000"/>
                <a:gd name="connsiteY5" fmla="*/ 10000 h 10000"/>
                <a:gd name="connsiteX6" fmla="*/ 2895 w 10000"/>
                <a:gd name="connsiteY6" fmla="*/ 7488 h 10000"/>
                <a:gd name="connsiteX7" fmla="*/ 2807 w 10000"/>
                <a:gd name="connsiteY7" fmla="*/ 4512 h 10000"/>
                <a:gd name="connsiteX8" fmla="*/ 965 w 10000"/>
                <a:gd name="connsiteY8" fmla="*/ 3628 h 10000"/>
                <a:gd name="connsiteX9" fmla="*/ 0 w 10000"/>
                <a:gd name="connsiteY9" fmla="*/ 1023 h 10000"/>
                <a:gd name="connsiteX0" fmla="*/ 0 w 10420"/>
                <a:gd name="connsiteY0" fmla="*/ 1023 h 10000"/>
                <a:gd name="connsiteX1" fmla="*/ 7193 w 10420"/>
                <a:gd name="connsiteY1" fmla="*/ 0 h 10000"/>
                <a:gd name="connsiteX2" fmla="*/ 10420 w 10420"/>
                <a:gd name="connsiteY2" fmla="*/ 2744 h 10000"/>
                <a:gd name="connsiteX3" fmla="*/ 8509 w 10420"/>
                <a:gd name="connsiteY3" fmla="*/ 3442 h 10000"/>
                <a:gd name="connsiteX4" fmla="*/ 9543 w 10420"/>
                <a:gd name="connsiteY4" fmla="*/ 9553 h 10000"/>
                <a:gd name="connsiteX5" fmla="*/ 4912 w 10420"/>
                <a:gd name="connsiteY5" fmla="*/ 10000 h 10000"/>
                <a:gd name="connsiteX6" fmla="*/ 2895 w 10420"/>
                <a:gd name="connsiteY6" fmla="*/ 7488 h 10000"/>
                <a:gd name="connsiteX7" fmla="*/ 2807 w 10420"/>
                <a:gd name="connsiteY7" fmla="*/ 4512 h 10000"/>
                <a:gd name="connsiteX8" fmla="*/ 965 w 10420"/>
                <a:gd name="connsiteY8" fmla="*/ 3628 h 10000"/>
                <a:gd name="connsiteX9" fmla="*/ 0 w 10420"/>
                <a:gd name="connsiteY9" fmla="*/ 1023 h 10000"/>
                <a:gd name="connsiteX0" fmla="*/ 0 w 10420"/>
                <a:gd name="connsiteY0" fmla="*/ 1023 h 10000"/>
                <a:gd name="connsiteX1" fmla="*/ 7193 w 10420"/>
                <a:gd name="connsiteY1" fmla="*/ 0 h 10000"/>
                <a:gd name="connsiteX2" fmla="*/ 10420 w 10420"/>
                <a:gd name="connsiteY2" fmla="*/ 2744 h 10000"/>
                <a:gd name="connsiteX3" fmla="*/ 8929 w 10420"/>
                <a:gd name="connsiteY3" fmla="*/ 3498 h 10000"/>
                <a:gd name="connsiteX4" fmla="*/ 9543 w 10420"/>
                <a:gd name="connsiteY4" fmla="*/ 9553 h 10000"/>
                <a:gd name="connsiteX5" fmla="*/ 4912 w 10420"/>
                <a:gd name="connsiteY5" fmla="*/ 10000 h 10000"/>
                <a:gd name="connsiteX6" fmla="*/ 2895 w 10420"/>
                <a:gd name="connsiteY6" fmla="*/ 7488 h 10000"/>
                <a:gd name="connsiteX7" fmla="*/ 2807 w 10420"/>
                <a:gd name="connsiteY7" fmla="*/ 4512 h 10000"/>
                <a:gd name="connsiteX8" fmla="*/ 965 w 10420"/>
                <a:gd name="connsiteY8" fmla="*/ 3628 h 10000"/>
                <a:gd name="connsiteX9" fmla="*/ 0 w 10420"/>
                <a:gd name="connsiteY9" fmla="*/ 102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0" h="10000">
                  <a:moveTo>
                    <a:pt x="0" y="1023"/>
                  </a:moveTo>
                  <a:lnTo>
                    <a:pt x="7193" y="0"/>
                  </a:lnTo>
                  <a:lnTo>
                    <a:pt x="10420" y="2744"/>
                  </a:lnTo>
                  <a:lnTo>
                    <a:pt x="8929" y="3498"/>
                  </a:lnTo>
                  <a:cubicBezTo>
                    <a:pt x="9134" y="5516"/>
                    <a:pt x="9338" y="7535"/>
                    <a:pt x="9543" y="9553"/>
                  </a:cubicBezTo>
                  <a:lnTo>
                    <a:pt x="4912" y="10000"/>
                  </a:lnTo>
                  <a:lnTo>
                    <a:pt x="2895" y="7488"/>
                  </a:lnTo>
                  <a:cubicBezTo>
                    <a:pt x="2866" y="6496"/>
                    <a:pt x="2836" y="5504"/>
                    <a:pt x="2807" y="4512"/>
                  </a:cubicBezTo>
                  <a:lnTo>
                    <a:pt x="965" y="3628"/>
                  </a:lnTo>
                  <a:lnTo>
                    <a:pt x="0" y="1023"/>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66" name="Freeform 210"/>
            <p:cNvSpPr>
              <a:spLocks/>
            </p:cNvSpPr>
            <p:nvPr/>
          </p:nvSpPr>
          <p:spPr bwMode="auto">
            <a:xfrm>
              <a:off x="8106617" y="2451037"/>
              <a:ext cx="493100" cy="232519"/>
            </a:xfrm>
            <a:custGeom>
              <a:avLst/>
              <a:gdLst>
                <a:gd name="T0" fmla="*/ 0 w 248"/>
                <a:gd name="T1" fmla="*/ 44 h 109"/>
                <a:gd name="T2" fmla="*/ 127 w 248"/>
                <a:gd name="T3" fmla="*/ 13 h 109"/>
                <a:gd name="T4" fmla="*/ 141 w 248"/>
                <a:gd name="T5" fmla="*/ 14 h 109"/>
                <a:gd name="T6" fmla="*/ 156 w 248"/>
                <a:gd name="T7" fmla="*/ 0 h 109"/>
                <a:gd name="T8" fmla="*/ 169 w 248"/>
                <a:gd name="T9" fmla="*/ 8 h 109"/>
                <a:gd name="T10" fmla="*/ 154 w 248"/>
                <a:gd name="T11" fmla="*/ 38 h 109"/>
                <a:gd name="T12" fmla="*/ 181 w 248"/>
                <a:gd name="T13" fmla="*/ 36 h 109"/>
                <a:gd name="T14" fmla="*/ 195 w 248"/>
                <a:gd name="T15" fmla="*/ 60 h 109"/>
                <a:gd name="T16" fmla="*/ 213 w 248"/>
                <a:gd name="T17" fmla="*/ 63 h 109"/>
                <a:gd name="T18" fmla="*/ 226 w 248"/>
                <a:gd name="T19" fmla="*/ 59 h 109"/>
                <a:gd name="T20" fmla="*/ 226 w 248"/>
                <a:gd name="T21" fmla="*/ 46 h 109"/>
                <a:gd name="T22" fmla="*/ 204 w 248"/>
                <a:gd name="T23" fmla="*/ 29 h 109"/>
                <a:gd name="T24" fmla="*/ 221 w 248"/>
                <a:gd name="T25" fmla="*/ 28 h 109"/>
                <a:gd name="T26" fmla="*/ 248 w 248"/>
                <a:gd name="T27" fmla="*/ 64 h 109"/>
                <a:gd name="T28" fmla="*/ 222 w 248"/>
                <a:gd name="T29" fmla="*/ 86 h 109"/>
                <a:gd name="T30" fmla="*/ 192 w 248"/>
                <a:gd name="T31" fmla="*/ 75 h 109"/>
                <a:gd name="T32" fmla="*/ 173 w 248"/>
                <a:gd name="T33" fmla="*/ 102 h 109"/>
                <a:gd name="T34" fmla="*/ 135 w 248"/>
                <a:gd name="T35" fmla="*/ 75 h 109"/>
                <a:gd name="T36" fmla="*/ 10 w 248"/>
                <a:gd name="T37" fmla="*/ 109 h 109"/>
                <a:gd name="T38" fmla="*/ 0 w 248"/>
                <a:gd name="T3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8" h="109">
                  <a:moveTo>
                    <a:pt x="0" y="44"/>
                  </a:moveTo>
                  <a:lnTo>
                    <a:pt x="127" y="13"/>
                  </a:lnTo>
                  <a:lnTo>
                    <a:pt x="141" y="14"/>
                  </a:lnTo>
                  <a:lnTo>
                    <a:pt x="156" y="0"/>
                  </a:lnTo>
                  <a:lnTo>
                    <a:pt x="169" y="8"/>
                  </a:lnTo>
                  <a:lnTo>
                    <a:pt x="154" y="38"/>
                  </a:lnTo>
                  <a:lnTo>
                    <a:pt x="181" y="36"/>
                  </a:lnTo>
                  <a:lnTo>
                    <a:pt x="195" y="60"/>
                  </a:lnTo>
                  <a:lnTo>
                    <a:pt x="213" y="63"/>
                  </a:lnTo>
                  <a:lnTo>
                    <a:pt x="226" y="59"/>
                  </a:lnTo>
                  <a:lnTo>
                    <a:pt x="226" y="46"/>
                  </a:lnTo>
                  <a:lnTo>
                    <a:pt x="204" y="29"/>
                  </a:lnTo>
                  <a:lnTo>
                    <a:pt x="221" y="28"/>
                  </a:lnTo>
                  <a:lnTo>
                    <a:pt x="248" y="64"/>
                  </a:lnTo>
                  <a:lnTo>
                    <a:pt x="222" y="86"/>
                  </a:lnTo>
                  <a:lnTo>
                    <a:pt x="192" y="75"/>
                  </a:lnTo>
                  <a:lnTo>
                    <a:pt x="173" y="102"/>
                  </a:lnTo>
                  <a:lnTo>
                    <a:pt x="135" y="75"/>
                  </a:lnTo>
                  <a:lnTo>
                    <a:pt x="10" y="109"/>
                  </a:lnTo>
                  <a:lnTo>
                    <a:pt x="0" y="44"/>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67" name="Freeform 212"/>
            <p:cNvSpPr>
              <a:spLocks/>
            </p:cNvSpPr>
            <p:nvPr/>
          </p:nvSpPr>
          <p:spPr bwMode="auto">
            <a:xfrm>
              <a:off x="8126500" y="2626832"/>
              <a:ext cx="254503" cy="210315"/>
            </a:xfrm>
            <a:custGeom>
              <a:avLst/>
              <a:gdLst>
                <a:gd name="T0" fmla="*/ 0 w 128"/>
                <a:gd name="T1" fmla="*/ 24 h 95"/>
                <a:gd name="T2" fmla="*/ 99 w 128"/>
                <a:gd name="T3" fmla="*/ 0 h 95"/>
                <a:gd name="T4" fmla="*/ 128 w 128"/>
                <a:gd name="T5" fmla="*/ 43 h 95"/>
                <a:gd name="T6" fmla="*/ 110 w 128"/>
                <a:gd name="T7" fmla="*/ 62 h 95"/>
                <a:gd name="T8" fmla="*/ 80 w 128"/>
                <a:gd name="T9" fmla="*/ 55 h 95"/>
                <a:gd name="T10" fmla="*/ 31 w 128"/>
                <a:gd name="T11" fmla="*/ 95 h 95"/>
                <a:gd name="T12" fmla="*/ 6 w 128"/>
                <a:gd name="T13" fmla="*/ 74 h 95"/>
                <a:gd name="T14" fmla="*/ 0 w 128"/>
                <a:gd name="T15" fmla="*/ 24 h 95"/>
                <a:gd name="connsiteX0" fmla="*/ 0 w 10000"/>
                <a:gd name="connsiteY0" fmla="*/ 2904 h 10378"/>
                <a:gd name="connsiteX1" fmla="*/ 7453 w 10000"/>
                <a:gd name="connsiteY1" fmla="*/ 0 h 10378"/>
                <a:gd name="connsiteX2" fmla="*/ 10000 w 10000"/>
                <a:gd name="connsiteY2" fmla="*/ 4904 h 10378"/>
                <a:gd name="connsiteX3" fmla="*/ 8594 w 10000"/>
                <a:gd name="connsiteY3" fmla="*/ 6904 h 10378"/>
                <a:gd name="connsiteX4" fmla="*/ 6250 w 10000"/>
                <a:gd name="connsiteY4" fmla="*/ 6167 h 10378"/>
                <a:gd name="connsiteX5" fmla="*/ 2422 w 10000"/>
                <a:gd name="connsiteY5" fmla="*/ 10378 h 10378"/>
                <a:gd name="connsiteX6" fmla="*/ 469 w 10000"/>
                <a:gd name="connsiteY6" fmla="*/ 8167 h 10378"/>
                <a:gd name="connsiteX7" fmla="*/ 0 w 10000"/>
                <a:gd name="connsiteY7" fmla="*/ 2904 h 1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378">
                  <a:moveTo>
                    <a:pt x="0" y="2904"/>
                  </a:moveTo>
                  <a:lnTo>
                    <a:pt x="7453" y="0"/>
                  </a:lnTo>
                  <a:lnTo>
                    <a:pt x="10000" y="4904"/>
                  </a:lnTo>
                  <a:lnTo>
                    <a:pt x="8594" y="6904"/>
                  </a:lnTo>
                  <a:lnTo>
                    <a:pt x="6250" y="6167"/>
                  </a:lnTo>
                  <a:lnTo>
                    <a:pt x="2422" y="10378"/>
                  </a:lnTo>
                  <a:lnTo>
                    <a:pt x="469" y="8167"/>
                  </a:lnTo>
                  <a:cubicBezTo>
                    <a:pt x="313" y="6413"/>
                    <a:pt x="156" y="4658"/>
                    <a:pt x="0" y="2904"/>
                  </a:cubicBez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68" name="Freeform 214"/>
            <p:cNvSpPr>
              <a:spLocks/>
            </p:cNvSpPr>
            <p:nvPr/>
          </p:nvSpPr>
          <p:spPr bwMode="auto">
            <a:xfrm>
              <a:off x="8164277" y="2000932"/>
              <a:ext cx="274386" cy="518368"/>
            </a:xfrm>
            <a:custGeom>
              <a:avLst/>
              <a:gdLst>
                <a:gd name="T0" fmla="*/ 29 w 138"/>
                <a:gd name="T1" fmla="*/ 0 h 243"/>
                <a:gd name="T2" fmla="*/ 0 w 138"/>
                <a:gd name="T3" fmla="*/ 42 h 243"/>
                <a:gd name="T4" fmla="*/ 32 w 138"/>
                <a:gd name="T5" fmla="*/ 99 h 243"/>
                <a:gd name="T6" fmla="*/ 13 w 138"/>
                <a:gd name="T7" fmla="*/ 114 h 243"/>
                <a:gd name="T8" fmla="*/ 21 w 138"/>
                <a:gd name="T9" fmla="*/ 243 h 243"/>
                <a:gd name="T10" fmla="*/ 98 w 138"/>
                <a:gd name="T11" fmla="*/ 224 h 243"/>
                <a:gd name="T12" fmla="*/ 118 w 138"/>
                <a:gd name="T13" fmla="*/ 224 h 243"/>
                <a:gd name="T14" fmla="*/ 128 w 138"/>
                <a:gd name="T15" fmla="*/ 210 h 243"/>
                <a:gd name="T16" fmla="*/ 128 w 138"/>
                <a:gd name="T17" fmla="*/ 187 h 243"/>
                <a:gd name="T18" fmla="*/ 138 w 138"/>
                <a:gd name="T19" fmla="*/ 171 h 243"/>
                <a:gd name="T20" fmla="*/ 94 w 138"/>
                <a:gd name="T21" fmla="*/ 152 h 243"/>
                <a:gd name="T22" fmla="*/ 40 w 138"/>
                <a:gd name="T23" fmla="*/ 12 h 243"/>
                <a:gd name="T24" fmla="*/ 29 w 138"/>
                <a:gd name="T2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243">
                  <a:moveTo>
                    <a:pt x="29" y="0"/>
                  </a:moveTo>
                  <a:lnTo>
                    <a:pt x="0" y="42"/>
                  </a:lnTo>
                  <a:lnTo>
                    <a:pt x="32" y="99"/>
                  </a:lnTo>
                  <a:lnTo>
                    <a:pt x="13" y="114"/>
                  </a:lnTo>
                  <a:lnTo>
                    <a:pt x="21" y="243"/>
                  </a:lnTo>
                  <a:lnTo>
                    <a:pt x="98" y="224"/>
                  </a:lnTo>
                  <a:lnTo>
                    <a:pt x="118" y="224"/>
                  </a:lnTo>
                  <a:lnTo>
                    <a:pt x="128" y="210"/>
                  </a:lnTo>
                  <a:lnTo>
                    <a:pt x="128" y="187"/>
                  </a:lnTo>
                  <a:lnTo>
                    <a:pt x="138" y="171"/>
                  </a:lnTo>
                  <a:lnTo>
                    <a:pt x="94" y="152"/>
                  </a:lnTo>
                  <a:lnTo>
                    <a:pt x="40" y="12"/>
                  </a:lnTo>
                  <a:lnTo>
                    <a:pt x="29"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69" name="Freeform 216"/>
            <p:cNvSpPr>
              <a:spLocks/>
            </p:cNvSpPr>
            <p:nvPr/>
          </p:nvSpPr>
          <p:spPr bwMode="auto">
            <a:xfrm>
              <a:off x="8318187" y="2613161"/>
              <a:ext cx="128431" cy="110926"/>
            </a:xfrm>
            <a:custGeom>
              <a:avLst/>
              <a:gdLst>
                <a:gd name="T0" fmla="*/ 0 w 61"/>
                <a:gd name="T1" fmla="*/ 9 h 52"/>
                <a:gd name="T2" fmla="*/ 26 w 61"/>
                <a:gd name="T3" fmla="*/ 0 h 52"/>
                <a:gd name="T4" fmla="*/ 61 w 61"/>
                <a:gd name="T5" fmla="*/ 27 h 52"/>
                <a:gd name="T6" fmla="*/ 55 w 61"/>
                <a:gd name="T7" fmla="*/ 34 h 52"/>
                <a:gd name="T8" fmla="*/ 37 w 61"/>
                <a:gd name="T9" fmla="*/ 34 h 52"/>
                <a:gd name="T10" fmla="*/ 28 w 61"/>
                <a:gd name="T11" fmla="*/ 52 h 52"/>
                <a:gd name="T12" fmla="*/ 0 w 61"/>
                <a:gd name="T13" fmla="*/ 9 h 52"/>
                <a:gd name="connsiteX0" fmla="*/ 0 w 10589"/>
                <a:gd name="connsiteY0" fmla="*/ 1501 h 10000"/>
                <a:gd name="connsiteX1" fmla="*/ 4851 w 10589"/>
                <a:gd name="connsiteY1" fmla="*/ 0 h 10000"/>
                <a:gd name="connsiteX2" fmla="*/ 10589 w 10589"/>
                <a:gd name="connsiteY2" fmla="*/ 5192 h 10000"/>
                <a:gd name="connsiteX3" fmla="*/ 9605 w 10589"/>
                <a:gd name="connsiteY3" fmla="*/ 6538 h 10000"/>
                <a:gd name="connsiteX4" fmla="*/ 6655 w 10589"/>
                <a:gd name="connsiteY4" fmla="*/ 6538 h 10000"/>
                <a:gd name="connsiteX5" fmla="*/ 5179 w 10589"/>
                <a:gd name="connsiteY5" fmla="*/ 10000 h 10000"/>
                <a:gd name="connsiteX6" fmla="*/ 0 w 10589"/>
                <a:gd name="connsiteY6" fmla="*/ 1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9" h="10000">
                  <a:moveTo>
                    <a:pt x="0" y="1501"/>
                  </a:moveTo>
                  <a:lnTo>
                    <a:pt x="4851" y="0"/>
                  </a:lnTo>
                  <a:lnTo>
                    <a:pt x="10589" y="5192"/>
                  </a:lnTo>
                  <a:lnTo>
                    <a:pt x="9605" y="6538"/>
                  </a:lnTo>
                  <a:lnTo>
                    <a:pt x="6655" y="6538"/>
                  </a:lnTo>
                  <a:lnTo>
                    <a:pt x="5179" y="10000"/>
                  </a:lnTo>
                  <a:lnTo>
                    <a:pt x="0" y="1501"/>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70" name="Freeform 252"/>
            <p:cNvSpPr>
              <a:spLocks/>
            </p:cNvSpPr>
            <p:nvPr/>
          </p:nvSpPr>
          <p:spPr bwMode="auto">
            <a:xfrm>
              <a:off x="5670940" y="2195054"/>
              <a:ext cx="691931" cy="866079"/>
            </a:xfrm>
            <a:custGeom>
              <a:avLst/>
              <a:gdLst>
                <a:gd name="T0" fmla="*/ 25 w 348"/>
                <a:gd name="T1" fmla="*/ 27 h 406"/>
                <a:gd name="T2" fmla="*/ 52 w 348"/>
                <a:gd name="T3" fmla="*/ 23 h 406"/>
                <a:gd name="T4" fmla="*/ 75 w 348"/>
                <a:gd name="T5" fmla="*/ 23 h 406"/>
                <a:gd name="T6" fmla="*/ 90 w 348"/>
                <a:gd name="T7" fmla="*/ 0 h 406"/>
                <a:gd name="T8" fmla="*/ 101 w 348"/>
                <a:gd name="T9" fmla="*/ 29 h 406"/>
                <a:gd name="T10" fmla="*/ 139 w 348"/>
                <a:gd name="T11" fmla="*/ 29 h 406"/>
                <a:gd name="T12" fmla="*/ 159 w 348"/>
                <a:gd name="T13" fmla="*/ 58 h 406"/>
                <a:gd name="T14" fmla="*/ 197 w 348"/>
                <a:gd name="T15" fmla="*/ 51 h 406"/>
                <a:gd name="T16" fmla="*/ 225 w 348"/>
                <a:gd name="T17" fmla="*/ 67 h 406"/>
                <a:gd name="T18" fmla="*/ 273 w 348"/>
                <a:gd name="T19" fmla="*/ 80 h 406"/>
                <a:gd name="T20" fmla="*/ 282 w 348"/>
                <a:gd name="T21" fmla="*/ 101 h 406"/>
                <a:gd name="T22" fmla="*/ 307 w 348"/>
                <a:gd name="T23" fmla="*/ 102 h 406"/>
                <a:gd name="T24" fmla="*/ 300 w 348"/>
                <a:gd name="T25" fmla="*/ 124 h 406"/>
                <a:gd name="T26" fmla="*/ 308 w 348"/>
                <a:gd name="T27" fmla="*/ 149 h 406"/>
                <a:gd name="T28" fmla="*/ 292 w 348"/>
                <a:gd name="T29" fmla="*/ 178 h 406"/>
                <a:gd name="T30" fmla="*/ 303 w 348"/>
                <a:gd name="T31" fmla="*/ 185 h 406"/>
                <a:gd name="T32" fmla="*/ 331 w 348"/>
                <a:gd name="T33" fmla="*/ 152 h 406"/>
                <a:gd name="T34" fmla="*/ 329 w 348"/>
                <a:gd name="T35" fmla="*/ 140 h 406"/>
                <a:gd name="T36" fmla="*/ 341 w 348"/>
                <a:gd name="T37" fmla="*/ 136 h 406"/>
                <a:gd name="T38" fmla="*/ 348 w 348"/>
                <a:gd name="T39" fmla="*/ 152 h 406"/>
                <a:gd name="T40" fmla="*/ 327 w 348"/>
                <a:gd name="T41" fmla="*/ 175 h 406"/>
                <a:gd name="T42" fmla="*/ 319 w 348"/>
                <a:gd name="T43" fmla="*/ 226 h 406"/>
                <a:gd name="T44" fmla="*/ 319 w 348"/>
                <a:gd name="T45" fmla="*/ 312 h 406"/>
                <a:gd name="T46" fmla="*/ 331 w 348"/>
                <a:gd name="T47" fmla="*/ 328 h 406"/>
                <a:gd name="T48" fmla="*/ 326 w 348"/>
                <a:gd name="T49" fmla="*/ 381 h 406"/>
                <a:gd name="T50" fmla="*/ 160 w 348"/>
                <a:gd name="T51" fmla="*/ 406 h 406"/>
                <a:gd name="T52" fmla="*/ 119 w 348"/>
                <a:gd name="T53" fmla="*/ 381 h 406"/>
                <a:gd name="T54" fmla="*/ 128 w 348"/>
                <a:gd name="T55" fmla="*/ 350 h 406"/>
                <a:gd name="T56" fmla="*/ 108 w 348"/>
                <a:gd name="T57" fmla="*/ 316 h 406"/>
                <a:gd name="T58" fmla="*/ 90 w 348"/>
                <a:gd name="T59" fmla="*/ 271 h 406"/>
                <a:gd name="T60" fmla="*/ 43 w 348"/>
                <a:gd name="T61" fmla="*/ 228 h 406"/>
                <a:gd name="T62" fmla="*/ 15 w 348"/>
                <a:gd name="T63" fmla="*/ 228 h 406"/>
                <a:gd name="T64" fmla="*/ 15 w 348"/>
                <a:gd name="T65" fmla="*/ 167 h 406"/>
                <a:gd name="T66" fmla="*/ 0 w 348"/>
                <a:gd name="T67" fmla="*/ 145 h 406"/>
                <a:gd name="T68" fmla="*/ 33 w 348"/>
                <a:gd name="T69" fmla="*/ 110 h 406"/>
                <a:gd name="T70" fmla="*/ 25 w 348"/>
                <a:gd name="T71" fmla="*/ 2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8" h="406">
                  <a:moveTo>
                    <a:pt x="25" y="27"/>
                  </a:moveTo>
                  <a:lnTo>
                    <a:pt x="52" y="23"/>
                  </a:lnTo>
                  <a:lnTo>
                    <a:pt x="75" y="23"/>
                  </a:lnTo>
                  <a:lnTo>
                    <a:pt x="90" y="0"/>
                  </a:lnTo>
                  <a:lnTo>
                    <a:pt x="101" y="29"/>
                  </a:lnTo>
                  <a:lnTo>
                    <a:pt x="139" y="29"/>
                  </a:lnTo>
                  <a:lnTo>
                    <a:pt x="159" y="58"/>
                  </a:lnTo>
                  <a:lnTo>
                    <a:pt x="197" y="51"/>
                  </a:lnTo>
                  <a:lnTo>
                    <a:pt x="225" y="67"/>
                  </a:lnTo>
                  <a:lnTo>
                    <a:pt x="273" y="80"/>
                  </a:lnTo>
                  <a:lnTo>
                    <a:pt x="282" y="101"/>
                  </a:lnTo>
                  <a:lnTo>
                    <a:pt x="307" y="102"/>
                  </a:lnTo>
                  <a:lnTo>
                    <a:pt x="300" y="124"/>
                  </a:lnTo>
                  <a:lnTo>
                    <a:pt x="308" y="149"/>
                  </a:lnTo>
                  <a:lnTo>
                    <a:pt x="292" y="178"/>
                  </a:lnTo>
                  <a:lnTo>
                    <a:pt x="303" y="185"/>
                  </a:lnTo>
                  <a:lnTo>
                    <a:pt x="331" y="152"/>
                  </a:lnTo>
                  <a:lnTo>
                    <a:pt x="329" y="140"/>
                  </a:lnTo>
                  <a:lnTo>
                    <a:pt x="341" y="136"/>
                  </a:lnTo>
                  <a:lnTo>
                    <a:pt x="348" y="152"/>
                  </a:lnTo>
                  <a:lnTo>
                    <a:pt x="327" y="175"/>
                  </a:lnTo>
                  <a:lnTo>
                    <a:pt x="319" y="226"/>
                  </a:lnTo>
                  <a:lnTo>
                    <a:pt x="319" y="312"/>
                  </a:lnTo>
                  <a:lnTo>
                    <a:pt x="331" y="328"/>
                  </a:lnTo>
                  <a:lnTo>
                    <a:pt x="326" y="381"/>
                  </a:lnTo>
                  <a:lnTo>
                    <a:pt x="160" y="406"/>
                  </a:lnTo>
                  <a:lnTo>
                    <a:pt x="119" y="381"/>
                  </a:lnTo>
                  <a:lnTo>
                    <a:pt x="128" y="350"/>
                  </a:lnTo>
                  <a:lnTo>
                    <a:pt x="108" y="316"/>
                  </a:lnTo>
                  <a:lnTo>
                    <a:pt x="90" y="271"/>
                  </a:lnTo>
                  <a:lnTo>
                    <a:pt x="43" y="228"/>
                  </a:lnTo>
                  <a:lnTo>
                    <a:pt x="15" y="228"/>
                  </a:lnTo>
                  <a:lnTo>
                    <a:pt x="15" y="167"/>
                  </a:lnTo>
                  <a:lnTo>
                    <a:pt x="0" y="145"/>
                  </a:lnTo>
                  <a:lnTo>
                    <a:pt x="33" y="110"/>
                  </a:lnTo>
                  <a:lnTo>
                    <a:pt x="25" y="27"/>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71" name="Freeform 254"/>
            <p:cNvSpPr>
              <a:spLocks/>
            </p:cNvSpPr>
            <p:nvPr/>
          </p:nvSpPr>
          <p:spPr bwMode="auto">
            <a:xfrm>
              <a:off x="6364860" y="3052599"/>
              <a:ext cx="445381" cy="793550"/>
            </a:xfrm>
            <a:custGeom>
              <a:avLst/>
              <a:gdLst>
                <a:gd name="T0" fmla="*/ 0 w 224"/>
                <a:gd name="T1" fmla="*/ 26 h 372"/>
                <a:gd name="T2" fmla="*/ 27 w 224"/>
                <a:gd name="T3" fmla="*/ 40 h 372"/>
                <a:gd name="T4" fmla="*/ 52 w 224"/>
                <a:gd name="T5" fmla="*/ 38 h 372"/>
                <a:gd name="T6" fmla="*/ 61 w 224"/>
                <a:gd name="T7" fmla="*/ 30 h 372"/>
                <a:gd name="T8" fmla="*/ 67 w 224"/>
                <a:gd name="T9" fmla="*/ 7 h 372"/>
                <a:gd name="T10" fmla="*/ 175 w 224"/>
                <a:gd name="T11" fmla="*/ 0 h 372"/>
                <a:gd name="T12" fmla="*/ 224 w 224"/>
                <a:gd name="T13" fmla="*/ 264 h 372"/>
                <a:gd name="T14" fmla="*/ 221 w 224"/>
                <a:gd name="T15" fmla="*/ 260 h 372"/>
                <a:gd name="T16" fmla="*/ 183 w 224"/>
                <a:gd name="T17" fmla="*/ 275 h 372"/>
                <a:gd name="T18" fmla="*/ 157 w 224"/>
                <a:gd name="T19" fmla="*/ 346 h 372"/>
                <a:gd name="T20" fmla="*/ 119 w 224"/>
                <a:gd name="T21" fmla="*/ 336 h 372"/>
                <a:gd name="T22" fmla="*/ 74 w 224"/>
                <a:gd name="T23" fmla="*/ 363 h 372"/>
                <a:gd name="T24" fmla="*/ 15 w 224"/>
                <a:gd name="T25" fmla="*/ 372 h 372"/>
                <a:gd name="T26" fmla="*/ 42 w 224"/>
                <a:gd name="T27" fmla="*/ 304 h 372"/>
                <a:gd name="T28" fmla="*/ 31 w 224"/>
                <a:gd name="T29" fmla="*/ 265 h 372"/>
                <a:gd name="T30" fmla="*/ 0 w 224"/>
                <a:gd name="T31" fmla="*/ 2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4" h="372">
                  <a:moveTo>
                    <a:pt x="0" y="26"/>
                  </a:moveTo>
                  <a:lnTo>
                    <a:pt x="27" y="40"/>
                  </a:lnTo>
                  <a:lnTo>
                    <a:pt x="52" y="38"/>
                  </a:lnTo>
                  <a:lnTo>
                    <a:pt x="61" y="30"/>
                  </a:lnTo>
                  <a:lnTo>
                    <a:pt x="67" y="7"/>
                  </a:lnTo>
                  <a:lnTo>
                    <a:pt x="175" y="0"/>
                  </a:lnTo>
                  <a:lnTo>
                    <a:pt x="224" y="264"/>
                  </a:lnTo>
                  <a:lnTo>
                    <a:pt x="221" y="260"/>
                  </a:lnTo>
                  <a:lnTo>
                    <a:pt x="183" y="275"/>
                  </a:lnTo>
                  <a:lnTo>
                    <a:pt x="157" y="346"/>
                  </a:lnTo>
                  <a:lnTo>
                    <a:pt x="119" y="336"/>
                  </a:lnTo>
                  <a:lnTo>
                    <a:pt x="74" y="363"/>
                  </a:lnTo>
                  <a:lnTo>
                    <a:pt x="15" y="372"/>
                  </a:lnTo>
                  <a:lnTo>
                    <a:pt x="42" y="304"/>
                  </a:lnTo>
                  <a:lnTo>
                    <a:pt x="31" y="265"/>
                  </a:lnTo>
                  <a:lnTo>
                    <a:pt x="0" y="26"/>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72" name="Freeform 266"/>
            <p:cNvSpPr>
              <a:spLocks/>
            </p:cNvSpPr>
            <p:nvPr/>
          </p:nvSpPr>
          <p:spPr bwMode="auto">
            <a:xfrm>
              <a:off x="7249656" y="2756084"/>
              <a:ext cx="789358" cy="558898"/>
            </a:xfrm>
            <a:custGeom>
              <a:avLst/>
              <a:gdLst>
                <a:gd name="T0" fmla="*/ 37 w 397"/>
                <a:gd name="T1" fmla="*/ 38 h 262"/>
                <a:gd name="T2" fmla="*/ 0 w 397"/>
                <a:gd name="T3" fmla="*/ 74 h 262"/>
                <a:gd name="T4" fmla="*/ 20 w 397"/>
                <a:gd name="T5" fmla="*/ 199 h 262"/>
                <a:gd name="T6" fmla="*/ 37 w 397"/>
                <a:gd name="T7" fmla="*/ 262 h 262"/>
                <a:gd name="T8" fmla="*/ 105 w 397"/>
                <a:gd name="T9" fmla="*/ 257 h 262"/>
                <a:gd name="T10" fmla="*/ 355 w 397"/>
                <a:gd name="T11" fmla="*/ 209 h 262"/>
                <a:gd name="T12" fmla="*/ 372 w 397"/>
                <a:gd name="T13" fmla="*/ 200 h 262"/>
                <a:gd name="T14" fmla="*/ 397 w 397"/>
                <a:gd name="T15" fmla="*/ 141 h 262"/>
                <a:gd name="T16" fmla="*/ 360 w 397"/>
                <a:gd name="T17" fmla="*/ 111 h 262"/>
                <a:gd name="T18" fmla="*/ 379 w 397"/>
                <a:gd name="T19" fmla="*/ 35 h 262"/>
                <a:gd name="T20" fmla="*/ 352 w 397"/>
                <a:gd name="T21" fmla="*/ 26 h 262"/>
                <a:gd name="T22" fmla="*/ 352 w 397"/>
                <a:gd name="T23" fmla="*/ 7 h 262"/>
                <a:gd name="T24" fmla="*/ 339 w 397"/>
                <a:gd name="T25" fmla="*/ 0 h 262"/>
                <a:gd name="T26" fmla="*/ 49 w 397"/>
                <a:gd name="T27" fmla="*/ 55 h 262"/>
                <a:gd name="T28" fmla="*/ 37 w 397"/>
                <a:gd name="T29" fmla="*/ 38 h 262"/>
                <a:gd name="connsiteX0" fmla="*/ 932 w 10000"/>
                <a:gd name="connsiteY0" fmla="*/ 1450 h 10000"/>
                <a:gd name="connsiteX1" fmla="*/ 0 w 10000"/>
                <a:gd name="connsiteY1" fmla="*/ 2824 h 10000"/>
                <a:gd name="connsiteX2" fmla="*/ 504 w 10000"/>
                <a:gd name="connsiteY2" fmla="*/ 7595 h 10000"/>
                <a:gd name="connsiteX3" fmla="*/ 932 w 10000"/>
                <a:gd name="connsiteY3" fmla="*/ 10000 h 10000"/>
                <a:gd name="connsiteX4" fmla="*/ 2645 w 10000"/>
                <a:gd name="connsiteY4" fmla="*/ 9809 h 10000"/>
                <a:gd name="connsiteX5" fmla="*/ 8942 w 10000"/>
                <a:gd name="connsiteY5" fmla="*/ 7977 h 10000"/>
                <a:gd name="connsiteX6" fmla="*/ 9370 w 10000"/>
                <a:gd name="connsiteY6" fmla="*/ 7634 h 10000"/>
                <a:gd name="connsiteX7" fmla="*/ 10000 w 10000"/>
                <a:gd name="connsiteY7" fmla="*/ 5382 h 10000"/>
                <a:gd name="connsiteX8" fmla="*/ 9068 w 10000"/>
                <a:gd name="connsiteY8" fmla="*/ 4237 h 10000"/>
                <a:gd name="connsiteX9" fmla="*/ 9547 w 10000"/>
                <a:gd name="connsiteY9" fmla="*/ 1336 h 10000"/>
                <a:gd name="connsiteX10" fmla="*/ 8866 w 10000"/>
                <a:gd name="connsiteY10" fmla="*/ 992 h 10000"/>
                <a:gd name="connsiteX11" fmla="*/ 8866 w 10000"/>
                <a:gd name="connsiteY11" fmla="*/ 267 h 10000"/>
                <a:gd name="connsiteX12" fmla="*/ 8539 w 10000"/>
                <a:gd name="connsiteY12" fmla="*/ 0 h 10000"/>
                <a:gd name="connsiteX13" fmla="*/ 1301 w 10000"/>
                <a:gd name="connsiteY13" fmla="*/ 1950 h 10000"/>
                <a:gd name="connsiteX14" fmla="*/ 1234 w 10000"/>
                <a:gd name="connsiteY14" fmla="*/ 2099 h 10000"/>
                <a:gd name="connsiteX15" fmla="*/ 932 w 10000"/>
                <a:gd name="connsiteY15" fmla="*/ 145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0" h="10000">
                  <a:moveTo>
                    <a:pt x="932" y="1450"/>
                  </a:moveTo>
                  <a:lnTo>
                    <a:pt x="0" y="2824"/>
                  </a:lnTo>
                  <a:lnTo>
                    <a:pt x="504" y="7595"/>
                  </a:lnTo>
                  <a:cubicBezTo>
                    <a:pt x="647" y="8397"/>
                    <a:pt x="789" y="9198"/>
                    <a:pt x="932" y="10000"/>
                  </a:cubicBezTo>
                  <a:lnTo>
                    <a:pt x="2645" y="9809"/>
                  </a:lnTo>
                  <a:lnTo>
                    <a:pt x="8942" y="7977"/>
                  </a:lnTo>
                  <a:lnTo>
                    <a:pt x="9370" y="7634"/>
                  </a:lnTo>
                  <a:lnTo>
                    <a:pt x="10000" y="5382"/>
                  </a:lnTo>
                  <a:lnTo>
                    <a:pt x="9068" y="4237"/>
                  </a:lnTo>
                  <a:cubicBezTo>
                    <a:pt x="9228" y="3270"/>
                    <a:pt x="9387" y="2303"/>
                    <a:pt x="9547" y="1336"/>
                  </a:cubicBezTo>
                  <a:lnTo>
                    <a:pt x="8866" y="992"/>
                  </a:lnTo>
                  <a:lnTo>
                    <a:pt x="8866" y="267"/>
                  </a:lnTo>
                  <a:lnTo>
                    <a:pt x="8539" y="0"/>
                  </a:lnTo>
                  <a:cubicBezTo>
                    <a:pt x="6136" y="696"/>
                    <a:pt x="3704" y="1254"/>
                    <a:pt x="1301" y="1950"/>
                  </a:cubicBezTo>
                  <a:cubicBezTo>
                    <a:pt x="1279" y="2000"/>
                    <a:pt x="1256" y="2049"/>
                    <a:pt x="1234" y="2099"/>
                  </a:cubicBezTo>
                  <a:cubicBezTo>
                    <a:pt x="1133" y="1883"/>
                    <a:pt x="1033" y="1666"/>
                    <a:pt x="932" y="1450"/>
                  </a:cubicBez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373" name="Group 372"/>
            <p:cNvGrpSpPr/>
            <p:nvPr/>
          </p:nvGrpSpPr>
          <p:grpSpPr>
            <a:xfrm>
              <a:off x="7307317" y="2133190"/>
              <a:ext cx="1111463" cy="804217"/>
              <a:chOff x="7239221" y="2382503"/>
              <a:chExt cx="1111463" cy="749593"/>
            </a:xfrm>
            <a:grpFill/>
            <a:effectLst/>
          </p:grpSpPr>
          <p:sp>
            <p:nvSpPr>
              <p:cNvPr id="376" name="Freeform 268"/>
              <p:cNvSpPr>
                <a:spLocks/>
              </p:cNvSpPr>
              <p:nvPr/>
            </p:nvSpPr>
            <p:spPr bwMode="auto">
              <a:xfrm>
                <a:off x="7239221" y="2382503"/>
                <a:ext cx="882808" cy="711814"/>
              </a:xfrm>
              <a:custGeom>
                <a:avLst/>
                <a:gdLst>
                  <a:gd name="T0" fmla="*/ 36 w 444"/>
                  <a:gd name="T1" fmla="*/ 234 h 358"/>
                  <a:gd name="T2" fmla="*/ 79 w 444"/>
                  <a:gd name="T3" fmla="*/ 214 h 358"/>
                  <a:gd name="T4" fmla="*/ 136 w 444"/>
                  <a:gd name="T5" fmla="*/ 211 h 358"/>
                  <a:gd name="T6" fmla="*/ 150 w 444"/>
                  <a:gd name="T7" fmla="*/ 192 h 358"/>
                  <a:gd name="T8" fmla="*/ 170 w 444"/>
                  <a:gd name="T9" fmla="*/ 190 h 358"/>
                  <a:gd name="T10" fmla="*/ 181 w 444"/>
                  <a:gd name="T11" fmla="*/ 170 h 358"/>
                  <a:gd name="T12" fmla="*/ 200 w 444"/>
                  <a:gd name="T13" fmla="*/ 163 h 358"/>
                  <a:gd name="T14" fmla="*/ 193 w 444"/>
                  <a:gd name="T15" fmla="*/ 125 h 358"/>
                  <a:gd name="T16" fmla="*/ 181 w 444"/>
                  <a:gd name="T17" fmla="*/ 115 h 358"/>
                  <a:gd name="T18" fmla="*/ 205 w 444"/>
                  <a:gd name="T19" fmla="*/ 86 h 358"/>
                  <a:gd name="T20" fmla="*/ 220 w 444"/>
                  <a:gd name="T21" fmla="*/ 86 h 358"/>
                  <a:gd name="T22" fmla="*/ 274 w 444"/>
                  <a:gd name="T23" fmla="*/ 24 h 358"/>
                  <a:gd name="T24" fmla="*/ 354 w 444"/>
                  <a:gd name="T25" fmla="*/ 0 h 358"/>
                  <a:gd name="T26" fmla="*/ 362 w 444"/>
                  <a:gd name="T27" fmla="*/ 60 h 358"/>
                  <a:gd name="T28" fmla="*/ 366 w 444"/>
                  <a:gd name="T29" fmla="*/ 58 h 358"/>
                  <a:gd name="T30" fmla="*/ 385 w 444"/>
                  <a:gd name="T31" fmla="*/ 79 h 358"/>
                  <a:gd name="T32" fmla="*/ 385 w 444"/>
                  <a:gd name="T33" fmla="*/ 141 h 358"/>
                  <a:gd name="T34" fmla="*/ 407 w 444"/>
                  <a:gd name="T35" fmla="*/ 191 h 358"/>
                  <a:gd name="T36" fmla="*/ 416 w 444"/>
                  <a:gd name="T37" fmla="*/ 256 h 358"/>
                  <a:gd name="T38" fmla="*/ 417 w 444"/>
                  <a:gd name="T39" fmla="*/ 312 h 358"/>
                  <a:gd name="T40" fmla="*/ 444 w 444"/>
                  <a:gd name="T41" fmla="*/ 331 h 358"/>
                  <a:gd name="T42" fmla="*/ 423 w 444"/>
                  <a:gd name="T43" fmla="*/ 358 h 358"/>
                  <a:gd name="T44" fmla="*/ 372 w 444"/>
                  <a:gd name="T45" fmla="*/ 325 h 358"/>
                  <a:gd name="T46" fmla="*/ 345 w 444"/>
                  <a:gd name="T47" fmla="*/ 328 h 358"/>
                  <a:gd name="T48" fmla="*/ 320 w 444"/>
                  <a:gd name="T49" fmla="*/ 320 h 358"/>
                  <a:gd name="T50" fmla="*/ 322 w 444"/>
                  <a:gd name="T51" fmla="*/ 301 h 358"/>
                  <a:gd name="T52" fmla="*/ 305 w 444"/>
                  <a:gd name="T53" fmla="*/ 294 h 358"/>
                  <a:gd name="T54" fmla="*/ 12 w 444"/>
                  <a:gd name="T55" fmla="*/ 344 h 358"/>
                  <a:gd name="T56" fmla="*/ 0 w 444"/>
                  <a:gd name="T57" fmla="*/ 328 h 358"/>
                  <a:gd name="T58" fmla="*/ 45 w 444"/>
                  <a:gd name="T59" fmla="*/ 266 h 358"/>
                  <a:gd name="T60" fmla="*/ 36 w 444"/>
                  <a:gd name="T61" fmla="*/ 23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4" h="358">
                    <a:moveTo>
                      <a:pt x="36" y="234"/>
                    </a:moveTo>
                    <a:lnTo>
                      <a:pt x="79" y="214"/>
                    </a:lnTo>
                    <a:lnTo>
                      <a:pt x="136" y="211"/>
                    </a:lnTo>
                    <a:lnTo>
                      <a:pt x="150" y="192"/>
                    </a:lnTo>
                    <a:lnTo>
                      <a:pt x="170" y="190"/>
                    </a:lnTo>
                    <a:lnTo>
                      <a:pt x="181" y="170"/>
                    </a:lnTo>
                    <a:lnTo>
                      <a:pt x="200" y="163"/>
                    </a:lnTo>
                    <a:lnTo>
                      <a:pt x="193" y="125"/>
                    </a:lnTo>
                    <a:lnTo>
                      <a:pt x="181" y="115"/>
                    </a:lnTo>
                    <a:lnTo>
                      <a:pt x="205" y="86"/>
                    </a:lnTo>
                    <a:lnTo>
                      <a:pt x="220" y="86"/>
                    </a:lnTo>
                    <a:lnTo>
                      <a:pt x="274" y="24"/>
                    </a:lnTo>
                    <a:lnTo>
                      <a:pt x="354" y="0"/>
                    </a:lnTo>
                    <a:lnTo>
                      <a:pt x="362" y="60"/>
                    </a:lnTo>
                    <a:lnTo>
                      <a:pt x="366" y="58"/>
                    </a:lnTo>
                    <a:lnTo>
                      <a:pt x="385" y="79"/>
                    </a:lnTo>
                    <a:lnTo>
                      <a:pt x="385" y="141"/>
                    </a:lnTo>
                    <a:lnTo>
                      <a:pt x="407" y="191"/>
                    </a:lnTo>
                    <a:lnTo>
                      <a:pt x="416" y="256"/>
                    </a:lnTo>
                    <a:lnTo>
                      <a:pt x="417" y="312"/>
                    </a:lnTo>
                    <a:lnTo>
                      <a:pt x="444" y="331"/>
                    </a:lnTo>
                    <a:lnTo>
                      <a:pt x="423" y="358"/>
                    </a:lnTo>
                    <a:lnTo>
                      <a:pt x="372" y="325"/>
                    </a:lnTo>
                    <a:lnTo>
                      <a:pt x="345" y="328"/>
                    </a:lnTo>
                    <a:lnTo>
                      <a:pt x="320" y="320"/>
                    </a:lnTo>
                    <a:lnTo>
                      <a:pt x="322" y="301"/>
                    </a:lnTo>
                    <a:lnTo>
                      <a:pt x="305" y="294"/>
                    </a:lnTo>
                    <a:lnTo>
                      <a:pt x="12" y="344"/>
                    </a:lnTo>
                    <a:lnTo>
                      <a:pt x="0" y="328"/>
                    </a:lnTo>
                    <a:lnTo>
                      <a:pt x="45" y="266"/>
                    </a:lnTo>
                    <a:lnTo>
                      <a:pt x="36" y="234"/>
                    </a:lnTo>
                    <a:close/>
                  </a:path>
                </a:pathLst>
              </a:custGeom>
              <a:grpFill/>
              <a:ln w="12700">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7" name="Freeform 270"/>
              <p:cNvSpPr>
                <a:spLocks/>
              </p:cNvSpPr>
              <p:nvPr/>
            </p:nvSpPr>
            <p:spPr bwMode="auto">
              <a:xfrm>
                <a:off x="8096181" y="2982972"/>
                <a:ext cx="254503" cy="149124"/>
              </a:xfrm>
              <a:custGeom>
                <a:avLst/>
                <a:gdLst>
                  <a:gd name="T0" fmla="*/ 0 w 128"/>
                  <a:gd name="T1" fmla="*/ 55 h 75"/>
                  <a:gd name="T2" fmla="*/ 53 w 128"/>
                  <a:gd name="T3" fmla="*/ 31 h 75"/>
                  <a:gd name="T4" fmla="*/ 104 w 128"/>
                  <a:gd name="T5" fmla="*/ 0 h 75"/>
                  <a:gd name="T6" fmla="*/ 114 w 128"/>
                  <a:gd name="T7" fmla="*/ 1 h 75"/>
                  <a:gd name="T8" fmla="*/ 128 w 128"/>
                  <a:gd name="T9" fmla="*/ 2 h 75"/>
                  <a:gd name="T10" fmla="*/ 79 w 128"/>
                  <a:gd name="T11" fmla="*/ 43 h 75"/>
                  <a:gd name="T12" fmla="*/ 14 w 128"/>
                  <a:gd name="T13" fmla="*/ 75 h 75"/>
                  <a:gd name="T14" fmla="*/ 0 w 128"/>
                  <a:gd name="T15" fmla="*/ 5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75">
                    <a:moveTo>
                      <a:pt x="0" y="55"/>
                    </a:moveTo>
                    <a:lnTo>
                      <a:pt x="53" y="31"/>
                    </a:lnTo>
                    <a:lnTo>
                      <a:pt x="104" y="0"/>
                    </a:lnTo>
                    <a:lnTo>
                      <a:pt x="114" y="1"/>
                    </a:lnTo>
                    <a:lnTo>
                      <a:pt x="128" y="2"/>
                    </a:lnTo>
                    <a:lnTo>
                      <a:pt x="79" y="43"/>
                    </a:lnTo>
                    <a:lnTo>
                      <a:pt x="14" y="75"/>
                    </a:lnTo>
                    <a:lnTo>
                      <a:pt x="0" y="55"/>
                    </a:lnTo>
                    <a:close/>
                  </a:path>
                </a:pathLst>
              </a:custGeom>
              <a:grpFill/>
              <a:ln w="12700">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74" name="Freeform 272"/>
            <p:cNvSpPr>
              <a:spLocks/>
            </p:cNvSpPr>
            <p:nvPr/>
          </p:nvSpPr>
          <p:spPr bwMode="auto">
            <a:xfrm>
              <a:off x="8219950" y="1510296"/>
              <a:ext cx="522925" cy="855414"/>
            </a:xfrm>
            <a:custGeom>
              <a:avLst/>
              <a:gdLst>
                <a:gd name="T0" fmla="*/ 62 w 263"/>
                <a:gd name="T1" fmla="*/ 13 h 401"/>
                <a:gd name="T2" fmla="*/ 23 w 263"/>
                <a:gd name="T3" fmla="*/ 86 h 401"/>
                <a:gd name="T4" fmla="*/ 41 w 263"/>
                <a:gd name="T5" fmla="*/ 114 h 401"/>
                <a:gd name="T6" fmla="*/ 23 w 263"/>
                <a:gd name="T7" fmla="*/ 149 h 401"/>
                <a:gd name="T8" fmla="*/ 35 w 263"/>
                <a:gd name="T9" fmla="*/ 159 h 401"/>
                <a:gd name="T10" fmla="*/ 27 w 263"/>
                <a:gd name="T11" fmla="*/ 183 h 401"/>
                <a:gd name="T12" fmla="*/ 27 w 263"/>
                <a:gd name="T13" fmla="*/ 220 h 401"/>
                <a:gd name="T14" fmla="*/ 0 w 263"/>
                <a:gd name="T15" fmla="*/ 232 h 401"/>
                <a:gd name="T16" fmla="*/ 11 w 263"/>
                <a:gd name="T17" fmla="*/ 244 h 401"/>
                <a:gd name="T18" fmla="*/ 65 w 263"/>
                <a:gd name="T19" fmla="*/ 384 h 401"/>
                <a:gd name="T20" fmla="*/ 109 w 263"/>
                <a:gd name="T21" fmla="*/ 401 h 401"/>
                <a:gd name="T22" fmla="*/ 107 w 263"/>
                <a:gd name="T23" fmla="*/ 373 h 401"/>
                <a:gd name="T24" fmla="*/ 128 w 263"/>
                <a:gd name="T25" fmla="*/ 350 h 401"/>
                <a:gd name="T26" fmla="*/ 120 w 263"/>
                <a:gd name="T27" fmla="*/ 326 h 401"/>
                <a:gd name="T28" fmla="*/ 174 w 263"/>
                <a:gd name="T29" fmla="*/ 298 h 401"/>
                <a:gd name="T30" fmla="*/ 176 w 263"/>
                <a:gd name="T31" fmla="*/ 259 h 401"/>
                <a:gd name="T32" fmla="*/ 208 w 263"/>
                <a:gd name="T33" fmla="*/ 255 h 401"/>
                <a:gd name="T34" fmla="*/ 232 w 263"/>
                <a:gd name="T35" fmla="*/ 227 h 401"/>
                <a:gd name="T36" fmla="*/ 263 w 263"/>
                <a:gd name="T37" fmla="*/ 207 h 401"/>
                <a:gd name="T38" fmla="*/ 263 w 263"/>
                <a:gd name="T39" fmla="*/ 183 h 401"/>
                <a:gd name="T40" fmla="*/ 222 w 263"/>
                <a:gd name="T41" fmla="*/ 174 h 401"/>
                <a:gd name="T42" fmla="*/ 213 w 263"/>
                <a:gd name="T43" fmla="*/ 147 h 401"/>
                <a:gd name="T44" fmla="*/ 172 w 263"/>
                <a:gd name="T45" fmla="*/ 143 h 401"/>
                <a:gd name="T46" fmla="*/ 139 w 263"/>
                <a:gd name="T47" fmla="*/ 24 h 401"/>
                <a:gd name="T48" fmla="*/ 125 w 263"/>
                <a:gd name="T49" fmla="*/ 0 h 401"/>
                <a:gd name="T50" fmla="*/ 82 w 263"/>
                <a:gd name="T51" fmla="*/ 10 h 401"/>
                <a:gd name="T52" fmla="*/ 76 w 263"/>
                <a:gd name="T53" fmla="*/ 21 h 401"/>
                <a:gd name="T54" fmla="*/ 62 w 263"/>
                <a:gd name="T55" fmla="*/ 1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3" h="401">
                  <a:moveTo>
                    <a:pt x="62" y="13"/>
                  </a:moveTo>
                  <a:lnTo>
                    <a:pt x="23" y="86"/>
                  </a:lnTo>
                  <a:lnTo>
                    <a:pt x="41" y="114"/>
                  </a:lnTo>
                  <a:lnTo>
                    <a:pt x="23" y="149"/>
                  </a:lnTo>
                  <a:lnTo>
                    <a:pt x="35" y="159"/>
                  </a:lnTo>
                  <a:lnTo>
                    <a:pt x="27" y="183"/>
                  </a:lnTo>
                  <a:lnTo>
                    <a:pt x="27" y="220"/>
                  </a:lnTo>
                  <a:lnTo>
                    <a:pt x="0" y="232"/>
                  </a:lnTo>
                  <a:lnTo>
                    <a:pt x="11" y="244"/>
                  </a:lnTo>
                  <a:lnTo>
                    <a:pt x="65" y="384"/>
                  </a:lnTo>
                  <a:lnTo>
                    <a:pt x="109" y="401"/>
                  </a:lnTo>
                  <a:lnTo>
                    <a:pt x="107" y="373"/>
                  </a:lnTo>
                  <a:lnTo>
                    <a:pt x="128" y="350"/>
                  </a:lnTo>
                  <a:lnTo>
                    <a:pt x="120" y="326"/>
                  </a:lnTo>
                  <a:lnTo>
                    <a:pt x="174" y="298"/>
                  </a:lnTo>
                  <a:lnTo>
                    <a:pt x="176" y="259"/>
                  </a:lnTo>
                  <a:lnTo>
                    <a:pt x="208" y="255"/>
                  </a:lnTo>
                  <a:lnTo>
                    <a:pt x="232" y="227"/>
                  </a:lnTo>
                  <a:lnTo>
                    <a:pt x="263" y="207"/>
                  </a:lnTo>
                  <a:lnTo>
                    <a:pt x="263" y="183"/>
                  </a:lnTo>
                  <a:lnTo>
                    <a:pt x="222" y="174"/>
                  </a:lnTo>
                  <a:lnTo>
                    <a:pt x="213" y="147"/>
                  </a:lnTo>
                  <a:lnTo>
                    <a:pt x="172" y="143"/>
                  </a:lnTo>
                  <a:lnTo>
                    <a:pt x="139" y="24"/>
                  </a:lnTo>
                  <a:lnTo>
                    <a:pt x="125" y="0"/>
                  </a:lnTo>
                  <a:lnTo>
                    <a:pt x="82" y="10"/>
                  </a:lnTo>
                  <a:lnTo>
                    <a:pt x="76" y="21"/>
                  </a:lnTo>
                  <a:lnTo>
                    <a:pt x="62" y="13"/>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75" name="Freeform 374"/>
            <p:cNvSpPr/>
            <p:nvPr/>
          </p:nvSpPr>
          <p:spPr>
            <a:xfrm>
              <a:off x="7754771" y="3361137"/>
              <a:ext cx="66675" cy="77180"/>
            </a:xfrm>
            <a:custGeom>
              <a:avLst/>
              <a:gdLst>
                <a:gd name="connsiteX0" fmla="*/ 40482 w 90488"/>
                <a:gd name="connsiteY0" fmla="*/ 0 h 97631"/>
                <a:gd name="connsiteX1" fmla="*/ 0 w 90488"/>
                <a:gd name="connsiteY1" fmla="*/ 50006 h 97631"/>
                <a:gd name="connsiteX2" fmla="*/ 50007 w 90488"/>
                <a:gd name="connsiteY2" fmla="*/ 97631 h 97631"/>
                <a:gd name="connsiteX3" fmla="*/ 90488 w 90488"/>
                <a:gd name="connsiteY3" fmla="*/ 40481 h 97631"/>
                <a:gd name="connsiteX4" fmla="*/ 40482 w 90488"/>
                <a:gd name="connsiteY4" fmla="*/ 0 h 9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97631">
                  <a:moveTo>
                    <a:pt x="40482" y="0"/>
                  </a:moveTo>
                  <a:lnTo>
                    <a:pt x="0" y="50006"/>
                  </a:lnTo>
                  <a:lnTo>
                    <a:pt x="50007" y="97631"/>
                  </a:lnTo>
                  <a:lnTo>
                    <a:pt x="90488" y="40481"/>
                  </a:lnTo>
                  <a:lnTo>
                    <a:pt x="40482" y="0"/>
                  </a:ln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p:cNvSpPr>
            <a:spLocks noGrp="1"/>
          </p:cNvSpPr>
          <p:nvPr>
            <p:ph type="title"/>
          </p:nvPr>
        </p:nvSpPr>
        <p:spPr/>
        <p:txBody>
          <a:bodyPr/>
          <a:lstStyle/>
          <a:p>
            <a:r>
              <a:rPr lang="en-US" dirty="0" smtClean="0"/>
              <a:t>Federal Funds as a Share of State Revenue</a:t>
            </a:r>
            <a:endParaRPr lang="en-US" dirty="0"/>
          </a:p>
        </p:txBody>
      </p:sp>
      <p:sp>
        <p:nvSpPr>
          <p:cNvPr id="5" name="TextBox 4"/>
          <p:cNvSpPr txBox="1"/>
          <p:nvPr/>
        </p:nvSpPr>
        <p:spPr>
          <a:xfrm>
            <a:off x="512763" y="1065412"/>
            <a:ext cx="8108950" cy="369332"/>
          </a:xfrm>
          <a:prstGeom prst="rect">
            <a:avLst/>
          </a:prstGeom>
        </p:spPr>
        <p:txBody>
          <a:bodyPr wrap="square" lIns="0" rIns="0" rtlCol="0">
            <a:spAutoFit/>
          </a:bodyPr>
          <a:lstStyle/>
          <a:p>
            <a:r>
              <a:rPr lang="en-US" dirty="0" smtClean="0">
                <a:solidFill>
                  <a:srgbClr val="005195"/>
                </a:solidFill>
                <a:latin typeface="Arial"/>
              </a:rPr>
              <a:t>FY 2013</a:t>
            </a:r>
          </a:p>
        </p:txBody>
      </p:sp>
      <p:sp>
        <p:nvSpPr>
          <p:cNvPr id="2197" name="Freeform 159"/>
          <p:cNvSpPr>
            <a:spLocks/>
          </p:cNvSpPr>
          <p:nvPr/>
        </p:nvSpPr>
        <p:spPr bwMode="auto">
          <a:xfrm>
            <a:off x="7440533" y="3201067"/>
            <a:ext cx="674037" cy="299503"/>
          </a:xfrm>
          <a:custGeom>
            <a:avLst/>
            <a:gdLst>
              <a:gd name="T0" fmla="*/ 0 w 339"/>
              <a:gd name="T1" fmla="*/ 46 h 138"/>
              <a:gd name="T2" fmla="*/ 254 w 339"/>
              <a:gd name="T3" fmla="*/ 0 h 138"/>
              <a:gd name="T4" fmla="*/ 294 w 339"/>
              <a:gd name="T5" fmla="*/ 94 h 138"/>
              <a:gd name="T6" fmla="*/ 338 w 339"/>
              <a:gd name="T7" fmla="*/ 84 h 138"/>
              <a:gd name="T8" fmla="*/ 339 w 339"/>
              <a:gd name="T9" fmla="*/ 132 h 138"/>
              <a:gd name="T10" fmla="*/ 303 w 339"/>
              <a:gd name="T11" fmla="*/ 138 h 138"/>
              <a:gd name="T12" fmla="*/ 273 w 339"/>
              <a:gd name="T13" fmla="*/ 107 h 138"/>
              <a:gd name="T14" fmla="*/ 254 w 339"/>
              <a:gd name="T15" fmla="*/ 70 h 138"/>
              <a:gd name="T16" fmla="*/ 249 w 339"/>
              <a:gd name="T17" fmla="*/ 17 h 138"/>
              <a:gd name="T18" fmla="*/ 235 w 339"/>
              <a:gd name="T19" fmla="*/ 43 h 138"/>
              <a:gd name="T20" fmla="*/ 253 w 339"/>
              <a:gd name="T21" fmla="*/ 121 h 138"/>
              <a:gd name="T22" fmla="*/ 178 w 339"/>
              <a:gd name="T23" fmla="*/ 133 h 138"/>
              <a:gd name="T24" fmla="*/ 175 w 339"/>
              <a:gd name="T25" fmla="*/ 76 h 138"/>
              <a:gd name="T26" fmla="*/ 130 w 339"/>
              <a:gd name="T27" fmla="*/ 51 h 138"/>
              <a:gd name="T28" fmla="*/ 91 w 339"/>
              <a:gd name="T29" fmla="*/ 44 h 138"/>
              <a:gd name="T30" fmla="*/ 11 w 339"/>
              <a:gd name="T31" fmla="*/ 84 h 138"/>
              <a:gd name="T32" fmla="*/ 0 w 339"/>
              <a:gd name="T33" fmla="*/ 46 h 138"/>
              <a:gd name="connsiteX0" fmla="*/ 0 w 10000"/>
              <a:gd name="connsiteY0" fmla="*/ 3333 h 10000"/>
              <a:gd name="connsiteX1" fmla="*/ 7634 w 10000"/>
              <a:gd name="connsiteY1" fmla="*/ 0 h 10000"/>
              <a:gd name="connsiteX2" fmla="*/ 8673 w 10000"/>
              <a:gd name="connsiteY2" fmla="*/ 6812 h 10000"/>
              <a:gd name="connsiteX3" fmla="*/ 9971 w 10000"/>
              <a:gd name="connsiteY3" fmla="*/ 6087 h 10000"/>
              <a:gd name="connsiteX4" fmla="*/ 10000 w 10000"/>
              <a:gd name="connsiteY4" fmla="*/ 9565 h 10000"/>
              <a:gd name="connsiteX5" fmla="*/ 8938 w 10000"/>
              <a:gd name="connsiteY5" fmla="*/ 10000 h 10000"/>
              <a:gd name="connsiteX6" fmla="*/ 8053 w 10000"/>
              <a:gd name="connsiteY6" fmla="*/ 7754 h 10000"/>
              <a:gd name="connsiteX7" fmla="*/ 7493 w 10000"/>
              <a:gd name="connsiteY7" fmla="*/ 5072 h 10000"/>
              <a:gd name="connsiteX8" fmla="*/ 7345 w 10000"/>
              <a:gd name="connsiteY8" fmla="*/ 1232 h 10000"/>
              <a:gd name="connsiteX9" fmla="*/ 6932 w 10000"/>
              <a:gd name="connsiteY9" fmla="*/ 3116 h 10000"/>
              <a:gd name="connsiteX10" fmla="*/ 7463 w 10000"/>
              <a:gd name="connsiteY10" fmla="*/ 8768 h 10000"/>
              <a:gd name="connsiteX11" fmla="*/ 5251 w 10000"/>
              <a:gd name="connsiteY11" fmla="*/ 9638 h 10000"/>
              <a:gd name="connsiteX12" fmla="*/ 5162 w 10000"/>
              <a:gd name="connsiteY12" fmla="*/ 5507 h 10000"/>
              <a:gd name="connsiteX13" fmla="*/ 3835 w 10000"/>
              <a:gd name="connsiteY13" fmla="*/ 3696 h 10000"/>
              <a:gd name="connsiteX14" fmla="*/ 2684 w 10000"/>
              <a:gd name="connsiteY14" fmla="*/ 3188 h 10000"/>
              <a:gd name="connsiteX15" fmla="*/ 324 w 10000"/>
              <a:gd name="connsiteY15" fmla="*/ 6087 h 10000"/>
              <a:gd name="connsiteX16" fmla="*/ 0 w 10000"/>
              <a:gd name="connsiteY16" fmla="*/ 3333 h 10000"/>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812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986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986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986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00" h="10174">
                <a:moveTo>
                  <a:pt x="0" y="3507"/>
                </a:moveTo>
                <a:lnTo>
                  <a:pt x="7705" y="0"/>
                </a:lnTo>
                <a:lnTo>
                  <a:pt x="8673" y="6986"/>
                </a:lnTo>
                <a:lnTo>
                  <a:pt x="9971" y="6261"/>
                </a:lnTo>
                <a:cubicBezTo>
                  <a:pt x="9981" y="7420"/>
                  <a:pt x="9990" y="8580"/>
                  <a:pt x="10000" y="9739"/>
                </a:cubicBezTo>
                <a:lnTo>
                  <a:pt x="8938" y="10174"/>
                </a:lnTo>
                <a:lnTo>
                  <a:pt x="8053" y="7928"/>
                </a:lnTo>
                <a:lnTo>
                  <a:pt x="7493" y="5246"/>
                </a:lnTo>
                <a:cubicBezTo>
                  <a:pt x="7444" y="3966"/>
                  <a:pt x="7394" y="2686"/>
                  <a:pt x="7345" y="1406"/>
                </a:cubicBezTo>
                <a:cubicBezTo>
                  <a:pt x="7207" y="2034"/>
                  <a:pt x="7070" y="2662"/>
                  <a:pt x="6932" y="3290"/>
                </a:cubicBezTo>
                <a:lnTo>
                  <a:pt x="7463" y="8942"/>
                </a:lnTo>
                <a:lnTo>
                  <a:pt x="5251" y="9986"/>
                </a:lnTo>
                <a:cubicBezTo>
                  <a:pt x="5115" y="8782"/>
                  <a:pt x="5192" y="7058"/>
                  <a:pt x="5162" y="5681"/>
                </a:cubicBezTo>
                <a:lnTo>
                  <a:pt x="3835" y="3870"/>
                </a:lnTo>
                <a:lnTo>
                  <a:pt x="2684" y="3362"/>
                </a:lnTo>
                <a:lnTo>
                  <a:pt x="324" y="6261"/>
                </a:lnTo>
                <a:lnTo>
                  <a:pt x="0" y="3507"/>
                </a:lnTo>
                <a:close/>
              </a:path>
            </a:pathLst>
          </a:custGeom>
          <a:solidFill>
            <a:schemeClr val="accent4">
              <a:lumMod val="20000"/>
              <a:lumOff val="80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2223" name="Group 2222"/>
          <p:cNvGrpSpPr/>
          <p:nvPr/>
        </p:nvGrpSpPr>
        <p:grpSpPr>
          <a:xfrm>
            <a:off x="7040884" y="3317116"/>
            <a:ext cx="1073270" cy="693290"/>
            <a:chOff x="6972788" y="3486014"/>
            <a:chExt cx="1073270" cy="646200"/>
          </a:xfrm>
          <a:solidFill>
            <a:schemeClr val="accent2"/>
          </a:solidFill>
          <a:effectLst/>
        </p:grpSpPr>
        <p:sp>
          <p:nvSpPr>
            <p:cNvPr id="21" name="Freeform 218"/>
            <p:cNvSpPr>
              <a:spLocks/>
            </p:cNvSpPr>
            <p:nvPr/>
          </p:nvSpPr>
          <p:spPr bwMode="auto">
            <a:xfrm>
              <a:off x="6972788" y="3486014"/>
              <a:ext cx="1025966" cy="646200"/>
            </a:xfrm>
            <a:custGeom>
              <a:avLst/>
              <a:gdLst>
                <a:gd name="T0" fmla="*/ 85 w 516"/>
                <a:gd name="T1" fmla="*/ 228 h 325"/>
                <a:gd name="T2" fmla="*/ 69 w 516"/>
                <a:gd name="T3" fmla="*/ 260 h 325"/>
                <a:gd name="T4" fmla="*/ 48 w 516"/>
                <a:gd name="T5" fmla="*/ 269 h 325"/>
                <a:gd name="T6" fmla="*/ 47 w 516"/>
                <a:gd name="T7" fmla="*/ 291 h 325"/>
                <a:gd name="T8" fmla="*/ 2 w 516"/>
                <a:gd name="T9" fmla="*/ 307 h 325"/>
                <a:gd name="T10" fmla="*/ 0 w 516"/>
                <a:gd name="T11" fmla="*/ 325 h 325"/>
                <a:gd name="T12" fmla="*/ 122 w 516"/>
                <a:gd name="T13" fmla="*/ 303 h 325"/>
                <a:gd name="T14" fmla="*/ 345 w 516"/>
                <a:gd name="T15" fmla="*/ 256 h 325"/>
                <a:gd name="T16" fmla="*/ 516 w 516"/>
                <a:gd name="T17" fmla="*/ 215 h 325"/>
                <a:gd name="T18" fmla="*/ 516 w 516"/>
                <a:gd name="T19" fmla="*/ 182 h 325"/>
                <a:gd name="T20" fmla="*/ 497 w 516"/>
                <a:gd name="T21" fmla="*/ 172 h 325"/>
                <a:gd name="T22" fmla="*/ 482 w 516"/>
                <a:gd name="T23" fmla="*/ 189 h 325"/>
                <a:gd name="T24" fmla="*/ 474 w 516"/>
                <a:gd name="T25" fmla="*/ 144 h 325"/>
                <a:gd name="T26" fmla="*/ 482 w 516"/>
                <a:gd name="T27" fmla="*/ 105 h 325"/>
                <a:gd name="T28" fmla="*/ 420 w 516"/>
                <a:gd name="T29" fmla="*/ 76 h 325"/>
                <a:gd name="T30" fmla="*/ 376 w 516"/>
                <a:gd name="T31" fmla="*/ 83 h 325"/>
                <a:gd name="T32" fmla="*/ 375 w 516"/>
                <a:gd name="T33" fmla="*/ 23 h 325"/>
                <a:gd name="T34" fmla="*/ 329 w 516"/>
                <a:gd name="T35" fmla="*/ 0 h 325"/>
                <a:gd name="T36" fmla="*/ 295 w 516"/>
                <a:gd name="T37" fmla="*/ 14 h 325"/>
                <a:gd name="T38" fmla="*/ 273 w 516"/>
                <a:gd name="T39" fmla="*/ 70 h 325"/>
                <a:gd name="T40" fmla="*/ 233 w 516"/>
                <a:gd name="T41" fmla="*/ 94 h 325"/>
                <a:gd name="T42" fmla="*/ 216 w 516"/>
                <a:gd name="T43" fmla="*/ 183 h 325"/>
                <a:gd name="T44" fmla="*/ 152 w 516"/>
                <a:gd name="T45" fmla="*/ 228 h 325"/>
                <a:gd name="T46" fmla="*/ 99 w 516"/>
                <a:gd name="T47" fmla="*/ 245 h 325"/>
                <a:gd name="T48" fmla="*/ 85 w 516"/>
                <a:gd name="T49" fmla="*/ 22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6" h="325">
                  <a:moveTo>
                    <a:pt x="85" y="228"/>
                  </a:moveTo>
                  <a:lnTo>
                    <a:pt x="69" y="260"/>
                  </a:lnTo>
                  <a:lnTo>
                    <a:pt x="48" y="269"/>
                  </a:lnTo>
                  <a:lnTo>
                    <a:pt x="47" y="291"/>
                  </a:lnTo>
                  <a:lnTo>
                    <a:pt x="2" y="307"/>
                  </a:lnTo>
                  <a:lnTo>
                    <a:pt x="0" y="325"/>
                  </a:lnTo>
                  <a:lnTo>
                    <a:pt x="122" y="303"/>
                  </a:lnTo>
                  <a:lnTo>
                    <a:pt x="345" y="256"/>
                  </a:lnTo>
                  <a:lnTo>
                    <a:pt x="516" y="215"/>
                  </a:lnTo>
                  <a:lnTo>
                    <a:pt x="516" y="182"/>
                  </a:lnTo>
                  <a:lnTo>
                    <a:pt x="497" y="172"/>
                  </a:lnTo>
                  <a:lnTo>
                    <a:pt x="482" y="189"/>
                  </a:lnTo>
                  <a:lnTo>
                    <a:pt x="474" y="144"/>
                  </a:lnTo>
                  <a:lnTo>
                    <a:pt x="482" y="105"/>
                  </a:lnTo>
                  <a:lnTo>
                    <a:pt x="420" y="76"/>
                  </a:lnTo>
                  <a:lnTo>
                    <a:pt x="376" y="83"/>
                  </a:lnTo>
                  <a:lnTo>
                    <a:pt x="375" y="23"/>
                  </a:lnTo>
                  <a:lnTo>
                    <a:pt x="329" y="0"/>
                  </a:lnTo>
                  <a:lnTo>
                    <a:pt x="295" y="14"/>
                  </a:lnTo>
                  <a:lnTo>
                    <a:pt x="273" y="70"/>
                  </a:lnTo>
                  <a:lnTo>
                    <a:pt x="233" y="94"/>
                  </a:lnTo>
                  <a:lnTo>
                    <a:pt x="216" y="183"/>
                  </a:lnTo>
                  <a:lnTo>
                    <a:pt x="152" y="228"/>
                  </a:lnTo>
                  <a:lnTo>
                    <a:pt x="99" y="245"/>
                  </a:lnTo>
                  <a:lnTo>
                    <a:pt x="85" y="228"/>
                  </a:lnTo>
                  <a:close/>
                </a:path>
              </a:pathLst>
            </a:custGeom>
            <a:solidFill>
              <a:schemeClr val="accent4">
                <a:lumMod val="20000"/>
                <a:lumOff val="80000"/>
              </a:schemeClr>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2"/>
            <p:cNvSpPr>
              <a:spLocks/>
            </p:cNvSpPr>
            <p:nvPr/>
          </p:nvSpPr>
          <p:spPr bwMode="auto">
            <a:xfrm>
              <a:off x="7972490" y="3649055"/>
              <a:ext cx="73568" cy="121287"/>
            </a:xfrm>
            <a:custGeom>
              <a:avLst/>
              <a:gdLst>
                <a:gd name="T0" fmla="*/ 0 w 37"/>
                <a:gd name="T1" fmla="*/ 5 h 61"/>
                <a:gd name="T2" fmla="*/ 37 w 37"/>
                <a:gd name="T3" fmla="*/ 0 h 61"/>
                <a:gd name="T4" fmla="*/ 16 w 37"/>
                <a:gd name="T5" fmla="*/ 61 h 61"/>
                <a:gd name="T6" fmla="*/ 1 w 37"/>
                <a:gd name="T7" fmla="*/ 60 h 61"/>
                <a:gd name="T8" fmla="*/ 0 w 37"/>
                <a:gd name="T9" fmla="*/ 5 h 61"/>
              </a:gdLst>
              <a:ahLst/>
              <a:cxnLst>
                <a:cxn ang="0">
                  <a:pos x="T0" y="T1"/>
                </a:cxn>
                <a:cxn ang="0">
                  <a:pos x="T2" y="T3"/>
                </a:cxn>
                <a:cxn ang="0">
                  <a:pos x="T4" y="T5"/>
                </a:cxn>
                <a:cxn ang="0">
                  <a:pos x="T6" y="T7"/>
                </a:cxn>
                <a:cxn ang="0">
                  <a:pos x="T8" y="T9"/>
                </a:cxn>
              </a:cxnLst>
              <a:rect l="0" t="0" r="r" b="b"/>
              <a:pathLst>
                <a:path w="37" h="61">
                  <a:moveTo>
                    <a:pt x="0" y="5"/>
                  </a:moveTo>
                  <a:lnTo>
                    <a:pt x="37" y="0"/>
                  </a:lnTo>
                  <a:lnTo>
                    <a:pt x="16" y="61"/>
                  </a:lnTo>
                  <a:lnTo>
                    <a:pt x="1" y="60"/>
                  </a:lnTo>
                  <a:lnTo>
                    <a:pt x="0" y="5"/>
                  </a:lnTo>
                  <a:close/>
                </a:path>
              </a:pathLst>
            </a:custGeom>
            <a:solidFill>
              <a:schemeClr val="accent5">
                <a:lumMod val="20000"/>
                <a:lumOff val="80000"/>
              </a:schemeClr>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22" name="Group 2221"/>
          <p:cNvGrpSpPr/>
          <p:nvPr/>
        </p:nvGrpSpPr>
        <p:grpSpPr>
          <a:xfrm>
            <a:off x="690378" y="2869145"/>
            <a:ext cx="636260" cy="497036"/>
            <a:chOff x="719562" y="3068470"/>
            <a:chExt cx="636260" cy="463276"/>
          </a:xfrm>
          <a:solidFill>
            <a:schemeClr val="accent4">
              <a:lumMod val="20000"/>
              <a:lumOff val="80000"/>
            </a:schemeClr>
          </a:solidFill>
          <a:effectLst>
            <a:outerShdw blurRad="88900" dist="50800" dir="2700000" algn="tl" rotWithShape="0">
              <a:prstClr val="black">
                <a:alpha val="62000"/>
              </a:prstClr>
            </a:outerShdw>
          </a:effectLst>
        </p:grpSpPr>
        <p:sp>
          <p:nvSpPr>
            <p:cNvPr id="2427" name="Freeform 133"/>
            <p:cNvSpPr>
              <a:spLocks/>
            </p:cNvSpPr>
            <p:nvPr/>
          </p:nvSpPr>
          <p:spPr bwMode="auto">
            <a:xfrm>
              <a:off x="1015821" y="3191745"/>
              <a:ext cx="101404" cy="55673"/>
            </a:xfrm>
            <a:custGeom>
              <a:avLst/>
              <a:gdLst>
                <a:gd name="T0" fmla="*/ 10 w 51"/>
                <a:gd name="T1" fmla="*/ 0 h 28"/>
                <a:gd name="T2" fmla="*/ 38 w 51"/>
                <a:gd name="T3" fmla="*/ 0 h 28"/>
                <a:gd name="T4" fmla="*/ 51 w 51"/>
                <a:gd name="T5" fmla="*/ 9 h 28"/>
                <a:gd name="T6" fmla="*/ 40 w 51"/>
                <a:gd name="T7" fmla="*/ 23 h 28"/>
                <a:gd name="T8" fmla="*/ 23 w 51"/>
                <a:gd name="T9" fmla="*/ 21 h 28"/>
                <a:gd name="T10" fmla="*/ 15 w 51"/>
                <a:gd name="T11" fmla="*/ 28 h 28"/>
                <a:gd name="T12" fmla="*/ 0 w 51"/>
                <a:gd name="T13" fmla="*/ 25 h 28"/>
                <a:gd name="T14" fmla="*/ 10 w 51"/>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28">
                  <a:moveTo>
                    <a:pt x="10" y="0"/>
                  </a:moveTo>
                  <a:lnTo>
                    <a:pt x="38" y="0"/>
                  </a:lnTo>
                  <a:lnTo>
                    <a:pt x="51" y="9"/>
                  </a:lnTo>
                  <a:lnTo>
                    <a:pt x="40" y="23"/>
                  </a:lnTo>
                  <a:lnTo>
                    <a:pt x="23" y="21"/>
                  </a:lnTo>
                  <a:lnTo>
                    <a:pt x="15" y="28"/>
                  </a:lnTo>
                  <a:lnTo>
                    <a:pt x="0" y="25"/>
                  </a:lnTo>
                  <a:lnTo>
                    <a:pt x="10" y="0"/>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9" name="Freeform 137"/>
            <p:cNvSpPr>
              <a:spLocks/>
            </p:cNvSpPr>
            <p:nvPr/>
          </p:nvSpPr>
          <p:spPr bwMode="auto">
            <a:xfrm>
              <a:off x="1101317" y="3229522"/>
              <a:ext cx="103392" cy="75556"/>
            </a:xfrm>
            <a:custGeom>
              <a:avLst/>
              <a:gdLst>
                <a:gd name="T0" fmla="*/ 9 w 52"/>
                <a:gd name="T1" fmla="*/ 0 h 38"/>
                <a:gd name="T2" fmla="*/ 32 w 52"/>
                <a:gd name="T3" fmla="*/ 2 h 38"/>
                <a:gd name="T4" fmla="*/ 52 w 52"/>
                <a:gd name="T5" fmla="*/ 16 h 38"/>
                <a:gd name="T6" fmla="*/ 50 w 52"/>
                <a:gd name="T7" fmla="*/ 32 h 38"/>
                <a:gd name="T8" fmla="*/ 23 w 52"/>
                <a:gd name="T9" fmla="*/ 38 h 38"/>
                <a:gd name="T10" fmla="*/ 15 w 52"/>
                <a:gd name="T11" fmla="*/ 22 h 38"/>
                <a:gd name="T12" fmla="*/ 5 w 52"/>
                <a:gd name="T13" fmla="*/ 20 h 38"/>
                <a:gd name="T14" fmla="*/ 0 w 52"/>
                <a:gd name="T15" fmla="*/ 11 h 38"/>
                <a:gd name="T16" fmla="*/ 9 w 52"/>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38">
                  <a:moveTo>
                    <a:pt x="9" y="0"/>
                  </a:moveTo>
                  <a:lnTo>
                    <a:pt x="32" y="2"/>
                  </a:lnTo>
                  <a:lnTo>
                    <a:pt x="52" y="16"/>
                  </a:lnTo>
                  <a:lnTo>
                    <a:pt x="50" y="32"/>
                  </a:lnTo>
                  <a:lnTo>
                    <a:pt x="23" y="38"/>
                  </a:lnTo>
                  <a:lnTo>
                    <a:pt x="15" y="22"/>
                  </a:lnTo>
                  <a:lnTo>
                    <a:pt x="5" y="20"/>
                  </a:lnTo>
                  <a:lnTo>
                    <a:pt x="0" y="11"/>
                  </a:lnTo>
                  <a:lnTo>
                    <a:pt x="9" y="0"/>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1" name="Freeform 141"/>
            <p:cNvSpPr>
              <a:spLocks/>
            </p:cNvSpPr>
            <p:nvPr/>
          </p:nvSpPr>
          <p:spPr bwMode="auto">
            <a:xfrm>
              <a:off x="1043657" y="3267300"/>
              <a:ext cx="45732" cy="37778"/>
            </a:xfrm>
            <a:custGeom>
              <a:avLst/>
              <a:gdLst>
                <a:gd name="T0" fmla="*/ 0 w 23"/>
                <a:gd name="T1" fmla="*/ 2 h 19"/>
                <a:gd name="T2" fmla="*/ 22 w 23"/>
                <a:gd name="T3" fmla="*/ 0 h 19"/>
                <a:gd name="T4" fmla="*/ 23 w 23"/>
                <a:gd name="T5" fmla="*/ 15 h 19"/>
                <a:gd name="T6" fmla="*/ 4 w 23"/>
                <a:gd name="T7" fmla="*/ 19 h 19"/>
                <a:gd name="T8" fmla="*/ 0 w 23"/>
                <a:gd name="T9" fmla="*/ 2 h 19"/>
              </a:gdLst>
              <a:ahLst/>
              <a:cxnLst>
                <a:cxn ang="0">
                  <a:pos x="T0" y="T1"/>
                </a:cxn>
                <a:cxn ang="0">
                  <a:pos x="T2" y="T3"/>
                </a:cxn>
                <a:cxn ang="0">
                  <a:pos x="T4" y="T5"/>
                </a:cxn>
                <a:cxn ang="0">
                  <a:pos x="T6" y="T7"/>
                </a:cxn>
                <a:cxn ang="0">
                  <a:pos x="T8" y="T9"/>
                </a:cxn>
              </a:cxnLst>
              <a:rect l="0" t="0" r="r" b="b"/>
              <a:pathLst>
                <a:path w="23" h="19">
                  <a:moveTo>
                    <a:pt x="0" y="2"/>
                  </a:moveTo>
                  <a:lnTo>
                    <a:pt x="22" y="0"/>
                  </a:lnTo>
                  <a:lnTo>
                    <a:pt x="23" y="15"/>
                  </a:lnTo>
                  <a:lnTo>
                    <a:pt x="4" y="19"/>
                  </a:lnTo>
                  <a:lnTo>
                    <a:pt x="0" y="2"/>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1" name="Freeform 145"/>
            <p:cNvSpPr>
              <a:spLocks/>
            </p:cNvSpPr>
            <p:nvPr/>
          </p:nvSpPr>
          <p:spPr bwMode="auto">
            <a:xfrm>
              <a:off x="1166932" y="3315020"/>
              <a:ext cx="188890" cy="216726"/>
            </a:xfrm>
            <a:custGeom>
              <a:avLst/>
              <a:gdLst>
                <a:gd name="T0" fmla="*/ 15 w 95"/>
                <a:gd name="T1" fmla="*/ 0 h 109"/>
                <a:gd name="T2" fmla="*/ 72 w 95"/>
                <a:gd name="T3" fmla="*/ 24 h 109"/>
                <a:gd name="T4" fmla="*/ 95 w 95"/>
                <a:gd name="T5" fmla="*/ 59 h 109"/>
                <a:gd name="T6" fmla="*/ 72 w 95"/>
                <a:gd name="T7" fmla="*/ 83 h 109"/>
                <a:gd name="T8" fmla="*/ 42 w 95"/>
                <a:gd name="T9" fmla="*/ 88 h 109"/>
                <a:gd name="T10" fmla="*/ 34 w 95"/>
                <a:gd name="T11" fmla="*/ 109 h 109"/>
                <a:gd name="T12" fmla="*/ 11 w 95"/>
                <a:gd name="T13" fmla="*/ 98 h 109"/>
                <a:gd name="T14" fmla="*/ 10 w 95"/>
                <a:gd name="T15" fmla="*/ 63 h 109"/>
                <a:gd name="T16" fmla="*/ 0 w 95"/>
                <a:gd name="T17" fmla="*/ 44 h 109"/>
                <a:gd name="T18" fmla="*/ 15 w 9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09">
                  <a:moveTo>
                    <a:pt x="15" y="0"/>
                  </a:moveTo>
                  <a:lnTo>
                    <a:pt x="72" y="24"/>
                  </a:lnTo>
                  <a:lnTo>
                    <a:pt x="95" y="59"/>
                  </a:lnTo>
                  <a:lnTo>
                    <a:pt x="72" y="83"/>
                  </a:lnTo>
                  <a:lnTo>
                    <a:pt x="42" y="88"/>
                  </a:lnTo>
                  <a:lnTo>
                    <a:pt x="34" y="109"/>
                  </a:lnTo>
                  <a:lnTo>
                    <a:pt x="11" y="98"/>
                  </a:lnTo>
                  <a:lnTo>
                    <a:pt x="10" y="63"/>
                  </a:lnTo>
                  <a:lnTo>
                    <a:pt x="0" y="44"/>
                  </a:lnTo>
                  <a:lnTo>
                    <a:pt x="15" y="0"/>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6" name="Freeform 150"/>
            <p:cNvSpPr>
              <a:spLocks/>
            </p:cNvSpPr>
            <p:nvPr/>
          </p:nvSpPr>
          <p:spPr bwMode="auto">
            <a:xfrm>
              <a:off x="719562" y="3126130"/>
              <a:ext cx="45732" cy="73568"/>
            </a:xfrm>
            <a:custGeom>
              <a:avLst/>
              <a:gdLst>
                <a:gd name="T0" fmla="*/ 14 w 23"/>
                <a:gd name="T1" fmla="*/ 0 h 37"/>
                <a:gd name="T2" fmla="*/ 23 w 23"/>
                <a:gd name="T3" fmla="*/ 7 h 37"/>
                <a:gd name="T4" fmla="*/ 14 w 23"/>
                <a:gd name="T5" fmla="*/ 35 h 37"/>
                <a:gd name="T6" fmla="*/ 0 w 23"/>
                <a:gd name="T7" fmla="*/ 37 h 37"/>
                <a:gd name="T8" fmla="*/ 0 w 23"/>
                <a:gd name="T9" fmla="*/ 24 h 37"/>
                <a:gd name="T10" fmla="*/ 14 w 23"/>
                <a:gd name="T11" fmla="*/ 0 h 37"/>
              </a:gdLst>
              <a:ahLst/>
              <a:cxnLst>
                <a:cxn ang="0">
                  <a:pos x="T0" y="T1"/>
                </a:cxn>
                <a:cxn ang="0">
                  <a:pos x="T2" y="T3"/>
                </a:cxn>
                <a:cxn ang="0">
                  <a:pos x="T4" y="T5"/>
                </a:cxn>
                <a:cxn ang="0">
                  <a:pos x="T6" y="T7"/>
                </a:cxn>
                <a:cxn ang="0">
                  <a:pos x="T8" y="T9"/>
                </a:cxn>
                <a:cxn ang="0">
                  <a:pos x="T10" y="T11"/>
                </a:cxn>
              </a:cxnLst>
              <a:rect l="0" t="0" r="r" b="b"/>
              <a:pathLst>
                <a:path w="23" h="37">
                  <a:moveTo>
                    <a:pt x="14" y="0"/>
                  </a:moveTo>
                  <a:lnTo>
                    <a:pt x="23" y="7"/>
                  </a:lnTo>
                  <a:lnTo>
                    <a:pt x="14" y="35"/>
                  </a:lnTo>
                  <a:lnTo>
                    <a:pt x="0" y="37"/>
                  </a:lnTo>
                  <a:lnTo>
                    <a:pt x="0" y="24"/>
                  </a:lnTo>
                  <a:lnTo>
                    <a:pt x="14" y="0"/>
                  </a:lnTo>
                </a:path>
              </a:pathLst>
            </a:custGeom>
            <a:grpFill/>
            <a:ln w="12700"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2189" name="Freeform 153"/>
            <p:cNvSpPr>
              <a:spLocks/>
            </p:cNvSpPr>
            <p:nvPr/>
          </p:nvSpPr>
          <p:spPr bwMode="auto">
            <a:xfrm>
              <a:off x="787165" y="3068470"/>
              <a:ext cx="93451" cy="73568"/>
            </a:xfrm>
            <a:custGeom>
              <a:avLst/>
              <a:gdLst>
                <a:gd name="T0" fmla="*/ 0 w 47"/>
                <a:gd name="T1" fmla="*/ 21 h 37"/>
                <a:gd name="T2" fmla="*/ 9 w 47"/>
                <a:gd name="T3" fmla="*/ 3 h 37"/>
                <a:gd name="T4" fmla="*/ 42 w 47"/>
                <a:gd name="T5" fmla="*/ 0 h 37"/>
                <a:gd name="T6" fmla="*/ 47 w 47"/>
                <a:gd name="T7" fmla="*/ 21 h 37"/>
                <a:gd name="T8" fmla="*/ 38 w 47"/>
                <a:gd name="T9" fmla="*/ 37 h 37"/>
                <a:gd name="T10" fmla="*/ 19 w 47"/>
                <a:gd name="T11" fmla="*/ 35 h 37"/>
                <a:gd name="T12" fmla="*/ 0 w 47"/>
                <a:gd name="T13" fmla="*/ 21 h 37"/>
              </a:gdLst>
              <a:ahLst/>
              <a:cxnLst>
                <a:cxn ang="0">
                  <a:pos x="T0" y="T1"/>
                </a:cxn>
                <a:cxn ang="0">
                  <a:pos x="T2" y="T3"/>
                </a:cxn>
                <a:cxn ang="0">
                  <a:pos x="T4" y="T5"/>
                </a:cxn>
                <a:cxn ang="0">
                  <a:pos x="T6" y="T7"/>
                </a:cxn>
                <a:cxn ang="0">
                  <a:pos x="T8" y="T9"/>
                </a:cxn>
                <a:cxn ang="0">
                  <a:pos x="T10" y="T11"/>
                </a:cxn>
                <a:cxn ang="0">
                  <a:pos x="T12" y="T13"/>
                </a:cxn>
              </a:cxnLst>
              <a:rect l="0" t="0" r="r" b="b"/>
              <a:pathLst>
                <a:path w="47" h="37">
                  <a:moveTo>
                    <a:pt x="0" y="21"/>
                  </a:moveTo>
                  <a:lnTo>
                    <a:pt x="9" y="3"/>
                  </a:lnTo>
                  <a:lnTo>
                    <a:pt x="42" y="0"/>
                  </a:lnTo>
                  <a:lnTo>
                    <a:pt x="47" y="21"/>
                  </a:lnTo>
                  <a:lnTo>
                    <a:pt x="38" y="37"/>
                  </a:lnTo>
                  <a:lnTo>
                    <a:pt x="19" y="35"/>
                  </a:lnTo>
                  <a:lnTo>
                    <a:pt x="0" y="21"/>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3" name="Freeform 157"/>
            <p:cNvSpPr>
              <a:spLocks/>
            </p:cNvSpPr>
            <p:nvPr/>
          </p:nvSpPr>
          <p:spPr bwMode="auto">
            <a:xfrm>
              <a:off x="872662" y="3116189"/>
              <a:ext cx="141170" cy="101404"/>
            </a:xfrm>
            <a:custGeom>
              <a:avLst/>
              <a:gdLst>
                <a:gd name="T0" fmla="*/ 0 w 71"/>
                <a:gd name="T1" fmla="*/ 20 h 51"/>
                <a:gd name="T2" fmla="*/ 49 w 71"/>
                <a:gd name="T3" fmla="*/ 0 h 51"/>
                <a:gd name="T4" fmla="*/ 58 w 71"/>
                <a:gd name="T5" fmla="*/ 24 h 51"/>
                <a:gd name="T6" fmla="*/ 66 w 71"/>
                <a:gd name="T7" fmla="*/ 26 h 51"/>
                <a:gd name="T8" fmla="*/ 71 w 71"/>
                <a:gd name="T9" fmla="*/ 47 h 51"/>
                <a:gd name="T10" fmla="*/ 30 w 71"/>
                <a:gd name="T11" fmla="*/ 51 h 51"/>
                <a:gd name="T12" fmla="*/ 0 w 71"/>
                <a:gd name="T13" fmla="*/ 20 h 51"/>
              </a:gdLst>
              <a:ahLst/>
              <a:cxnLst>
                <a:cxn ang="0">
                  <a:pos x="T0" y="T1"/>
                </a:cxn>
                <a:cxn ang="0">
                  <a:pos x="T2" y="T3"/>
                </a:cxn>
                <a:cxn ang="0">
                  <a:pos x="T4" y="T5"/>
                </a:cxn>
                <a:cxn ang="0">
                  <a:pos x="T6" y="T7"/>
                </a:cxn>
                <a:cxn ang="0">
                  <a:pos x="T8" y="T9"/>
                </a:cxn>
                <a:cxn ang="0">
                  <a:pos x="T10" y="T11"/>
                </a:cxn>
                <a:cxn ang="0">
                  <a:pos x="T12" y="T13"/>
                </a:cxn>
              </a:cxnLst>
              <a:rect l="0" t="0" r="r" b="b"/>
              <a:pathLst>
                <a:path w="71" h="51">
                  <a:moveTo>
                    <a:pt x="0" y="20"/>
                  </a:moveTo>
                  <a:lnTo>
                    <a:pt x="49" y="0"/>
                  </a:lnTo>
                  <a:lnTo>
                    <a:pt x="58" y="24"/>
                  </a:lnTo>
                  <a:lnTo>
                    <a:pt x="66" y="26"/>
                  </a:lnTo>
                  <a:lnTo>
                    <a:pt x="71" y="47"/>
                  </a:lnTo>
                  <a:lnTo>
                    <a:pt x="30" y="51"/>
                  </a:lnTo>
                  <a:lnTo>
                    <a:pt x="0" y="20"/>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01" name="Freeform 161"/>
          <p:cNvSpPr>
            <a:spLocks/>
          </p:cNvSpPr>
          <p:nvPr/>
        </p:nvSpPr>
        <p:spPr bwMode="auto">
          <a:xfrm>
            <a:off x="1749999" y="2071328"/>
            <a:ext cx="1101522" cy="917275"/>
          </a:xfrm>
          <a:custGeom>
            <a:avLst/>
            <a:gdLst>
              <a:gd name="T0" fmla="*/ 120 w 554"/>
              <a:gd name="T1" fmla="*/ 0 h 430"/>
              <a:gd name="T2" fmla="*/ 105 w 554"/>
              <a:gd name="T3" fmla="*/ 9 h 430"/>
              <a:gd name="T4" fmla="*/ 95 w 554"/>
              <a:gd name="T5" fmla="*/ 47 h 430"/>
              <a:gd name="T6" fmla="*/ 85 w 554"/>
              <a:gd name="T7" fmla="*/ 79 h 430"/>
              <a:gd name="T8" fmla="*/ 77 w 554"/>
              <a:gd name="T9" fmla="*/ 104 h 430"/>
              <a:gd name="T10" fmla="*/ 68 w 554"/>
              <a:gd name="T11" fmla="*/ 132 h 430"/>
              <a:gd name="T12" fmla="*/ 56 w 554"/>
              <a:gd name="T13" fmla="*/ 160 h 430"/>
              <a:gd name="T14" fmla="*/ 41 w 554"/>
              <a:gd name="T15" fmla="*/ 190 h 430"/>
              <a:gd name="T16" fmla="*/ 21 w 554"/>
              <a:gd name="T17" fmla="*/ 226 h 430"/>
              <a:gd name="T18" fmla="*/ 0 w 554"/>
              <a:gd name="T19" fmla="*/ 260 h 430"/>
              <a:gd name="T20" fmla="*/ 0 w 554"/>
              <a:gd name="T21" fmla="*/ 335 h 430"/>
              <a:gd name="T22" fmla="*/ 311 w 554"/>
              <a:gd name="T23" fmla="*/ 399 h 430"/>
              <a:gd name="T24" fmla="*/ 454 w 554"/>
              <a:gd name="T25" fmla="*/ 430 h 430"/>
              <a:gd name="T26" fmla="*/ 484 w 554"/>
              <a:gd name="T27" fmla="*/ 281 h 430"/>
              <a:gd name="T28" fmla="*/ 503 w 554"/>
              <a:gd name="T29" fmla="*/ 268 h 430"/>
              <a:gd name="T30" fmla="*/ 485 w 554"/>
              <a:gd name="T31" fmla="*/ 234 h 430"/>
              <a:gd name="T32" fmla="*/ 493 w 554"/>
              <a:gd name="T33" fmla="*/ 200 h 430"/>
              <a:gd name="T34" fmla="*/ 554 w 554"/>
              <a:gd name="T35" fmla="*/ 143 h 430"/>
              <a:gd name="T36" fmla="*/ 512 w 554"/>
              <a:gd name="T37" fmla="*/ 92 h 430"/>
              <a:gd name="T38" fmla="*/ 340 w 554"/>
              <a:gd name="T39" fmla="*/ 55 h 430"/>
              <a:gd name="T40" fmla="*/ 317 w 554"/>
              <a:gd name="T41" fmla="*/ 71 h 430"/>
              <a:gd name="T42" fmla="*/ 285 w 554"/>
              <a:gd name="T43" fmla="*/ 44 h 430"/>
              <a:gd name="T44" fmla="*/ 258 w 554"/>
              <a:gd name="T45" fmla="*/ 72 h 430"/>
              <a:gd name="T46" fmla="*/ 231 w 554"/>
              <a:gd name="T47" fmla="*/ 44 h 430"/>
              <a:gd name="T48" fmla="*/ 164 w 554"/>
              <a:gd name="T49" fmla="*/ 46 h 430"/>
              <a:gd name="T50" fmla="*/ 172 w 554"/>
              <a:gd name="T51" fmla="*/ 4 h 430"/>
              <a:gd name="T52" fmla="*/ 120 w 554"/>
              <a:gd name="T5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4" h="430">
                <a:moveTo>
                  <a:pt x="120" y="0"/>
                </a:moveTo>
                <a:lnTo>
                  <a:pt x="105" y="9"/>
                </a:lnTo>
                <a:lnTo>
                  <a:pt x="95" y="47"/>
                </a:lnTo>
                <a:lnTo>
                  <a:pt x="85" y="79"/>
                </a:lnTo>
                <a:lnTo>
                  <a:pt x="77" y="104"/>
                </a:lnTo>
                <a:lnTo>
                  <a:pt x="68" y="132"/>
                </a:lnTo>
                <a:lnTo>
                  <a:pt x="56" y="160"/>
                </a:lnTo>
                <a:lnTo>
                  <a:pt x="41" y="190"/>
                </a:lnTo>
                <a:lnTo>
                  <a:pt x="21" y="226"/>
                </a:lnTo>
                <a:lnTo>
                  <a:pt x="0" y="260"/>
                </a:lnTo>
                <a:lnTo>
                  <a:pt x="0" y="335"/>
                </a:lnTo>
                <a:lnTo>
                  <a:pt x="311" y="399"/>
                </a:lnTo>
                <a:lnTo>
                  <a:pt x="454" y="430"/>
                </a:lnTo>
                <a:lnTo>
                  <a:pt x="484" y="281"/>
                </a:lnTo>
                <a:lnTo>
                  <a:pt x="503" y="268"/>
                </a:lnTo>
                <a:lnTo>
                  <a:pt x="485" y="234"/>
                </a:lnTo>
                <a:lnTo>
                  <a:pt x="493" y="200"/>
                </a:lnTo>
                <a:lnTo>
                  <a:pt x="554" y="143"/>
                </a:lnTo>
                <a:lnTo>
                  <a:pt x="512" y="92"/>
                </a:lnTo>
                <a:lnTo>
                  <a:pt x="340" y="55"/>
                </a:lnTo>
                <a:lnTo>
                  <a:pt x="317" y="71"/>
                </a:lnTo>
                <a:lnTo>
                  <a:pt x="285" y="44"/>
                </a:lnTo>
                <a:lnTo>
                  <a:pt x="258" y="72"/>
                </a:lnTo>
                <a:lnTo>
                  <a:pt x="231" y="44"/>
                </a:lnTo>
                <a:lnTo>
                  <a:pt x="164" y="46"/>
                </a:lnTo>
                <a:lnTo>
                  <a:pt x="172" y="4"/>
                </a:lnTo>
                <a:lnTo>
                  <a:pt x="120" y="0"/>
                </a:lnTo>
                <a:close/>
              </a:path>
            </a:pathLst>
          </a:custGeom>
          <a:solidFill>
            <a:srgbClr val="00BBFE"/>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05" name="Freeform 163"/>
          <p:cNvSpPr>
            <a:spLocks/>
          </p:cNvSpPr>
          <p:nvPr/>
        </p:nvSpPr>
        <p:spPr bwMode="auto">
          <a:xfrm>
            <a:off x="4308950" y="1887872"/>
            <a:ext cx="922574" cy="580229"/>
          </a:xfrm>
          <a:custGeom>
            <a:avLst/>
            <a:gdLst>
              <a:gd name="T0" fmla="*/ 3 w 464"/>
              <a:gd name="T1" fmla="*/ 0 h 272"/>
              <a:gd name="T2" fmla="*/ 389 w 464"/>
              <a:gd name="T3" fmla="*/ 10 h 272"/>
              <a:gd name="T4" fmla="*/ 418 w 464"/>
              <a:gd name="T5" fmla="*/ 88 h 272"/>
              <a:gd name="T6" fmla="*/ 445 w 464"/>
              <a:gd name="T7" fmla="*/ 149 h 272"/>
              <a:gd name="T8" fmla="*/ 464 w 464"/>
              <a:gd name="T9" fmla="*/ 249 h 272"/>
              <a:gd name="T10" fmla="*/ 453 w 464"/>
              <a:gd name="T11" fmla="*/ 272 h 272"/>
              <a:gd name="T12" fmla="*/ 309 w 464"/>
              <a:gd name="T13" fmla="*/ 267 h 272"/>
              <a:gd name="T14" fmla="*/ 0 w 464"/>
              <a:gd name="T15" fmla="*/ 263 h 272"/>
              <a:gd name="T16" fmla="*/ 3 w 464"/>
              <a:gd name="T1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272">
                <a:moveTo>
                  <a:pt x="3" y="0"/>
                </a:moveTo>
                <a:lnTo>
                  <a:pt x="389" y="10"/>
                </a:lnTo>
                <a:lnTo>
                  <a:pt x="418" y="88"/>
                </a:lnTo>
                <a:lnTo>
                  <a:pt x="445" y="149"/>
                </a:lnTo>
                <a:lnTo>
                  <a:pt x="464" y="249"/>
                </a:lnTo>
                <a:lnTo>
                  <a:pt x="453" y="272"/>
                </a:lnTo>
                <a:lnTo>
                  <a:pt x="309" y="267"/>
                </a:lnTo>
                <a:lnTo>
                  <a:pt x="0" y="263"/>
                </a:lnTo>
                <a:lnTo>
                  <a:pt x="3" y="0"/>
                </a:lnTo>
                <a:close/>
              </a:path>
            </a:pathLst>
          </a:custGeom>
          <a:solidFill>
            <a:schemeClr val="accent4">
              <a:lumMod val="20000"/>
              <a:lumOff val="80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07" name="Freeform 165"/>
          <p:cNvSpPr>
            <a:spLocks/>
          </p:cNvSpPr>
          <p:nvPr/>
        </p:nvSpPr>
        <p:spPr bwMode="auto">
          <a:xfrm>
            <a:off x="4281114" y="2451037"/>
            <a:ext cx="978247" cy="671958"/>
          </a:xfrm>
          <a:custGeom>
            <a:avLst/>
            <a:gdLst>
              <a:gd name="T0" fmla="*/ 8 w 492"/>
              <a:gd name="T1" fmla="*/ 0 h 315"/>
              <a:gd name="T2" fmla="*/ 7 w 492"/>
              <a:gd name="T3" fmla="*/ 123 h 315"/>
              <a:gd name="T4" fmla="*/ 0 w 492"/>
              <a:gd name="T5" fmla="*/ 264 h 315"/>
              <a:gd name="T6" fmla="*/ 357 w 492"/>
              <a:gd name="T7" fmla="*/ 270 h 315"/>
              <a:gd name="T8" fmla="*/ 395 w 492"/>
              <a:gd name="T9" fmla="*/ 290 h 315"/>
              <a:gd name="T10" fmla="*/ 421 w 492"/>
              <a:gd name="T11" fmla="*/ 262 h 315"/>
              <a:gd name="T12" fmla="*/ 492 w 492"/>
              <a:gd name="T13" fmla="*/ 315 h 315"/>
              <a:gd name="T14" fmla="*/ 481 w 492"/>
              <a:gd name="T15" fmla="*/ 260 h 315"/>
              <a:gd name="T16" fmla="*/ 488 w 492"/>
              <a:gd name="T17" fmla="*/ 220 h 315"/>
              <a:gd name="T18" fmla="*/ 492 w 492"/>
              <a:gd name="T19" fmla="*/ 76 h 315"/>
              <a:gd name="T20" fmla="*/ 460 w 492"/>
              <a:gd name="T21" fmla="*/ 45 h 315"/>
              <a:gd name="T22" fmla="*/ 473 w 492"/>
              <a:gd name="T23" fmla="*/ 4 h 315"/>
              <a:gd name="T24" fmla="*/ 239 w 492"/>
              <a:gd name="T25" fmla="*/ 3 h 315"/>
              <a:gd name="T26" fmla="*/ 8 w 492"/>
              <a:gd name="T27"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2" h="315">
                <a:moveTo>
                  <a:pt x="8" y="0"/>
                </a:moveTo>
                <a:lnTo>
                  <a:pt x="7" y="123"/>
                </a:lnTo>
                <a:lnTo>
                  <a:pt x="0" y="264"/>
                </a:lnTo>
                <a:lnTo>
                  <a:pt x="357" y="270"/>
                </a:lnTo>
                <a:lnTo>
                  <a:pt x="395" y="290"/>
                </a:lnTo>
                <a:lnTo>
                  <a:pt x="421" y="262"/>
                </a:lnTo>
                <a:lnTo>
                  <a:pt x="492" y="315"/>
                </a:lnTo>
                <a:lnTo>
                  <a:pt x="481" y="260"/>
                </a:lnTo>
                <a:lnTo>
                  <a:pt x="488" y="220"/>
                </a:lnTo>
                <a:lnTo>
                  <a:pt x="492" y="76"/>
                </a:lnTo>
                <a:lnTo>
                  <a:pt x="460" y="45"/>
                </a:lnTo>
                <a:lnTo>
                  <a:pt x="473" y="4"/>
                </a:lnTo>
                <a:lnTo>
                  <a:pt x="239" y="3"/>
                </a:lnTo>
                <a:lnTo>
                  <a:pt x="8" y="0"/>
                </a:lnTo>
                <a:close/>
              </a:path>
            </a:pathLst>
          </a:custGeom>
          <a:solidFill>
            <a:schemeClr val="accent5"/>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433" name="Freeform 167"/>
          <p:cNvSpPr>
            <a:spLocks/>
          </p:cNvSpPr>
          <p:nvPr/>
        </p:nvSpPr>
        <p:spPr bwMode="auto">
          <a:xfrm>
            <a:off x="4271172" y="3012068"/>
            <a:ext cx="1159184" cy="558898"/>
          </a:xfrm>
          <a:custGeom>
            <a:avLst/>
            <a:gdLst>
              <a:gd name="T0" fmla="*/ 7 w 583"/>
              <a:gd name="T1" fmla="*/ 0 h 262"/>
              <a:gd name="T2" fmla="*/ 0 w 583"/>
              <a:gd name="T3" fmla="*/ 173 h 262"/>
              <a:gd name="T4" fmla="*/ 132 w 583"/>
              <a:gd name="T5" fmla="*/ 178 h 262"/>
              <a:gd name="T6" fmla="*/ 131 w 583"/>
              <a:gd name="T7" fmla="*/ 262 h 262"/>
              <a:gd name="T8" fmla="*/ 308 w 583"/>
              <a:gd name="T9" fmla="*/ 260 h 262"/>
              <a:gd name="T10" fmla="*/ 467 w 583"/>
              <a:gd name="T11" fmla="*/ 257 h 262"/>
              <a:gd name="T12" fmla="*/ 583 w 583"/>
              <a:gd name="T13" fmla="*/ 260 h 262"/>
              <a:gd name="T14" fmla="*/ 547 w 583"/>
              <a:gd name="T15" fmla="*/ 186 h 262"/>
              <a:gd name="T16" fmla="*/ 522 w 583"/>
              <a:gd name="T17" fmla="*/ 117 h 262"/>
              <a:gd name="T18" fmla="*/ 495 w 583"/>
              <a:gd name="T19" fmla="*/ 47 h 262"/>
              <a:gd name="T20" fmla="*/ 428 w 583"/>
              <a:gd name="T21" fmla="*/ 1 h 262"/>
              <a:gd name="T22" fmla="*/ 399 w 583"/>
              <a:gd name="T23" fmla="*/ 28 h 262"/>
              <a:gd name="T24" fmla="*/ 362 w 583"/>
              <a:gd name="T25" fmla="*/ 9 h 262"/>
              <a:gd name="T26" fmla="*/ 204 w 583"/>
              <a:gd name="T27" fmla="*/ 3 h 262"/>
              <a:gd name="T28" fmla="*/ 7 w 583"/>
              <a:gd name="T2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3" h="262">
                <a:moveTo>
                  <a:pt x="7" y="0"/>
                </a:moveTo>
                <a:lnTo>
                  <a:pt x="0" y="173"/>
                </a:lnTo>
                <a:lnTo>
                  <a:pt x="132" y="178"/>
                </a:lnTo>
                <a:lnTo>
                  <a:pt x="131" y="262"/>
                </a:lnTo>
                <a:lnTo>
                  <a:pt x="308" y="260"/>
                </a:lnTo>
                <a:lnTo>
                  <a:pt x="467" y="257"/>
                </a:lnTo>
                <a:lnTo>
                  <a:pt x="583" y="260"/>
                </a:lnTo>
                <a:lnTo>
                  <a:pt x="547" y="186"/>
                </a:lnTo>
                <a:lnTo>
                  <a:pt x="522" y="117"/>
                </a:lnTo>
                <a:lnTo>
                  <a:pt x="495" y="47"/>
                </a:lnTo>
                <a:lnTo>
                  <a:pt x="428" y="1"/>
                </a:lnTo>
                <a:lnTo>
                  <a:pt x="399" y="28"/>
                </a:lnTo>
                <a:lnTo>
                  <a:pt x="362" y="9"/>
                </a:lnTo>
                <a:lnTo>
                  <a:pt x="204" y="3"/>
                </a:lnTo>
                <a:lnTo>
                  <a:pt x="7" y="0"/>
                </a:lnTo>
                <a:close/>
              </a:path>
            </a:pathLst>
          </a:custGeom>
          <a:solidFill>
            <a:schemeClr val="accent5"/>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435" name="Freeform 169"/>
          <p:cNvSpPr>
            <a:spLocks/>
          </p:cNvSpPr>
          <p:nvPr/>
        </p:nvSpPr>
        <p:spPr bwMode="auto">
          <a:xfrm>
            <a:off x="4510160" y="3561993"/>
            <a:ext cx="1025576" cy="550805"/>
          </a:xfrm>
          <a:custGeom>
            <a:avLst/>
            <a:gdLst>
              <a:gd name="T0" fmla="*/ 4 w 511"/>
              <a:gd name="T1" fmla="*/ 3 h 258"/>
              <a:gd name="T2" fmla="*/ 3 w 511"/>
              <a:gd name="T3" fmla="*/ 151 h 258"/>
              <a:gd name="T4" fmla="*/ 0 w 511"/>
              <a:gd name="T5" fmla="*/ 254 h 258"/>
              <a:gd name="T6" fmla="*/ 511 w 511"/>
              <a:gd name="T7" fmla="*/ 258 h 258"/>
              <a:gd name="T8" fmla="*/ 501 w 511"/>
              <a:gd name="T9" fmla="*/ 123 h 258"/>
              <a:gd name="T10" fmla="*/ 501 w 511"/>
              <a:gd name="T11" fmla="*/ 74 h 258"/>
              <a:gd name="T12" fmla="*/ 460 w 511"/>
              <a:gd name="T13" fmla="*/ 42 h 258"/>
              <a:gd name="T14" fmla="*/ 472 w 511"/>
              <a:gd name="T15" fmla="*/ 16 h 258"/>
              <a:gd name="T16" fmla="*/ 455 w 511"/>
              <a:gd name="T17" fmla="*/ 0 h 258"/>
              <a:gd name="T18" fmla="*/ 222 w 511"/>
              <a:gd name="T19" fmla="*/ 3 h 258"/>
              <a:gd name="T20" fmla="*/ 4 w 511"/>
              <a:gd name="T21" fmla="*/ 3 h 258"/>
              <a:gd name="connsiteX0" fmla="*/ 172 w 10094"/>
              <a:gd name="connsiteY0" fmla="*/ 116 h 10000"/>
              <a:gd name="connsiteX1" fmla="*/ 153 w 10094"/>
              <a:gd name="connsiteY1" fmla="*/ 5853 h 10000"/>
              <a:gd name="connsiteX2" fmla="*/ 0 w 10094"/>
              <a:gd name="connsiteY2" fmla="*/ 9969 h 10000"/>
              <a:gd name="connsiteX3" fmla="*/ 10094 w 10094"/>
              <a:gd name="connsiteY3" fmla="*/ 10000 h 10000"/>
              <a:gd name="connsiteX4" fmla="*/ 9898 w 10094"/>
              <a:gd name="connsiteY4" fmla="*/ 4767 h 10000"/>
              <a:gd name="connsiteX5" fmla="*/ 9898 w 10094"/>
              <a:gd name="connsiteY5" fmla="*/ 2868 h 10000"/>
              <a:gd name="connsiteX6" fmla="*/ 9096 w 10094"/>
              <a:gd name="connsiteY6" fmla="*/ 1628 h 10000"/>
              <a:gd name="connsiteX7" fmla="*/ 9331 w 10094"/>
              <a:gd name="connsiteY7" fmla="*/ 620 h 10000"/>
              <a:gd name="connsiteX8" fmla="*/ 8998 w 10094"/>
              <a:gd name="connsiteY8" fmla="*/ 0 h 10000"/>
              <a:gd name="connsiteX9" fmla="*/ 4438 w 10094"/>
              <a:gd name="connsiteY9" fmla="*/ 116 h 10000"/>
              <a:gd name="connsiteX10" fmla="*/ 172 w 10094"/>
              <a:gd name="connsiteY10" fmla="*/ 116 h 10000"/>
              <a:gd name="connsiteX0" fmla="*/ 172 w 10094"/>
              <a:gd name="connsiteY0" fmla="*/ 124 h 10008"/>
              <a:gd name="connsiteX1" fmla="*/ 153 w 10094"/>
              <a:gd name="connsiteY1" fmla="*/ 5861 h 10008"/>
              <a:gd name="connsiteX2" fmla="*/ 0 w 10094"/>
              <a:gd name="connsiteY2" fmla="*/ 9977 h 10008"/>
              <a:gd name="connsiteX3" fmla="*/ 10094 w 10094"/>
              <a:gd name="connsiteY3" fmla="*/ 10008 h 10008"/>
              <a:gd name="connsiteX4" fmla="*/ 9898 w 10094"/>
              <a:gd name="connsiteY4" fmla="*/ 4775 h 10008"/>
              <a:gd name="connsiteX5" fmla="*/ 9898 w 10094"/>
              <a:gd name="connsiteY5" fmla="*/ 2876 h 10008"/>
              <a:gd name="connsiteX6" fmla="*/ 9096 w 10094"/>
              <a:gd name="connsiteY6" fmla="*/ 1636 h 10008"/>
              <a:gd name="connsiteX7" fmla="*/ 9331 w 10094"/>
              <a:gd name="connsiteY7" fmla="*/ 628 h 10008"/>
              <a:gd name="connsiteX8" fmla="*/ 8998 w 10094"/>
              <a:gd name="connsiteY8" fmla="*/ 8 h 10008"/>
              <a:gd name="connsiteX9" fmla="*/ 4625 w 10094"/>
              <a:gd name="connsiteY9" fmla="*/ 0 h 10008"/>
              <a:gd name="connsiteX10" fmla="*/ 172 w 10094"/>
              <a:gd name="connsiteY10" fmla="*/ 124 h 10008"/>
              <a:gd name="connsiteX0" fmla="*/ 172 w 10094"/>
              <a:gd name="connsiteY0" fmla="*/ 124 h 10008"/>
              <a:gd name="connsiteX1" fmla="*/ 28 w 10094"/>
              <a:gd name="connsiteY1" fmla="*/ 5923 h 10008"/>
              <a:gd name="connsiteX2" fmla="*/ 0 w 10094"/>
              <a:gd name="connsiteY2" fmla="*/ 9977 h 10008"/>
              <a:gd name="connsiteX3" fmla="*/ 10094 w 10094"/>
              <a:gd name="connsiteY3" fmla="*/ 10008 h 10008"/>
              <a:gd name="connsiteX4" fmla="*/ 9898 w 10094"/>
              <a:gd name="connsiteY4" fmla="*/ 4775 h 10008"/>
              <a:gd name="connsiteX5" fmla="*/ 9898 w 10094"/>
              <a:gd name="connsiteY5" fmla="*/ 2876 h 10008"/>
              <a:gd name="connsiteX6" fmla="*/ 9096 w 10094"/>
              <a:gd name="connsiteY6" fmla="*/ 1636 h 10008"/>
              <a:gd name="connsiteX7" fmla="*/ 9331 w 10094"/>
              <a:gd name="connsiteY7" fmla="*/ 628 h 10008"/>
              <a:gd name="connsiteX8" fmla="*/ 8998 w 10094"/>
              <a:gd name="connsiteY8" fmla="*/ 8 h 10008"/>
              <a:gd name="connsiteX9" fmla="*/ 4625 w 10094"/>
              <a:gd name="connsiteY9" fmla="*/ 0 h 10008"/>
              <a:gd name="connsiteX10" fmla="*/ 172 w 10094"/>
              <a:gd name="connsiteY10" fmla="*/ 124 h 1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4" h="10008">
                <a:moveTo>
                  <a:pt x="172" y="124"/>
                </a:moveTo>
                <a:cubicBezTo>
                  <a:pt x="166" y="2036"/>
                  <a:pt x="34" y="4011"/>
                  <a:pt x="28" y="5923"/>
                </a:cubicBezTo>
                <a:cubicBezTo>
                  <a:pt x="19" y="7274"/>
                  <a:pt x="9" y="8626"/>
                  <a:pt x="0" y="9977"/>
                </a:cubicBezTo>
                <a:lnTo>
                  <a:pt x="10094" y="10008"/>
                </a:lnTo>
                <a:cubicBezTo>
                  <a:pt x="10029" y="8264"/>
                  <a:pt x="9963" y="6519"/>
                  <a:pt x="9898" y="4775"/>
                </a:cubicBezTo>
                <a:lnTo>
                  <a:pt x="9898" y="2876"/>
                </a:lnTo>
                <a:lnTo>
                  <a:pt x="9096" y="1636"/>
                </a:lnTo>
                <a:cubicBezTo>
                  <a:pt x="9174" y="1300"/>
                  <a:pt x="9253" y="964"/>
                  <a:pt x="9331" y="628"/>
                </a:cubicBezTo>
                <a:lnTo>
                  <a:pt x="8998" y="8"/>
                </a:lnTo>
                <a:lnTo>
                  <a:pt x="4625" y="0"/>
                </a:lnTo>
                <a:lnTo>
                  <a:pt x="172" y="124"/>
                </a:lnTo>
                <a:close/>
              </a:path>
            </a:pathLst>
          </a:custGeom>
          <a:solidFill>
            <a:schemeClr val="accent4">
              <a:lumMod val="20000"/>
              <a:lumOff val="80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437" name="Freeform 171"/>
          <p:cNvSpPr>
            <a:spLocks/>
          </p:cNvSpPr>
          <p:nvPr/>
        </p:nvSpPr>
        <p:spPr bwMode="auto">
          <a:xfrm>
            <a:off x="4376553" y="4104267"/>
            <a:ext cx="1196961" cy="620761"/>
          </a:xfrm>
          <a:custGeom>
            <a:avLst/>
            <a:gdLst>
              <a:gd name="T0" fmla="*/ 5 w 602"/>
              <a:gd name="T1" fmla="*/ 0 h 291"/>
              <a:gd name="T2" fmla="*/ 0 w 602"/>
              <a:gd name="T3" fmla="*/ 52 h 291"/>
              <a:gd name="T4" fmla="*/ 214 w 602"/>
              <a:gd name="T5" fmla="*/ 59 h 291"/>
              <a:gd name="T6" fmla="*/ 215 w 602"/>
              <a:gd name="T7" fmla="*/ 225 h 291"/>
              <a:gd name="T8" fmla="*/ 324 w 602"/>
              <a:gd name="T9" fmla="*/ 271 h 291"/>
              <a:gd name="T10" fmla="*/ 355 w 602"/>
              <a:gd name="T11" fmla="*/ 254 h 291"/>
              <a:gd name="T12" fmla="*/ 425 w 602"/>
              <a:gd name="T13" fmla="*/ 291 h 291"/>
              <a:gd name="T14" fmla="*/ 469 w 602"/>
              <a:gd name="T15" fmla="*/ 290 h 291"/>
              <a:gd name="T16" fmla="*/ 553 w 602"/>
              <a:gd name="T17" fmla="*/ 254 h 291"/>
              <a:gd name="T18" fmla="*/ 602 w 602"/>
              <a:gd name="T19" fmla="*/ 288 h 291"/>
              <a:gd name="T20" fmla="*/ 602 w 602"/>
              <a:gd name="T21" fmla="*/ 109 h 291"/>
              <a:gd name="T22" fmla="*/ 586 w 602"/>
              <a:gd name="T23" fmla="*/ 4 h 291"/>
              <a:gd name="T24" fmla="*/ 5 w 602"/>
              <a:gd name="T25"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2" h="291">
                <a:moveTo>
                  <a:pt x="5" y="0"/>
                </a:moveTo>
                <a:lnTo>
                  <a:pt x="0" y="52"/>
                </a:lnTo>
                <a:lnTo>
                  <a:pt x="214" y="59"/>
                </a:lnTo>
                <a:lnTo>
                  <a:pt x="215" y="225"/>
                </a:lnTo>
                <a:lnTo>
                  <a:pt x="324" y="271"/>
                </a:lnTo>
                <a:lnTo>
                  <a:pt x="355" y="254"/>
                </a:lnTo>
                <a:lnTo>
                  <a:pt x="425" y="291"/>
                </a:lnTo>
                <a:lnTo>
                  <a:pt x="469" y="290"/>
                </a:lnTo>
                <a:lnTo>
                  <a:pt x="553" y="254"/>
                </a:lnTo>
                <a:lnTo>
                  <a:pt x="602" y="288"/>
                </a:lnTo>
                <a:lnTo>
                  <a:pt x="602" y="109"/>
                </a:lnTo>
                <a:lnTo>
                  <a:pt x="586" y="4"/>
                </a:lnTo>
                <a:lnTo>
                  <a:pt x="5" y="0"/>
                </a:lnTo>
                <a:close/>
              </a:path>
            </a:pathLst>
          </a:custGeom>
          <a:solidFill>
            <a:srgbClr val="00BBFE"/>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441" name="Freeform 175"/>
          <p:cNvSpPr>
            <a:spLocks/>
          </p:cNvSpPr>
          <p:nvPr/>
        </p:nvSpPr>
        <p:spPr bwMode="auto">
          <a:xfrm>
            <a:off x="5080414" y="1817477"/>
            <a:ext cx="912634" cy="1100730"/>
          </a:xfrm>
          <a:custGeom>
            <a:avLst/>
            <a:gdLst>
              <a:gd name="T0" fmla="*/ 0 w 459"/>
              <a:gd name="T1" fmla="*/ 40 h 516"/>
              <a:gd name="T2" fmla="*/ 121 w 459"/>
              <a:gd name="T3" fmla="*/ 40 h 516"/>
              <a:gd name="T4" fmla="*/ 118 w 459"/>
              <a:gd name="T5" fmla="*/ 0 h 516"/>
              <a:gd name="T6" fmla="*/ 145 w 459"/>
              <a:gd name="T7" fmla="*/ 11 h 516"/>
              <a:gd name="T8" fmla="*/ 150 w 459"/>
              <a:gd name="T9" fmla="*/ 42 h 516"/>
              <a:gd name="T10" fmla="*/ 208 w 459"/>
              <a:gd name="T11" fmla="*/ 76 h 516"/>
              <a:gd name="T12" fmla="*/ 225 w 459"/>
              <a:gd name="T13" fmla="*/ 61 h 516"/>
              <a:gd name="T14" fmla="*/ 259 w 459"/>
              <a:gd name="T15" fmla="*/ 61 h 516"/>
              <a:gd name="T16" fmla="*/ 285 w 459"/>
              <a:gd name="T17" fmla="*/ 89 h 516"/>
              <a:gd name="T18" fmla="*/ 302 w 459"/>
              <a:gd name="T19" fmla="*/ 80 h 516"/>
              <a:gd name="T20" fmla="*/ 353 w 459"/>
              <a:gd name="T21" fmla="*/ 91 h 516"/>
              <a:gd name="T22" fmla="*/ 371 w 459"/>
              <a:gd name="T23" fmla="*/ 69 h 516"/>
              <a:gd name="T24" fmla="*/ 402 w 459"/>
              <a:gd name="T25" fmla="*/ 86 h 516"/>
              <a:gd name="T26" fmla="*/ 459 w 459"/>
              <a:gd name="T27" fmla="*/ 84 h 516"/>
              <a:gd name="T28" fmla="*/ 367 w 459"/>
              <a:gd name="T29" fmla="*/ 147 h 516"/>
              <a:gd name="T30" fmla="*/ 321 w 459"/>
              <a:gd name="T31" fmla="*/ 203 h 516"/>
              <a:gd name="T32" fmla="*/ 331 w 459"/>
              <a:gd name="T33" fmla="*/ 286 h 516"/>
              <a:gd name="T34" fmla="*/ 299 w 459"/>
              <a:gd name="T35" fmla="*/ 319 h 516"/>
              <a:gd name="T36" fmla="*/ 312 w 459"/>
              <a:gd name="T37" fmla="*/ 344 h 516"/>
              <a:gd name="T38" fmla="*/ 312 w 459"/>
              <a:gd name="T39" fmla="*/ 404 h 516"/>
              <a:gd name="T40" fmla="*/ 343 w 459"/>
              <a:gd name="T41" fmla="*/ 404 h 516"/>
              <a:gd name="T42" fmla="*/ 389 w 459"/>
              <a:gd name="T43" fmla="*/ 447 h 516"/>
              <a:gd name="T44" fmla="*/ 408 w 459"/>
              <a:gd name="T45" fmla="*/ 500 h 516"/>
              <a:gd name="T46" fmla="*/ 85 w 459"/>
              <a:gd name="T47" fmla="*/ 516 h 516"/>
              <a:gd name="T48" fmla="*/ 86 w 459"/>
              <a:gd name="T49" fmla="*/ 372 h 516"/>
              <a:gd name="T50" fmla="*/ 57 w 459"/>
              <a:gd name="T51" fmla="*/ 341 h 516"/>
              <a:gd name="T52" fmla="*/ 67 w 459"/>
              <a:gd name="T53" fmla="*/ 304 h 516"/>
              <a:gd name="T54" fmla="*/ 76 w 459"/>
              <a:gd name="T55" fmla="*/ 281 h 516"/>
              <a:gd name="T56" fmla="*/ 57 w 459"/>
              <a:gd name="T57" fmla="*/ 183 h 516"/>
              <a:gd name="T58" fmla="*/ 29 w 459"/>
              <a:gd name="T59" fmla="*/ 118 h 516"/>
              <a:gd name="T60" fmla="*/ 0 w 459"/>
              <a:gd name="T61" fmla="*/ 4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9" h="516">
                <a:moveTo>
                  <a:pt x="0" y="40"/>
                </a:moveTo>
                <a:lnTo>
                  <a:pt x="121" y="40"/>
                </a:lnTo>
                <a:lnTo>
                  <a:pt x="118" y="0"/>
                </a:lnTo>
                <a:lnTo>
                  <a:pt x="145" y="11"/>
                </a:lnTo>
                <a:lnTo>
                  <a:pt x="150" y="42"/>
                </a:lnTo>
                <a:lnTo>
                  <a:pt x="208" y="76"/>
                </a:lnTo>
                <a:lnTo>
                  <a:pt x="225" y="61"/>
                </a:lnTo>
                <a:lnTo>
                  <a:pt x="259" y="61"/>
                </a:lnTo>
                <a:lnTo>
                  <a:pt x="285" y="89"/>
                </a:lnTo>
                <a:lnTo>
                  <a:pt x="302" y="80"/>
                </a:lnTo>
                <a:lnTo>
                  <a:pt x="353" y="91"/>
                </a:lnTo>
                <a:lnTo>
                  <a:pt x="371" y="69"/>
                </a:lnTo>
                <a:lnTo>
                  <a:pt x="402" y="86"/>
                </a:lnTo>
                <a:lnTo>
                  <a:pt x="459" y="84"/>
                </a:lnTo>
                <a:lnTo>
                  <a:pt x="367" y="147"/>
                </a:lnTo>
                <a:lnTo>
                  <a:pt x="321" y="203"/>
                </a:lnTo>
                <a:lnTo>
                  <a:pt x="331" y="286"/>
                </a:lnTo>
                <a:lnTo>
                  <a:pt x="299" y="319"/>
                </a:lnTo>
                <a:lnTo>
                  <a:pt x="312" y="344"/>
                </a:lnTo>
                <a:lnTo>
                  <a:pt x="312" y="404"/>
                </a:lnTo>
                <a:lnTo>
                  <a:pt x="343" y="404"/>
                </a:lnTo>
                <a:lnTo>
                  <a:pt x="389" y="447"/>
                </a:lnTo>
                <a:lnTo>
                  <a:pt x="408" y="500"/>
                </a:lnTo>
                <a:lnTo>
                  <a:pt x="85" y="516"/>
                </a:lnTo>
                <a:lnTo>
                  <a:pt x="86" y="372"/>
                </a:lnTo>
                <a:lnTo>
                  <a:pt x="57" y="341"/>
                </a:lnTo>
                <a:lnTo>
                  <a:pt x="67" y="304"/>
                </a:lnTo>
                <a:lnTo>
                  <a:pt x="76" y="281"/>
                </a:lnTo>
                <a:lnTo>
                  <a:pt x="57" y="183"/>
                </a:lnTo>
                <a:lnTo>
                  <a:pt x="29" y="118"/>
                </a:lnTo>
                <a:lnTo>
                  <a:pt x="0" y="40"/>
                </a:lnTo>
                <a:close/>
              </a:path>
            </a:pathLst>
          </a:custGeom>
          <a:solidFill>
            <a:schemeClr val="accent4">
              <a:lumMod val="20000"/>
              <a:lumOff val="80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5" name="Freeform 226"/>
          <p:cNvSpPr>
            <a:spLocks/>
          </p:cNvSpPr>
          <p:nvPr/>
        </p:nvSpPr>
        <p:spPr bwMode="auto">
          <a:xfrm>
            <a:off x="1654560" y="2770603"/>
            <a:ext cx="1169125" cy="1950082"/>
          </a:xfrm>
          <a:custGeom>
            <a:avLst/>
            <a:gdLst>
              <a:gd name="T0" fmla="*/ 45 w 588"/>
              <a:gd name="T1" fmla="*/ 0 h 904"/>
              <a:gd name="T2" fmla="*/ 314 w 588"/>
              <a:gd name="T3" fmla="*/ 54 h 904"/>
              <a:gd name="T4" fmla="*/ 256 w 588"/>
              <a:gd name="T5" fmla="*/ 319 h 904"/>
              <a:gd name="T6" fmla="*/ 559 w 588"/>
              <a:gd name="T7" fmla="*/ 725 h 904"/>
              <a:gd name="T8" fmla="*/ 588 w 588"/>
              <a:gd name="T9" fmla="*/ 776 h 904"/>
              <a:gd name="T10" fmla="*/ 558 w 588"/>
              <a:gd name="T11" fmla="*/ 801 h 904"/>
              <a:gd name="T12" fmla="*/ 539 w 588"/>
              <a:gd name="T13" fmla="*/ 846 h 904"/>
              <a:gd name="T14" fmla="*/ 522 w 588"/>
              <a:gd name="T15" fmla="*/ 873 h 904"/>
              <a:gd name="T16" fmla="*/ 540 w 588"/>
              <a:gd name="T17" fmla="*/ 896 h 904"/>
              <a:gd name="T18" fmla="*/ 510 w 588"/>
              <a:gd name="T19" fmla="*/ 904 h 904"/>
              <a:gd name="T20" fmla="*/ 331 w 588"/>
              <a:gd name="T21" fmla="*/ 898 h 904"/>
              <a:gd name="T22" fmla="*/ 320 w 588"/>
              <a:gd name="T23" fmla="*/ 845 h 904"/>
              <a:gd name="T24" fmla="*/ 289 w 588"/>
              <a:gd name="T25" fmla="*/ 806 h 904"/>
              <a:gd name="T26" fmla="*/ 266 w 588"/>
              <a:gd name="T27" fmla="*/ 792 h 904"/>
              <a:gd name="T28" fmla="*/ 259 w 588"/>
              <a:gd name="T29" fmla="*/ 765 h 904"/>
              <a:gd name="T30" fmla="*/ 240 w 588"/>
              <a:gd name="T31" fmla="*/ 749 h 904"/>
              <a:gd name="T32" fmla="*/ 221 w 588"/>
              <a:gd name="T33" fmla="*/ 730 h 904"/>
              <a:gd name="T34" fmla="*/ 216 w 588"/>
              <a:gd name="T35" fmla="*/ 709 h 904"/>
              <a:gd name="T36" fmla="*/ 198 w 588"/>
              <a:gd name="T37" fmla="*/ 695 h 904"/>
              <a:gd name="T38" fmla="*/ 171 w 588"/>
              <a:gd name="T39" fmla="*/ 703 h 904"/>
              <a:gd name="T40" fmla="*/ 139 w 588"/>
              <a:gd name="T41" fmla="*/ 692 h 904"/>
              <a:gd name="T42" fmla="*/ 139 w 588"/>
              <a:gd name="T43" fmla="*/ 680 h 904"/>
              <a:gd name="T44" fmla="*/ 138 w 588"/>
              <a:gd name="T45" fmla="*/ 655 h 904"/>
              <a:gd name="T46" fmla="*/ 125 w 588"/>
              <a:gd name="T47" fmla="*/ 628 h 904"/>
              <a:gd name="T48" fmla="*/ 124 w 588"/>
              <a:gd name="T49" fmla="*/ 605 h 904"/>
              <a:gd name="T50" fmla="*/ 110 w 588"/>
              <a:gd name="T51" fmla="*/ 585 h 904"/>
              <a:gd name="T52" fmla="*/ 114 w 588"/>
              <a:gd name="T53" fmla="*/ 567 h 904"/>
              <a:gd name="T54" fmla="*/ 75 w 588"/>
              <a:gd name="T55" fmla="*/ 521 h 904"/>
              <a:gd name="T56" fmla="*/ 75 w 588"/>
              <a:gd name="T57" fmla="*/ 495 h 904"/>
              <a:gd name="T58" fmla="*/ 95 w 588"/>
              <a:gd name="T59" fmla="*/ 485 h 904"/>
              <a:gd name="T60" fmla="*/ 95 w 588"/>
              <a:gd name="T61" fmla="*/ 468 h 904"/>
              <a:gd name="T62" fmla="*/ 75 w 588"/>
              <a:gd name="T63" fmla="*/ 463 h 904"/>
              <a:gd name="T64" fmla="*/ 66 w 588"/>
              <a:gd name="T65" fmla="*/ 439 h 904"/>
              <a:gd name="T66" fmla="*/ 56 w 588"/>
              <a:gd name="T67" fmla="*/ 394 h 904"/>
              <a:gd name="T68" fmla="*/ 85 w 588"/>
              <a:gd name="T69" fmla="*/ 419 h 904"/>
              <a:gd name="T70" fmla="*/ 74 w 588"/>
              <a:gd name="T71" fmla="*/ 387 h 904"/>
              <a:gd name="T72" fmla="*/ 95 w 588"/>
              <a:gd name="T73" fmla="*/ 387 h 904"/>
              <a:gd name="T74" fmla="*/ 95 w 588"/>
              <a:gd name="T75" fmla="*/ 365 h 904"/>
              <a:gd name="T76" fmla="*/ 74 w 588"/>
              <a:gd name="T77" fmla="*/ 349 h 904"/>
              <a:gd name="T78" fmla="*/ 64 w 588"/>
              <a:gd name="T79" fmla="*/ 370 h 904"/>
              <a:gd name="T80" fmla="*/ 45 w 588"/>
              <a:gd name="T81" fmla="*/ 364 h 904"/>
              <a:gd name="T82" fmla="*/ 7 w 588"/>
              <a:gd name="T83" fmla="*/ 261 h 904"/>
              <a:gd name="T84" fmla="*/ 18 w 588"/>
              <a:gd name="T85" fmla="*/ 188 h 904"/>
              <a:gd name="T86" fmla="*/ 0 w 588"/>
              <a:gd name="T87" fmla="*/ 147 h 904"/>
              <a:gd name="T88" fmla="*/ 8 w 588"/>
              <a:gd name="T89" fmla="*/ 116 h 904"/>
              <a:gd name="T90" fmla="*/ 27 w 588"/>
              <a:gd name="T91" fmla="*/ 109 h 904"/>
              <a:gd name="T92" fmla="*/ 45 w 588"/>
              <a:gd name="T93" fmla="*/ 62 h 904"/>
              <a:gd name="T94" fmla="*/ 45 w 588"/>
              <a:gd name="T95"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88" h="904">
                <a:moveTo>
                  <a:pt x="45" y="0"/>
                </a:moveTo>
                <a:lnTo>
                  <a:pt x="314" y="54"/>
                </a:lnTo>
                <a:lnTo>
                  <a:pt x="256" y="319"/>
                </a:lnTo>
                <a:lnTo>
                  <a:pt x="559" y="725"/>
                </a:lnTo>
                <a:lnTo>
                  <a:pt x="588" y="776"/>
                </a:lnTo>
                <a:lnTo>
                  <a:pt x="558" y="801"/>
                </a:lnTo>
                <a:lnTo>
                  <a:pt x="539" y="846"/>
                </a:lnTo>
                <a:lnTo>
                  <a:pt x="522" y="873"/>
                </a:lnTo>
                <a:lnTo>
                  <a:pt x="540" y="896"/>
                </a:lnTo>
                <a:lnTo>
                  <a:pt x="510" y="904"/>
                </a:lnTo>
                <a:lnTo>
                  <a:pt x="331" y="898"/>
                </a:lnTo>
                <a:lnTo>
                  <a:pt x="320" y="845"/>
                </a:lnTo>
                <a:lnTo>
                  <a:pt x="289" y="806"/>
                </a:lnTo>
                <a:lnTo>
                  <a:pt x="266" y="792"/>
                </a:lnTo>
                <a:lnTo>
                  <a:pt x="259" y="765"/>
                </a:lnTo>
                <a:lnTo>
                  <a:pt x="240" y="749"/>
                </a:lnTo>
                <a:lnTo>
                  <a:pt x="221" y="730"/>
                </a:lnTo>
                <a:lnTo>
                  <a:pt x="216" y="709"/>
                </a:lnTo>
                <a:lnTo>
                  <a:pt x="198" y="695"/>
                </a:lnTo>
                <a:lnTo>
                  <a:pt x="171" y="703"/>
                </a:lnTo>
                <a:lnTo>
                  <a:pt x="139" y="692"/>
                </a:lnTo>
                <a:lnTo>
                  <a:pt x="139" y="680"/>
                </a:lnTo>
                <a:lnTo>
                  <a:pt x="138" y="655"/>
                </a:lnTo>
                <a:lnTo>
                  <a:pt x="125" y="628"/>
                </a:lnTo>
                <a:lnTo>
                  <a:pt x="124" y="605"/>
                </a:lnTo>
                <a:lnTo>
                  <a:pt x="110" y="585"/>
                </a:lnTo>
                <a:lnTo>
                  <a:pt x="114" y="567"/>
                </a:lnTo>
                <a:lnTo>
                  <a:pt x="75" y="521"/>
                </a:lnTo>
                <a:lnTo>
                  <a:pt x="75" y="495"/>
                </a:lnTo>
                <a:lnTo>
                  <a:pt x="95" y="485"/>
                </a:lnTo>
                <a:lnTo>
                  <a:pt x="95" y="468"/>
                </a:lnTo>
                <a:lnTo>
                  <a:pt x="75" y="463"/>
                </a:lnTo>
                <a:lnTo>
                  <a:pt x="66" y="439"/>
                </a:lnTo>
                <a:lnTo>
                  <a:pt x="56" y="394"/>
                </a:lnTo>
                <a:lnTo>
                  <a:pt x="85" y="419"/>
                </a:lnTo>
                <a:lnTo>
                  <a:pt x="74" y="387"/>
                </a:lnTo>
                <a:lnTo>
                  <a:pt x="95" y="387"/>
                </a:lnTo>
                <a:lnTo>
                  <a:pt x="95" y="365"/>
                </a:lnTo>
                <a:lnTo>
                  <a:pt x="74" y="349"/>
                </a:lnTo>
                <a:lnTo>
                  <a:pt x="64" y="370"/>
                </a:lnTo>
                <a:lnTo>
                  <a:pt x="45" y="364"/>
                </a:lnTo>
                <a:lnTo>
                  <a:pt x="7" y="261"/>
                </a:lnTo>
                <a:lnTo>
                  <a:pt x="18" y="188"/>
                </a:lnTo>
                <a:lnTo>
                  <a:pt x="0" y="147"/>
                </a:lnTo>
                <a:lnTo>
                  <a:pt x="8" y="116"/>
                </a:lnTo>
                <a:lnTo>
                  <a:pt x="27" y="109"/>
                </a:lnTo>
                <a:lnTo>
                  <a:pt x="45" y="62"/>
                </a:lnTo>
                <a:lnTo>
                  <a:pt x="45" y="0"/>
                </a:lnTo>
                <a:close/>
              </a:path>
            </a:pathLst>
          </a:custGeom>
          <a:solidFill>
            <a:schemeClr val="accent4">
              <a:lumMod val="20000"/>
              <a:lumOff val="80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7" name="Freeform 228"/>
          <p:cNvSpPr>
            <a:spLocks/>
          </p:cNvSpPr>
          <p:nvPr/>
        </p:nvSpPr>
        <p:spPr bwMode="auto">
          <a:xfrm>
            <a:off x="1958772" y="1572159"/>
            <a:ext cx="882808" cy="701823"/>
          </a:xfrm>
          <a:custGeom>
            <a:avLst/>
            <a:gdLst>
              <a:gd name="T0" fmla="*/ 113 w 444"/>
              <a:gd name="T1" fmla="*/ 0 h 329"/>
              <a:gd name="T2" fmla="*/ 203 w 444"/>
              <a:gd name="T3" fmla="*/ 26 h 329"/>
              <a:gd name="T4" fmla="*/ 273 w 444"/>
              <a:gd name="T5" fmla="*/ 43 h 329"/>
              <a:gd name="T6" fmla="*/ 307 w 444"/>
              <a:gd name="T7" fmla="*/ 50 h 329"/>
              <a:gd name="T8" fmla="*/ 342 w 444"/>
              <a:gd name="T9" fmla="*/ 54 h 329"/>
              <a:gd name="T10" fmla="*/ 388 w 444"/>
              <a:gd name="T11" fmla="*/ 64 h 329"/>
              <a:gd name="T12" fmla="*/ 444 w 444"/>
              <a:gd name="T13" fmla="*/ 73 h 329"/>
              <a:gd name="T14" fmla="*/ 408 w 444"/>
              <a:gd name="T15" fmla="*/ 329 h 329"/>
              <a:gd name="T16" fmla="*/ 236 w 444"/>
              <a:gd name="T17" fmla="*/ 292 h 329"/>
              <a:gd name="T18" fmla="*/ 212 w 444"/>
              <a:gd name="T19" fmla="*/ 309 h 329"/>
              <a:gd name="T20" fmla="*/ 181 w 444"/>
              <a:gd name="T21" fmla="*/ 283 h 329"/>
              <a:gd name="T22" fmla="*/ 154 w 444"/>
              <a:gd name="T23" fmla="*/ 309 h 329"/>
              <a:gd name="T24" fmla="*/ 128 w 444"/>
              <a:gd name="T25" fmla="*/ 288 h 329"/>
              <a:gd name="T26" fmla="*/ 58 w 444"/>
              <a:gd name="T27" fmla="*/ 283 h 329"/>
              <a:gd name="T28" fmla="*/ 67 w 444"/>
              <a:gd name="T29" fmla="*/ 242 h 329"/>
              <a:gd name="T30" fmla="*/ 15 w 444"/>
              <a:gd name="T31" fmla="*/ 238 h 329"/>
              <a:gd name="T32" fmla="*/ 11 w 444"/>
              <a:gd name="T33" fmla="*/ 214 h 329"/>
              <a:gd name="T34" fmla="*/ 21 w 444"/>
              <a:gd name="T35" fmla="*/ 190 h 329"/>
              <a:gd name="T36" fmla="*/ 8 w 444"/>
              <a:gd name="T37" fmla="*/ 167 h 329"/>
              <a:gd name="T38" fmla="*/ 10 w 444"/>
              <a:gd name="T39" fmla="*/ 103 h 329"/>
              <a:gd name="T40" fmla="*/ 0 w 444"/>
              <a:gd name="T41" fmla="*/ 53 h 329"/>
              <a:gd name="T42" fmla="*/ 6 w 444"/>
              <a:gd name="T43" fmla="*/ 34 h 329"/>
              <a:gd name="T44" fmla="*/ 28 w 444"/>
              <a:gd name="T45" fmla="*/ 43 h 329"/>
              <a:gd name="T46" fmla="*/ 52 w 444"/>
              <a:gd name="T47" fmla="*/ 71 h 329"/>
              <a:gd name="T48" fmla="*/ 96 w 444"/>
              <a:gd name="T49" fmla="*/ 78 h 329"/>
              <a:gd name="T50" fmla="*/ 107 w 444"/>
              <a:gd name="T51" fmla="*/ 102 h 329"/>
              <a:gd name="T52" fmla="*/ 86 w 444"/>
              <a:gd name="T53" fmla="*/ 102 h 329"/>
              <a:gd name="T54" fmla="*/ 83 w 444"/>
              <a:gd name="T55" fmla="*/ 122 h 329"/>
              <a:gd name="T56" fmla="*/ 96 w 444"/>
              <a:gd name="T57" fmla="*/ 124 h 329"/>
              <a:gd name="T58" fmla="*/ 101 w 444"/>
              <a:gd name="T59" fmla="*/ 144 h 329"/>
              <a:gd name="T60" fmla="*/ 75 w 444"/>
              <a:gd name="T61" fmla="*/ 160 h 329"/>
              <a:gd name="T62" fmla="*/ 75 w 444"/>
              <a:gd name="T63" fmla="*/ 174 h 329"/>
              <a:gd name="T64" fmla="*/ 104 w 444"/>
              <a:gd name="T65" fmla="*/ 174 h 329"/>
              <a:gd name="T66" fmla="*/ 113 w 444"/>
              <a:gd name="T67" fmla="*/ 138 h 329"/>
              <a:gd name="T68" fmla="*/ 135 w 444"/>
              <a:gd name="T69" fmla="*/ 117 h 329"/>
              <a:gd name="T70" fmla="*/ 107 w 444"/>
              <a:gd name="T71" fmla="*/ 61 h 329"/>
              <a:gd name="T72" fmla="*/ 125 w 444"/>
              <a:gd name="T73" fmla="*/ 44 h 329"/>
              <a:gd name="T74" fmla="*/ 113 w 444"/>
              <a:gd name="T75"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4" h="329">
                <a:moveTo>
                  <a:pt x="113" y="0"/>
                </a:moveTo>
                <a:lnTo>
                  <a:pt x="203" y="26"/>
                </a:lnTo>
                <a:lnTo>
                  <a:pt x="273" y="43"/>
                </a:lnTo>
                <a:lnTo>
                  <a:pt x="307" y="50"/>
                </a:lnTo>
                <a:lnTo>
                  <a:pt x="342" y="54"/>
                </a:lnTo>
                <a:lnTo>
                  <a:pt x="388" y="64"/>
                </a:lnTo>
                <a:lnTo>
                  <a:pt x="444" y="73"/>
                </a:lnTo>
                <a:lnTo>
                  <a:pt x="408" y="329"/>
                </a:lnTo>
                <a:lnTo>
                  <a:pt x="236" y="292"/>
                </a:lnTo>
                <a:lnTo>
                  <a:pt x="212" y="309"/>
                </a:lnTo>
                <a:lnTo>
                  <a:pt x="181" y="283"/>
                </a:lnTo>
                <a:lnTo>
                  <a:pt x="154" y="309"/>
                </a:lnTo>
                <a:lnTo>
                  <a:pt x="128" y="288"/>
                </a:lnTo>
                <a:lnTo>
                  <a:pt x="58" y="283"/>
                </a:lnTo>
                <a:lnTo>
                  <a:pt x="67" y="242"/>
                </a:lnTo>
                <a:lnTo>
                  <a:pt x="15" y="238"/>
                </a:lnTo>
                <a:lnTo>
                  <a:pt x="11" y="214"/>
                </a:lnTo>
                <a:lnTo>
                  <a:pt x="21" y="190"/>
                </a:lnTo>
                <a:lnTo>
                  <a:pt x="8" y="167"/>
                </a:lnTo>
                <a:lnTo>
                  <a:pt x="10" y="103"/>
                </a:lnTo>
                <a:lnTo>
                  <a:pt x="0" y="53"/>
                </a:lnTo>
                <a:lnTo>
                  <a:pt x="6" y="34"/>
                </a:lnTo>
                <a:lnTo>
                  <a:pt x="28" y="43"/>
                </a:lnTo>
                <a:lnTo>
                  <a:pt x="52" y="71"/>
                </a:lnTo>
                <a:lnTo>
                  <a:pt x="96" y="78"/>
                </a:lnTo>
                <a:lnTo>
                  <a:pt x="107" y="102"/>
                </a:lnTo>
                <a:lnTo>
                  <a:pt x="86" y="102"/>
                </a:lnTo>
                <a:lnTo>
                  <a:pt x="83" y="122"/>
                </a:lnTo>
                <a:lnTo>
                  <a:pt x="96" y="124"/>
                </a:lnTo>
                <a:lnTo>
                  <a:pt x="101" y="144"/>
                </a:lnTo>
                <a:lnTo>
                  <a:pt x="75" y="160"/>
                </a:lnTo>
                <a:lnTo>
                  <a:pt x="75" y="174"/>
                </a:lnTo>
                <a:lnTo>
                  <a:pt x="104" y="174"/>
                </a:lnTo>
                <a:lnTo>
                  <a:pt x="113" y="138"/>
                </a:lnTo>
                <a:lnTo>
                  <a:pt x="135" y="117"/>
                </a:lnTo>
                <a:lnTo>
                  <a:pt x="107" y="61"/>
                </a:lnTo>
                <a:lnTo>
                  <a:pt x="125" y="44"/>
                </a:lnTo>
                <a:lnTo>
                  <a:pt x="113" y="0"/>
                </a:lnTo>
                <a:close/>
              </a:path>
            </a:pathLst>
          </a:custGeom>
          <a:solidFill>
            <a:schemeClr val="accent4">
              <a:lumMod val="20000"/>
              <a:lumOff val="80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9" name="Freeform 230"/>
          <p:cNvSpPr>
            <a:spLocks/>
          </p:cNvSpPr>
          <p:nvPr/>
        </p:nvSpPr>
        <p:spPr bwMode="auto">
          <a:xfrm>
            <a:off x="2652690" y="1725750"/>
            <a:ext cx="789358" cy="1375914"/>
          </a:xfrm>
          <a:custGeom>
            <a:avLst/>
            <a:gdLst>
              <a:gd name="T0" fmla="*/ 96 w 397"/>
              <a:gd name="T1" fmla="*/ 0 h 645"/>
              <a:gd name="T2" fmla="*/ 60 w 397"/>
              <a:gd name="T3" fmla="*/ 253 h 645"/>
              <a:gd name="T4" fmla="*/ 98 w 397"/>
              <a:gd name="T5" fmla="*/ 306 h 645"/>
              <a:gd name="T6" fmla="*/ 39 w 397"/>
              <a:gd name="T7" fmla="*/ 362 h 645"/>
              <a:gd name="T8" fmla="*/ 32 w 397"/>
              <a:gd name="T9" fmla="*/ 402 h 645"/>
              <a:gd name="T10" fmla="*/ 49 w 397"/>
              <a:gd name="T11" fmla="*/ 430 h 645"/>
              <a:gd name="T12" fmla="*/ 32 w 397"/>
              <a:gd name="T13" fmla="*/ 444 h 645"/>
              <a:gd name="T14" fmla="*/ 0 w 397"/>
              <a:gd name="T15" fmla="*/ 591 h 645"/>
              <a:gd name="T16" fmla="*/ 190 w 397"/>
              <a:gd name="T17" fmla="*/ 621 h 645"/>
              <a:gd name="T18" fmla="*/ 369 w 397"/>
              <a:gd name="T19" fmla="*/ 645 h 645"/>
              <a:gd name="T20" fmla="*/ 387 w 397"/>
              <a:gd name="T21" fmla="*/ 513 h 645"/>
              <a:gd name="T22" fmla="*/ 397 w 397"/>
              <a:gd name="T23" fmla="*/ 440 h 645"/>
              <a:gd name="T24" fmla="*/ 379 w 397"/>
              <a:gd name="T25" fmla="*/ 413 h 645"/>
              <a:gd name="T26" fmla="*/ 338 w 397"/>
              <a:gd name="T27" fmla="*/ 421 h 645"/>
              <a:gd name="T28" fmla="*/ 285 w 397"/>
              <a:gd name="T29" fmla="*/ 427 h 645"/>
              <a:gd name="T30" fmla="*/ 275 w 397"/>
              <a:gd name="T31" fmla="*/ 367 h 645"/>
              <a:gd name="T32" fmla="*/ 211 w 397"/>
              <a:gd name="T33" fmla="*/ 318 h 645"/>
              <a:gd name="T34" fmla="*/ 220 w 397"/>
              <a:gd name="T35" fmla="*/ 286 h 645"/>
              <a:gd name="T36" fmla="*/ 226 w 397"/>
              <a:gd name="T37" fmla="*/ 231 h 645"/>
              <a:gd name="T38" fmla="*/ 143 w 397"/>
              <a:gd name="T39" fmla="*/ 113 h 645"/>
              <a:gd name="T40" fmla="*/ 154 w 397"/>
              <a:gd name="T41" fmla="*/ 8 h 645"/>
              <a:gd name="T42" fmla="*/ 96 w 397"/>
              <a:gd name="T43"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7" h="645">
                <a:moveTo>
                  <a:pt x="96" y="0"/>
                </a:moveTo>
                <a:lnTo>
                  <a:pt x="60" y="253"/>
                </a:lnTo>
                <a:lnTo>
                  <a:pt x="98" y="306"/>
                </a:lnTo>
                <a:lnTo>
                  <a:pt x="39" y="362"/>
                </a:lnTo>
                <a:lnTo>
                  <a:pt x="32" y="402"/>
                </a:lnTo>
                <a:lnTo>
                  <a:pt x="49" y="430"/>
                </a:lnTo>
                <a:lnTo>
                  <a:pt x="32" y="444"/>
                </a:lnTo>
                <a:lnTo>
                  <a:pt x="0" y="591"/>
                </a:lnTo>
                <a:lnTo>
                  <a:pt x="190" y="621"/>
                </a:lnTo>
                <a:lnTo>
                  <a:pt x="369" y="645"/>
                </a:lnTo>
                <a:lnTo>
                  <a:pt x="387" y="513"/>
                </a:lnTo>
                <a:lnTo>
                  <a:pt x="397" y="440"/>
                </a:lnTo>
                <a:lnTo>
                  <a:pt x="379" y="413"/>
                </a:lnTo>
                <a:lnTo>
                  <a:pt x="338" y="421"/>
                </a:lnTo>
                <a:lnTo>
                  <a:pt x="285" y="427"/>
                </a:lnTo>
                <a:lnTo>
                  <a:pt x="275" y="367"/>
                </a:lnTo>
                <a:lnTo>
                  <a:pt x="211" y="318"/>
                </a:lnTo>
                <a:lnTo>
                  <a:pt x="220" y="286"/>
                </a:lnTo>
                <a:lnTo>
                  <a:pt x="226" y="231"/>
                </a:lnTo>
                <a:lnTo>
                  <a:pt x="143" y="113"/>
                </a:lnTo>
                <a:lnTo>
                  <a:pt x="154" y="8"/>
                </a:lnTo>
                <a:lnTo>
                  <a:pt x="96" y="0"/>
                </a:lnTo>
                <a:close/>
              </a:path>
            </a:pathLst>
          </a:custGeom>
          <a:solidFill>
            <a:srgbClr val="00BBFE"/>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1" name="Freeform 232"/>
          <p:cNvSpPr>
            <a:spLocks/>
          </p:cNvSpPr>
          <p:nvPr/>
        </p:nvSpPr>
        <p:spPr bwMode="auto">
          <a:xfrm>
            <a:off x="2167543" y="2899009"/>
            <a:ext cx="884797" cy="1427110"/>
          </a:xfrm>
          <a:custGeom>
            <a:avLst/>
            <a:gdLst>
              <a:gd name="T0" fmla="*/ 57 w 445"/>
              <a:gd name="T1" fmla="*/ 0 h 669"/>
              <a:gd name="T2" fmla="*/ 0 w 445"/>
              <a:gd name="T3" fmla="*/ 264 h 669"/>
              <a:gd name="T4" fmla="*/ 302 w 445"/>
              <a:gd name="T5" fmla="*/ 669 h 669"/>
              <a:gd name="T6" fmla="*/ 321 w 445"/>
              <a:gd name="T7" fmla="*/ 651 h 669"/>
              <a:gd name="T8" fmla="*/ 320 w 445"/>
              <a:gd name="T9" fmla="*/ 572 h 669"/>
              <a:gd name="T10" fmla="*/ 358 w 445"/>
              <a:gd name="T11" fmla="*/ 577 h 669"/>
              <a:gd name="T12" fmla="*/ 396 w 445"/>
              <a:gd name="T13" fmla="*/ 333 h 669"/>
              <a:gd name="T14" fmla="*/ 423 w 445"/>
              <a:gd name="T15" fmla="*/ 165 h 669"/>
              <a:gd name="T16" fmla="*/ 430 w 445"/>
              <a:gd name="T17" fmla="*/ 114 h 669"/>
              <a:gd name="T18" fmla="*/ 445 w 445"/>
              <a:gd name="T19" fmla="*/ 70 h 669"/>
              <a:gd name="T20" fmla="*/ 245 w 445"/>
              <a:gd name="T21" fmla="*/ 41 h 669"/>
              <a:gd name="T22" fmla="*/ 57 w 445"/>
              <a:gd name="T23"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5" h="669">
                <a:moveTo>
                  <a:pt x="57" y="0"/>
                </a:moveTo>
                <a:lnTo>
                  <a:pt x="0" y="264"/>
                </a:lnTo>
                <a:lnTo>
                  <a:pt x="302" y="669"/>
                </a:lnTo>
                <a:lnTo>
                  <a:pt x="321" y="651"/>
                </a:lnTo>
                <a:lnTo>
                  <a:pt x="320" y="572"/>
                </a:lnTo>
                <a:lnTo>
                  <a:pt x="358" y="577"/>
                </a:lnTo>
                <a:lnTo>
                  <a:pt x="396" y="333"/>
                </a:lnTo>
                <a:lnTo>
                  <a:pt x="423" y="165"/>
                </a:lnTo>
                <a:lnTo>
                  <a:pt x="430" y="114"/>
                </a:lnTo>
                <a:lnTo>
                  <a:pt x="445" y="70"/>
                </a:lnTo>
                <a:lnTo>
                  <a:pt x="245" y="41"/>
                </a:lnTo>
                <a:lnTo>
                  <a:pt x="57" y="0"/>
                </a:lnTo>
                <a:close/>
              </a:path>
            </a:pathLst>
          </a:custGeom>
          <a:solidFill>
            <a:schemeClr val="accent4">
              <a:lumMod val="20000"/>
              <a:lumOff val="80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41" name="Freeform 234"/>
          <p:cNvSpPr>
            <a:spLocks/>
          </p:cNvSpPr>
          <p:nvPr/>
        </p:nvSpPr>
        <p:spPr bwMode="auto">
          <a:xfrm>
            <a:off x="2929065" y="1734282"/>
            <a:ext cx="1387838" cy="927942"/>
          </a:xfrm>
          <a:custGeom>
            <a:avLst/>
            <a:gdLst>
              <a:gd name="T0" fmla="*/ 11 w 698"/>
              <a:gd name="T1" fmla="*/ 0 h 435"/>
              <a:gd name="T2" fmla="*/ 147 w 698"/>
              <a:gd name="T3" fmla="*/ 18 h 435"/>
              <a:gd name="T4" fmla="*/ 231 w 698"/>
              <a:gd name="T5" fmla="*/ 29 h 435"/>
              <a:gd name="T6" fmla="*/ 340 w 698"/>
              <a:gd name="T7" fmla="*/ 41 h 435"/>
              <a:gd name="T8" fmla="*/ 441 w 698"/>
              <a:gd name="T9" fmla="*/ 50 h 435"/>
              <a:gd name="T10" fmla="*/ 615 w 698"/>
              <a:gd name="T11" fmla="*/ 63 h 435"/>
              <a:gd name="T12" fmla="*/ 698 w 698"/>
              <a:gd name="T13" fmla="*/ 69 h 435"/>
              <a:gd name="T14" fmla="*/ 695 w 698"/>
              <a:gd name="T15" fmla="*/ 423 h 435"/>
              <a:gd name="T16" fmla="*/ 267 w 698"/>
              <a:gd name="T17" fmla="*/ 387 h 435"/>
              <a:gd name="T18" fmla="*/ 258 w 698"/>
              <a:gd name="T19" fmla="*/ 435 h 435"/>
              <a:gd name="T20" fmla="*/ 241 w 698"/>
              <a:gd name="T21" fmla="*/ 412 h 435"/>
              <a:gd name="T22" fmla="*/ 202 w 698"/>
              <a:gd name="T23" fmla="*/ 416 h 435"/>
              <a:gd name="T24" fmla="*/ 146 w 698"/>
              <a:gd name="T25" fmla="*/ 424 h 435"/>
              <a:gd name="T26" fmla="*/ 136 w 698"/>
              <a:gd name="T27" fmla="*/ 363 h 435"/>
              <a:gd name="T28" fmla="*/ 70 w 698"/>
              <a:gd name="T29" fmla="*/ 313 h 435"/>
              <a:gd name="T30" fmla="*/ 81 w 698"/>
              <a:gd name="T31" fmla="*/ 267 h 435"/>
              <a:gd name="T32" fmla="*/ 87 w 698"/>
              <a:gd name="T33" fmla="*/ 230 h 435"/>
              <a:gd name="T34" fmla="*/ 0 w 698"/>
              <a:gd name="T35" fmla="*/ 108 h 435"/>
              <a:gd name="T36" fmla="*/ 11 w 698"/>
              <a:gd name="T3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8" h="435">
                <a:moveTo>
                  <a:pt x="11" y="0"/>
                </a:moveTo>
                <a:lnTo>
                  <a:pt x="147" y="18"/>
                </a:lnTo>
                <a:lnTo>
                  <a:pt x="231" y="29"/>
                </a:lnTo>
                <a:lnTo>
                  <a:pt x="340" y="41"/>
                </a:lnTo>
                <a:lnTo>
                  <a:pt x="441" y="50"/>
                </a:lnTo>
                <a:lnTo>
                  <a:pt x="615" y="63"/>
                </a:lnTo>
                <a:lnTo>
                  <a:pt x="698" y="69"/>
                </a:lnTo>
                <a:lnTo>
                  <a:pt x="695" y="423"/>
                </a:lnTo>
                <a:lnTo>
                  <a:pt x="267" y="387"/>
                </a:lnTo>
                <a:lnTo>
                  <a:pt x="258" y="435"/>
                </a:lnTo>
                <a:lnTo>
                  <a:pt x="241" y="412"/>
                </a:lnTo>
                <a:lnTo>
                  <a:pt x="202" y="416"/>
                </a:lnTo>
                <a:lnTo>
                  <a:pt x="146" y="424"/>
                </a:lnTo>
                <a:lnTo>
                  <a:pt x="136" y="363"/>
                </a:lnTo>
                <a:lnTo>
                  <a:pt x="70" y="313"/>
                </a:lnTo>
                <a:lnTo>
                  <a:pt x="81" y="267"/>
                </a:lnTo>
                <a:lnTo>
                  <a:pt x="87" y="230"/>
                </a:lnTo>
                <a:lnTo>
                  <a:pt x="0" y="108"/>
                </a:lnTo>
                <a:lnTo>
                  <a:pt x="11" y="0"/>
                </a:lnTo>
                <a:close/>
              </a:path>
            </a:pathLst>
          </a:custGeom>
          <a:solidFill>
            <a:srgbClr val="00BBFE"/>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43" name="Freeform 236"/>
          <p:cNvSpPr>
            <a:spLocks/>
          </p:cNvSpPr>
          <p:nvPr/>
        </p:nvSpPr>
        <p:spPr bwMode="auto">
          <a:xfrm>
            <a:off x="3358540" y="2551297"/>
            <a:ext cx="948423" cy="825548"/>
          </a:xfrm>
          <a:custGeom>
            <a:avLst/>
            <a:gdLst>
              <a:gd name="T0" fmla="*/ 47 w 477"/>
              <a:gd name="T1" fmla="*/ 0 h 387"/>
              <a:gd name="T2" fmla="*/ 29 w 477"/>
              <a:gd name="T3" fmla="*/ 146 h 387"/>
              <a:gd name="T4" fmla="*/ 0 w 477"/>
              <a:gd name="T5" fmla="*/ 351 h 387"/>
              <a:gd name="T6" fmla="*/ 138 w 477"/>
              <a:gd name="T7" fmla="*/ 362 h 387"/>
              <a:gd name="T8" fmla="*/ 462 w 477"/>
              <a:gd name="T9" fmla="*/ 387 h 387"/>
              <a:gd name="T10" fmla="*/ 477 w 477"/>
              <a:gd name="T11" fmla="*/ 40 h 387"/>
              <a:gd name="T12" fmla="*/ 47 w 477"/>
              <a:gd name="T13" fmla="*/ 0 h 387"/>
            </a:gdLst>
            <a:ahLst/>
            <a:cxnLst>
              <a:cxn ang="0">
                <a:pos x="T0" y="T1"/>
              </a:cxn>
              <a:cxn ang="0">
                <a:pos x="T2" y="T3"/>
              </a:cxn>
              <a:cxn ang="0">
                <a:pos x="T4" y="T5"/>
              </a:cxn>
              <a:cxn ang="0">
                <a:pos x="T6" y="T7"/>
              </a:cxn>
              <a:cxn ang="0">
                <a:pos x="T8" y="T9"/>
              </a:cxn>
              <a:cxn ang="0">
                <a:pos x="T10" y="T11"/>
              </a:cxn>
              <a:cxn ang="0">
                <a:pos x="T12" y="T13"/>
              </a:cxn>
            </a:cxnLst>
            <a:rect l="0" t="0" r="r" b="b"/>
            <a:pathLst>
              <a:path w="477" h="387">
                <a:moveTo>
                  <a:pt x="47" y="0"/>
                </a:moveTo>
                <a:lnTo>
                  <a:pt x="29" y="146"/>
                </a:lnTo>
                <a:lnTo>
                  <a:pt x="0" y="351"/>
                </a:lnTo>
                <a:lnTo>
                  <a:pt x="138" y="362"/>
                </a:lnTo>
                <a:lnTo>
                  <a:pt x="462" y="387"/>
                </a:lnTo>
                <a:lnTo>
                  <a:pt x="477" y="40"/>
                </a:lnTo>
                <a:lnTo>
                  <a:pt x="47" y="0"/>
                </a:lnTo>
                <a:close/>
              </a:path>
            </a:pathLst>
          </a:custGeom>
          <a:solidFill>
            <a:srgbClr val="00BBFE"/>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45" name="Freeform 238"/>
          <p:cNvSpPr>
            <a:spLocks/>
          </p:cNvSpPr>
          <p:nvPr/>
        </p:nvSpPr>
        <p:spPr bwMode="auto">
          <a:xfrm>
            <a:off x="2901229" y="3052599"/>
            <a:ext cx="731697" cy="1019669"/>
          </a:xfrm>
          <a:custGeom>
            <a:avLst/>
            <a:gdLst>
              <a:gd name="T0" fmla="*/ 68 w 368"/>
              <a:gd name="T1" fmla="*/ 0 h 478"/>
              <a:gd name="T2" fmla="*/ 248 w 368"/>
              <a:gd name="T3" fmla="*/ 25 h 478"/>
              <a:gd name="T4" fmla="*/ 235 w 368"/>
              <a:gd name="T5" fmla="*/ 117 h 478"/>
              <a:gd name="T6" fmla="*/ 368 w 368"/>
              <a:gd name="T7" fmla="*/ 129 h 478"/>
              <a:gd name="T8" fmla="*/ 331 w 368"/>
              <a:gd name="T9" fmla="*/ 478 h 478"/>
              <a:gd name="T10" fmla="*/ 0 w 368"/>
              <a:gd name="T11" fmla="*/ 444 h 478"/>
              <a:gd name="T12" fmla="*/ 33 w 368"/>
              <a:gd name="T13" fmla="*/ 220 h 478"/>
              <a:gd name="T14" fmla="*/ 68 w 368"/>
              <a:gd name="T15" fmla="*/ 0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8" h="478">
                <a:moveTo>
                  <a:pt x="68" y="0"/>
                </a:moveTo>
                <a:lnTo>
                  <a:pt x="248" y="25"/>
                </a:lnTo>
                <a:lnTo>
                  <a:pt x="235" y="117"/>
                </a:lnTo>
                <a:lnTo>
                  <a:pt x="368" y="129"/>
                </a:lnTo>
                <a:lnTo>
                  <a:pt x="331" y="478"/>
                </a:lnTo>
                <a:lnTo>
                  <a:pt x="0" y="444"/>
                </a:lnTo>
                <a:lnTo>
                  <a:pt x="33" y="220"/>
                </a:lnTo>
                <a:lnTo>
                  <a:pt x="68" y="0"/>
                </a:lnTo>
                <a:close/>
              </a:path>
            </a:pathLst>
          </a:custGeom>
          <a:solidFill>
            <a:schemeClr val="accent4">
              <a:lumMod val="20000"/>
              <a:lumOff val="80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47" name="Freeform 240"/>
          <p:cNvSpPr>
            <a:spLocks/>
          </p:cNvSpPr>
          <p:nvPr/>
        </p:nvSpPr>
        <p:spPr bwMode="auto">
          <a:xfrm>
            <a:off x="3547428" y="3327781"/>
            <a:ext cx="988189" cy="785017"/>
          </a:xfrm>
          <a:custGeom>
            <a:avLst/>
            <a:gdLst>
              <a:gd name="T0" fmla="*/ 42 w 497"/>
              <a:gd name="T1" fmla="*/ 0 h 368"/>
              <a:gd name="T2" fmla="*/ 17 w 497"/>
              <a:gd name="T3" fmla="*/ 222 h 368"/>
              <a:gd name="T4" fmla="*/ 0 w 497"/>
              <a:gd name="T5" fmla="*/ 347 h 368"/>
              <a:gd name="T6" fmla="*/ 248 w 497"/>
              <a:gd name="T7" fmla="*/ 360 h 368"/>
              <a:gd name="T8" fmla="*/ 485 w 497"/>
              <a:gd name="T9" fmla="*/ 368 h 368"/>
              <a:gd name="T10" fmla="*/ 492 w 497"/>
              <a:gd name="T11" fmla="*/ 196 h 368"/>
              <a:gd name="T12" fmla="*/ 497 w 497"/>
              <a:gd name="T13" fmla="*/ 27 h 368"/>
              <a:gd name="T14" fmla="*/ 361 w 497"/>
              <a:gd name="T15" fmla="*/ 25 h 368"/>
              <a:gd name="T16" fmla="*/ 42 w 497"/>
              <a:gd name="T17"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368">
                <a:moveTo>
                  <a:pt x="42" y="0"/>
                </a:moveTo>
                <a:lnTo>
                  <a:pt x="17" y="222"/>
                </a:lnTo>
                <a:lnTo>
                  <a:pt x="0" y="347"/>
                </a:lnTo>
                <a:lnTo>
                  <a:pt x="248" y="360"/>
                </a:lnTo>
                <a:lnTo>
                  <a:pt x="485" y="368"/>
                </a:lnTo>
                <a:lnTo>
                  <a:pt x="492" y="196"/>
                </a:lnTo>
                <a:lnTo>
                  <a:pt x="497" y="27"/>
                </a:lnTo>
                <a:lnTo>
                  <a:pt x="361" y="25"/>
                </a:lnTo>
                <a:lnTo>
                  <a:pt x="42" y="0"/>
                </a:lnTo>
                <a:close/>
              </a:path>
            </a:pathLst>
          </a:custGeom>
          <a:solidFill>
            <a:schemeClr val="accent4">
              <a:lumMod val="20000"/>
              <a:lumOff val="80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49" name="Freeform 242"/>
          <p:cNvSpPr>
            <a:spLocks/>
          </p:cNvSpPr>
          <p:nvPr/>
        </p:nvSpPr>
        <p:spPr bwMode="auto">
          <a:xfrm>
            <a:off x="2672573" y="4001872"/>
            <a:ext cx="882808" cy="1060200"/>
          </a:xfrm>
          <a:custGeom>
            <a:avLst/>
            <a:gdLst>
              <a:gd name="T0" fmla="*/ 113 w 444"/>
              <a:gd name="T1" fmla="*/ 0 h 497"/>
              <a:gd name="T2" fmla="*/ 104 w 444"/>
              <a:gd name="T3" fmla="*/ 65 h 497"/>
              <a:gd name="T4" fmla="*/ 66 w 444"/>
              <a:gd name="T5" fmla="*/ 56 h 497"/>
              <a:gd name="T6" fmla="*/ 68 w 444"/>
              <a:gd name="T7" fmla="*/ 141 h 497"/>
              <a:gd name="T8" fmla="*/ 49 w 444"/>
              <a:gd name="T9" fmla="*/ 157 h 497"/>
              <a:gd name="T10" fmla="*/ 77 w 444"/>
              <a:gd name="T11" fmla="*/ 209 h 497"/>
              <a:gd name="T12" fmla="*/ 49 w 444"/>
              <a:gd name="T13" fmla="*/ 231 h 497"/>
              <a:gd name="T14" fmla="*/ 34 w 444"/>
              <a:gd name="T15" fmla="*/ 268 h 497"/>
              <a:gd name="T16" fmla="*/ 13 w 444"/>
              <a:gd name="T17" fmla="*/ 305 h 497"/>
              <a:gd name="T18" fmla="*/ 28 w 444"/>
              <a:gd name="T19" fmla="*/ 326 h 497"/>
              <a:gd name="T20" fmla="*/ 2 w 444"/>
              <a:gd name="T21" fmla="*/ 334 h 497"/>
              <a:gd name="T22" fmla="*/ 0 w 444"/>
              <a:gd name="T23" fmla="*/ 368 h 497"/>
              <a:gd name="T24" fmla="*/ 250 w 444"/>
              <a:gd name="T25" fmla="*/ 495 h 497"/>
              <a:gd name="T26" fmla="*/ 392 w 444"/>
              <a:gd name="T27" fmla="*/ 497 h 497"/>
              <a:gd name="T28" fmla="*/ 444 w 444"/>
              <a:gd name="T29" fmla="*/ 38 h 497"/>
              <a:gd name="T30" fmla="*/ 113 w 444"/>
              <a:gd name="T31"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4" h="497">
                <a:moveTo>
                  <a:pt x="113" y="0"/>
                </a:moveTo>
                <a:lnTo>
                  <a:pt x="104" y="65"/>
                </a:lnTo>
                <a:lnTo>
                  <a:pt x="66" y="56"/>
                </a:lnTo>
                <a:lnTo>
                  <a:pt x="68" y="141"/>
                </a:lnTo>
                <a:lnTo>
                  <a:pt x="49" y="157"/>
                </a:lnTo>
                <a:lnTo>
                  <a:pt x="77" y="209"/>
                </a:lnTo>
                <a:lnTo>
                  <a:pt x="49" y="231"/>
                </a:lnTo>
                <a:lnTo>
                  <a:pt x="34" y="268"/>
                </a:lnTo>
                <a:lnTo>
                  <a:pt x="13" y="305"/>
                </a:lnTo>
                <a:lnTo>
                  <a:pt x="28" y="326"/>
                </a:lnTo>
                <a:lnTo>
                  <a:pt x="2" y="334"/>
                </a:lnTo>
                <a:lnTo>
                  <a:pt x="0" y="368"/>
                </a:lnTo>
                <a:lnTo>
                  <a:pt x="250" y="495"/>
                </a:lnTo>
                <a:lnTo>
                  <a:pt x="392" y="497"/>
                </a:lnTo>
                <a:lnTo>
                  <a:pt x="444" y="38"/>
                </a:lnTo>
                <a:lnTo>
                  <a:pt x="113" y="0"/>
                </a:lnTo>
                <a:close/>
              </a:path>
            </a:pathLst>
          </a:custGeom>
          <a:solidFill>
            <a:srgbClr val="00BBFE"/>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51" name="Freeform 244"/>
          <p:cNvSpPr>
            <a:spLocks/>
          </p:cNvSpPr>
          <p:nvPr/>
        </p:nvSpPr>
        <p:spPr bwMode="auto">
          <a:xfrm>
            <a:off x="3434095" y="4063735"/>
            <a:ext cx="958364" cy="1017536"/>
          </a:xfrm>
          <a:custGeom>
            <a:avLst/>
            <a:gdLst>
              <a:gd name="T0" fmla="*/ 58 w 482"/>
              <a:gd name="T1" fmla="*/ 0 h 477"/>
              <a:gd name="T2" fmla="*/ 482 w 482"/>
              <a:gd name="T3" fmla="*/ 19 h 477"/>
              <a:gd name="T4" fmla="*/ 462 w 482"/>
              <a:gd name="T5" fmla="*/ 443 h 477"/>
              <a:gd name="T6" fmla="*/ 324 w 482"/>
              <a:gd name="T7" fmla="*/ 435 h 477"/>
              <a:gd name="T8" fmla="*/ 196 w 482"/>
              <a:gd name="T9" fmla="*/ 431 h 477"/>
              <a:gd name="T10" fmla="*/ 196 w 482"/>
              <a:gd name="T11" fmla="*/ 448 h 477"/>
              <a:gd name="T12" fmla="*/ 88 w 482"/>
              <a:gd name="T13" fmla="*/ 448 h 477"/>
              <a:gd name="T14" fmla="*/ 82 w 482"/>
              <a:gd name="T15" fmla="*/ 477 h 477"/>
              <a:gd name="T16" fmla="*/ 0 w 482"/>
              <a:gd name="T17" fmla="*/ 468 h 477"/>
              <a:gd name="T18" fmla="*/ 46 w 482"/>
              <a:gd name="T19" fmla="*/ 111 h 477"/>
              <a:gd name="T20" fmla="*/ 58 w 482"/>
              <a:gd name="T21"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2" h="477">
                <a:moveTo>
                  <a:pt x="58" y="0"/>
                </a:moveTo>
                <a:lnTo>
                  <a:pt x="482" y="19"/>
                </a:lnTo>
                <a:lnTo>
                  <a:pt x="462" y="443"/>
                </a:lnTo>
                <a:lnTo>
                  <a:pt x="324" y="435"/>
                </a:lnTo>
                <a:lnTo>
                  <a:pt x="196" y="431"/>
                </a:lnTo>
                <a:lnTo>
                  <a:pt x="196" y="448"/>
                </a:lnTo>
                <a:lnTo>
                  <a:pt x="88" y="448"/>
                </a:lnTo>
                <a:lnTo>
                  <a:pt x="82" y="477"/>
                </a:lnTo>
                <a:lnTo>
                  <a:pt x="0" y="468"/>
                </a:lnTo>
                <a:lnTo>
                  <a:pt x="46" y="111"/>
                </a:lnTo>
                <a:lnTo>
                  <a:pt x="58" y="0"/>
                </a:lnTo>
                <a:close/>
              </a:path>
            </a:pathLst>
          </a:custGeom>
          <a:solidFill>
            <a:srgbClr val="00BBFE"/>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53" name="Freeform 248"/>
          <p:cNvSpPr>
            <a:spLocks/>
          </p:cNvSpPr>
          <p:nvPr/>
        </p:nvSpPr>
        <p:spPr bwMode="auto">
          <a:xfrm>
            <a:off x="3823804" y="4217326"/>
            <a:ext cx="1920705" cy="1907079"/>
          </a:xfrm>
          <a:custGeom>
            <a:avLst/>
            <a:gdLst>
              <a:gd name="T0" fmla="*/ 280 w 966"/>
              <a:gd name="T1" fmla="*/ 0 h 894"/>
              <a:gd name="T2" fmla="*/ 494 w 966"/>
              <a:gd name="T3" fmla="*/ 7 h 894"/>
              <a:gd name="T4" fmla="*/ 494 w 966"/>
              <a:gd name="T5" fmla="*/ 170 h 894"/>
              <a:gd name="T6" fmla="*/ 601 w 966"/>
              <a:gd name="T7" fmla="*/ 215 h 894"/>
              <a:gd name="T8" fmla="*/ 632 w 966"/>
              <a:gd name="T9" fmla="*/ 201 h 894"/>
              <a:gd name="T10" fmla="*/ 703 w 966"/>
              <a:gd name="T11" fmla="*/ 236 h 894"/>
              <a:gd name="T12" fmla="*/ 746 w 966"/>
              <a:gd name="T13" fmla="*/ 233 h 894"/>
              <a:gd name="T14" fmla="*/ 829 w 966"/>
              <a:gd name="T15" fmla="*/ 199 h 894"/>
              <a:gd name="T16" fmla="*/ 876 w 966"/>
              <a:gd name="T17" fmla="*/ 232 h 894"/>
              <a:gd name="T18" fmla="*/ 917 w 966"/>
              <a:gd name="T19" fmla="*/ 241 h 894"/>
              <a:gd name="T20" fmla="*/ 917 w 966"/>
              <a:gd name="T21" fmla="*/ 374 h 894"/>
              <a:gd name="T22" fmla="*/ 966 w 966"/>
              <a:gd name="T23" fmla="*/ 455 h 894"/>
              <a:gd name="T24" fmla="*/ 954 w 966"/>
              <a:gd name="T25" fmla="*/ 568 h 894"/>
              <a:gd name="T26" fmla="*/ 902 w 966"/>
              <a:gd name="T27" fmla="*/ 614 h 894"/>
              <a:gd name="T28" fmla="*/ 891 w 966"/>
              <a:gd name="T29" fmla="*/ 571 h 894"/>
              <a:gd name="T30" fmla="*/ 876 w 966"/>
              <a:gd name="T31" fmla="*/ 590 h 894"/>
              <a:gd name="T32" fmla="*/ 887 w 966"/>
              <a:gd name="T33" fmla="*/ 617 h 894"/>
              <a:gd name="T34" fmla="*/ 794 w 966"/>
              <a:gd name="T35" fmla="*/ 684 h 894"/>
              <a:gd name="T36" fmla="*/ 770 w 966"/>
              <a:gd name="T37" fmla="*/ 689 h 894"/>
              <a:gd name="T38" fmla="*/ 722 w 966"/>
              <a:gd name="T39" fmla="*/ 722 h 894"/>
              <a:gd name="T40" fmla="*/ 722 w 966"/>
              <a:gd name="T41" fmla="*/ 741 h 894"/>
              <a:gd name="T42" fmla="*/ 707 w 966"/>
              <a:gd name="T43" fmla="*/ 746 h 894"/>
              <a:gd name="T44" fmla="*/ 719 w 966"/>
              <a:gd name="T45" fmla="*/ 768 h 894"/>
              <a:gd name="T46" fmla="*/ 692 w 966"/>
              <a:gd name="T47" fmla="*/ 802 h 894"/>
              <a:gd name="T48" fmla="*/ 707 w 966"/>
              <a:gd name="T49" fmla="*/ 850 h 894"/>
              <a:gd name="T50" fmla="*/ 722 w 966"/>
              <a:gd name="T51" fmla="*/ 864 h 894"/>
              <a:gd name="T52" fmla="*/ 719 w 966"/>
              <a:gd name="T53" fmla="*/ 894 h 894"/>
              <a:gd name="T54" fmla="*/ 681 w 966"/>
              <a:gd name="T55" fmla="*/ 894 h 894"/>
              <a:gd name="T56" fmla="*/ 647 w 966"/>
              <a:gd name="T57" fmla="*/ 880 h 894"/>
              <a:gd name="T58" fmla="*/ 625 w 966"/>
              <a:gd name="T59" fmla="*/ 883 h 894"/>
              <a:gd name="T60" fmla="*/ 550 w 966"/>
              <a:gd name="T61" fmla="*/ 856 h 894"/>
              <a:gd name="T62" fmla="*/ 516 w 966"/>
              <a:gd name="T63" fmla="*/ 756 h 894"/>
              <a:gd name="T64" fmla="*/ 464 w 966"/>
              <a:gd name="T65" fmla="*/ 708 h 894"/>
              <a:gd name="T66" fmla="*/ 419 w 966"/>
              <a:gd name="T67" fmla="*/ 617 h 894"/>
              <a:gd name="T68" fmla="*/ 398 w 966"/>
              <a:gd name="T69" fmla="*/ 608 h 894"/>
              <a:gd name="T70" fmla="*/ 372 w 966"/>
              <a:gd name="T71" fmla="*/ 585 h 894"/>
              <a:gd name="T72" fmla="*/ 348 w 966"/>
              <a:gd name="T73" fmla="*/ 585 h 894"/>
              <a:gd name="T74" fmla="*/ 312 w 966"/>
              <a:gd name="T75" fmla="*/ 579 h 894"/>
              <a:gd name="T76" fmla="*/ 285 w 966"/>
              <a:gd name="T77" fmla="*/ 585 h 894"/>
              <a:gd name="T78" fmla="*/ 266 w 966"/>
              <a:gd name="T79" fmla="*/ 630 h 894"/>
              <a:gd name="T80" fmla="*/ 237 w 966"/>
              <a:gd name="T81" fmla="*/ 638 h 894"/>
              <a:gd name="T82" fmla="*/ 176 w 966"/>
              <a:gd name="T83" fmla="*/ 603 h 894"/>
              <a:gd name="T84" fmla="*/ 140 w 966"/>
              <a:gd name="T85" fmla="*/ 561 h 894"/>
              <a:gd name="T86" fmla="*/ 133 w 966"/>
              <a:gd name="T87" fmla="*/ 509 h 894"/>
              <a:gd name="T88" fmla="*/ 107 w 966"/>
              <a:gd name="T89" fmla="*/ 474 h 894"/>
              <a:gd name="T90" fmla="*/ 46 w 966"/>
              <a:gd name="T91" fmla="*/ 426 h 894"/>
              <a:gd name="T92" fmla="*/ 0 w 966"/>
              <a:gd name="T93" fmla="*/ 375 h 894"/>
              <a:gd name="T94" fmla="*/ 0 w 966"/>
              <a:gd name="T95" fmla="*/ 354 h 894"/>
              <a:gd name="T96" fmla="*/ 147 w 966"/>
              <a:gd name="T97" fmla="*/ 355 h 894"/>
              <a:gd name="T98" fmla="*/ 266 w 966"/>
              <a:gd name="T99" fmla="*/ 364 h 894"/>
              <a:gd name="T100" fmla="*/ 280 w 966"/>
              <a:gd name="T101" fmla="*/ 0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6" h="894">
                <a:moveTo>
                  <a:pt x="280" y="0"/>
                </a:moveTo>
                <a:lnTo>
                  <a:pt x="494" y="7"/>
                </a:lnTo>
                <a:lnTo>
                  <a:pt x="494" y="170"/>
                </a:lnTo>
                <a:lnTo>
                  <a:pt x="601" y="215"/>
                </a:lnTo>
                <a:lnTo>
                  <a:pt x="632" y="201"/>
                </a:lnTo>
                <a:lnTo>
                  <a:pt x="703" y="236"/>
                </a:lnTo>
                <a:lnTo>
                  <a:pt x="746" y="233"/>
                </a:lnTo>
                <a:lnTo>
                  <a:pt x="829" y="199"/>
                </a:lnTo>
                <a:lnTo>
                  <a:pt x="876" y="232"/>
                </a:lnTo>
                <a:lnTo>
                  <a:pt x="917" y="241"/>
                </a:lnTo>
                <a:lnTo>
                  <a:pt x="917" y="374"/>
                </a:lnTo>
                <a:lnTo>
                  <a:pt x="966" y="455"/>
                </a:lnTo>
                <a:lnTo>
                  <a:pt x="954" y="568"/>
                </a:lnTo>
                <a:lnTo>
                  <a:pt x="902" y="614"/>
                </a:lnTo>
                <a:lnTo>
                  <a:pt x="891" y="571"/>
                </a:lnTo>
                <a:lnTo>
                  <a:pt x="876" y="590"/>
                </a:lnTo>
                <a:lnTo>
                  <a:pt x="887" y="617"/>
                </a:lnTo>
                <a:lnTo>
                  <a:pt x="794" y="684"/>
                </a:lnTo>
                <a:lnTo>
                  <a:pt x="770" y="689"/>
                </a:lnTo>
                <a:lnTo>
                  <a:pt x="722" y="722"/>
                </a:lnTo>
                <a:lnTo>
                  <a:pt x="722" y="741"/>
                </a:lnTo>
                <a:lnTo>
                  <a:pt x="707" y="746"/>
                </a:lnTo>
                <a:lnTo>
                  <a:pt x="719" y="768"/>
                </a:lnTo>
                <a:lnTo>
                  <a:pt x="692" y="802"/>
                </a:lnTo>
                <a:lnTo>
                  <a:pt x="707" y="850"/>
                </a:lnTo>
                <a:lnTo>
                  <a:pt x="722" y="864"/>
                </a:lnTo>
                <a:lnTo>
                  <a:pt x="719" y="894"/>
                </a:lnTo>
                <a:lnTo>
                  <a:pt x="681" y="894"/>
                </a:lnTo>
                <a:lnTo>
                  <a:pt x="647" y="880"/>
                </a:lnTo>
                <a:lnTo>
                  <a:pt x="625" y="883"/>
                </a:lnTo>
                <a:lnTo>
                  <a:pt x="550" y="856"/>
                </a:lnTo>
                <a:lnTo>
                  <a:pt x="516" y="756"/>
                </a:lnTo>
                <a:lnTo>
                  <a:pt x="464" y="708"/>
                </a:lnTo>
                <a:lnTo>
                  <a:pt x="419" y="617"/>
                </a:lnTo>
                <a:lnTo>
                  <a:pt x="398" y="608"/>
                </a:lnTo>
                <a:lnTo>
                  <a:pt x="372" y="585"/>
                </a:lnTo>
                <a:lnTo>
                  <a:pt x="348" y="585"/>
                </a:lnTo>
                <a:lnTo>
                  <a:pt x="312" y="579"/>
                </a:lnTo>
                <a:lnTo>
                  <a:pt x="285" y="585"/>
                </a:lnTo>
                <a:lnTo>
                  <a:pt x="266" y="630"/>
                </a:lnTo>
                <a:lnTo>
                  <a:pt x="237" y="638"/>
                </a:lnTo>
                <a:lnTo>
                  <a:pt x="176" y="603"/>
                </a:lnTo>
                <a:lnTo>
                  <a:pt x="140" y="561"/>
                </a:lnTo>
                <a:lnTo>
                  <a:pt x="133" y="509"/>
                </a:lnTo>
                <a:lnTo>
                  <a:pt x="107" y="474"/>
                </a:lnTo>
                <a:lnTo>
                  <a:pt x="46" y="426"/>
                </a:lnTo>
                <a:lnTo>
                  <a:pt x="0" y="375"/>
                </a:lnTo>
                <a:lnTo>
                  <a:pt x="0" y="354"/>
                </a:lnTo>
                <a:lnTo>
                  <a:pt x="147" y="355"/>
                </a:lnTo>
                <a:lnTo>
                  <a:pt x="266" y="364"/>
                </a:lnTo>
                <a:lnTo>
                  <a:pt x="280" y="0"/>
                </a:lnTo>
                <a:close/>
              </a:path>
            </a:pathLst>
          </a:custGeom>
          <a:solidFill>
            <a:schemeClr val="accent5"/>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439" name="Freeform 173"/>
          <p:cNvSpPr>
            <a:spLocks/>
          </p:cNvSpPr>
          <p:nvPr/>
        </p:nvSpPr>
        <p:spPr bwMode="auto">
          <a:xfrm>
            <a:off x="5547665" y="4134131"/>
            <a:ext cx="664095" cy="671958"/>
          </a:xfrm>
          <a:custGeom>
            <a:avLst/>
            <a:gdLst>
              <a:gd name="T0" fmla="*/ 0 w 334"/>
              <a:gd name="T1" fmla="*/ 30 h 315"/>
              <a:gd name="T2" fmla="*/ 131 w 334"/>
              <a:gd name="T3" fmla="*/ 14 h 315"/>
              <a:gd name="T4" fmla="*/ 294 w 334"/>
              <a:gd name="T5" fmla="*/ 0 h 315"/>
              <a:gd name="T6" fmla="*/ 286 w 334"/>
              <a:gd name="T7" fmla="*/ 42 h 315"/>
              <a:gd name="T8" fmla="*/ 322 w 334"/>
              <a:gd name="T9" fmla="*/ 33 h 315"/>
              <a:gd name="T10" fmla="*/ 334 w 334"/>
              <a:gd name="T11" fmla="*/ 60 h 315"/>
              <a:gd name="T12" fmla="*/ 296 w 334"/>
              <a:gd name="T13" fmla="*/ 86 h 315"/>
              <a:gd name="T14" fmla="*/ 306 w 334"/>
              <a:gd name="T15" fmla="*/ 130 h 315"/>
              <a:gd name="T16" fmla="*/ 267 w 334"/>
              <a:gd name="T17" fmla="*/ 203 h 315"/>
              <a:gd name="T18" fmla="*/ 238 w 334"/>
              <a:gd name="T19" fmla="*/ 247 h 315"/>
              <a:gd name="T20" fmla="*/ 254 w 334"/>
              <a:gd name="T21" fmla="*/ 305 h 315"/>
              <a:gd name="T22" fmla="*/ 47 w 334"/>
              <a:gd name="T23" fmla="*/ 315 h 315"/>
              <a:gd name="T24" fmla="*/ 46 w 334"/>
              <a:gd name="T25" fmla="*/ 280 h 315"/>
              <a:gd name="T26" fmla="*/ 6 w 334"/>
              <a:gd name="T27" fmla="*/ 272 h 315"/>
              <a:gd name="T28" fmla="*/ 6 w 334"/>
              <a:gd name="T29" fmla="*/ 86 h 315"/>
              <a:gd name="T30" fmla="*/ 0 w 334"/>
              <a:gd name="T31" fmla="*/ 3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4" h="315">
                <a:moveTo>
                  <a:pt x="0" y="30"/>
                </a:moveTo>
                <a:lnTo>
                  <a:pt x="131" y="14"/>
                </a:lnTo>
                <a:lnTo>
                  <a:pt x="294" y="0"/>
                </a:lnTo>
                <a:lnTo>
                  <a:pt x="286" y="42"/>
                </a:lnTo>
                <a:lnTo>
                  <a:pt x="322" y="33"/>
                </a:lnTo>
                <a:lnTo>
                  <a:pt x="334" y="60"/>
                </a:lnTo>
                <a:lnTo>
                  <a:pt x="296" y="86"/>
                </a:lnTo>
                <a:lnTo>
                  <a:pt x="306" y="130"/>
                </a:lnTo>
                <a:lnTo>
                  <a:pt x="267" y="203"/>
                </a:lnTo>
                <a:lnTo>
                  <a:pt x="238" y="247"/>
                </a:lnTo>
                <a:lnTo>
                  <a:pt x="254" y="305"/>
                </a:lnTo>
                <a:lnTo>
                  <a:pt x="47" y="315"/>
                </a:lnTo>
                <a:lnTo>
                  <a:pt x="46" y="280"/>
                </a:lnTo>
                <a:lnTo>
                  <a:pt x="6" y="272"/>
                </a:lnTo>
                <a:lnTo>
                  <a:pt x="6" y="86"/>
                </a:lnTo>
                <a:lnTo>
                  <a:pt x="0" y="30"/>
                </a:lnTo>
                <a:close/>
              </a:path>
            </a:pathLst>
          </a:custGeom>
          <a:solidFill>
            <a:schemeClr val="accent5"/>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443" name="Freeform 177"/>
          <p:cNvSpPr>
            <a:spLocks/>
          </p:cNvSpPr>
          <p:nvPr/>
        </p:nvSpPr>
        <p:spPr bwMode="auto">
          <a:xfrm>
            <a:off x="5233513" y="2879809"/>
            <a:ext cx="807253" cy="558898"/>
          </a:xfrm>
          <a:custGeom>
            <a:avLst/>
            <a:gdLst>
              <a:gd name="T0" fmla="*/ 7 w 406"/>
              <a:gd name="T1" fmla="*/ 14 h 262"/>
              <a:gd name="T2" fmla="*/ 0 w 406"/>
              <a:gd name="T3" fmla="*/ 58 h 262"/>
              <a:gd name="T4" fmla="*/ 9 w 406"/>
              <a:gd name="T5" fmla="*/ 107 h 262"/>
              <a:gd name="T6" fmla="*/ 47 w 406"/>
              <a:gd name="T7" fmla="*/ 208 h 262"/>
              <a:gd name="T8" fmla="*/ 68 w 406"/>
              <a:gd name="T9" fmla="*/ 262 h 262"/>
              <a:gd name="T10" fmla="*/ 305 w 406"/>
              <a:gd name="T11" fmla="*/ 249 h 262"/>
              <a:gd name="T12" fmla="*/ 345 w 406"/>
              <a:gd name="T13" fmla="*/ 262 h 262"/>
              <a:gd name="T14" fmla="*/ 369 w 406"/>
              <a:gd name="T15" fmla="*/ 210 h 262"/>
              <a:gd name="T16" fmla="*/ 359 w 406"/>
              <a:gd name="T17" fmla="*/ 173 h 262"/>
              <a:gd name="T18" fmla="*/ 400 w 406"/>
              <a:gd name="T19" fmla="*/ 166 h 262"/>
              <a:gd name="T20" fmla="*/ 406 w 406"/>
              <a:gd name="T21" fmla="*/ 108 h 262"/>
              <a:gd name="T22" fmla="*/ 381 w 406"/>
              <a:gd name="T23" fmla="*/ 82 h 262"/>
              <a:gd name="T24" fmla="*/ 339 w 406"/>
              <a:gd name="T25" fmla="*/ 58 h 262"/>
              <a:gd name="T26" fmla="*/ 349 w 406"/>
              <a:gd name="T27" fmla="*/ 24 h 262"/>
              <a:gd name="T28" fmla="*/ 331 w 406"/>
              <a:gd name="T29" fmla="*/ 0 h 262"/>
              <a:gd name="T30" fmla="*/ 242 w 406"/>
              <a:gd name="T31" fmla="*/ 3 h 262"/>
              <a:gd name="T32" fmla="*/ 152 w 406"/>
              <a:gd name="T33" fmla="*/ 7 h 262"/>
              <a:gd name="T34" fmla="*/ 7 w 406"/>
              <a:gd name="T35" fmla="*/ 1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6" h="262">
                <a:moveTo>
                  <a:pt x="7" y="14"/>
                </a:moveTo>
                <a:lnTo>
                  <a:pt x="0" y="58"/>
                </a:lnTo>
                <a:lnTo>
                  <a:pt x="9" y="107"/>
                </a:lnTo>
                <a:lnTo>
                  <a:pt x="47" y="208"/>
                </a:lnTo>
                <a:lnTo>
                  <a:pt x="68" y="262"/>
                </a:lnTo>
                <a:lnTo>
                  <a:pt x="305" y="249"/>
                </a:lnTo>
                <a:lnTo>
                  <a:pt x="345" y="262"/>
                </a:lnTo>
                <a:lnTo>
                  <a:pt x="369" y="210"/>
                </a:lnTo>
                <a:lnTo>
                  <a:pt x="359" y="173"/>
                </a:lnTo>
                <a:lnTo>
                  <a:pt x="400" y="166"/>
                </a:lnTo>
                <a:lnTo>
                  <a:pt x="406" y="108"/>
                </a:lnTo>
                <a:lnTo>
                  <a:pt x="381" y="82"/>
                </a:lnTo>
                <a:lnTo>
                  <a:pt x="339" y="58"/>
                </a:lnTo>
                <a:lnTo>
                  <a:pt x="349" y="24"/>
                </a:lnTo>
                <a:lnTo>
                  <a:pt x="331" y="0"/>
                </a:lnTo>
                <a:lnTo>
                  <a:pt x="242" y="3"/>
                </a:lnTo>
                <a:lnTo>
                  <a:pt x="152" y="7"/>
                </a:lnTo>
                <a:lnTo>
                  <a:pt x="7" y="14"/>
                </a:lnTo>
                <a:close/>
              </a:path>
            </a:pathLst>
          </a:custGeom>
          <a:solidFill>
            <a:schemeClr val="accent5"/>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451" name="Freeform 189"/>
          <p:cNvSpPr>
            <a:spLocks/>
          </p:cNvSpPr>
          <p:nvPr/>
        </p:nvSpPr>
        <p:spPr bwMode="auto">
          <a:xfrm>
            <a:off x="5366730" y="3408843"/>
            <a:ext cx="920587" cy="817015"/>
          </a:xfrm>
          <a:custGeom>
            <a:avLst/>
            <a:gdLst>
              <a:gd name="T0" fmla="*/ 0 w 463"/>
              <a:gd name="T1" fmla="*/ 14 h 383"/>
              <a:gd name="T2" fmla="*/ 202 w 463"/>
              <a:gd name="T3" fmla="*/ 0 h 383"/>
              <a:gd name="T4" fmla="*/ 245 w 463"/>
              <a:gd name="T5" fmla="*/ 0 h 383"/>
              <a:gd name="T6" fmla="*/ 277 w 463"/>
              <a:gd name="T7" fmla="*/ 12 h 383"/>
              <a:gd name="T8" fmla="*/ 261 w 463"/>
              <a:gd name="T9" fmla="*/ 46 h 383"/>
              <a:gd name="T10" fmla="*/ 320 w 463"/>
              <a:gd name="T11" fmla="*/ 99 h 383"/>
              <a:gd name="T12" fmla="*/ 339 w 463"/>
              <a:gd name="T13" fmla="*/ 145 h 383"/>
              <a:gd name="T14" fmla="*/ 374 w 463"/>
              <a:gd name="T15" fmla="*/ 133 h 383"/>
              <a:gd name="T16" fmla="*/ 372 w 463"/>
              <a:gd name="T17" fmla="*/ 199 h 383"/>
              <a:gd name="T18" fmla="*/ 407 w 463"/>
              <a:gd name="T19" fmla="*/ 218 h 383"/>
              <a:gd name="T20" fmla="*/ 424 w 463"/>
              <a:gd name="T21" fmla="*/ 275 h 383"/>
              <a:gd name="T22" fmla="*/ 450 w 463"/>
              <a:gd name="T23" fmla="*/ 279 h 383"/>
              <a:gd name="T24" fmla="*/ 463 w 463"/>
              <a:gd name="T25" fmla="*/ 302 h 383"/>
              <a:gd name="T26" fmla="*/ 432 w 463"/>
              <a:gd name="T27" fmla="*/ 335 h 383"/>
              <a:gd name="T28" fmla="*/ 421 w 463"/>
              <a:gd name="T29" fmla="*/ 373 h 383"/>
              <a:gd name="T30" fmla="*/ 378 w 463"/>
              <a:gd name="T31" fmla="*/ 383 h 383"/>
              <a:gd name="T32" fmla="*/ 388 w 463"/>
              <a:gd name="T33" fmla="*/ 341 h 383"/>
              <a:gd name="T34" fmla="*/ 215 w 463"/>
              <a:gd name="T35" fmla="*/ 356 h 383"/>
              <a:gd name="T36" fmla="*/ 91 w 463"/>
              <a:gd name="T37" fmla="*/ 372 h 383"/>
              <a:gd name="T38" fmla="*/ 82 w 463"/>
              <a:gd name="T39" fmla="*/ 331 h 383"/>
              <a:gd name="T40" fmla="*/ 74 w 463"/>
              <a:gd name="T41" fmla="*/ 209 h 383"/>
              <a:gd name="T42" fmla="*/ 73 w 463"/>
              <a:gd name="T43" fmla="*/ 143 h 383"/>
              <a:gd name="T44" fmla="*/ 30 w 463"/>
              <a:gd name="T45" fmla="*/ 112 h 383"/>
              <a:gd name="T46" fmla="*/ 46 w 463"/>
              <a:gd name="T47" fmla="*/ 85 h 383"/>
              <a:gd name="T48" fmla="*/ 26 w 463"/>
              <a:gd name="T49" fmla="*/ 69 h 383"/>
              <a:gd name="T50" fmla="*/ 0 w 463"/>
              <a:gd name="T51" fmla="*/ 14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3" h="383">
                <a:moveTo>
                  <a:pt x="0" y="14"/>
                </a:moveTo>
                <a:lnTo>
                  <a:pt x="202" y="0"/>
                </a:lnTo>
                <a:lnTo>
                  <a:pt x="245" y="0"/>
                </a:lnTo>
                <a:lnTo>
                  <a:pt x="277" y="12"/>
                </a:lnTo>
                <a:lnTo>
                  <a:pt x="261" y="46"/>
                </a:lnTo>
                <a:lnTo>
                  <a:pt x="320" y="99"/>
                </a:lnTo>
                <a:lnTo>
                  <a:pt x="339" y="145"/>
                </a:lnTo>
                <a:lnTo>
                  <a:pt x="374" y="133"/>
                </a:lnTo>
                <a:lnTo>
                  <a:pt x="372" y="199"/>
                </a:lnTo>
                <a:lnTo>
                  <a:pt x="407" y="218"/>
                </a:lnTo>
                <a:lnTo>
                  <a:pt x="424" y="275"/>
                </a:lnTo>
                <a:lnTo>
                  <a:pt x="450" y="279"/>
                </a:lnTo>
                <a:lnTo>
                  <a:pt x="463" y="302"/>
                </a:lnTo>
                <a:lnTo>
                  <a:pt x="432" y="335"/>
                </a:lnTo>
                <a:lnTo>
                  <a:pt x="421" y="373"/>
                </a:lnTo>
                <a:lnTo>
                  <a:pt x="378" y="383"/>
                </a:lnTo>
                <a:lnTo>
                  <a:pt x="388" y="341"/>
                </a:lnTo>
                <a:lnTo>
                  <a:pt x="215" y="356"/>
                </a:lnTo>
                <a:lnTo>
                  <a:pt x="91" y="372"/>
                </a:lnTo>
                <a:lnTo>
                  <a:pt x="82" y="331"/>
                </a:lnTo>
                <a:lnTo>
                  <a:pt x="74" y="209"/>
                </a:lnTo>
                <a:lnTo>
                  <a:pt x="73" y="143"/>
                </a:lnTo>
                <a:lnTo>
                  <a:pt x="30" y="112"/>
                </a:lnTo>
                <a:lnTo>
                  <a:pt x="46" y="85"/>
                </a:lnTo>
                <a:lnTo>
                  <a:pt x="26" y="69"/>
                </a:lnTo>
                <a:lnTo>
                  <a:pt x="0" y="14"/>
                </a:lnTo>
                <a:close/>
              </a:path>
            </a:pathLst>
          </a:custGeom>
          <a:solidFill>
            <a:srgbClr val="00BBFE"/>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457" name="Freeform 195"/>
          <p:cNvSpPr>
            <a:spLocks/>
          </p:cNvSpPr>
          <p:nvPr/>
        </p:nvSpPr>
        <p:spPr bwMode="auto">
          <a:xfrm>
            <a:off x="6812228" y="4277055"/>
            <a:ext cx="749592" cy="836213"/>
          </a:xfrm>
          <a:custGeom>
            <a:avLst/>
            <a:gdLst>
              <a:gd name="T0" fmla="*/ 0 w 377"/>
              <a:gd name="T1" fmla="*/ 24 h 392"/>
              <a:gd name="T2" fmla="*/ 4 w 377"/>
              <a:gd name="T3" fmla="*/ 24 h 392"/>
              <a:gd name="T4" fmla="*/ 91 w 377"/>
              <a:gd name="T5" fmla="*/ 8 h 392"/>
              <a:gd name="T6" fmla="*/ 170 w 377"/>
              <a:gd name="T7" fmla="*/ 0 h 392"/>
              <a:gd name="T8" fmla="*/ 158 w 377"/>
              <a:gd name="T9" fmla="*/ 21 h 392"/>
              <a:gd name="T10" fmla="*/ 182 w 377"/>
              <a:gd name="T11" fmla="*/ 21 h 392"/>
              <a:gd name="T12" fmla="*/ 316 w 377"/>
              <a:gd name="T13" fmla="*/ 142 h 392"/>
              <a:gd name="T14" fmla="*/ 369 w 377"/>
              <a:gd name="T15" fmla="*/ 220 h 392"/>
              <a:gd name="T16" fmla="*/ 377 w 377"/>
              <a:gd name="T17" fmla="*/ 273 h 392"/>
              <a:gd name="T18" fmla="*/ 359 w 377"/>
              <a:gd name="T19" fmla="*/ 286 h 392"/>
              <a:gd name="T20" fmla="*/ 369 w 377"/>
              <a:gd name="T21" fmla="*/ 340 h 392"/>
              <a:gd name="T22" fmla="*/ 331 w 377"/>
              <a:gd name="T23" fmla="*/ 342 h 392"/>
              <a:gd name="T24" fmla="*/ 331 w 377"/>
              <a:gd name="T25" fmla="*/ 386 h 392"/>
              <a:gd name="T26" fmla="*/ 302 w 377"/>
              <a:gd name="T27" fmla="*/ 363 h 392"/>
              <a:gd name="T28" fmla="*/ 107 w 377"/>
              <a:gd name="T29" fmla="*/ 392 h 392"/>
              <a:gd name="T30" fmla="*/ 64 w 377"/>
              <a:gd name="T31" fmla="*/ 309 h 392"/>
              <a:gd name="T32" fmla="*/ 96 w 377"/>
              <a:gd name="T33" fmla="*/ 251 h 392"/>
              <a:gd name="T34" fmla="*/ 53 w 377"/>
              <a:gd name="T35" fmla="*/ 221 h 392"/>
              <a:gd name="T36" fmla="*/ 0 w 377"/>
              <a:gd name="T37" fmla="*/ 2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7" h="392">
                <a:moveTo>
                  <a:pt x="0" y="24"/>
                </a:moveTo>
                <a:lnTo>
                  <a:pt x="4" y="24"/>
                </a:lnTo>
                <a:lnTo>
                  <a:pt x="91" y="8"/>
                </a:lnTo>
                <a:lnTo>
                  <a:pt x="170" y="0"/>
                </a:lnTo>
                <a:lnTo>
                  <a:pt x="158" y="21"/>
                </a:lnTo>
                <a:lnTo>
                  <a:pt x="182" y="21"/>
                </a:lnTo>
                <a:lnTo>
                  <a:pt x="316" y="142"/>
                </a:lnTo>
                <a:lnTo>
                  <a:pt x="369" y="220"/>
                </a:lnTo>
                <a:lnTo>
                  <a:pt x="377" y="273"/>
                </a:lnTo>
                <a:lnTo>
                  <a:pt x="359" y="286"/>
                </a:lnTo>
                <a:lnTo>
                  <a:pt x="369" y="340"/>
                </a:lnTo>
                <a:lnTo>
                  <a:pt x="331" y="342"/>
                </a:lnTo>
                <a:lnTo>
                  <a:pt x="331" y="386"/>
                </a:lnTo>
                <a:lnTo>
                  <a:pt x="302" y="363"/>
                </a:lnTo>
                <a:lnTo>
                  <a:pt x="107" y="392"/>
                </a:lnTo>
                <a:lnTo>
                  <a:pt x="64" y="309"/>
                </a:lnTo>
                <a:lnTo>
                  <a:pt x="96" y="251"/>
                </a:lnTo>
                <a:lnTo>
                  <a:pt x="53" y="221"/>
                </a:lnTo>
                <a:lnTo>
                  <a:pt x="0" y="24"/>
                </a:lnTo>
                <a:close/>
              </a:path>
            </a:pathLst>
          </a:custGeom>
          <a:solidFill>
            <a:srgbClr val="00BBFE"/>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459" name="Freeform 197"/>
          <p:cNvSpPr>
            <a:spLocks/>
          </p:cNvSpPr>
          <p:nvPr/>
        </p:nvSpPr>
        <p:spPr bwMode="auto">
          <a:xfrm>
            <a:off x="7136323" y="4166129"/>
            <a:ext cx="683978" cy="580229"/>
          </a:xfrm>
          <a:custGeom>
            <a:avLst/>
            <a:gdLst>
              <a:gd name="T0" fmla="*/ 13 w 344"/>
              <a:gd name="T1" fmla="*/ 48 h 272"/>
              <a:gd name="T2" fmla="*/ 40 w 344"/>
              <a:gd name="T3" fmla="*/ 22 h 272"/>
              <a:gd name="T4" fmla="*/ 143 w 344"/>
              <a:gd name="T5" fmla="*/ 0 h 272"/>
              <a:gd name="T6" fmla="*/ 174 w 344"/>
              <a:gd name="T7" fmla="*/ 15 h 272"/>
              <a:gd name="T8" fmla="*/ 241 w 344"/>
              <a:gd name="T9" fmla="*/ 3 h 272"/>
              <a:gd name="T10" fmla="*/ 295 w 344"/>
              <a:gd name="T11" fmla="*/ 42 h 272"/>
              <a:gd name="T12" fmla="*/ 344 w 344"/>
              <a:gd name="T13" fmla="*/ 73 h 272"/>
              <a:gd name="T14" fmla="*/ 316 w 344"/>
              <a:gd name="T15" fmla="*/ 154 h 272"/>
              <a:gd name="T16" fmla="*/ 275 w 344"/>
              <a:gd name="T17" fmla="*/ 195 h 272"/>
              <a:gd name="T18" fmla="*/ 229 w 344"/>
              <a:gd name="T19" fmla="*/ 208 h 272"/>
              <a:gd name="T20" fmla="*/ 239 w 344"/>
              <a:gd name="T21" fmla="*/ 241 h 272"/>
              <a:gd name="T22" fmla="*/ 210 w 344"/>
              <a:gd name="T23" fmla="*/ 272 h 272"/>
              <a:gd name="T24" fmla="*/ 157 w 344"/>
              <a:gd name="T25" fmla="*/ 195 h 272"/>
              <a:gd name="T26" fmla="*/ 22 w 344"/>
              <a:gd name="T27" fmla="*/ 73 h 272"/>
              <a:gd name="T28" fmla="*/ 0 w 344"/>
              <a:gd name="T29" fmla="*/ 73 h 272"/>
              <a:gd name="T30" fmla="*/ 13 w 344"/>
              <a:gd name="T31" fmla="*/ 4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4" h="272">
                <a:moveTo>
                  <a:pt x="13" y="48"/>
                </a:moveTo>
                <a:lnTo>
                  <a:pt x="40" y="22"/>
                </a:lnTo>
                <a:lnTo>
                  <a:pt x="143" y="0"/>
                </a:lnTo>
                <a:lnTo>
                  <a:pt x="174" y="15"/>
                </a:lnTo>
                <a:lnTo>
                  <a:pt x="241" y="3"/>
                </a:lnTo>
                <a:lnTo>
                  <a:pt x="295" y="42"/>
                </a:lnTo>
                <a:lnTo>
                  <a:pt x="344" y="73"/>
                </a:lnTo>
                <a:lnTo>
                  <a:pt x="316" y="154"/>
                </a:lnTo>
                <a:lnTo>
                  <a:pt x="275" y="195"/>
                </a:lnTo>
                <a:lnTo>
                  <a:pt x="229" y="208"/>
                </a:lnTo>
                <a:lnTo>
                  <a:pt x="239" y="241"/>
                </a:lnTo>
                <a:lnTo>
                  <a:pt x="210" y="272"/>
                </a:lnTo>
                <a:lnTo>
                  <a:pt x="157" y="195"/>
                </a:lnTo>
                <a:lnTo>
                  <a:pt x="22" y="73"/>
                </a:lnTo>
                <a:lnTo>
                  <a:pt x="0" y="73"/>
                </a:lnTo>
                <a:lnTo>
                  <a:pt x="13" y="48"/>
                </a:lnTo>
                <a:close/>
              </a:path>
            </a:pathLst>
          </a:custGeom>
          <a:solidFill>
            <a:srgbClr val="00BBFE"/>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55" name="Freeform 250"/>
          <p:cNvSpPr>
            <a:spLocks/>
          </p:cNvSpPr>
          <p:nvPr/>
        </p:nvSpPr>
        <p:spPr bwMode="auto">
          <a:xfrm>
            <a:off x="5641116" y="4778356"/>
            <a:ext cx="817195" cy="701823"/>
          </a:xfrm>
          <a:custGeom>
            <a:avLst/>
            <a:gdLst>
              <a:gd name="T0" fmla="*/ 0 w 411"/>
              <a:gd name="T1" fmla="*/ 8 h 329"/>
              <a:gd name="T2" fmla="*/ 207 w 411"/>
              <a:gd name="T3" fmla="*/ 0 h 329"/>
              <a:gd name="T4" fmla="*/ 244 w 411"/>
              <a:gd name="T5" fmla="*/ 68 h 329"/>
              <a:gd name="T6" fmla="*/ 212 w 411"/>
              <a:gd name="T7" fmla="*/ 147 h 329"/>
              <a:gd name="T8" fmla="*/ 202 w 411"/>
              <a:gd name="T9" fmla="*/ 183 h 329"/>
              <a:gd name="T10" fmla="*/ 340 w 411"/>
              <a:gd name="T11" fmla="*/ 168 h 329"/>
              <a:gd name="T12" fmla="*/ 350 w 411"/>
              <a:gd name="T13" fmla="*/ 221 h 329"/>
              <a:gd name="T14" fmla="*/ 307 w 411"/>
              <a:gd name="T15" fmla="*/ 216 h 329"/>
              <a:gd name="T16" fmla="*/ 288 w 411"/>
              <a:gd name="T17" fmla="*/ 239 h 329"/>
              <a:gd name="T18" fmla="*/ 311 w 411"/>
              <a:gd name="T19" fmla="*/ 254 h 329"/>
              <a:gd name="T20" fmla="*/ 349 w 411"/>
              <a:gd name="T21" fmla="*/ 236 h 329"/>
              <a:gd name="T22" fmla="*/ 350 w 411"/>
              <a:gd name="T23" fmla="*/ 261 h 329"/>
              <a:gd name="T24" fmla="*/ 370 w 411"/>
              <a:gd name="T25" fmla="*/ 240 h 329"/>
              <a:gd name="T26" fmla="*/ 384 w 411"/>
              <a:gd name="T27" fmla="*/ 240 h 329"/>
              <a:gd name="T28" fmla="*/ 367 w 411"/>
              <a:gd name="T29" fmla="*/ 283 h 329"/>
              <a:gd name="T30" fmla="*/ 400 w 411"/>
              <a:gd name="T31" fmla="*/ 292 h 329"/>
              <a:gd name="T32" fmla="*/ 411 w 411"/>
              <a:gd name="T33" fmla="*/ 315 h 329"/>
              <a:gd name="T34" fmla="*/ 396 w 411"/>
              <a:gd name="T35" fmla="*/ 322 h 329"/>
              <a:gd name="T36" fmla="*/ 374 w 411"/>
              <a:gd name="T37" fmla="*/ 307 h 329"/>
              <a:gd name="T38" fmla="*/ 337 w 411"/>
              <a:gd name="T39" fmla="*/ 296 h 329"/>
              <a:gd name="T40" fmla="*/ 345 w 411"/>
              <a:gd name="T41" fmla="*/ 325 h 329"/>
              <a:gd name="T42" fmla="*/ 325 w 411"/>
              <a:gd name="T43" fmla="*/ 329 h 329"/>
              <a:gd name="T44" fmla="*/ 309 w 411"/>
              <a:gd name="T45" fmla="*/ 302 h 329"/>
              <a:gd name="T46" fmla="*/ 299 w 411"/>
              <a:gd name="T47" fmla="*/ 319 h 329"/>
              <a:gd name="T48" fmla="*/ 239 w 411"/>
              <a:gd name="T49" fmla="*/ 319 h 329"/>
              <a:gd name="T50" fmla="*/ 239 w 411"/>
              <a:gd name="T51" fmla="*/ 302 h 329"/>
              <a:gd name="T52" fmla="*/ 216 w 411"/>
              <a:gd name="T53" fmla="*/ 283 h 329"/>
              <a:gd name="T54" fmla="*/ 170 w 411"/>
              <a:gd name="T55" fmla="*/ 281 h 329"/>
              <a:gd name="T56" fmla="*/ 208 w 411"/>
              <a:gd name="T57" fmla="*/ 302 h 329"/>
              <a:gd name="T58" fmla="*/ 155 w 411"/>
              <a:gd name="T59" fmla="*/ 314 h 329"/>
              <a:gd name="T60" fmla="*/ 72 w 411"/>
              <a:gd name="T61" fmla="*/ 299 h 329"/>
              <a:gd name="T62" fmla="*/ 41 w 411"/>
              <a:gd name="T63" fmla="*/ 302 h 329"/>
              <a:gd name="T64" fmla="*/ 52 w 411"/>
              <a:gd name="T65" fmla="*/ 192 h 329"/>
              <a:gd name="T66" fmla="*/ 2 w 411"/>
              <a:gd name="T67" fmla="*/ 106 h 329"/>
              <a:gd name="T68" fmla="*/ 0 w 411"/>
              <a:gd name="T69" fmla="*/ 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1" h="329">
                <a:moveTo>
                  <a:pt x="0" y="8"/>
                </a:moveTo>
                <a:lnTo>
                  <a:pt x="207" y="0"/>
                </a:lnTo>
                <a:lnTo>
                  <a:pt x="244" y="68"/>
                </a:lnTo>
                <a:lnTo>
                  <a:pt x="212" y="147"/>
                </a:lnTo>
                <a:lnTo>
                  <a:pt x="202" y="183"/>
                </a:lnTo>
                <a:lnTo>
                  <a:pt x="340" y="168"/>
                </a:lnTo>
                <a:lnTo>
                  <a:pt x="350" y="221"/>
                </a:lnTo>
                <a:lnTo>
                  <a:pt x="307" y="216"/>
                </a:lnTo>
                <a:lnTo>
                  <a:pt x="288" y="239"/>
                </a:lnTo>
                <a:lnTo>
                  <a:pt x="311" y="254"/>
                </a:lnTo>
                <a:lnTo>
                  <a:pt x="349" y="236"/>
                </a:lnTo>
                <a:lnTo>
                  <a:pt x="350" y="261"/>
                </a:lnTo>
                <a:lnTo>
                  <a:pt x="370" y="240"/>
                </a:lnTo>
                <a:lnTo>
                  <a:pt x="384" y="240"/>
                </a:lnTo>
                <a:lnTo>
                  <a:pt x="367" y="283"/>
                </a:lnTo>
                <a:lnTo>
                  <a:pt x="400" y="292"/>
                </a:lnTo>
                <a:lnTo>
                  <a:pt x="411" y="315"/>
                </a:lnTo>
                <a:lnTo>
                  <a:pt x="396" y="322"/>
                </a:lnTo>
                <a:lnTo>
                  <a:pt x="374" y="307"/>
                </a:lnTo>
                <a:lnTo>
                  <a:pt x="337" y="296"/>
                </a:lnTo>
                <a:lnTo>
                  <a:pt x="345" y="325"/>
                </a:lnTo>
                <a:lnTo>
                  <a:pt x="325" y="329"/>
                </a:lnTo>
                <a:lnTo>
                  <a:pt x="309" y="302"/>
                </a:lnTo>
                <a:lnTo>
                  <a:pt x="299" y="319"/>
                </a:lnTo>
                <a:lnTo>
                  <a:pt x="239" y="319"/>
                </a:lnTo>
                <a:lnTo>
                  <a:pt x="239" y="302"/>
                </a:lnTo>
                <a:lnTo>
                  <a:pt x="216" y="283"/>
                </a:lnTo>
                <a:lnTo>
                  <a:pt x="170" y="281"/>
                </a:lnTo>
                <a:lnTo>
                  <a:pt x="208" y="302"/>
                </a:lnTo>
                <a:lnTo>
                  <a:pt x="155" y="314"/>
                </a:lnTo>
                <a:lnTo>
                  <a:pt x="72" y="299"/>
                </a:lnTo>
                <a:lnTo>
                  <a:pt x="41" y="302"/>
                </a:lnTo>
                <a:lnTo>
                  <a:pt x="52" y="192"/>
                </a:lnTo>
                <a:lnTo>
                  <a:pt x="2" y="106"/>
                </a:lnTo>
                <a:lnTo>
                  <a:pt x="0" y="8"/>
                </a:lnTo>
                <a:close/>
              </a:path>
            </a:pathLst>
          </a:custGeom>
          <a:solidFill>
            <a:schemeClr val="bg2"/>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61" name="Freeform 256"/>
          <p:cNvSpPr>
            <a:spLocks/>
          </p:cNvSpPr>
          <p:nvPr/>
        </p:nvSpPr>
        <p:spPr bwMode="auto">
          <a:xfrm>
            <a:off x="6136204" y="3950676"/>
            <a:ext cx="1169125" cy="447971"/>
          </a:xfrm>
          <a:custGeom>
            <a:avLst/>
            <a:gdLst>
              <a:gd name="T0" fmla="*/ 36 w 588"/>
              <a:gd name="T1" fmla="*/ 96 h 210"/>
              <a:gd name="T2" fmla="*/ 36 w 588"/>
              <a:gd name="T3" fmla="*/ 99 h 210"/>
              <a:gd name="T4" fmla="*/ 26 w 588"/>
              <a:gd name="T5" fmla="*/ 119 h 210"/>
              <a:gd name="T6" fmla="*/ 37 w 588"/>
              <a:gd name="T7" fmla="*/ 145 h 210"/>
              <a:gd name="T8" fmla="*/ 0 w 588"/>
              <a:gd name="T9" fmla="*/ 170 h 210"/>
              <a:gd name="T10" fmla="*/ 9 w 588"/>
              <a:gd name="T11" fmla="*/ 210 h 210"/>
              <a:gd name="T12" fmla="*/ 161 w 588"/>
              <a:gd name="T13" fmla="*/ 197 h 210"/>
              <a:gd name="T14" fmla="*/ 345 w 588"/>
              <a:gd name="T15" fmla="*/ 176 h 210"/>
              <a:gd name="T16" fmla="*/ 436 w 588"/>
              <a:gd name="T17" fmla="*/ 160 h 210"/>
              <a:gd name="T18" fmla="*/ 455 w 588"/>
              <a:gd name="T19" fmla="*/ 106 h 210"/>
              <a:gd name="T20" fmla="*/ 488 w 588"/>
              <a:gd name="T21" fmla="*/ 104 h 210"/>
              <a:gd name="T22" fmla="*/ 588 w 588"/>
              <a:gd name="T23" fmla="*/ 0 h 210"/>
              <a:gd name="T24" fmla="*/ 458 w 588"/>
              <a:gd name="T25" fmla="*/ 27 h 210"/>
              <a:gd name="T26" fmla="*/ 153 w 588"/>
              <a:gd name="T27" fmla="*/ 68 h 210"/>
              <a:gd name="T28" fmla="*/ 156 w 588"/>
              <a:gd name="T29" fmla="*/ 81 h 210"/>
              <a:gd name="T30" fmla="*/ 36 w 588"/>
              <a:gd name="T31" fmla="*/ 9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8" h="210">
                <a:moveTo>
                  <a:pt x="36" y="96"/>
                </a:moveTo>
                <a:lnTo>
                  <a:pt x="36" y="99"/>
                </a:lnTo>
                <a:lnTo>
                  <a:pt x="26" y="119"/>
                </a:lnTo>
                <a:lnTo>
                  <a:pt x="37" y="145"/>
                </a:lnTo>
                <a:lnTo>
                  <a:pt x="0" y="170"/>
                </a:lnTo>
                <a:lnTo>
                  <a:pt x="9" y="210"/>
                </a:lnTo>
                <a:lnTo>
                  <a:pt x="161" y="197"/>
                </a:lnTo>
                <a:lnTo>
                  <a:pt x="345" y="176"/>
                </a:lnTo>
                <a:lnTo>
                  <a:pt x="436" y="160"/>
                </a:lnTo>
                <a:lnTo>
                  <a:pt x="455" y="106"/>
                </a:lnTo>
                <a:lnTo>
                  <a:pt x="488" y="104"/>
                </a:lnTo>
                <a:lnTo>
                  <a:pt x="588" y="0"/>
                </a:lnTo>
                <a:lnTo>
                  <a:pt x="458" y="27"/>
                </a:lnTo>
                <a:lnTo>
                  <a:pt x="153" y="68"/>
                </a:lnTo>
                <a:lnTo>
                  <a:pt x="156" y="81"/>
                </a:lnTo>
                <a:lnTo>
                  <a:pt x="36" y="96"/>
                </a:lnTo>
                <a:close/>
              </a:path>
            </a:pathLst>
          </a:custGeom>
          <a:solidFill>
            <a:schemeClr val="accent5"/>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63" name="Freeform 258"/>
          <p:cNvSpPr>
            <a:spLocks/>
          </p:cNvSpPr>
          <p:nvPr/>
        </p:nvSpPr>
        <p:spPr bwMode="auto">
          <a:xfrm>
            <a:off x="6022871" y="4368782"/>
            <a:ext cx="473217" cy="898077"/>
          </a:xfrm>
          <a:custGeom>
            <a:avLst/>
            <a:gdLst>
              <a:gd name="T0" fmla="*/ 68 w 238"/>
              <a:gd name="T1" fmla="*/ 15 h 421"/>
              <a:gd name="T2" fmla="*/ 32 w 238"/>
              <a:gd name="T3" fmla="*/ 85 h 421"/>
              <a:gd name="T4" fmla="*/ 0 w 238"/>
              <a:gd name="T5" fmla="*/ 133 h 421"/>
              <a:gd name="T6" fmla="*/ 11 w 238"/>
              <a:gd name="T7" fmla="*/ 188 h 421"/>
              <a:gd name="T8" fmla="*/ 48 w 238"/>
              <a:gd name="T9" fmla="*/ 264 h 421"/>
              <a:gd name="T10" fmla="*/ 19 w 238"/>
              <a:gd name="T11" fmla="*/ 339 h 421"/>
              <a:gd name="T12" fmla="*/ 7 w 238"/>
              <a:gd name="T13" fmla="*/ 379 h 421"/>
              <a:gd name="T14" fmla="*/ 147 w 238"/>
              <a:gd name="T15" fmla="*/ 363 h 421"/>
              <a:gd name="T16" fmla="*/ 152 w 238"/>
              <a:gd name="T17" fmla="*/ 415 h 421"/>
              <a:gd name="T18" fmla="*/ 179 w 238"/>
              <a:gd name="T19" fmla="*/ 421 h 421"/>
              <a:gd name="T20" fmla="*/ 187 w 238"/>
              <a:gd name="T21" fmla="*/ 395 h 421"/>
              <a:gd name="T22" fmla="*/ 238 w 238"/>
              <a:gd name="T23" fmla="*/ 386 h 421"/>
              <a:gd name="T24" fmla="*/ 226 w 238"/>
              <a:gd name="T25" fmla="*/ 303 h 421"/>
              <a:gd name="T26" fmla="*/ 224 w 238"/>
              <a:gd name="T27" fmla="*/ 0 h 421"/>
              <a:gd name="T28" fmla="*/ 68 w 238"/>
              <a:gd name="T29" fmla="*/ 1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8" h="421">
                <a:moveTo>
                  <a:pt x="68" y="15"/>
                </a:moveTo>
                <a:lnTo>
                  <a:pt x="32" y="85"/>
                </a:lnTo>
                <a:lnTo>
                  <a:pt x="0" y="133"/>
                </a:lnTo>
                <a:lnTo>
                  <a:pt x="11" y="188"/>
                </a:lnTo>
                <a:lnTo>
                  <a:pt x="48" y="264"/>
                </a:lnTo>
                <a:lnTo>
                  <a:pt x="19" y="339"/>
                </a:lnTo>
                <a:lnTo>
                  <a:pt x="7" y="379"/>
                </a:lnTo>
                <a:lnTo>
                  <a:pt x="147" y="363"/>
                </a:lnTo>
                <a:lnTo>
                  <a:pt x="152" y="415"/>
                </a:lnTo>
                <a:lnTo>
                  <a:pt x="179" y="421"/>
                </a:lnTo>
                <a:lnTo>
                  <a:pt x="187" y="395"/>
                </a:lnTo>
                <a:lnTo>
                  <a:pt x="238" y="386"/>
                </a:lnTo>
                <a:lnTo>
                  <a:pt x="226" y="303"/>
                </a:lnTo>
                <a:lnTo>
                  <a:pt x="224" y="0"/>
                </a:lnTo>
                <a:lnTo>
                  <a:pt x="68" y="15"/>
                </a:lnTo>
                <a:close/>
              </a:path>
            </a:pathLst>
          </a:custGeom>
          <a:solidFill>
            <a:schemeClr val="bg2"/>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65" name="Freeform 260"/>
          <p:cNvSpPr>
            <a:spLocks/>
          </p:cNvSpPr>
          <p:nvPr/>
        </p:nvSpPr>
        <p:spPr bwMode="auto">
          <a:xfrm>
            <a:off x="6470239" y="4328252"/>
            <a:ext cx="540819" cy="898077"/>
          </a:xfrm>
          <a:custGeom>
            <a:avLst/>
            <a:gdLst>
              <a:gd name="T0" fmla="*/ 0 w 272"/>
              <a:gd name="T1" fmla="*/ 22 h 421"/>
              <a:gd name="T2" fmla="*/ 177 w 272"/>
              <a:gd name="T3" fmla="*/ 0 h 421"/>
              <a:gd name="T4" fmla="*/ 233 w 272"/>
              <a:gd name="T5" fmla="*/ 195 h 421"/>
              <a:gd name="T6" fmla="*/ 272 w 272"/>
              <a:gd name="T7" fmla="*/ 226 h 421"/>
              <a:gd name="T8" fmla="*/ 240 w 272"/>
              <a:gd name="T9" fmla="*/ 284 h 421"/>
              <a:gd name="T10" fmla="*/ 271 w 272"/>
              <a:gd name="T11" fmla="*/ 337 h 421"/>
              <a:gd name="T12" fmla="*/ 90 w 272"/>
              <a:gd name="T13" fmla="*/ 357 h 421"/>
              <a:gd name="T14" fmla="*/ 97 w 272"/>
              <a:gd name="T15" fmla="*/ 404 h 421"/>
              <a:gd name="T16" fmla="*/ 71 w 272"/>
              <a:gd name="T17" fmla="*/ 421 h 421"/>
              <a:gd name="T18" fmla="*/ 50 w 272"/>
              <a:gd name="T19" fmla="*/ 361 h 421"/>
              <a:gd name="T20" fmla="*/ 37 w 272"/>
              <a:gd name="T21" fmla="*/ 410 h 421"/>
              <a:gd name="T22" fmla="*/ 15 w 272"/>
              <a:gd name="T23" fmla="*/ 404 h 421"/>
              <a:gd name="T24" fmla="*/ 8 w 272"/>
              <a:gd name="T25" fmla="*/ 356 h 421"/>
              <a:gd name="T26" fmla="*/ 1 w 272"/>
              <a:gd name="T27" fmla="*/ 315 h 421"/>
              <a:gd name="T28" fmla="*/ 0 w 272"/>
              <a:gd name="T29" fmla="*/ 2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421">
                <a:moveTo>
                  <a:pt x="0" y="22"/>
                </a:moveTo>
                <a:lnTo>
                  <a:pt x="177" y="0"/>
                </a:lnTo>
                <a:lnTo>
                  <a:pt x="233" y="195"/>
                </a:lnTo>
                <a:lnTo>
                  <a:pt x="272" y="226"/>
                </a:lnTo>
                <a:lnTo>
                  <a:pt x="240" y="284"/>
                </a:lnTo>
                <a:lnTo>
                  <a:pt x="271" y="337"/>
                </a:lnTo>
                <a:lnTo>
                  <a:pt x="90" y="357"/>
                </a:lnTo>
                <a:lnTo>
                  <a:pt x="97" y="404"/>
                </a:lnTo>
                <a:lnTo>
                  <a:pt x="71" y="421"/>
                </a:lnTo>
                <a:lnTo>
                  <a:pt x="50" y="361"/>
                </a:lnTo>
                <a:lnTo>
                  <a:pt x="37" y="410"/>
                </a:lnTo>
                <a:lnTo>
                  <a:pt x="15" y="404"/>
                </a:lnTo>
                <a:lnTo>
                  <a:pt x="8" y="356"/>
                </a:lnTo>
                <a:lnTo>
                  <a:pt x="1" y="315"/>
                </a:lnTo>
                <a:lnTo>
                  <a:pt x="0" y="22"/>
                </a:lnTo>
                <a:close/>
              </a:path>
            </a:pathLst>
          </a:custGeom>
          <a:solidFill>
            <a:srgbClr val="00BBFE"/>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67" name="Freeform 264"/>
          <p:cNvSpPr>
            <a:spLocks/>
          </p:cNvSpPr>
          <p:nvPr/>
        </p:nvSpPr>
        <p:spPr bwMode="auto">
          <a:xfrm>
            <a:off x="6651176" y="5002343"/>
            <a:ext cx="1272516" cy="927942"/>
          </a:xfrm>
          <a:custGeom>
            <a:avLst/>
            <a:gdLst>
              <a:gd name="T0" fmla="*/ 0 w 640"/>
              <a:gd name="T1" fmla="*/ 42 h 435"/>
              <a:gd name="T2" fmla="*/ 175 w 640"/>
              <a:gd name="T3" fmla="*/ 24 h 435"/>
              <a:gd name="T4" fmla="*/ 194 w 640"/>
              <a:gd name="T5" fmla="*/ 52 h 435"/>
              <a:gd name="T6" fmla="*/ 383 w 640"/>
              <a:gd name="T7" fmla="*/ 24 h 435"/>
              <a:gd name="T8" fmla="*/ 415 w 640"/>
              <a:gd name="T9" fmla="*/ 47 h 435"/>
              <a:gd name="T10" fmla="*/ 415 w 640"/>
              <a:gd name="T11" fmla="*/ 4 h 435"/>
              <a:gd name="T12" fmla="*/ 413 w 640"/>
              <a:gd name="T13" fmla="*/ 0 h 435"/>
              <a:gd name="T14" fmla="*/ 451 w 640"/>
              <a:gd name="T15" fmla="*/ 3 h 435"/>
              <a:gd name="T16" fmla="*/ 490 w 640"/>
              <a:gd name="T17" fmla="*/ 68 h 435"/>
              <a:gd name="T18" fmla="*/ 555 w 640"/>
              <a:gd name="T19" fmla="*/ 160 h 435"/>
              <a:gd name="T20" fmla="*/ 585 w 640"/>
              <a:gd name="T21" fmla="*/ 239 h 435"/>
              <a:gd name="T22" fmla="*/ 633 w 640"/>
              <a:gd name="T23" fmla="*/ 294 h 435"/>
              <a:gd name="T24" fmla="*/ 640 w 640"/>
              <a:gd name="T25" fmla="*/ 374 h 435"/>
              <a:gd name="T26" fmla="*/ 625 w 640"/>
              <a:gd name="T27" fmla="*/ 422 h 435"/>
              <a:gd name="T28" fmla="*/ 558 w 640"/>
              <a:gd name="T29" fmla="*/ 435 h 435"/>
              <a:gd name="T30" fmla="*/ 547 w 640"/>
              <a:gd name="T31" fmla="*/ 415 h 435"/>
              <a:gd name="T32" fmla="*/ 500 w 640"/>
              <a:gd name="T33" fmla="*/ 386 h 435"/>
              <a:gd name="T34" fmla="*/ 484 w 640"/>
              <a:gd name="T35" fmla="*/ 355 h 435"/>
              <a:gd name="T36" fmla="*/ 471 w 640"/>
              <a:gd name="T37" fmla="*/ 344 h 435"/>
              <a:gd name="T38" fmla="*/ 465 w 640"/>
              <a:gd name="T39" fmla="*/ 316 h 435"/>
              <a:gd name="T40" fmla="*/ 453 w 640"/>
              <a:gd name="T41" fmla="*/ 325 h 435"/>
              <a:gd name="T42" fmla="*/ 415 w 640"/>
              <a:gd name="T43" fmla="*/ 288 h 435"/>
              <a:gd name="T44" fmla="*/ 425 w 640"/>
              <a:gd name="T45" fmla="*/ 254 h 435"/>
              <a:gd name="T46" fmla="*/ 415 w 640"/>
              <a:gd name="T47" fmla="*/ 235 h 435"/>
              <a:gd name="T48" fmla="*/ 405 w 640"/>
              <a:gd name="T49" fmla="*/ 241 h 435"/>
              <a:gd name="T50" fmla="*/ 406 w 640"/>
              <a:gd name="T51" fmla="*/ 261 h 435"/>
              <a:gd name="T52" fmla="*/ 393 w 640"/>
              <a:gd name="T53" fmla="*/ 235 h 435"/>
              <a:gd name="T54" fmla="*/ 394 w 640"/>
              <a:gd name="T55" fmla="*/ 174 h 435"/>
              <a:gd name="T56" fmla="*/ 371 w 640"/>
              <a:gd name="T57" fmla="*/ 138 h 435"/>
              <a:gd name="T58" fmla="*/ 311 w 640"/>
              <a:gd name="T59" fmla="*/ 107 h 435"/>
              <a:gd name="T60" fmla="*/ 281 w 640"/>
              <a:gd name="T61" fmla="*/ 73 h 435"/>
              <a:gd name="T62" fmla="*/ 247 w 640"/>
              <a:gd name="T63" fmla="*/ 70 h 435"/>
              <a:gd name="T64" fmla="*/ 233 w 640"/>
              <a:gd name="T65" fmla="*/ 91 h 435"/>
              <a:gd name="T66" fmla="*/ 184 w 640"/>
              <a:gd name="T67" fmla="*/ 106 h 435"/>
              <a:gd name="T68" fmla="*/ 154 w 640"/>
              <a:gd name="T69" fmla="*/ 91 h 435"/>
              <a:gd name="T70" fmla="*/ 139 w 640"/>
              <a:gd name="T71" fmla="*/ 68 h 435"/>
              <a:gd name="T72" fmla="*/ 46 w 640"/>
              <a:gd name="T73" fmla="*/ 89 h 435"/>
              <a:gd name="T74" fmla="*/ 26 w 640"/>
              <a:gd name="T75" fmla="*/ 72 h 435"/>
              <a:gd name="T76" fmla="*/ 5 w 640"/>
              <a:gd name="T77" fmla="*/ 90 h 435"/>
              <a:gd name="T78" fmla="*/ 0 w 640"/>
              <a:gd name="T79" fmla="*/ 4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0" h="435">
                <a:moveTo>
                  <a:pt x="0" y="42"/>
                </a:moveTo>
                <a:lnTo>
                  <a:pt x="175" y="24"/>
                </a:lnTo>
                <a:lnTo>
                  <a:pt x="194" y="52"/>
                </a:lnTo>
                <a:lnTo>
                  <a:pt x="383" y="24"/>
                </a:lnTo>
                <a:lnTo>
                  <a:pt x="415" y="47"/>
                </a:lnTo>
                <a:lnTo>
                  <a:pt x="415" y="4"/>
                </a:lnTo>
                <a:lnTo>
                  <a:pt x="413" y="0"/>
                </a:lnTo>
                <a:lnTo>
                  <a:pt x="451" y="3"/>
                </a:lnTo>
                <a:lnTo>
                  <a:pt x="490" y="68"/>
                </a:lnTo>
                <a:lnTo>
                  <a:pt x="555" y="160"/>
                </a:lnTo>
                <a:lnTo>
                  <a:pt x="585" y="239"/>
                </a:lnTo>
                <a:lnTo>
                  <a:pt x="633" y="294"/>
                </a:lnTo>
                <a:lnTo>
                  <a:pt x="640" y="374"/>
                </a:lnTo>
                <a:lnTo>
                  <a:pt x="625" y="422"/>
                </a:lnTo>
                <a:lnTo>
                  <a:pt x="558" y="435"/>
                </a:lnTo>
                <a:lnTo>
                  <a:pt x="547" y="415"/>
                </a:lnTo>
                <a:lnTo>
                  <a:pt x="500" y="386"/>
                </a:lnTo>
                <a:lnTo>
                  <a:pt x="484" y="355"/>
                </a:lnTo>
                <a:lnTo>
                  <a:pt x="471" y="344"/>
                </a:lnTo>
                <a:lnTo>
                  <a:pt x="465" y="316"/>
                </a:lnTo>
                <a:lnTo>
                  <a:pt x="453" y="325"/>
                </a:lnTo>
                <a:lnTo>
                  <a:pt x="415" y="288"/>
                </a:lnTo>
                <a:lnTo>
                  <a:pt x="425" y="254"/>
                </a:lnTo>
                <a:lnTo>
                  <a:pt x="415" y="235"/>
                </a:lnTo>
                <a:lnTo>
                  <a:pt x="405" y="241"/>
                </a:lnTo>
                <a:lnTo>
                  <a:pt x="406" y="261"/>
                </a:lnTo>
                <a:lnTo>
                  <a:pt x="393" y="235"/>
                </a:lnTo>
                <a:lnTo>
                  <a:pt x="394" y="174"/>
                </a:lnTo>
                <a:lnTo>
                  <a:pt x="371" y="138"/>
                </a:lnTo>
                <a:lnTo>
                  <a:pt x="311" y="107"/>
                </a:lnTo>
                <a:lnTo>
                  <a:pt x="281" y="73"/>
                </a:lnTo>
                <a:lnTo>
                  <a:pt x="247" y="70"/>
                </a:lnTo>
                <a:lnTo>
                  <a:pt x="233" y="91"/>
                </a:lnTo>
                <a:lnTo>
                  <a:pt x="184" y="106"/>
                </a:lnTo>
                <a:lnTo>
                  <a:pt x="154" y="91"/>
                </a:lnTo>
                <a:lnTo>
                  <a:pt x="139" y="68"/>
                </a:lnTo>
                <a:lnTo>
                  <a:pt x="46" y="89"/>
                </a:lnTo>
                <a:lnTo>
                  <a:pt x="26" y="72"/>
                </a:lnTo>
                <a:lnTo>
                  <a:pt x="5" y="90"/>
                </a:lnTo>
                <a:lnTo>
                  <a:pt x="0" y="42"/>
                </a:lnTo>
                <a:close/>
              </a:path>
            </a:pathLst>
          </a:custGeom>
          <a:solidFill>
            <a:srgbClr val="00BBFE"/>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5947315" y="2071328"/>
            <a:ext cx="1043863" cy="1019669"/>
            <a:chOff x="5947315" y="2071328"/>
            <a:chExt cx="1043863" cy="1019669"/>
          </a:xfrm>
          <a:solidFill>
            <a:srgbClr val="00BBFE"/>
          </a:solidFill>
        </p:grpSpPr>
        <p:sp>
          <p:nvSpPr>
            <p:cNvPr id="2445" name="Freeform 181"/>
            <p:cNvSpPr>
              <a:spLocks/>
            </p:cNvSpPr>
            <p:nvPr/>
          </p:nvSpPr>
          <p:spPr bwMode="auto">
            <a:xfrm>
              <a:off x="5947315" y="2071328"/>
              <a:ext cx="739650" cy="345578"/>
            </a:xfrm>
            <a:custGeom>
              <a:avLst/>
              <a:gdLst>
                <a:gd name="T0" fmla="*/ 0 w 372"/>
                <a:gd name="T1" fmla="*/ 90 h 162"/>
                <a:gd name="T2" fmla="*/ 84 w 372"/>
                <a:gd name="T3" fmla="*/ 0 h 162"/>
                <a:gd name="T4" fmla="*/ 69 w 372"/>
                <a:gd name="T5" fmla="*/ 37 h 162"/>
                <a:gd name="T6" fmla="*/ 79 w 372"/>
                <a:gd name="T7" fmla="*/ 48 h 162"/>
                <a:gd name="T8" fmla="*/ 107 w 372"/>
                <a:gd name="T9" fmla="*/ 34 h 162"/>
                <a:gd name="T10" fmla="*/ 164 w 372"/>
                <a:gd name="T11" fmla="*/ 56 h 162"/>
                <a:gd name="T12" fmla="*/ 189 w 372"/>
                <a:gd name="T13" fmla="*/ 37 h 162"/>
                <a:gd name="T14" fmla="*/ 264 w 372"/>
                <a:gd name="T15" fmla="*/ 26 h 162"/>
                <a:gd name="T16" fmla="*/ 279 w 372"/>
                <a:gd name="T17" fmla="*/ 49 h 162"/>
                <a:gd name="T18" fmla="*/ 310 w 372"/>
                <a:gd name="T19" fmla="*/ 44 h 162"/>
                <a:gd name="T20" fmla="*/ 368 w 372"/>
                <a:gd name="T21" fmla="*/ 68 h 162"/>
                <a:gd name="T22" fmla="*/ 372 w 372"/>
                <a:gd name="T23" fmla="*/ 85 h 162"/>
                <a:gd name="T24" fmla="*/ 309 w 372"/>
                <a:gd name="T25" fmla="*/ 101 h 162"/>
                <a:gd name="T26" fmla="*/ 290 w 372"/>
                <a:gd name="T27" fmla="*/ 90 h 162"/>
                <a:gd name="T28" fmla="*/ 257 w 372"/>
                <a:gd name="T29" fmla="*/ 94 h 162"/>
                <a:gd name="T30" fmla="*/ 219 w 372"/>
                <a:gd name="T31" fmla="*/ 116 h 162"/>
                <a:gd name="T32" fmla="*/ 204 w 372"/>
                <a:gd name="T33" fmla="*/ 117 h 162"/>
                <a:gd name="T34" fmla="*/ 190 w 372"/>
                <a:gd name="T35" fmla="*/ 101 h 162"/>
                <a:gd name="T36" fmla="*/ 169 w 372"/>
                <a:gd name="T37" fmla="*/ 161 h 162"/>
                <a:gd name="T38" fmla="*/ 145 w 372"/>
                <a:gd name="T39" fmla="*/ 162 h 162"/>
                <a:gd name="T40" fmla="*/ 135 w 372"/>
                <a:gd name="T41" fmla="*/ 139 h 162"/>
                <a:gd name="T42" fmla="*/ 85 w 372"/>
                <a:gd name="T43" fmla="*/ 128 h 162"/>
                <a:gd name="T44" fmla="*/ 61 w 372"/>
                <a:gd name="T45" fmla="*/ 110 h 162"/>
                <a:gd name="T46" fmla="*/ 20 w 372"/>
                <a:gd name="T47" fmla="*/ 116 h 162"/>
                <a:gd name="T48" fmla="*/ 0 w 372"/>
                <a:gd name="T49" fmla="*/ 9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2" h="162">
                  <a:moveTo>
                    <a:pt x="0" y="90"/>
                  </a:moveTo>
                  <a:lnTo>
                    <a:pt x="84" y="0"/>
                  </a:lnTo>
                  <a:lnTo>
                    <a:pt x="69" y="37"/>
                  </a:lnTo>
                  <a:lnTo>
                    <a:pt x="79" y="48"/>
                  </a:lnTo>
                  <a:lnTo>
                    <a:pt x="107" y="34"/>
                  </a:lnTo>
                  <a:lnTo>
                    <a:pt x="164" y="56"/>
                  </a:lnTo>
                  <a:lnTo>
                    <a:pt x="189" y="37"/>
                  </a:lnTo>
                  <a:lnTo>
                    <a:pt x="264" y="26"/>
                  </a:lnTo>
                  <a:lnTo>
                    <a:pt x="279" y="49"/>
                  </a:lnTo>
                  <a:lnTo>
                    <a:pt x="310" y="44"/>
                  </a:lnTo>
                  <a:lnTo>
                    <a:pt x="368" y="68"/>
                  </a:lnTo>
                  <a:lnTo>
                    <a:pt x="372" y="85"/>
                  </a:lnTo>
                  <a:lnTo>
                    <a:pt x="309" y="101"/>
                  </a:lnTo>
                  <a:lnTo>
                    <a:pt x="290" y="90"/>
                  </a:lnTo>
                  <a:lnTo>
                    <a:pt x="257" y="94"/>
                  </a:lnTo>
                  <a:lnTo>
                    <a:pt x="219" y="116"/>
                  </a:lnTo>
                  <a:lnTo>
                    <a:pt x="204" y="117"/>
                  </a:lnTo>
                  <a:lnTo>
                    <a:pt x="190" y="101"/>
                  </a:lnTo>
                  <a:lnTo>
                    <a:pt x="169" y="161"/>
                  </a:lnTo>
                  <a:lnTo>
                    <a:pt x="145" y="162"/>
                  </a:lnTo>
                  <a:lnTo>
                    <a:pt x="135" y="139"/>
                  </a:lnTo>
                  <a:lnTo>
                    <a:pt x="85" y="128"/>
                  </a:lnTo>
                  <a:lnTo>
                    <a:pt x="61" y="110"/>
                  </a:lnTo>
                  <a:lnTo>
                    <a:pt x="20" y="116"/>
                  </a:lnTo>
                  <a:lnTo>
                    <a:pt x="0" y="90"/>
                  </a:lnTo>
                  <a:close/>
                </a:path>
              </a:pathLst>
            </a:custGeom>
            <a:grp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447" name="Freeform 185"/>
            <p:cNvSpPr>
              <a:spLocks/>
            </p:cNvSpPr>
            <p:nvPr/>
          </p:nvSpPr>
          <p:spPr bwMode="auto">
            <a:xfrm>
              <a:off x="6460299" y="2316645"/>
              <a:ext cx="530879" cy="774352"/>
            </a:xfrm>
            <a:custGeom>
              <a:avLst/>
              <a:gdLst>
                <a:gd name="T0" fmla="*/ 67 w 267"/>
                <a:gd name="T1" fmla="*/ 16 h 363"/>
                <a:gd name="T2" fmla="*/ 77 w 267"/>
                <a:gd name="T3" fmla="*/ 38 h 363"/>
                <a:gd name="T4" fmla="*/ 59 w 267"/>
                <a:gd name="T5" fmla="*/ 52 h 363"/>
                <a:gd name="T6" fmla="*/ 57 w 267"/>
                <a:gd name="T7" fmla="*/ 110 h 363"/>
                <a:gd name="T8" fmla="*/ 47 w 267"/>
                <a:gd name="T9" fmla="*/ 72 h 363"/>
                <a:gd name="T10" fmla="*/ 8 w 267"/>
                <a:gd name="T11" fmla="*/ 109 h 363"/>
                <a:gd name="T12" fmla="*/ 0 w 267"/>
                <a:gd name="T13" fmla="*/ 213 h 363"/>
                <a:gd name="T14" fmla="*/ 25 w 267"/>
                <a:gd name="T15" fmla="*/ 265 h 363"/>
                <a:gd name="T16" fmla="*/ 27 w 267"/>
                <a:gd name="T17" fmla="*/ 291 h 363"/>
                <a:gd name="T18" fmla="*/ 28 w 267"/>
                <a:gd name="T19" fmla="*/ 312 h 363"/>
                <a:gd name="T20" fmla="*/ 27 w 267"/>
                <a:gd name="T21" fmla="*/ 329 h 363"/>
                <a:gd name="T22" fmla="*/ 22 w 267"/>
                <a:gd name="T23" fmla="*/ 363 h 363"/>
                <a:gd name="T24" fmla="*/ 128 w 267"/>
                <a:gd name="T25" fmla="*/ 357 h 363"/>
                <a:gd name="T26" fmla="*/ 266 w 267"/>
                <a:gd name="T27" fmla="*/ 344 h 363"/>
                <a:gd name="T28" fmla="*/ 241 w 267"/>
                <a:gd name="T29" fmla="*/ 337 h 363"/>
                <a:gd name="T30" fmla="*/ 227 w 267"/>
                <a:gd name="T31" fmla="*/ 320 h 363"/>
                <a:gd name="T32" fmla="*/ 248 w 267"/>
                <a:gd name="T33" fmla="*/ 304 h 363"/>
                <a:gd name="T34" fmla="*/ 248 w 267"/>
                <a:gd name="T35" fmla="*/ 284 h 363"/>
                <a:gd name="T36" fmla="*/ 239 w 267"/>
                <a:gd name="T37" fmla="*/ 266 h 363"/>
                <a:gd name="T38" fmla="*/ 248 w 267"/>
                <a:gd name="T39" fmla="*/ 253 h 363"/>
                <a:gd name="T40" fmla="*/ 267 w 267"/>
                <a:gd name="T41" fmla="*/ 254 h 363"/>
                <a:gd name="T42" fmla="*/ 264 w 267"/>
                <a:gd name="T43" fmla="*/ 205 h 363"/>
                <a:gd name="T44" fmla="*/ 259 w 267"/>
                <a:gd name="T45" fmla="*/ 174 h 363"/>
                <a:gd name="T46" fmla="*/ 247 w 267"/>
                <a:gd name="T47" fmla="*/ 155 h 363"/>
                <a:gd name="T48" fmla="*/ 235 w 267"/>
                <a:gd name="T49" fmla="*/ 143 h 363"/>
                <a:gd name="T50" fmla="*/ 219 w 267"/>
                <a:gd name="T51" fmla="*/ 140 h 363"/>
                <a:gd name="T52" fmla="*/ 203 w 267"/>
                <a:gd name="T53" fmla="*/ 140 h 363"/>
                <a:gd name="T54" fmla="*/ 185 w 267"/>
                <a:gd name="T55" fmla="*/ 165 h 363"/>
                <a:gd name="T56" fmla="*/ 174 w 267"/>
                <a:gd name="T57" fmla="*/ 172 h 363"/>
                <a:gd name="T58" fmla="*/ 166 w 267"/>
                <a:gd name="T59" fmla="*/ 174 h 363"/>
                <a:gd name="T60" fmla="*/ 157 w 267"/>
                <a:gd name="T61" fmla="*/ 171 h 363"/>
                <a:gd name="T62" fmla="*/ 155 w 267"/>
                <a:gd name="T63" fmla="*/ 159 h 363"/>
                <a:gd name="T64" fmla="*/ 157 w 267"/>
                <a:gd name="T65" fmla="*/ 152 h 363"/>
                <a:gd name="T66" fmla="*/ 165 w 267"/>
                <a:gd name="T67" fmla="*/ 143 h 363"/>
                <a:gd name="T68" fmla="*/ 172 w 267"/>
                <a:gd name="T69" fmla="*/ 140 h 363"/>
                <a:gd name="T70" fmla="*/ 179 w 267"/>
                <a:gd name="T71" fmla="*/ 139 h 363"/>
                <a:gd name="T72" fmla="*/ 179 w 267"/>
                <a:gd name="T73" fmla="*/ 124 h 363"/>
                <a:gd name="T74" fmla="*/ 200 w 267"/>
                <a:gd name="T75" fmla="*/ 110 h 363"/>
                <a:gd name="T76" fmla="*/ 179 w 267"/>
                <a:gd name="T77" fmla="*/ 62 h 363"/>
                <a:gd name="T78" fmla="*/ 179 w 267"/>
                <a:gd name="T79" fmla="*/ 39 h 363"/>
                <a:gd name="T80" fmla="*/ 147 w 267"/>
                <a:gd name="T81" fmla="*/ 30 h 363"/>
                <a:gd name="T82" fmla="*/ 97 w 267"/>
                <a:gd name="T83" fmla="*/ 0 h 363"/>
                <a:gd name="T84" fmla="*/ 67 w 267"/>
                <a:gd name="T85" fmla="*/ 16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7" h="363">
                  <a:moveTo>
                    <a:pt x="67" y="16"/>
                  </a:moveTo>
                  <a:lnTo>
                    <a:pt x="77" y="38"/>
                  </a:lnTo>
                  <a:lnTo>
                    <a:pt x="59" y="52"/>
                  </a:lnTo>
                  <a:lnTo>
                    <a:pt x="57" y="110"/>
                  </a:lnTo>
                  <a:lnTo>
                    <a:pt x="47" y="72"/>
                  </a:lnTo>
                  <a:lnTo>
                    <a:pt x="8" y="109"/>
                  </a:lnTo>
                  <a:lnTo>
                    <a:pt x="0" y="213"/>
                  </a:lnTo>
                  <a:lnTo>
                    <a:pt x="25" y="265"/>
                  </a:lnTo>
                  <a:lnTo>
                    <a:pt x="27" y="291"/>
                  </a:lnTo>
                  <a:lnTo>
                    <a:pt x="28" y="312"/>
                  </a:lnTo>
                  <a:lnTo>
                    <a:pt x="27" y="329"/>
                  </a:lnTo>
                  <a:lnTo>
                    <a:pt x="22" y="363"/>
                  </a:lnTo>
                  <a:lnTo>
                    <a:pt x="128" y="357"/>
                  </a:lnTo>
                  <a:lnTo>
                    <a:pt x="266" y="344"/>
                  </a:lnTo>
                  <a:lnTo>
                    <a:pt x="241" y="337"/>
                  </a:lnTo>
                  <a:lnTo>
                    <a:pt x="227" y="320"/>
                  </a:lnTo>
                  <a:lnTo>
                    <a:pt x="248" y="304"/>
                  </a:lnTo>
                  <a:lnTo>
                    <a:pt x="248" y="284"/>
                  </a:lnTo>
                  <a:lnTo>
                    <a:pt x="239" y="266"/>
                  </a:lnTo>
                  <a:lnTo>
                    <a:pt x="248" y="253"/>
                  </a:lnTo>
                  <a:lnTo>
                    <a:pt x="267" y="254"/>
                  </a:lnTo>
                  <a:lnTo>
                    <a:pt x="264" y="205"/>
                  </a:lnTo>
                  <a:lnTo>
                    <a:pt x="259" y="174"/>
                  </a:lnTo>
                  <a:lnTo>
                    <a:pt x="247" y="155"/>
                  </a:lnTo>
                  <a:lnTo>
                    <a:pt x="235" y="143"/>
                  </a:lnTo>
                  <a:lnTo>
                    <a:pt x="219" y="140"/>
                  </a:lnTo>
                  <a:lnTo>
                    <a:pt x="203" y="140"/>
                  </a:lnTo>
                  <a:lnTo>
                    <a:pt x="185" y="165"/>
                  </a:lnTo>
                  <a:lnTo>
                    <a:pt x="174" y="172"/>
                  </a:lnTo>
                  <a:lnTo>
                    <a:pt x="166" y="174"/>
                  </a:lnTo>
                  <a:lnTo>
                    <a:pt x="157" y="171"/>
                  </a:lnTo>
                  <a:lnTo>
                    <a:pt x="155" y="159"/>
                  </a:lnTo>
                  <a:lnTo>
                    <a:pt x="157" y="152"/>
                  </a:lnTo>
                  <a:lnTo>
                    <a:pt x="165" y="143"/>
                  </a:lnTo>
                  <a:lnTo>
                    <a:pt x="172" y="140"/>
                  </a:lnTo>
                  <a:lnTo>
                    <a:pt x="179" y="139"/>
                  </a:lnTo>
                  <a:lnTo>
                    <a:pt x="179" y="124"/>
                  </a:lnTo>
                  <a:lnTo>
                    <a:pt x="200" y="110"/>
                  </a:lnTo>
                  <a:lnTo>
                    <a:pt x="179" y="62"/>
                  </a:lnTo>
                  <a:lnTo>
                    <a:pt x="179" y="39"/>
                  </a:lnTo>
                  <a:lnTo>
                    <a:pt x="147" y="30"/>
                  </a:lnTo>
                  <a:lnTo>
                    <a:pt x="97" y="0"/>
                  </a:lnTo>
                  <a:lnTo>
                    <a:pt x="67" y="16"/>
                  </a:lnTo>
                  <a:close/>
                </a:path>
              </a:pathLst>
            </a:custGeom>
            <a:grp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grpSp>
      <p:sp>
        <p:nvSpPr>
          <p:cNvPr id="2449" name="Freeform 187"/>
          <p:cNvSpPr>
            <a:spLocks/>
          </p:cNvSpPr>
          <p:nvPr/>
        </p:nvSpPr>
        <p:spPr bwMode="auto">
          <a:xfrm>
            <a:off x="5879713" y="3001403"/>
            <a:ext cx="578598" cy="1019669"/>
          </a:xfrm>
          <a:custGeom>
            <a:avLst/>
            <a:gdLst>
              <a:gd name="T0" fmla="*/ 54 w 291"/>
              <a:gd name="T1" fmla="*/ 25 h 478"/>
              <a:gd name="T2" fmla="*/ 222 w 291"/>
              <a:gd name="T3" fmla="*/ 0 h 478"/>
              <a:gd name="T4" fmla="*/ 246 w 291"/>
              <a:gd name="T5" fmla="*/ 57 h 478"/>
              <a:gd name="T6" fmla="*/ 280 w 291"/>
              <a:gd name="T7" fmla="*/ 303 h 478"/>
              <a:gd name="T8" fmla="*/ 291 w 291"/>
              <a:gd name="T9" fmla="*/ 336 h 478"/>
              <a:gd name="T10" fmla="*/ 264 w 291"/>
              <a:gd name="T11" fmla="*/ 401 h 478"/>
              <a:gd name="T12" fmla="*/ 264 w 291"/>
              <a:gd name="T13" fmla="*/ 447 h 478"/>
              <a:gd name="T14" fmla="*/ 237 w 291"/>
              <a:gd name="T15" fmla="*/ 441 h 478"/>
              <a:gd name="T16" fmla="*/ 238 w 291"/>
              <a:gd name="T17" fmla="*/ 478 h 478"/>
              <a:gd name="T18" fmla="*/ 206 w 291"/>
              <a:gd name="T19" fmla="*/ 465 h 478"/>
              <a:gd name="T20" fmla="*/ 189 w 291"/>
              <a:gd name="T21" fmla="*/ 469 h 478"/>
              <a:gd name="T22" fmla="*/ 166 w 291"/>
              <a:gd name="T23" fmla="*/ 466 h 478"/>
              <a:gd name="T24" fmla="*/ 148 w 291"/>
              <a:gd name="T25" fmla="*/ 408 h 478"/>
              <a:gd name="T26" fmla="*/ 114 w 291"/>
              <a:gd name="T27" fmla="*/ 390 h 478"/>
              <a:gd name="T28" fmla="*/ 114 w 291"/>
              <a:gd name="T29" fmla="*/ 328 h 478"/>
              <a:gd name="T30" fmla="*/ 81 w 291"/>
              <a:gd name="T31" fmla="*/ 336 h 478"/>
              <a:gd name="T32" fmla="*/ 62 w 291"/>
              <a:gd name="T33" fmla="*/ 290 h 478"/>
              <a:gd name="T34" fmla="*/ 0 w 291"/>
              <a:gd name="T35" fmla="*/ 238 h 478"/>
              <a:gd name="T36" fmla="*/ 45 w 291"/>
              <a:gd name="T37" fmla="*/ 155 h 478"/>
              <a:gd name="T38" fmla="*/ 32 w 291"/>
              <a:gd name="T39" fmla="*/ 116 h 478"/>
              <a:gd name="T40" fmla="*/ 76 w 291"/>
              <a:gd name="T41" fmla="*/ 109 h 478"/>
              <a:gd name="T42" fmla="*/ 81 w 291"/>
              <a:gd name="T43" fmla="*/ 54 h 478"/>
              <a:gd name="T44" fmla="*/ 54 w 291"/>
              <a:gd name="T45" fmla="*/ 25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1" h="478">
                <a:moveTo>
                  <a:pt x="54" y="25"/>
                </a:moveTo>
                <a:lnTo>
                  <a:pt x="222" y="0"/>
                </a:lnTo>
                <a:lnTo>
                  <a:pt x="246" y="57"/>
                </a:lnTo>
                <a:lnTo>
                  <a:pt x="280" y="303"/>
                </a:lnTo>
                <a:lnTo>
                  <a:pt x="291" y="336"/>
                </a:lnTo>
                <a:lnTo>
                  <a:pt x="264" y="401"/>
                </a:lnTo>
                <a:lnTo>
                  <a:pt x="264" y="447"/>
                </a:lnTo>
                <a:lnTo>
                  <a:pt x="237" y="441"/>
                </a:lnTo>
                <a:lnTo>
                  <a:pt x="238" y="478"/>
                </a:lnTo>
                <a:lnTo>
                  <a:pt x="206" y="465"/>
                </a:lnTo>
                <a:lnTo>
                  <a:pt x="189" y="469"/>
                </a:lnTo>
                <a:lnTo>
                  <a:pt x="166" y="466"/>
                </a:lnTo>
                <a:lnTo>
                  <a:pt x="148" y="408"/>
                </a:lnTo>
                <a:lnTo>
                  <a:pt x="114" y="390"/>
                </a:lnTo>
                <a:lnTo>
                  <a:pt x="114" y="328"/>
                </a:lnTo>
                <a:lnTo>
                  <a:pt x="81" y="336"/>
                </a:lnTo>
                <a:lnTo>
                  <a:pt x="62" y="290"/>
                </a:lnTo>
                <a:lnTo>
                  <a:pt x="0" y="238"/>
                </a:lnTo>
                <a:lnTo>
                  <a:pt x="45" y="155"/>
                </a:lnTo>
                <a:lnTo>
                  <a:pt x="32" y="116"/>
                </a:lnTo>
                <a:lnTo>
                  <a:pt x="76" y="109"/>
                </a:lnTo>
                <a:lnTo>
                  <a:pt x="81" y="54"/>
                </a:lnTo>
                <a:lnTo>
                  <a:pt x="54" y="25"/>
                </a:lnTo>
                <a:close/>
              </a:path>
            </a:pathLst>
          </a:custGeom>
          <a:solidFill>
            <a:schemeClr val="accent4">
              <a:lumMod val="20000"/>
              <a:lumOff val="80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453" name="Freeform 191"/>
          <p:cNvSpPr>
            <a:spLocks/>
          </p:cNvSpPr>
          <p:nvPr/>
        </p:nvSpPr>
        <p:spPr bwMode="auto">
          <a:xfrm>
            <a:off x="6716790" y="2920341"/>
            <a:ext cx="578598" cy="701823"/>
          </a:xfrm>
          <a:custGeom>
            <a:avLst/>
            <a:gdLst>
              <a:gd name="T0" fmla="*/ 0 w 291"/>
              <a:gd name="T1" fmla="*/ 72 h 329"/>
              <a:gd name="T2" fmla="*/ 132 w 291"/>
              <a:gd name="T3" fmla="*/ 59 h 329"/>
              <a:gd name="T4" fmla="*/ 159 w 291"/>
              <a:gd name="T5" fmla="*/ 64 h 329"/>
              <a:gd name="T6" fmla="*/ 220 w 291"/>
              <a:gd name="T7" fmla="*/ 38 h 329"/>
              <a:gd name="T8" fmla="*/ 234 w 291"/>
              <a:gd name="T9" fmla="*/ 11 h 329"/>
              <a:gd name="T10" fmla="*/ 271 w 291"/>
              <a:gd name="T11" fmla="*/ 0 h 329"/>
              <a:gd name="T12" fmla="*/ 291 w 291"/>
              <a:gd name="T13" fmla="*/ 122 h 329"/>
              <a:gd name="T14" fmla="*/ 276 w 291"/>
              <a:gd name="T15" fmla="*/ 136 h 329"/>
              <a:gd name="T16" fmla="*/ 281 w 291"/>
              <a:gd name="T17" fmla="*/ 224 h 329"/>
              <a:gd name="T18" fmla="*/ 251 w 291"/>
              <a:gd name="T19" fmla="*/ 231 h 329"/>
              <a:gd name="T20" fmla="*/ 234 w 291"/>
              <a:gd name="T21" fmla="*/ 280 h 329"/>
              <a:gd name="T22" fmla="*/ 212 w 291"/>
              <a:gd name="T23" fmla="*/ 273 h 329"/>
              <a:gd name="T24" fmla="*/ 205 w 291"/>
              <a:gd name="T25" fmla="*/ 329 h 329"/>
              <a:gd name="T26" fmla="*/ 172 w 291"/>
              <a:gd name="T27" fmla="*/ 306 h 329"/>
              <a:gd name="T28" fmla="*/ 107 w 291"/>
              <a:gd name="T29" fmla="*/ 321 h 329"/>
              <a:gd name="T30" fmla="*/ 80 w 291"/>
              <a:gd name="T31" fmla="*/ 300 h 329"/>
              <a:gd name="T32" fmla="*/ 43 w 291"/>
              <a:gd name="T33" fmla="*/ 299 h 329"/>
              <a:gd name="T34" fmla="*/ 24 w 291"/>
              <a:gd name="T35" fmla="*/ 205 h 329"/>
              <a:gd name="T36" fmla="*/ 0 w 291"/>
              <a:gd name="T37" fmla="*/ 7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1" h="329">
                <a:moveTo>
                  <a:pt x="0" y="72"/>
                </a:moveTo>
                <a:lnTo>
                  <a:pt x="132" y="59"/>
                </a:lnTo>
                <a:lnTo>
                  <a:pt x="159" y="64"/>
                </a:lnTo>
                <a:lnTo>
                  <a:pt x="220" y="38"/>
                </a:lnTo>
                <a:lnTo>
                  <a:pt x="234" y="11"/>
                </a:lnTo>
                <a:lnTo>
                  <a:pt x="271" y="0"/>
                </a:lnTo>
                <a:lnTo>
                  <a:pt x="291" y="122"/>
                </a:lnTo>
                <a:lnTo>
                  <a:pt x="276" y="136"/>
                </a:lnTo>
                <a:lnTo>
                  <a:pt x="281" y="224"/>
                </a:lnTo>
                <a:lnTo>
                  <a:pt x="251" y="231"/>
                </a:lnTo>
                <a:lnTo>
                  <a:pt x="234" y="280"/>
                </a:lnTo>
                <a:lnTo>
                  <a:pt x="212" y="273"/>
                </a:lnTo>
                <a:lnTo>
                  <a:pt x="205" y="329"/>
                </a:lnTo>
                <a:lnTo>
                  <a:pt x="172" y="306"/>
                </a:lnTo>
                <a:lnTo>
                  <a:pt x="107" y="321"/>
                </a:lnTo>
                <a:lnTo>
                  <a:pt x="80" y="300"/>
                </a:lnTo>
                <a:lnTo>
                  <a:pt x="43" y="299"/>
                </a:lnTo>
                <a:lnTo>
                  <a:pt x="24" y="205"/>
                </a:lnTo>
                <a:lnTo>
                  <a:pt x="0" y="72"/>
                </a:lnTo>
                <a:close/>
              </a:path>
            </a:pathLst>
          </a:custGeom>
          <a:solidFill>
            <a:srgbClr val="00BBFE"/>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455" name="Freeform 193"/>
          <p:cNvSpPr>
            <a:spLocks/>
          </p:cNvSpPr>
          <p:nvPr/>
        </p:nvSpPr>
        <p:spPr bwMode="auto">
          <a:xfrm>
            <a:off x="6193865" y="3528458"/>
            <a:ext cx="1016025" cy="650615"/>
          </a:xfrm>
          <a:custGeom>
            <a:avLst/>
            <a:gdLst>
              <a:gd name="T0" fmla="*/ 0 w 511"/>
              <a:gd name="T1" fmla="*/ 281 h 281"/>
              <a:gd name="T2" fmla="*/ 123 w 511"/>
              <a:gd name="T3" fmla="*/ 263 h 281"/>
              <a:gd name="T4" fmla="*/ 123 w 511"/>
              <a:gd name="T5" fmla="*/ 251 h 281"/>
              <a:gd name="T6" fmla="*/ 425 w 511"/>
              <a:gd name="T7" fmla="*/ 211 h 281"/>
              <a:gd name="T8" fmla="*/ 430 w 511"/>
              <a:gd name="T9" fmla="*/ 189 h 281"/>
              <a:gd name="T10" fmla="*/ 473 w 511"/>
              <a:gd name="T11" fmla="*/ 173 h 281"/>
              <a:gd name="T12" fmla="*/ 478 w 511"/>
              <a:gd name="T13" fmla="*/ 151 h 281"/>
              <a:gd name="T14" fmla="*/ 497 w 511"/>
              <a:gd name="T15" fmla="*/ 143 h 281"/>
              <a:gd name="T16" fmla="*/ 511 w 511"/>
              <a:gd name="T17" fmla="*/ 110 h 281"/>
              <a:gd name="T18" fmla="*/ 470 w 511"/>
              <a:gd name="T19" fmla="*/ 76 h 281"/>
              <a:gd name="T20" fmla="*/ 462 w 511"/>
              <a:gd name="T21" fmla="*/ 30 h 281"/>
              <a:gd name="T22" fmla="*/ 430 w 511"/>
              <a:gd name="T23" fmla="*/ 8 h 281"/>
              <a:gd name="T24" fmla="*/ 362 w 511"/>
              <a:gd name="T25" fmla="*/ 21 h 281"/>
              <a:gd name="T26" fmla="*/ 331 w 511"/>
              <a:gd name="T27" fmla="*/ 1 h 281"/>
              <a:gd name="T28" fmla="*/ 301 w 511"/>
              <a:gd name="T29" fmla="*/ 0 h 281"/>
              <a:gd name="T30" fmla="*/ 307 w 511"/>
              <a:gd name="T31" fmla="*/ 30 h 281"/>
              <a:gd name="T32" fmla="*/ 265 w 511"/>
              <a:gd name="T33" fmla="*/ 46 h 281"/>
              <a:gd name="T34" fmla="*/ 238 w 511"/>
              <a:gd name="T35" fmla="*/ 117 h 281"/>
              <a:gd name="T36" fmla="*/ 200 w 511"/>
              <a:gd name="T37" fmla="*/ 105 h 281"/>
              <a:gd name="T38" fmla="*/ 154 w 511"/>
              <a:gd name="T39" fmla="*/ 132 h 281"/>
              <a:gd name="T40" fmla="*/ 96 w 511"/>
              <a:gd name="T41" fmla="*/ 141 h 281"/>
              <a:gd name="T42" fmla="*/ 96 w 511"/>
              <a:gd name="T43" fmla="*/ 181 h 281"/>
              <a:gd name="T44" fmla="*/ 70 w 511"/>
              <a:gd name="T45" fmla="*/ 180 h 281"/>
              <a:gd name="T46" fmla="*/ 71 w 511"/>
              <a:gd name="T47" fmla="*/ 214 h 281"/>
              <a:gd name="T48" fmla="*/ 40 w 511"/>
              <a:gd name="T49" fmla="*/ 201 h 281"/>
              <a:gd name="T50" fmla="*/ 23 w 511"/>
              <a:gd name="T51" fmla="*/ 208 h 281"/>
              <a:gd name="T52" fmla="*/ 38 w 511"/>
              <a:gd name="T53" fmla="*/ 230 h 281"/>
              <a:gd name="T54" fmla="*/ 7 w 511"/>
              <a:gd name="T55" fmla="*/ 262 h 281"/>
              <a:gd name="T56" fmla="*/ 0 w 511"/>
              <a:gd name="T5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1" h="281">
                <a:moveTo>
                  <a:pt x="0" y="281"/>
                </a:moveTo>
                <a:lnTo>
                  <a:pt x="123" y="263"/>
                </a:lnTo>
                <a:lnTo>
                  <a:pt x="123" y="251"/>
                </a:lnTo>
                <a:lnTo>
                  <a:pt x="425" y="211"/>
                </a:lnTo>
                <a:lnTo>
                  <a:pt x="430" y="189"/>
                </a:lnTo>
                <a:lnTo>
                  <a:pt x="473" y="173"/>
                </a:lnTo>
                <a:lnTo>
                  <a:pt x="478" y="151"/>
                </a:lnTo>
                <a:lnTo>
                  <a:pt x="497" y="143"/>
                </a:lnTo>
                <a:lnTo>
                  <a:pt x="511" y="110"/>
                </a:lnTo>
                <a:lnTo>
                  <a:pt x="470" y="76"/>
                </a:lnTo>
                <a:lnTo>
                  <a:pt x="462" y="30"/>
                </a:lnTo>
                <a:lnTo>
                  <a:pt x="430" y="8"/>
                </a:lnTo>
                <a:lnTo>
                  <a:pt x="362" y="21"/>
                </a:lnTo>
                <a:lnTo>
                  <a:pt x="331" y="1"/>
                </a:lnTo>
                <a:lnTo>
                  <a:pt x="301" y="0"/>
                </a:lnTo>
                <a:lnTo>
                  <a:pt x="307" y="30"/>
                </a:lnTo>
                <a:lnTo>
                  <a:pt x="265" y="46"/>
                </a:lnTo>
                <a:lnTo>
                  <a:pt x="238" y="117"/>
                </a:lnTo>
                <a:lnTo>
                  <a:pt x="200" y="105"/>
                </a:lnTo>
                <a:lnTo>
                  <a:pt x="154" y="132"/>
                </a:lnTo>
                <a:lnTo>
                  <a:pt x="96" y="141"/>
                </a:lnTo>
                <a:lnTo>
                  <a:pt x="96" y="181"/>
                </a:lnTo>
                <a:lnTo>
                  <a:pt x="70" y="180"/>
                </a:lnTo>
                <a:lnTo>
                  <a:pt x="71" y="214"/>
                </a:lnTo>
                <a:lnTo>
                  <a:pt x="40" y="201"/>
                </a:lnTo>
                <a:lnTo>
                  <a:pt x="23" y="208"/>
                </a:lnTo>
                <a:lnTo>
                  <a:pt x="38" y="230"/>
                </a:lnTo>
                <a:lnTo>
                  <a:pt x="7" y="262"/>
                </a:lnTo>
                <a:lnTo>
                  <a:pt x="0" y="281"/>
                </a:lnTo>
                <a:close/>
              </a:path>
            </a:pathLst>
          </a:custGeom>
          <a:solidFill>
            <a:srgbClr val="00BBFE"/>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461" name="Freeform 199"/>
          <p:cNvSpPr>
            <a:spLocks/>
          </p:cNvSpPr>
          <p:nvPr/>
        </p:nvSpPr>
        <p:spPr bwMode="auto">
          <a:xfrm>
            <a:off x="7003106" y="3767220"/>
            <a:ext cx="1169125" cy="558898"/>
          </a:xfrm>
          <a:custGeom>
            <a:avLst/>
            <a:gdLst>
              <a:gd name="T0" fmla="*/ 20 w 588"/>
              <a:gd name="T1" fmla="*/ 193 h 262"/>
              <a:gd name="T2" fmla="*/ 0 w 588"/>
              <a:gd name="T3" fmla="*/ 249 h 262"/>
              <a:gd name="T4" fmla="*/ 76 w 588"/>
              <a:gd name="T5" fmla="*/ 242 h 262"/>
              <a:gd name="T6" fmla="*/ 106 w 588"/>
              <a:gd name="T7" fmla="*/ 216 h 262"/>
              <a:gd name="T8" fmla="*/ 210 w 588"/>
              <a:gd name="T9" fmla="*/ 189 h 262"/>
              <a:gd name="T10" fmla="*/ 238 w 588"/>
              <a:gd name="T11" fmla="*/ 204 h 262"/>
              <a:gd name="T12" fmla="*/ 307 w 588"/>
              <a:gd name="T13" fmla="*/ 193 h 262"/>
              <a:gd name="T14" fmla="*/ 307 w 588"/>
              <a:gd name="T15" fmla="*/ 197 h 262"/>
              <a:gd name="T16" fmla="*/ 409 w 588"/>
              <a:gd name="T17" fmla="*/ 262 h 262"/>
              <a:gd name="T18" fmla="*/ 468 w 588"/>
              <a:gd name="T19" fmla="*/ 243 h 262"/>
              <a:gd name="T20" fmla="*/ 501 w 588"/>
              <a:gd name="T21" fmla="*/ 171 h 262"/>
              <a:gd name="T22" fmla="*/ 560 w 588"/>
              <a:gd name="T23" fmla="*/ 150 h 262"/>
              <a:gd name="T24" fmla="*/ 588 w 588"/>
              <a:gd name="T25" fmla="*/ 98 h 262"/>
              <a:gd name="T26" fmla="*/ 586 w 588"/>
              <a:gd name="T27" fmla="*/ 34 h 262"/>
              <a:gd name="T28" fmla="*/ 578 w 588"/>
              <a:gd name="T29" fmla="*/ 87 h 262"/>
              <a:gd name="T30" fmla="*/ 547 w 588"/>
              <a:gd name="T31" fmla="*/ 131 h 262"/>
              <a:gd name="T32" fmla="*/ 534 w 588"/>
              <a:gd name="T33" fmla="*/ 128 h 262"/>
              <a:gd name="T34" fmla="*/ 490 w 588"/>
              <a:gd name="T35" fmla="*/ 139 h 262"/>
              <a:gd name="T36" fmla="*/ 490 w 588"/>
              <a:gd name="T37" fmla="*/ 125 h 262"/>
              <a:gd name="T38" fmla="*/ 534 w 588"/>
              <a:gd name="T39" fmla="*/ 111 h 262"/>
              <a:gd name="T40" fmla="*/ 494 w 588"/>
              <a:gd name="T41" fmla="*/ 106 h 262"/>
              <a:gd name="T42" fmla="*/ 539 w 588"/>
              <a:gd name="T43" fmla="*/ 92 h 262"/>
              <a:gd name="T44" fmla="*/ 556 w 588"/>
              <a:gd name="T45" fmla="*/ 99 h 262"/>
              <a:gd name="T46" fmla="*/ 565 w 588"/>
              <a:gd name="T47" fmla="*/ 49 h 262"/>
              <a:gd name="T48" fmla="*/ 554 w 588"/>
              <a:gd name="T49" fmla="*/ 37 h 262"/>
              <a:gd name="T50" fmla="*/ 500 w 588"/>
              <a:gd name="T51" fmla="*/ 57 h 262"/>
              <a:gd name="T52" fmla="*/ 501 w 588"/>
              <a:gd name="T53" fmla="*/ 26 h 262"/>
              <a:gd name="T54" fmla="*/ 523 w 588"/>
              <a:gd name="T55" fmla="*/ 35 h 262"/>
              <a:gd name="T56" fmla="*/ 554 w 588"/>
              <a:gd name="T57" fmla="*/ 12 h 262"/>
              <a:gd name="T58" fmla="*/ 537 w 588"/>
              <a:gd name="T59" fmla="*/ 0 h 262"/>
              <a:gd name="T60" fmla="*/ 363 w 588"/>
              <a:gd name="T61" fmla="*/ 41 h 262"/>
              <a:gd name="T62" fmla="*/ 147 w 588"/>
              <a:gd name="T63" fmla="*/ 85 h 262"/>
              <a:gd name="T64" fmla="*/ 49 w 588"/>
              <a:gd name="T65" fmla="*/ 192 h 262"/>
              <a:gd name="T66" fmla="*/ 20 w 588"/>
              <a:gd name="T67" fmla="*/ 19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8" h="262">
                <a:moveTo>
                  <a:pt x="20" y="193"/>
                </a:moveTo>
                <a:lnTo>
                  <a:pt x="0" y="249"/>
                </a:lnTo>
                <a:lnTo>
                  <a:pt x="76" y="242"/>
                </a:lnTo>
                <a:lnTo>
                  <a:pt x="106" y="216"/>
                </a:lnTo>
                <a:lnTo>
                  <a:pt x="210" y="189"/>
                </a:lnTo>
                <a:lnTo>
                  <a:pt x="238" y="204"/>
                </a:lnTo>
                <a:lnTo>
                  <a:pt x="307" y="193"/>
                </a:lnTo>
                <a:lnTo>
                  <a:pt x="307" y="197"/>
                </a:lnTo>
                <a:lnTo>
                  <a:pt x="409" y="262"/>
                </a:lnTo>
                <a:lnTo>
                  <a:pt x="468" y="243"/>
                </a:lnTo>
                <a:lnTo>
                  <a:pt x="501" y="171"/>
                </a:lnTo>
                <a:lnTo>
                  <a:pt x="560" y="150"/>
                </a:lnTo>
                <a:lnTo>
                  <a:pt x="588" y="98"/>
                </a:lnTo>
                <a:lnTo>
                  <a:pt x="586" y="34"/>
                </a:lnTo>
                <a:lnTo>
                  <a:pt x="578" y="87"/>
                </a:lnTo>
                <a:lnTo>
                  <a:pt x="547" y="131"/>
                </a:lnTo>
                <a:lnTo>
                  <a:pt x="534" y="128"/>
                </a:lnTo>
                <a:lnTo>
                  <a:pt x="490" y="139"/>
                </a:lnTo>
                <a:lnTo>
                  <a:pt x="490" y="125"/>
                </a:lnTo>
                <a:lnTo>
                  <a:pt x="534" y="111"/>
                </a:lnTo>
                <a:lnTo>
                  <a:pt x="494" y="106"/>
                </a:lnTo>
                <a:lnTo>
                  <a:pt x="539" y="92"/>
                </a:lnTo>
                <a:lnTo>
                  <a:pt x="556" y="99"/>
                </a:lnTo>
                <a:lnTo>
                  <a:pt x="565" y="49"/>
                </a:lnTo>
                <a:lnTo>
                  <a:pt x="554" y="37"/>
                </a:lnTo>
                <a:lnTo>
                  <a:pt x="500" y="57"/>
                </a:lnTo>
                <a:lnTo>
                  <a:pt x="501" y="26"/>
                </a:lnTo>
                <a:lnTo>
                  <a:pt x="523" y="35"/>
                </a:lnTo>
                <a:lnTo>
                  <a:pt x="554" y="12"/>
                </a:lnTo>
                <a:lnTo>
                  <a:pt x="537" y="0"/>
                </a:lnTo>
                <a:lnTo>
                  <a:pt x="363" y="41"/>
                </a:lnTo>
                <a:lnTo>
                  <a:pt x="147" y="85"/>
                </a:lnTo>
                <a:lnTo>
                  <a:pt x="49" y="192"/>
                </a:lnTo>
                <a:lnTo>
                  <a:pt x="20" y="193"/>
                </a:lnTo>
                <a:close/>
              </a:path>
            </a:pathLst>
          </a:custGeom>
          <a:solidFill>
            <a:srgbClr val="00BBFE"/>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463" name="Freeform 201"/>
          <p:cNvSpPr>
            <a:spLocks/>
          </p:cNvSpPr>
          <p:nvPr/>
        </p:nvSpPr>
        <p:spPr bwMode="auto">
          <a:xfrm>
            <a:off x="7116440" y="3174191"/>
            <a:ext cx="588539" cy="663425"/>
          </a:xfrm>
          <a:custGeom>
            <a:avLst/>
            <a:gdLst>
              <a:gd name="T0" fmla="*/ 30 w 296"/>
              <a:gd name="T1" fmla="*/ 163 h 311"/>
              <a:gd name="T2" fmla="*/ 7 w 296"/>
              <a:gd name="T3" fmla="*/ 155 h 311"/>
              <a:gd name="T4" fmla="*/ 0 w 296"/>
              <a:gd name="T5" fmla="*/ 205 h 311"/>
              <a:gd name="T6" fmla="*/ 7 w 296"/>
              <a:gd name="T7" fmla="*/ 257 h 311"/>
              <a:gd name="T8" fmla="*/ 50 w 296"/>
              <a:gd name="T9" fmla="*/ 293 h 311"/>
              <a:gd name="T10" fmla="*/ 61 w 296"/>
              <a:gd name="T11" fmla="*/ 311 h 311"/>
              <a:gd name="T12" fmla="*/ 115 w 296"/>
              <a:gd name="T13" fmla="*/ 293 h 311"/>
              <a:gd name="T14" fmla="*/ 180 w 296"/>
              <a:gd name="T15" fmla="*/ 250 h 311"/>
              <a:gd name="T16" fmla="*/ 199 w 296"/>
              <a:gd name="T17" fmla="*/ 160 h 311"/>
              <a:gd name="T18" fmla="*/ 240 w 296"/>
              <a:gd name="T19" fmla="*/ 135 h 311"/>
              <a:gd name="T20" fmla="*/ 263 w 296"/>
              <a:gd name="T21" fmla="*/ 80 h 311"/>
              <a:gd name="T22" fmla="*/ 296 w 296"/>
              <a:gd name="T23" fmla="*/ 66 h 311"/>
              <a:gd name="T24" fmla="*/ 253 w 296"/>
              <a:gd name="T25" fmla="*/ 57 h 311"/>
              <a:gd name="T26" fmla="*/ 179 w 296"/>
              <a:gd name="T27" fmla="*/ 98 h 311"/>
              <a:gd name="T28" fmla="*/ 167 w 296"/>
              <a:gd name="T29" fmla="*/ 58 h 311"/>
              <a:gd name="T30" fmla="*/ 103 w 296"/>
              <a:gd name="T31" fmla="*/ 63 h 311"/>
              <a:gd name="T32" fmla="*/ 87 w 296"/>
              <a:gd name="T33" fmla="*/ 0 h 311"/>
              <a:gd name="T34" fmla="*/ 71 w 296"/>
              <a:gd name="T35" fmla="*/ 17 h 311"/>
              <a:gd name="T36" fmla="*/ 76 w 296"/>
              <a:gd name="T37" fmla="*/ 106 h 311"/>
              <a:gd name="T38" fmla="*/ 47 w 296"/>
              <a:gd name="T39" fmla="*/ 113 h 311"/>
              <a:gd name="T40" fmla="*/ 30 w 296"/>
              <a:gd name="T41" fmla="*/ 163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6" h="311">
                <a:moveTo>
                  <a:pt x="30" y="163"/>
                </a:moveTo>
                <a:lnTo>
                  <a:pt x="7" y="155"/>
                </a:lnTo>
                <a:lnTo>
                  <a:pt x="0" y="205"/>
                </a:lnTo>
                <a:lnTo>
                  <a:pt x="7" y="257"/>
                </a:lnTo>
                <a:lnTo>
                  <a:pt x="50" y="293"/>
                </a:lnTo>
                <a:lnTo>
                  <a:pt x="61" y="311"/>
                </a:lnTo>
                <a:lnTo>
                  <a:pt x="115" y="293"/>
                </a:lnTo>
                <a:lnTo>
                  <a:pt x="180" y="250"/>
                </a:lnTo>
                <a:lnTo>
                  <a:pt x="199" y="160"/>
                </a:lnTo>
                <a:lnTo>
                  <a:pt x="240" y="135"/>
                </a:lnTo>
                <a:lnTo>
                  <a:pt x="263" y="80"/>
                </a:lnTo>
                <a:lnTo>
                  <a:pt x="296" y="66"/>
                </a:lnTo>
                <a:lnTo>
                  <a:pt x="253" y="57"/>
                </a:lnTo>
                <a:lnTo>
                  <a:pt x="179" y="98"/>
                </a:lnTo>
                <a:lnTo>
                  <a:pt x="167" y="58"/>
                </a:lnTo>
                <a:lnTo>
                  <a:pt x="103" y="63"/>
                </a:lnTo>
                <a:lnTo>
                  <a:pt x="87" y="0"/>
                </a:lnTo>
                <a:lnTo>
                  <a:pt x="71" y="17"/>
                </a:lnTo>
                <a:lnTo>
                  <a:pt x="76" y="106"/>
                </a:lnTo>
                <a:lnTo>
                  <a:pt x="47" y="113"/>
                </a:lnTo>
                <a:lnTo>
                  <a:pt x="30" y="163"/>
                </a:lnTo>
                <a:close/>
              </a:path>
            </a:pathLst>
          </a:custGeom>
          <a:solidFill>
            <a:schemeClr val="accent5"/>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09" name="Freeform 203"/>
          <p:cNvSpPr>
            <a:spLocks/>
          </p:cNvSpPr>
          <p:nvPr/>
        </p:nvSpPr>
        <p:spPr bwMode="auto">
          <a:xfrm>
            <a:off x="7953517" y="3184857"/>
            <a:ext cx="161053" cy="221853"/>
          </a:xfrm>
          <a:custGeom>
            <a:avLst/>
            <a:gdLst>
              <a:gd name="T0" fmla="*/ 0 w 81"/>
              <a:gd name="T1" fmla="*/ 6 h 104"/>
              <a:gd name="T2" fmla="*/ 17 w 81"/>
              <a:gd name="T3" fmla="*/ 0 h 104"/>
              <a:gd name="T4" fmla="*/ 54 w 81"/>
              <a:gd name="T5" fmla="*/ 23 h 104"/>
              <a:gd name="T6" fmla="*/ 54 w 81"/>
              <a:gd name="T7" fmla="*/ 46 h 104"/>
              <a:gd name="T8" fmla="*/ 80 w 81"/>
              <a:gd name="T9" fmla="*/ 62 h 104"/>
              <a:gd name="T10" fmla="*/ 81 w 81"/>
              <a:gd name="T11" fmla="*/ 92 h 104"/>
              <a:gd name="T12" fmla="*/ 39 w 81"/>
              <a:gd name="T13" fmla="*/ 104 h 104"/>
              <a:gd name="T14" fmla="*/ 0 w 81"/>
              <a:gd name="T15" fmla="*/ 6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0" y="6"/>
                </a:moveTo>
                <a:lnTo>
                  <a:pt x="17" y="0"/>
                </a:lnTo>
                <a:lnTo>
                  <a:pt x="54" y="23"/>
                </a:lnTo>
                <a:lnTo>
                  <a:pt x="54" y="46"/>
                </a:lnTo>
                <a:lnTo>
                  <a:pt x="80" y="62"/>
                </a:lnTo>
                <a:lnTo>
                  <a:pt x="81" y="92"/>
                </a:lnTo>
                <a:lnTo>
                  <a:pt x="39" y="104"/>
                </a:lnTo>
                <a:lnTo>
                  <a:pt x="0" y="6"/>
                </a:lnTo>
                <a:close/>
              </a:path>
            </a:pathLst>
          </a:custGeom>
          <a:solidFill>
            <a:schemeClr val="accent4">
              <a:lumMod val="20000"/>
              <a:lumOff val="80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8" name="Freeform 206"/>
          <p:cNvSpPr>
            <a:spLocks/>
          </p:cNvSpPr>
          <p:nvPr/>
        </p:nvSpPr>
        <p:spPr bwMode="auto">
          <a:xfrm>
            <a:off x="7963459" y="2828613"/>
            <a:ext cx="208773" cy="437307"/>
          </a:xfrm>
          <a:custGeom>
            <a:avLst/>
            <a:gdLst>
              <a:gd name="T0" fmla="*/ 18 w 105"/>
              <a:gd name="T1" fmla="*/ 1 h 205"/>
              <a:gd name="T2" fmla="*/ 42 w 105"/>
              <a:gd name="T3" fmla="*/ 0 h 205"/>
              <a:gd name="T4" fmla="*/ 93 w 105"/>
              <a:gd name="T5" fmla="*/ 30 h 205"/>
              <a:gd name="T6" fmla="*/ 86 w 105"/>
              <a:gd name="T7" fmla="*/ 56 h 205"/>
              <a:gd name="T8" fmla="*/ 103 w 105"/>
              <a:gd name="T9" fmla="*/ 71 h 205"/>
              <a:gd name="T10" fmla="*/ 105 w 105"/>
              <a:gd name="T11" fmla="*/ 167 h 205"/>
              <a:gd name="T12" fmla="*/ 87 w 105"/>
              <a:gd name="T13" fmla="*/ 205 h 205"/>
              <a:gd name="T14" fmla="*/ 67 w 105"/>
              <a:gd name="T15" fmla="*/ 191 h 205"/>
              <a:gd name="T16" fmla="*/ 46 w 105"/>
              <a:gd name="T17" fmla="*/ 190 h 205"/>
              <a:gd name="T18" fmla="*/ 10 w 105"/>
              <a:gd name="T19" fmla="*/ 170 h 205"/>
              <a:gd name="T20" fmla="*/ 37 w 105"/>
              <a:gd name="T21" fmla="*/ 108 h 205"/>
              <a:gd name="T22" fmla="*/ 0 w 105"/>
              <a:gd name="T23" fmla="*/ 79 h 205"/>
              <a:gd name="T24" fmla="*/ 18 w 105"/>
              <a:gd name="T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205">
                <a:moveTo>
                  <a:pt x="18" y="1"/>
                </a:moveTo>
                <a:lnTo>
                  <a:pt x="42" y="0"/>
                </a:lnTo>
                <a:lnTo>
                  <a:pt x="93" y="30"/>
                </a:lnTo>
                <a:lnTo>
                  <a:pt x="86" y="56"/>
                </a:lnTo>
                <a:lnTo>
                  <a:pt x="103" y="71"/>
                </a:lnTo>
                <a:lnTo>
                  <a:pt x="105" y="167"/>
                </a:lnTo>
                <a:lnTo>
                  <a:pt x="87" y="205"/>
                </a:lnTo>
                <a:lnTo>
                  <a:pt x="67" y="191"/>
                </a:lnTo>
                <a:lnTo>
                  <a:pt x="46" y="190"/>
                </a:lnTo>
                <a:lnTo>
                  <a:pt x="10" y="170"/>
                </a:lnTo>
                <a:lnTo>
                  <a:pt x="37" y="108"/>
                </a:lnTo>
                <a:lnTo>
                  <a:pt x="0" y="79"/>
                </a:lnTo>
                <a:lnTo>
                  <a:pt x="18" y="1"/>
                </a:lnTo>
                <a:close/>
              </a:path>
            </a:pathLst>
          </a:custGeom>
          <a:solidFill>
            <a:schemeClr val="accent4">
              <a:lumMod val="20000"/>
              <a:lumOff val="80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 name="Freeform 208"/>
          <p:cNvSpPr>
            <a:spLocks/>
          </p:cNvSpPr>
          <p:nvPr/>
        </p:nvSpPr>
        <p:spPr bwMode="auto">
          <a:xfrm>
            <a:off x="7993283" y="2081994"/>
            <a:ext cx="236187" cy="458639"/>
          </a:xfrm>
          <a:custGeom>
            <a:avLst/>
            <a:gdLst>
              <a:gd name="T0" fmla="*/ 0 w 114"/>
              <a:gd name="T1" fmla="*/ 22 h 215"/>
              <a:gd name="T2" fmla="*/ 82 w 114"/>
              <a:gd name="T3" fmla="*/ 0 h 215"/>
              <a:gd name="T4" fmla="*/ 114 w 114"/>
              <a:gd name="T5" fmla="*/ 59 h 215"/>
              <a:gd name="T6" fmla="*/ 97 w 114"/>
              <a:gd name="T7" fmla="*/ 74 h 215"/>
              <a:gd name="T8" fmla="*/ 104 w 114"/>
              <a:gd name="T9" fmla="*/ 203 h 215"/>
              <a:gd name="T10" fmla="*/ 56 w 114"/>
              <a:gd name="T11" fmla="*/ 215 h 215"/>
              <a:gd name="T12" fmla="*/ 33 w 114"/>
              <a:gd name="T13" fmla="*/ 161 h 215"/>
              <a:gd name="T14" fmla="*/ 32 w 114"/>
              <a:gd name="T15" fmla="*/ 97 h 215"/>
              <a:gd name="T16" fmla="*/ 11 w 114"/>
              <a:gd name="T17" fmla="*/ 78 h 215"/>
              <a:gd name="T18" fmla="*/ 0 w 114"/>
              <a:gd name="T19" fmla="*/ 22 h 215"/>
              <a:gd name="connsiteX0" fmla="*/ 0 w 10000"/>
              <a:gd name="connsiteY0" fmla="*/ 1023 h 10000"/>
              <a:gd name="connsiteX1" fmla="*/ 7193 w 10000"/>
              <a:gd name="connsiteY1" fmla="*/ 0 h 10000"/>
              <a:gd name="connsiteX2" fmla="*/ 10000 w 10000"/>
              <a:gd name="connsiteY2" fmla="*/ 2744 h 10000"/>
              <a:gd name="connsiteX3" fmla="*/ 8509 w 10000"/>
              <a:gd name="connsiteY3" fmla="*/ 3442 h 10000"/>
              <a:gd name="connsiteX4" fmla="*/ 9543 w 10000"/>
              <a:gd name="connsiteY4" fmla="*/ 9553 h 10000"/>
              <a:gd name="connsiteX5" fmla="*/ 4912 w 10000"/>
              <a:gd name="connsiteY5" fmla="*/ 10000 h 10000"/>
              <a:gd name="connsiteX6" fmla="*/ 2895 w 10000"/>
              <a:gd name="connsiteY6" fmla="*/ 7488 h 10000"/>
              <a:gd name="connsiteX7" fmla="*/ 2807 w 10000"/>
              <a:gd name="connsiteY7" fmla="*/ 4512 h 10000"/>
              <a:gd name="connsiteX8" fmla="*/ 965 w 10000"/>
              <a:gd name="connsiteY8" fmla="*/ 3628 h 10000"/>
              <a:gd name="connsiteX9" fmla="*/ 0 w 10000"/>
              <a:gd name="connsiteY9" fmla="*/ 1023 h 10000"/>
              <a:gd name="connsiteX0" fmla="*/ 0 w 10420"/>
              <a:gd name="connsiteY0" fmla="*/ 1023 h 10000"/>
              <a:gd name="connsiteX1" fmla="*/ 7193 w 10420"/>
              <a:gd name="connsiteY1" fmla="*/ 0 h 10000"/>
              <a:gd name="connsiteX2" fmla="*/ 10420 w 10420"/>
              <a:gd name="connsiteY2" fmla="*/ 2744 h 10000"/>
              <a:gd name="connsiteX3" fmla="*/ 8509 w 10420"/>
              <a:gd name="connsiteY3" fmla="*/ 3442 h 10000"/>
              <a:gd name="connsiteX4" fmla="*/ 9543 w 10420"/>
              <a:gd name="connsiteY4" fmla="*/ 9553 h 10000"/>
              <a:gd name="connsiteX5" fmla="*/ 4912 w 10420"/>
              <a:gd name="connsiteY5" fmla="*/ 10000 h 10000"/>
              <a:gd name="connsiteX6" fmla="*/ 2895 w 10420"/>
              <a:gd name="connsiteY6" fmla="*/ 7488 h 10000"/>
              <a:gd name="connsiteX7" fmla="*/ 2807 w 10420"/>
              <a:gd name="connsiteY7" fmla="*/ 4512 h 10000"/>
              <a:gd name="connsiteX8" fmla="*/ 965 w 10420"/>
              <a:gd name="connsiteY8" fmla="*/ 3628 h 10000"/>
              <a:gd name="connsiteX9" fmla="*/ 0 w 10420"/>
              <a:gd name="connsiteY9" fmla="*/ 1023 h 10000"/>
              <a:gd name="connsiteX0" fmla="*/ 0 w 10420"/>
              <a:gd name="connsiteY0" fmla="*/ 1023 h 10000"/>
              <a:gd name="connsiteX1" fmla="*/ 7193 w 10420"/>
              <a:gd name="connsiteY1" fmla="*/ 0 h 10000"/>
              <a:gd name="connsiteX2" fmla="*/ 10420 w 10420"/>
              <a:gd name="connsiteY2" fmla="*/ 2744 h 10000"/>
              <a:gd name="connsiteX3" fmla="*/ 8929 w 10420"/>
              <a:gd name="connsiteY3" fmla="*/ 3498 h 10000"/>
              <a:gd name="connsiteX4" fmla="*/ 9543 w 10420"/>
              <a:gd name="connsiteY4" fmla="*/ 9553 h 10000"/>
              <a:gd name="connsiteX5" fmla="*/ 4912 w 10420"/>
              <a:gd name="connsiteY5" fmla="*/ 10000 h 10000"/>
              <a:gd name="connsiteX6" fmla="*/ 2895 w 10420"/>
              <a:gd name="connsiteY6" fmla="*/ 7488 h 10000"/>
              <a:gd name="connsiteX7" fmla="*/ 2807 w 10420"/>
              <a:gd name="connsiteY7" fmla="*/ 4512 h 10000"/>
              <a:gd name="connsiteX8" fmla="*/ 965 w 10420"/>
              <a:gd name="connsiteY8" fmla="*/ 3628 h 10000"/>
              <a:gd name="connsiteX9" fmla="*/ 0 w 10420"/>
              <a:gd name="connsiteY9" fmla="*/ 102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0" h="10000">
                <a:moveTo>
                  <a:pt x="0" y="1023"/>
                </a:moveTo>
                <a:lnTo>
                  <a:pt x="7193" y="0"/>
                </a:lnTo>
                <a:lnTo>
                  <a:pt x="10420" y="2744"/>
                </a:lnTo>
                <a:lnTo>
                  <a:pt x="8929" y="3498"/>
                </a:lnTo>
                <a:cubicBezTo>
                  <a:pt x="9134" y="5516"/>
                  <a:pt x="9338" y="7535"/>
                  <a:pt x="9543" y="9553"/>
                </a:cubicBezTo>
                <a:lnTo>
                  <a:pt x="4912" y="10000"/>
                </a:lnTo>
                <a:lnTo>
                  <a:pt x="2895" y="7488"/>
                </a:lnTo>
                <a:cubicBezTo>
                  <a:pt x="2866" y="6496"/>
                  <a:pt x="2836" y="5504"/>
                  <a:pt x="2807" y="4512"/>
                </a:cubicBezTo>
                <a:lnTo>
                  <a:pt x="965" y="3628"/>
                </a:lnTo>
                <a:lnTo>
                  <a:pt x="0" y="1023"/>
                </a:lnTo>
                <a:close/>
              </a:path>
            </a:pathLst>
          </a:custGeom>
          <a:solidFill>
            <a:schemeClr val="accent5"/>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 name="Freeform 210"/>
          <p:cNvSpPr>
            <a:spLocks/>
          </p:cNvSpPr>
          <p:nvPr/>
        </p:nvSpPr>
        <p:spPr bwMode="auto">
          <a:xfrm>
            <a:off x="8106617" y="2451037"/>
            <a:ext cx="493100" cy="232519"/>
          </a:xfrm>
          <a:custGeom>
            <a:avLst/>
            <a:gdLst>
              <a:gd name="T0" fmla="*/ 0 w 248"/>
              <a:gd name="T1" fmla="*/ 44 h 109"/>
              <a:gd name="T2" fmla="*/ 127 w 248"/>
              <a:gd name="T3" fmla="*/ 13 h 109"/>
              <a:gd name="T4" fmla="*/ 141 w 248"/>
              <a:gd name="T5" fmla="*/ 14 h 109"/>
              <a:gd name="T6" fmla="*/ 156 w 248"/>
              <a:gd name="T7" fmla="*/ 0 h 109"/>
              <a:gd name="T8" fmla="*/ 169 w 248"/>
              <a:gd name="T9" fmla="*/ 8 h 109"/>
              <a:gd name="T10" fmla="*/ 154 w 248"/>
              <a:gd name="T11" fmla="*/ 38 h 109"/>
              <a:gd name="T12" fmla="*/ 181 w 248"/>
              <a:gd name="T13" fmla="*/ 36 h 109"/>
              <a:gd name="T14" fmla="*/ 195 w 248"/>
              <a:gd name="T15" fmla="*/ 60 h 109"/>
              <a:gd name="T16" fmla="*/ 213 w 248"/>
              <a:gd name="T17" fmla="*/ 63 h 109"/>
              <a:gd name="T18" fmla="*/ 226 w 248"/>
              <a:gd name="T19" fmla="*/ 59 h 109"/>
              <a:gd name="T20" fmla="*/ 226 w 248"/>
              <a:gd name="T21" fmla="*/ 46 h 109"/>
              <a:gd name="T22" fmla="*/ 204 w 248"/>
              <a:gd name="T23" fmla="*/ 29 h 109"/>
              <a:gd name="T24" fmla="*/ 221 w 248"/>
              <a:gd name="T25" fmla="*/ 28 h 109"/>
              <a:gd name="T26" fmla="*/ 248 w 248"/>
              <a:gd name="T27" fmla="*/ 64 h 109"/>
              <a:gd name="T28" fmla="*/ 222 w 248"/>
              <a:gd name="T29" fmla="*/ 86 h 109"/>
              <a:gd name="T30" fmla="*/ 192 w 248"/>
              <a:gd name="T31" fmla="*/ 75 h 109"/>
              <a:gd name="T32" fmla="*/ 173 w 248"/>
              <a:gd name="T33" fmla="*/ 102 h 109"/>
              <a:gd name="T34" fmla="*/ 135 w 248"/>
              <a:gd name="T35" fmla="*/ 75 h 109"/>
              <a:gd name="T36" fmla="*/ 10 w 248"/>
              <a:gd name="T37" fmla="*/ 109 h 109"/>
              <a:gd name="T38" fmla="*/ 0 w 248"/>
              <a:gd name="T3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8" h="109">
                <a:moveTo>
                  <a:pt x="0" y="44"/>
                </a:moveTo>
                <a:lnTo>
                  <a:pt x="127" y="13"/>
                </a:lnTo>
                <a:lnTo>
                  <a:pt x="141" y="14"/>
                </a:lnTo>
                <a:lnTo>
                  <a:pt x="156" y="0"/>
                </a:lnTo>
                <a:lnTo>
                  <a:pt x="169" y="8"/>
                </a:lnTo>
                <a:lnTo>
                  <a:pt x="154" y="38"/>
                </a:lnTo>
                <a:lnTo>
                  <a:pt x="181" y="36"/>
                </a:lnTo>
                <a:lnTo>
                  <a:pt x="195" y="60"/>
                </a:lnTo>
                <a:lnTo>
                  <a:pt x="213" y="63"/>
                </a:lnTo>
                <a:lnTo>
                  <a:pt x="226" y="59"/>
                </a:lnTo>
                <a:lnTo>
                  <a:pt x="226" y="46"/>
                </a:lnTo>
                <a:lnTo>
                  <a:pt x="204" y="29"/>
                </a:lnTo>
                <a:lnTo>
                  <a:pt x="221" y="28"/>
                </a:lnTo>
                <a:lnTo>
                  <a:pt x="248" y="64"/>
                </a:lnTo>
                <a:lnTo>
                  <a:pt x="222" y="86"/>
                </a:lnTo>
                <a:lnTo>
                  <a:pt x="192" y="75"/>
                </a:lnTo>
                <a:lnTo>
                  <a:pt x="173" y="102"/>
                </a:lnTo>
                <a:lnTo>
                  <a:pt x="135" y="75"/>
                </a:lnTo>
                <a:lnTo>
                  <a:pt x="10" y="109"/>
                </a:lnTo>
                <a:lnTo>
                  <a:pt x="0" y="44"/>
                </a:lnTo>
                <a:close/>
              </a:path>
            </a:pathLst>
          </a:custGeom>
          <a:solidFill>
            <a:schemeClr val="accent4">
              <a:lumMod val="20000"/>
              <a:lumOff val="80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 name="Freeform 212"/>
          <p:cNvSpPr>
            <a:spLocks/>
          </p:cNvSpPr>
          <p:nvPr/>
        </p:nvSpPr>
        <p:spPr bwMode="auto">
          <a:xfrm>
            <a:off x="8126500" y="2626832"/>
            <a:ext cx="254503" cy="210315"/>
          </a:xfrm>
          <a:custGeom>
            <a:avLst/>
            <a:gdLst>
              <a:gd name="T0" fmla="*/ 0 w 128"/>
              <a:gd name="T1" fmla="*/ 24 h 95"/>
              <a:gd name="T2" fmla="*/ 99 w 128"/>
              <a:gd name="T3" fmla="*/ 0 h 95"/>
              <a:gd name="T4" fmla="*/ 128 w 128"/>
              <a:gd name="T5" fmla="*/ 43 h 95"/>
              <a:gd name="T6" fmla="*/ 110 w 128"/>
              <a:gd name="T7" fmla="*/ 62 h 95"/>
              <a:gd name="T8" fmla="*/ 80 w 128"/>
              <a:gd name="T9" fmla="*/ 55 h 95"/>
              <a:gd name="T10" fmla="*/ 31 w 128"/>
              <a:gd name="T11" fmla="*/ 95 h 95"/>
              <a:gd name="T12" fmla="*/ 6 w 128"/>
              <a:gd name="T13" fmla="*/ 74 h 95"/>
              <a:gd name="T14" fmla="*/ 0 w 128"/>
              <a:gd name="T15" fmla="*/ 24 h 95"/>
              <a:gd name="connsiteX0" fmla="*/ 0 w 10000"/>
              <a:gd name="connsiteY0" fmla="*/ 2904 h 10378"/>
              <a:gd name="connsiteX1" fmla="*/ 7453 w 10000"/>
              <a:gd name="connsiteY1" fmla="*/ 0 h 10378"/>
              <a:gd name="connsiteX2" fmla="*/ 10000 w 10000"/>
              <a:gd name="connsiteY2" fmla="*/ 4904 h 10378"/>
              <a:gd name="connsiteX3" fmla="*/ 8594 w 10000"/>
              <a:gd name="connsiteY3" fmla="*/ 6904 h 10378"/>
              <a:gd name="connsiteX4" fmla="*/ 6250 w 10000"/>
              <a:gd name="connsiteY4" fmla="*/ 6167 h 10378"/>
              <a:gd name="connsiteX5" fmla="*/ 2422 w 10000"/>
              <a:gd name="connsiteY5" fmla="*/ 10378 h 10378"/>
              <a:gd name="connsiteX6" fmla="*/ 469 w 10000"/>
              <a:gd name="connsiteY6" fmla="*/ 8167 h 10378"/>
              <a:gd name="connsiteX7" fmla="*/ 0 w 10000"/>
              <a:gd name="connsiteY7" fmla="*/ 2904 h 1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378">
                <a:moveTo>
                  <a:pt x="0" y="2904"/>
                </a:moveTo>
                <a:lnTo>
                  <a:pt x="7453" y="0"/>
                </a:lnTo>
                <a:lnTo>
                  <a:pt x="10000" y="4904"/>
                </a:lnTo>
                <a:lnTo>
                  <a:pt x="8594" y="6904"/>
                </a:lnTo>
                <a:lnTo>
                  <a:pt x="6250" y="6167"/>
                </a:lnTo>
                <a:lnTo>
                  <a:pt x="2422" y="10378"/>
                </a:lnTo>
                <a:lnTo>
                  <a:pt x="469" y="8167"/>
                </a:lnTo>
                <a:cubicBezTo>
                  <a:pt x="313" y="6413"/>
                  <a:pt x="156" y="4658"/>
                  <a:pt x="0" y="2904"/>
                </a:cubicBezTo>
                <a:close/>
              </a:path>
            </a:pathLst>
          </a:custGeom>
          <a:solidFill>
            <a:schemeClr val="accent4">
              <a:lumMod val="20000"/>
              <a:lumOff val="80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7" name="Freeform 214"/>
          <p:cNvSpPr>
            <a:spLocks/>
          </p:cNvSpPr>
          <p:nvPr/>
        </p:nvSpPr>
        <p:spPr bwMode="auto">
          <a:xfrm>
            <a:off x="8164277" y="2000932"/>
            <a:ext cx="274386" cy="518368"/>
          </a:xfrm>
          <a:custGeom>
            <a:avLst/>
            <a:gdLst>
              <a:gd name="T0" fmla="*/ 29 w 138"/>
              <a:gd name="T1" fmla="*/ 0 h 243"/>
              <a:gd name="T2" fmla="*/ 0 w 138"/>
              <a:gd name="T3" fmla="*/ 42 h 243"/>
              <a:gd name="T4" fmla="*/ 32 w 138"/>
              <a:gd name="T5" fmla="*/ 99 h 243"/>
              <a:gd name="T6" fmla="*/ 13 w 138"/>
              <a:gd name="T7" fmla="*/ 114 h 243"/>
              <a:gd name="T8" fmla="*/ 21 w 138"/>
              <a:gd name="T9" fmla="*/ 243 h 243"/>
              <a:gd name="T10" fmla="*/ 98 w 138"/>
              <a:gd name="T11" fmla="*/ 224 h 243"/>
              <a:gd name="T12" fmla="*/ 118 w 138"/>
              <a:gd name="T13" fmla="*/ 224 h 243"/>
              <a:gd name="T14" fmla="*/ 128 w 138"/>
              <a:gd name="T15" fmla="*/ 210 h 243"/>
              <a:gd name="T16" fmla="*/ 128 w 138"/>
              <a:gd name="T17" fmla="*/ 187 h 243"/>
              <a:gd name="T18" fmla="*/ 138 w 138"/>
              <a:gd name="T19" fmla="*/ 171 h 243"/>
              <a:gd name="T20" fmla="*/ 94 w 138"/>
              <a:gd name="T21" fmla="*/ 152 h 243"/>
              <a:gd name="T22" fmla="*/ 40 w 138"/>
              <a:gd name="T23" fmla="*/ 12 h 243"/>
              <a:gd name="T24" fmla="*/ 29 w 138"/>
              <a:gd name="T2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243">
                <a:moveTo>
                  <a:pt x="29" y="0"/>
                </a:moveTo>
                <a:lnTo>
                  <a:pt x="0" y="42"/>
                </a:lnTo>
                <a:lnTo>
                  <a:pt x="32" y="99"/>
                </a:lnTo>
                <a:lnTo>
                  <a:pt x="13" y="114"/>
                </a:lnTo>
                <a:lnTo>
                  <a:pt x="21" y="243"/>
                </a:lnTo>
                <a:lnTo>
                  <a:pt x="98" y="224"/>
                </a:lnTo>
                <a:lnTo>
                  <a:pt x="118" y="224"/>
                </a:lnTo>
                <a:lnTo>
                  <a:pt x="128" y="210"/>
                </a:lnTo>
                <a:lnTo>
                  <a:pt x="128" y="187"/>
                </a:lnTo>
                <a:lnTo>
                  <a:pt x="138" y="171"/>
                </a:lnTo>
                <a:lnTo>
                  <a:pt x="94" y="152"/>
                </a:lnTo>
                <a:lnTo>
                  <a:pt x="40" y="12"/>
                </a:lnTo>
                <a:lnTo>
                  <a:pt x="29" y="0"/>
                </a:lnTo>
                <a:close/>
              </a:path>
            </a:pathLst>
          </a:custGeom>
          <a:solidFill>
            <a:schemeClr val="accent4">
              <a:lumMod val="20000"/>
              <a:lumOff val="80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9" name="Freeform 216"/>
          <p:cNvSpPr>
            <a:spLocks/>
          </p:cNvSpPr>
          <p:nvPr/>
        </p:nvSpPr>
        <p:spPr bwMode="auto">
          <a:xfrm>
            <a:off x="8318187" y="2613161"/>
            <a:ext cx="128431" cy="110926"/>
          </a:xfrm>
          <a:custGeom>
            <a:avLst/>
            <a:gdLst>
              <a:gd name="T0" fmla="*/ 0 w 61"/>
              <a:gd name="T1" fmla="*/ 9 h 52"/>
              <a:gd name="T2" fmla="*/ 26 w 61"/>
              <a:gd name="T3" fmla="*/ 0 h 52"/>
              <a:gd name="T4" fmla="*/ 61 w 61"/>
              <a:gd name="T5" fmla="*/ 27 h 52"/>
              <a:gd name="T6" fmla="*/ 55 w 61"/>
              <a:gd name="T7" fmla="*/ 34 h 52"/>
              <a:gd name="T8" fmla="*/ 37 w 61"/>
              <a:gd name="T9" fmla="*/ 34 h 52"/>
              <a:gd name="T10" fmla="*/ 28 w 61"/>
              <a:gd name="T11" fmla="*/ 52 h 52"/>
              <a:gd name="T12" fmla="*/ 0 w 61"/>
              <a:gd name="T13" fmla="*/ 9 h 52"/>
              <a:gd name="connsiteX0" fmla="*/ 0 w 10589"/>
              <a:gd name="connsiteY0" fmla="*/ 1501 h 10000"/>
              <a:gd name="connsiteX1" fmla="*/ 4851 w 10589"/>
              <a:gd name="connsiteY1" fmla="*/ 0 h 10000"/>
              <a:gd name="connsiteX2" fmla="*/ 10589 w 10589"/>
              <a:gd name="connsiteY2" fmla="*/ 5192 h 10000"/>
              <a:gd name="connsiteX3" fmla="*/ 9605 w 10589"/>
              <a:gd name="connsiteY3" fmla="*/ 6538 h 10000"/>
              <a:gd name="connsiteX4" fmla="*/ 6655 w 10589"/>
              <a:gd name="connsiteY4" fmla="*/ 6538 h 10000"/>
              <a:gd name="connsiteX5" fmla="*/ 5179 w 10589"/>
              <a:gd name="connsiteY5" fmla="*/ 10000 h 10000"/>
              <a:gd name="connsiteX6" fmla="*/ 0 w 10589"/>
              <a:gd name="connsiteY6" fmla="*/ 1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9" h="10000">
                <a:moveTo>
                  <a:pt x="0" y="1501"/>
                </a:moveTo>
                <a:lnTo>
                  <a:pt x="4851" y="0"/>
                </a:lnTo>
                <a:lnTo>
                  <a:pt x="10589" y="5192"/>
                </a:lnTo>
                <a:lnTo>
                  <a:pt x="9605" y="6538"/>
                </a:lnTo>
                <a:lnTo>
                  <a:pt x="6655" y="6538"/>
                </a:lnTo>
                <a:lnTo>
                  <a:pt x="5179" y="10000"/>
                </a:lnTo>
                <a:lnTo>
                  <a:pt x="0" y="1501"/>
                </a:lnTo>
                <a:close/>
              </a:path>
            </a:pathLst>
          </a:custGeom>
          <a:solidFill>
            <a:schemeClr val="accent5"/>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57" name="Freeform 252"/>
          <p:cNvSpPr>
            <a:spLocks/>
          </p:cNvSpPr>
          <p:nvPr/>
        </p:nvSpPr>
        <p:spPr bwMode="auto">
          <a:xfrm>
            <a:off x="5670940" y="2195054"/>
            <a:ext cx="691931" cy="866079"/>
          </a:xfrm>
          <a:custGeom>
            <a:avLst/>
            <a:gdLst>
              <a:gd name="T0" fmla="*/ 25 w 348"/>
              <a:gd name="T1" fmla="*/ 27 h 406"/>
              <a:gd name="T2" fmla="*/ 52 w 348"/>
              <a:gd name="T3" fmla="*/ 23 h 406"/>
              <a:gd name="T4" fmla="*/ 75 w 348"/>
              <a:gd name="T5" fmla="*/ 23 h 406"/>
              <a:gd name="T6" fmla="*/ 90 w 348"/>
              <a:gd name="T7" fmla="*/ 0 h 406"/>
              <a:gd name="T8" fmla="*/ 101 w 348"/>
              <a:gd name="T9" fmla="*/ 29 h 406"/>
              <a:gd name="T10" fmla="*/ 139 w 348"/>
              <a:gd name="T11" fmla="*/ 29 h 406"/>
              <a:gd name="T12" fmla="*/ 159 w 348"/>
              <a:gd name="T13" fmla="*/ 58 h 406"/>
              <a:gd name="T14" fmla="*/ 197 w 348"/>
              <a:gd name="T15" fmla="*/ 51 h 406"/>
              <a:gd name="T16" fmla="*/ 225 w 348"/>
              <a:gd name="T17" fmla="*/ 67 h 406"/>
              <a:gd name="T18" fmla="*/ 273 w 348"/>
              <a:gd name="T19" fmla="*/ 80 h 406"/>
              <a:gd name="T20" fmla="*/ 282 w 348"/>
              <a:gd name="T21" fmla="*/ 101 h 406"/>
              <a:gd name="T22" fmla="*/ 307 w 348"/>
              <a:gd name="T23" fmla="*/ 102 h 406"/>
              <a:gd name="T24" fmla="*/ 300 w 348"/>
              <a:gd name="T25" fmla="*/ 124 h 406"/>
              <a:gd name="T26" fmla="*/ 308 w 348"/>
              <a:gd name="T27" fmla="*/ 149 h 406"/>
              <a:gd name="T28" fmla="*/ 292 w 348"/>
              <a:gd name="T29" fmla="*/ 178 h 406"/>
              <a:gd name="T30" fmla="*/ 303 w 348"/>
              <a:gd name="T31" fmla="*/ 185 h 406"/>
              <a:gd name="T32" fmla="*/ 331 w 348"/>
              <a:gd name="T33" fmla="*/ 152 h 406"/>
              <a:gd name="T34" fmla="*/ 329 w 348"/>
              <a:gd name="T35" fmla="*/ 140 h 406"/>
              <a:gd name="T36" fmla="*/ 341 w 348"/>
              <a:gd name="T37" fmla="*/ 136 h 406"/>
              <a:gd name="T38" fmla="*/ 348 w 348"/>
              <a:gd name="T39" fmla="*/ 152 h 406"/>
              <a:gd name="T40" fmla="*/ 327 w 348"/>
              <a:gd name="T41" fmla="*/ 175 h 406"/>
              <a:gd name="T42" fmla="*/ 319 w 348"/>
              <a:gd name="T43" fmla="*/ 226 h 406"/>
              <a:gd name="T44" fmla="*/ 319 w 348"/>
              <a:gd name="T45" fmla="*/ 312 h 406"/>
              <a:gd name="T46" fmla="*/ 331 w 348"/>
              <a:gd name="T47" fmla="*/ 328 h 406"/>
              <a:gd name="T48" fmla="*/ 326 w 348"/>
              <a:gd name="T49" fmla="*/ 381 h 406"/>
              <a:gd name="T50" fmla="*/ 160 w 348"/>
              <a:gd name="T51" fmla="*/ 406 h 406"/>
              <a:gd name="T52" fmla="*/ 119 w 348"/>
              <a:gd name="T53" fmla="*/ 381 h 406"/>
              <a:gd name="T54" fmla="*/ 128 w 348"/>
              <a:gd name="T55" fmla="*/ 350 h 406"/>
              <a:gd name="T56" fmla="*/ 108 w 348"/>
              <a:gd name="T57" fmla="*/ 316 h 406"/>
              <a:gd name="T58" fmla="*/ 90 w 348"/>
              <a:gd name="T59" fmla="*/ 271 h 406"/>
              <a:gd name="T60" fmla="*/ 43 w 348"/>
              <a:gd name="T61" fmla="*/ 228 h 406"/>
              <a:gd name="T62" fmla="*/ 15 w 348"/>
              <a:gd name="T63" fmla="*/ 228 h 406"/>
              <a:gd name="T64" fmla="*/ 15 w 348"/>
              <a:gd name="T65" fmla="*/ 167 h 406"/>
              <a:gd name="T66" fmla="*/ 0 w 348"/>
              <a:gd name="T67" fmla="*/ 145 h 406"/>
              <a:gd name="T68" fmla="*/ 33 w 348"/>
              <a:gd name="T69" fmla="*/ 110 h 406"/>
              <a:gd name="T70" fmla="*/ 25 w 348"/>
              <a:gd name="T71" fmla="*/ 2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8" h="406">
                <a:moveTo>
                  <a:pt x="25" y="27"/>
                </a:moveTo>
                <a:lnTo>
                  <a:pt x="52" y="23"/>
                </a:lnTo>
                <a:lnTo>
                  <a:pt x="75" y="23"/>
                </a:lnTo>
                <a:lnTo>
                  <a:pt x="90" y="0"/>
                </a:lnTo>
                <a:lnTo>
                  <a:pt x="101" y="29"/>
                </a:lnTo>
                <a:lnTo>
                  <a:pt x="139" y="29"/>
                </a:lnTo>
                <a:lnTo>
                  <a:pt x="159" y="58"/>
                </a:lnTo>
                <a:lnTo>
                  <a:pt x="197" y="51"/>
                </a:lnTo>
                <a:lnTo>
                  <a:pt x="225" y="67"/>
                </a:lnTo>
                <a:lnTo>
                  <a:pt x="273" y="80"/>
                </a:lnTo>
                <a:lnTo>
                  <a:pt x="282" y="101"/>
                </a:lnTo>
                <a:lnTo>
                  <a:pt x="307" y="102"/>
                </a:lnTo>
                <a:lnTo>
                  <a:pt x="300" y="124"/>
                </a:lnTo>
                <a:lnTo>
                  <a:pt x="308" y="149"/>
                </a:lnTo>
                <a:lnTo>
                  <a:pt x="292" y="178"/>
                </a:lnTo>
                <a:lnTo>
                  <a:pt x="303" y="185"/>
                </a:lnTo>
                <a:lnTo>
                  <a:pt x="331" y="152"/>
                </a:lnTo>
                <a:lnTo>
                  <a:pt x="329" y="140"/>
                </a:lnTo>
                <a:lnTo>
                  <a:pt x="341" y="136"/>
                </a:lnTo>
                <a:lnTo>
                  <a:pt x="348" y="152"/>
                </a:lnTo>
                <a:lnTo>
                  <a:pt x="327" y="175"/>
                </a:lnTo>
                <a:lnTo>
                  <a:pt x="319" y="226"/>
                </a:lnTo>
                <a:lnTo>
                  <a:pt x="319" y="312"/>
                </a:lnTo>
                <a:lnTo>
                  <a:pt x="331" y="328"/>
                </a:lnTo>
                <a:lnTo>
                  <a:pt x="326" y="381"/>
                </a:lnTo>
                <a:lnTo>
                  <a:pt x="160" y="406"/>
                </a:lnTo>
                <a:lnTo>
                  <a:pt x="119" y="381"/>
                </a:lnTo>
                <a:lnTo>
                  <a:pt x="128" y="350"/>
                </a:lnTo>
                <a:lnTo>
                  <a:pt x="108" y="316"/>
                </a:lnTo>
                <a:lnTo>
                  <a:pt x="90" y="271"/>
                </a:lnTo>
                <a:lnTo>
                  <a:pt x="43" y="228"/>
                </a:lnTo>
                <a:lnTo>
                  <a:pt x="15" y="228"/>
                </a:lnTo>
                <a:lnTo>
                  <a:pt x="15" y="167"/>
                </a:lnTo>
                <a:lnTo>
                  <a:pt x="0" y="145"/>
                </a:lnTo>
                <a:lnTo>
                  <a:pt x="33" y="110"/>
                </a:lnTo>
                <a:lnTo>
                  <a:pt x="25" y="27"/>
                </a:lnTo>
                <a:close/>
              </a:path>
            </a:pathLst>
          </a:custGeom>
          <a:solidFill>
            <a:schemeClr val="accent4">
              <a:lumMod val="20000"/>
              <a:lumOff val="80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59" name="Freeform 254"/>
          <p:cNvSpPr>
            <a:spLocks/>
          </p:cNvSpPr>
          <p:nvPr/>
        </p:nvSpPr>
        <p:spPr bwMode="auto">
          <a:xfrm>
            <a:off x="6364860" y="3052599"/>
            <a:ext cx="445381" cy="793550"/>
          </a:xfrm>
          <a:custGeom>
            <a:avLst/>
            <a:gdLst>
              <a:gd name="T0" fmla="*/ 0 w 224"/>
              <a:gd name="T1" fmla="*/ 26 h 372"/>
              <a:gd name="T2" fmla="*/ 27 w 224"/>
              <a:gd name="T3" fmla="*/ 40 h 372"/>
              <a:gd name="T4" fmla="*/ 52 w 224"/>
              <a:gd name="T5" fmla="*/ 38 h 372"/>
              <a:gd name="T6" fmla="*/ 61 w 224"/>
              <a:gd name="T7" fmla="*/ 30 h 372"/>
              <a:gd name="T8" fmla="*/ 67 w 224"/>
              <a:gd name="T9" fmla="*/ 7 h 372"/>
              <a:gd name="T10" fmla="*/ 175 w 224"/>
              <a:gd name="T11" fmla="*/ 0 h 372"/>
              <a:gd name="T12" fmla="*/ 224 w 224"/>
              <a:gd name="T13" fmla="*/ 264 h 372"/>
              <a:gd name="T14" fmla="*/ 221 w 224"/>
              <a:gd name="T15" fmla="*/ 260 h 372"/>
              <a:gd name="T16" fmla="*/ 183 w 224"/>
              <a:gd name="T17" fmla="*/ 275 h 372"/>
              <a:gd name="T18" fmla="*/ 157 w 224"/>
              <a:gd name="T19" fmla="*/ 346 h 372"/>
              <a:gd name="T20" fmla="*/ 119 w 224"/>
              <a:gd name="T21" fmla="*/ 336 h 372"/>
              <a:gd name="T22" fmla="*/ 74 w 224"/>
              <a:gd name="T23" fmla="*/ 363 h 372"/>
              <a:gd name="T24" fmla="*/ 15 w 224"/>
              <a:gd name="T25" fmla="*/ 372 h 372"/>
              <a:gd name="T26" fmla="*/ 42 w 224"/>
              <a:gd name="T27" fmla="*/ 304 h 372"/>
              <a:gd name="T28" fmla="*/ 31 w 224"/>
              <a:gd name="T29" fmla="*/ 265 h 372"/>
              <a:gd name="T30" fmla="*/ 0 w 224"/>
              <a:gd name="T31" fmla="*/ 2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4" h="372">
                <a:moveTo>
                  <a:pt x="0" y="26"/>
                </a:moveTo>
                <a:lnTo>
                  <a:pt x="27" y="40"/>
                </a:lnTo>
                <a:lnTo>
                  <a:pt x="52" y="38"/>
                </a:lnTo>
                <a:lnTo>
                  <a:pt x="61" y="30"/>
                </a:lnTo>
                <a:lnTo>
                  <a:pt x="67" y="7"/>
                </a:lnTo>
                <a:lnTo>
                  <a:pt x="175" y="0"/>
                </a:lnTo>
                <a:lnTo>
                  <a:pt x="224" y="264"/>
                </a:lnTo>
                <a:lnTo>
                  <a:pt x="221" y="260"/>
                </a:lnTo>
                <a:lnTo>
                  <a:pt x="183" y="275"/>
                </a:lnTo>
                <a:lnTo>
                  <a:pt x="157" y="346"/>
                </a:lnTo>
                <a:lnTo>
                  <a:pt x="119" y="336"/>
                </a:lnTo>
                <a:lnTo>
                  <a:pt x="74" y="363"/>
                </a:lnTo>
                <a:lnTo>
                  <a:pt x="15" y="372"/>
                </a:lnTo>
                <a:lnTo>
                  <a:pt x="42" y="304"/>
                </a:lnTo>
                <a:lnTo>
                  <a:pt x="31" y="265"/>
                </a:lnTo>
                <a:lnTo>
                  <a:pt x="0" y="26"/>
                </a:lnTo>
                <a:close/>
              </a:path>
            </a:pathLst>
          </a:custGeom>
          <a:solidFill>
            <a:srgbClr val="00BBFE"/>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71" name="Freeform 266"/>
          <p:cNvSpPr>
            <a:spLocks/>
          </p:cNvSpPr>
          <p:nvPr/>
        </p:nvSpPr>
        <p:spPr bwMode="auto">
          <a:xfrm>
            <a:off x="7249656" y="2756084"/>
            <a:ext cx="789358" cy="558898"/>
          </a:xfrm>
          <a:custGeom>
            <a:avLst/>
            <a:gdLst>
              <a:gd name="T0" fmla="*/ 37 w 397"/>
              <a:gd name="T1" fmla="*/ 38 h 262"/>
              <a:gd name="T2" fmla="*/ 0 w 397"/>
              <a:gd name="T3" fmla="*/ 74 h 262"/>
              <a:gd name="T4" fmla="*/ 20 w 397"/>
              <a:gd name="T5" fmla="*/ 199 h 262"/>
              <a:gd name="T6" fmla="*/ 37 w 397"/>
              <a:gd name="T7" fmla="*/ 262 h 262"/>
              <a:gd name="T8" fmla="*/ 105 w 397"/>
              <a:gd name="T9" fmla="*/ 257 h 262"/>
              <a:gd name="T10" fmla="*/ 355 w 397"/>
              <a:gd name="T11" fmla="*/ 209 h 262"/>
              <a:gd name="T12" fmla="*/ 372 w 397"/>
              <a:gd name="T13" fmla="*/ 200 h 262"/>
              <a:gd name="T14" fmla="*/ 397 w 397"/>
              <a:gd name="T15" fmla="*/ 141 h 262"/>
              <a:gd name="T16" fmla="*/ 360 w 397"/>
              <a:gd name="T17" fmla="*/ 111 h 262"/>
              <a:gd name="T18" fmla="*/ 379 w 397"/>
              <a:gd name="T19" fmla="*/ 35 h 262"/>
              <a:gd name="T20" fmla="*/ 352 w 397"/>
              <a:gd name="T21" fmla="*/ 26 h 262"/>
              <a:gd name="T22" fmla="*/ 352 w 397"/>
              <a:gd name="T23" fmla="*/ 7 h 262"/>
              <a:gd name="T24" fmla="*/ 339 w 397"/>
              <a:gd name="T25" fmla="*/ 0 h 262"/>
              <a:gd name="T26" fmla="*/ 49 w 397"/>
              <a:gd name="T27" fmla="*/ 55 h 262"/>
              <a:gd name="T28" fmla="*/ 37 w 397"/>
              <a:gd name="T29" fmla="*/ 38 h 262"/>
              <a:gd name="connsiteX0" fmla="*/ 932 w 10000"/>
              <a:gd name="connsiteY0" fmla="*/ 1450 h 10000"/>
              <a:gd name="connsiteX1" fmla="*/ 0 w 10000"/>
              <a:gd name="connsiteY1" fmla="*/ 2824 h 10000"/>
              <a:gd name="connsiteX2" fmla="*/ 504 w 10000"/>
              <a:gd name="connsiteY2" fmla="*/ 7595 h 10000"/>
              <a:gd name="connsiteX3" fmla="*/ 932 w 10000"/>
              <a:gd name="connsiteY3" fmla="*/ 10000 h 10000"/>
              <a:gd name="connsiteX4" fmla="*/ 2645 w 10000"/>
              <a:gd name="connsiteY4" fmla="*/ 9809 h 10000"/>
              <a:gd name="connsiteX5" fmla="*/ 8942 w 10000"/>
              <a:gd name="connsiteY5" fmla="*/ 7977 h 10000"/>
              <a:gd name="connsiteX6" fmla="*/ 9370 w 10000"/>
              <a:gd name="connsiteY6" fmla="*/ 7634 h 10000"/>
              <a:gd name="connsiteX7" fmla="*/ 10000 w 10000"/>
              <a:gd name="connsiteY7" fmla="*/ 5382 h 10000"/>
              <a:gd name="connsiteX8" fmla="*/ 9068 w 10000"/>
              <a:gd name="connsiteY8" fmla="*/ 4237 h 10000"/>
              <a:gd name="connsiteX9" fmla="*/ 9547 w 10000"/>
              <a:gd name="connsiteY9" fmla="*/ 1336 h 10000"/>
              <a:gd name="connsiteX10" fmla="*/ 8866 w 10000"/>
              <a:gd name="connsiteY10" fmla="*/ 992 h 10000"/>
              <a:gd name="connsiteX11" fmla="*/ 8866 w 10000"/>
              <a:gd name="connsiteY11" fmla="*/ 267 h 10000"/>
              <a:gd name="connsiteX12" fmla="*/ 8539 w 10000"/>
              <a:gd name="connsiteY12" fmla="*/ 0 h 10000"/>
              <a:gd name="connsiteX13" fmla="*/ 1301 w 10000"/>
              <a:gd name="connsiteY13" fmla="*/ 1950 h 10000"/>
              <a:gd name="connsiteX14" fmla="*/ 1234 w 10000"/>
              <a:gd name="connsiteY14" fmla="*/ 2099 h 10000"/>
              <a:gd name="connsiteX15" fmla="*/ 932 w 10000"/>
              <a:gd name="connsiteY15" fmla="*/ 145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0" h="10000">
                <a:moveTo>
                  <a:pt x="932" y="1450"/>
                </a:moveTo>
                <a:lnTo>
                  <a:pt x="0" y="2824"/>
                </a:lnTo>
                <a:lnTo>
                  <a:pt x="504" y="7595"/>
                </a:lnTo>
                <a:cubicBezTo>
                  <a:pt x="647" y="8397"/>
                  <a:pt x="789" y="9198"/>
                  <a:pt x="932" y="10000"/>
                </a:cubicBezTo>
                <a:lnTo>
                  <a:pt x="2645" y="9809"/>
                </a:lnTo>
                <a:lnTo>
                  <a:pt x="8942" y="7977"/>
                </a:lnTo>
                <a:lnTo>
                  <a:pt x="9370" y="7634"/>
                </a:lnTo>
                <a:lnTo>
                  <a:pt x="10000" y="5382"/>
                </a:lnTo>
                <a:lnTo>
                  <a:pt x="9068" y="4237"/>
                </a:lnTo>
                <a:cubicBezTo>
                  <a:pt x="9228" y="3270"/>
                  <a:pt x="9387" y="2303"/>
                  <a:pt x="9547" y="1336"/>
                </a:cubicBezTo>
                <a:lnTo>
                  <a:pt x="8866" y="992"/>
                </a:lnTo>
                <a:lnTo>
                  <a:pt x="8866" y="267"/>
                </a:lnTo>
                <a:lnTo>
                  <a:pt x="8539" y="0"/>
                </a:lnTo>
                <a:cubicBezTo>
                  <a:pt x="6136" y="696"/>
                  <a:pt x="3704" y="1254"/>
                  <a:pt x="1301" y="1950"/>
                </a:cubicBezTo>
                <a:cubicBezTo>
                  <a:pt x="1279" y="2000"/>
                  <a:pt x="1256" y="2049"/>
                  <a:pt x="1234" y="2099"/>
                </a:cubicBezTo>
                <a:cubicBezTo>
                  <a:pt x="1133" y="1883"/>
                  <a:pt x="1033" y="1666"/>
                  <a:pt x="932" y="1450"/>
                </a:cubicBezTo>
                <a:close/>
              </a:path>
            </a:pathLst>
          </a:custGeom>
          <a:solidFill>
            <a:srgbClr val="00BBFE"/>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2224" name="Group 2223"/>
          <p:cNvGrpSpPr/>
          <p:nvPr/>
        </p:nvGrpSpPr>
        <p:grpSpPr>
          <a:xfrm>
            <a:off x="7307317" y="2133190"/>
            <a:ext cx="1111463" cy="804217"/>
            <a:chOff x="7239221" y="2382503"/>
            <a:chExt cx="1111463" cy="749593"/>
          </a:xfrm>
          <a:solidFill>
            <a:schemeClr val="accent4">
              <a:lumMod val="20000"/>
              <a:lumOff val="80000"/>
            </a:schemeClr>
          </a:solidFill>
          <a:effectLst/>
        </p:grpSpPr>
        <p:sp>
          <p:nvSpPr>
            <p:cNvPr id="2275" name="Freeform 268"/>
            <p:cNvSpPr>
              <a:spLocks/>
            </p:cNvSpPr>
            <p:nvPr/>
          </p:nvSpPr>
          <p:spPr bwMode="auto">
            <a:xfrm>
              <a:off x="7239221" y="2382503"/>
              <a:ext cx="882808" cy="711814"/>
            </a:xfrm>
            <a:custGeom>
              <a:avLst/>
              <a:gdLst>
                <a:gd name="T0" fmla="*/ 36 w 444"/>
                <a:gd name="T1" fmla="*/ 234 h 358"/>
                <a:gd name="T2" fmla="*/ 79 w 444"/>
                <a:gd name="T3" fmla="*/ 214 h 358"/>
                <a:gd name="T4" fmla="*/ 136 w 444"/>
                <a:gd name="T5" fmla="*/ 211 h 358"/>
                <a:gd name="T6" fmla="*/ 150 w 444"/>
                <a:gd name="T7" fmla="*/ 192 h 358"/>
                <a:gd name="T8" fmla="*/ 170 w 444"/>
                <a:gd name="T9" fmla="*/ 190 h 358"/>
                <a:gd name="T10" fmla="*/ 181 w 444"/>
                <a:gd name="T11" fmla="*/ 170 h 358"/>
                <a:gd name="T12" fmla="*/ 200 w 444"/>
                <a:gd name="T13" fmla="*/ 163 h 358"/>
                <a:gd name="T14" fmla="*/ 193 w 444"/>
                <a:gd name="T15" fmla="*/ 125 h 358"/>
                <a:gd name="T16" fmla="*/ 181 w 444"/>
                <a:gd name="T17" fmla="*/ 115 h 358"/>
                <a:gd name="T18" fmla="*/ 205 w 444"/>
                <a:gd name="T19" fmla="*/ 86 h 358"/>
                <a:gd name="T20" fmla="*/ 220 w 444"/>
                <a:gd name="T21" fmla="*/ 86 h 358"/>
                <a:gd name="T22" fmla="*/ 274 w 444"/>
                <a:gd name="T23" fmla="*/ 24 h 358"/>
                <a:gd name="T24" fmla="*/ 354 w 444"/>
                <a:gd name="T25" fmla="*/ 0 h 358"/>
                <a:gd name="T26" fmla="*/ 362 w 444"/>
                <a:gd name="T27" fmla="*/ 60 h 358"/>
                <a:gd name="T28" fmla="*/ 366 w 444"/>
                <a:gd name="T29" fmla="*/ 58 h 358"/>
                <a:gd name="T30" fmla="*/ 385 w 444"/>
                <a:gd name="T31" fmla="*/ 79 h 358"/>
                <a:gd name="T32" fmla="*/ 385 w 444"/>
                <a:gd name="T33" fmla="*/ 141 h 358"/>
                <a:gd name="T34" fmla="*/ 407 w 444"/>
                <a:gd name="T35" fmla="*/ 191 h 358"/>
                <a:gd name="T36" fmla="*/ 416 w 444"/>
                <a:gd name="T37" fmla="*/ 256 h 358"/>
                <a:gd name="T38" fmla="*/ 417 w 444"/>
                <a:gd name="T39" fmla="*/ 312 h 358"/>
                <a:gd name="T40" fmla="*/ 444 w 444"/>
                <a:gd name="T41" fmla="*/ 331 h 358"/>
                <a:gd name="T42" fmla="*/ 423 w 444"/>
                <a:gd name="T43" fmla="*/ 358 h 358"/>
                <a:gd name="T44" fmla="*/ 372 w 444"/>
                <a:gd name="T45" fmla="*/ 325 h 358"/>
                <a:gd name="T46" fmla="*/ 345 w 444"/>
                <a:gd name="T47" fmla="*/ 328 h 358"/>
                <a:gd name="T48" fmla="*/ 320 w 444"/>
                <a:gd name="T49" fmla="*/ 320 h 358"/>
                <a:gd name="T50" fmla="*/ 322 w 444"/>
                <a:gd name="T51" fmla="*/ 301 h 358"/>
                <a:gd name="T52" fmla="*/ 305 w 444"/>
                <a:gd name="T53" fmla="*/ 294 h 358"/>
                <a:gd name="T54" fmla="*/ 12 w 444"/>
                <a:gd name="T55" fmla="*/ 344 h 358"/>
                <a:gd name="T56" fmla="*/ 0 w 444"/>
                <a:gd name="T57" fmla="*/ 328 h 358"/>
                <a:gd name="T58" fmla="*/ 45 w 444"/>
                <a:gd name="T59" fmla="*/ 266 h 358"/>
                <a:gd name="T60" fmla="*/ 36 w 444"/>
                <a:gd name="T61" fmla="*/ 23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4" h="358">
                  <a:moveTo>
                    <a:pt x="36" y="234"/>
                  </a:moveTo>
                  <a:lnTo>
                    <a:pt x="79" y="214"/>
                  </a:lnTo>
                  <a:lnTo>
                    <a:pt x="136" y="211"/>
                  </a:lnTo>
                  <a:lnTo>
                    <a:pt x="150" y="192"/>
                  </a:lnTo>
                  <a:lnTo>
                    <a:pt x="170" y="190"/>
                  </a:lnTo>
                  <a:lnTo>
                    <a:pt x="181" y="170"/>
                  </a:lnTo>
                  <a:lnTo>
                    <a:pt x="200" y="163"/>
                  </a:lnTo>
                  <a:lnTo>
                    <a:pt x="193" y="125"/>
                  </a:lnTo>
                  <a:lnTo>
                    <a:pt x="181" y="115"/>
                  </a:lnTo>
                  <a:lnTo>
                    <a:pt x="205" y="86"/>
                  </a:lnTo>
                  <a:lnTo>
                    <a:pt x="220" y="86"/>
                  </a:lnTo>
                  <a:lnTo>
                    <a:pt x="274" y="24"/>
                  </a:lnTo>
                  <a:lnTo>
                    <a:pt x="354" y="0"/>
                  </a:lnTo>
                  <a:lnTo>
                    <a:pt x="362" y="60"/>
                  </a:lnTo>
                  <a:lnTo>
                    <a:pt x="366" y="58"/>
                  </a:lnTo>
                  <a:lnTo>
                    <a:pt x="385" y="79"/>
                  </a:lnTo>
                  <a:lnTo>
                    <a:pt x="385" y="141"/>
                  </a:lnTo>
                  <a:lnTo>
                    <a:pt x="407" y="191"/>
                  </a:lnTo>
                  <a:lnTo>
                    <a:pt x="416" y="256"/>
                  </a:lnTo>
                  <a:lnTo>
                    <a:pt x="417" y="312"/>
                  </a:lnTo>
                  <a:lnTo>
                    <a:pt x="444" y="331"/>
                  </a:lnTo>
                  <a:lnTo>
                    <a:pt x="423" y="358"/>
                  </a:lnTo>
                  <a:lnTo>
                    <a:pt x="372" y="325"/>
                  </a:lnTo>
                  <a:lnTo>
                    <a:pt x="345" y="328"/>
                  </a:lnTo>
                  <a:lnTo>
                    <a:pt x="320" y="320"/>
                  </a:lnTo>
                  <a:lnTo>
                    <a:pt x="322" y="301"/>
                  </a:lnTo>
                  <a:lnTo>
                    <a:pt x="305" y="294"/>
                  </a:lnTo>
                  <a:lnTo>
                    <a:pt x="12" y="344"/>
                  </a:lnTo>
                  <a:lnTo>
                    <a:pt x="0" y="328"/>
                  </a:lnTo>
                  <a:lnTo>
                    <a:pt x="45" y="266"/>
                  </a:lnTo>
                  <a:lnTo>
                    <a:pt x="36" y="234"/>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7" name="Freeform 270"/>
            <p:cNvSpPr>
              <a:spLocks/>
            </p:cNvSpPr>
            <p:nvPr/>
          </p:nvSpPr>
          <p:spPr bwMode="auto">
            <a:xfrm>
              <a:off x="8096181" y="2982972"/>
              <a:ext cx="254503" cy="149124"/>
            </a:xfrm>
            <a:custGeom>
              <a:avLst/>
              <a:gdLst>
                <a:gd name="T0" fmla="*/ 0 w 128"/>
                <a:gd name="T1" fmla="*/ 55 h 75"/>
                <a:gd name="T2" fmla="*/ 53 w 128"/>
                <a:gd name="T3" fmla="*/ 31 h 75"/>
                <a:gd name="T4" fmla="*/ 104 w 128"/>
                <a:gd name="T5" fmla="*/ 0 h 75"/>
                <a:gd name="T6" fmla="*/ 114 w 128"/>
                <a:gd name="T7" fmla="*/ 1 h 75"/>
                <a:gd name="T8" fmla="*/ 128 w 128"/>
                <a:gd name="T9" fmla="*/ 2 h 75"/>
                <a:gd name="T10" fmla="*/ 79 w 128"/>
                <a:gd name="T11" fmla="*/ 43 h 75"/>
                <a:gd name="T12" fmla="*/ 14 w 128"/>
                <a:gd name="T13" fmla="*/ 75 h 75"/>
                <a:gd name="T14" fmla="*/ 0 w 128"/>
                <a:gd name="T15" fmla="*/ 5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75">
                  <a:moveTo>
                    <a:pt x="0" y="55"/>
                  </a:moveTo>
                  <a:lnTo>
                    <a:pt x="53" y="31"/>
                  </a:lnTo>
                  <a:lnTo>
                    <a:pt x="104" y="0"/>
                  </a:lnTo>
                  <a:lnTo>
                    <a:pt x="114" y="1"/>
                  </a:lnTo>
                  <a:lnTo>
                    <a:pt x="128" y="2"/>
                  </a:lnTo>
                  <a:lnTo>
                    <a:pt x="79" y="43"/>
                  </a:lnTo>
                  <a:lnTo>
                    <a:pt x="14" y="75"/>
                  </a:lnTo>
                  <a:lnTo>
                    <a:pt x="0" y="55"/>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79" name="Freeform 272"/>
          <p:cNvSpPr>
            <a:spLocks/>
          </p:cNvSpPr>
          <p:nvPr/>
        </p:nvSpPr>
        <p:spPr bwMode="auto">
          <a:xfrm>
            <a:off x="8219950" y="1510296"/>
            <a:ext cx="522925" cy="855414"/>
          </a:xfrm>
          <a:custGeom>
            <a:avLst/>
            <a:gdLst>
              <a:gd name="T0" fmla="*/ 62 w 263"/>
              <a:gd name="T1" fmla="*/ 13 h 401"/>
              <a:gd name="T2" fmla="*/ 23 w 263"/>
              <a:gd name="T3" fmla="*/ 86 h 401"/>
              <a:gd name="T4" fmla="*/ 41 w 263"/>
              <a:gd name="T5" fmla="*/ 114 h 401"/>
              <a:gd name="T6" fmla="*/ 23 w 263"/>
              <a:gd name="T7" fmla="*/ 149 h 401"/>
              <a:gd name="T8" fmla="*/ 35 w 263"/>
              <a:gd name="T9" fmla="*/ 159 h 401"/>
              <a:gd name="T10" fmla="*/ 27 w 263"/>
              <a:gd name="T11" fmla="*/ 183 h 401"/>
              <a:gd name="T12" fmla="*/ 27 w 263"/>
              <a:gd name="T13" fmla="*/ 220 h 401"/>
              <a:gd name="T14" fmla="*/ 0 w 263"/>
              <a:gd name="T15" fmla="*/ 232 h 401"/>
              <a:gd name="T16" fmla="*/ 11 w 263"/>
              <a:gd name="T17" fmla="*/ 244 h 401"/>
              <a:gd name="T18" fmla="*/ 65 w 263"/>
              <a:gd name="T19" fmla="*/ 384 h 401"/>
              <a:gd name="T20" fmla="*/ 109 w 263"/>
              <a:gd name="T21" fmla="*/ 401 h 401"/>
              <a:gd name="T22" fmla="*/ 107 w 263"/>
              <a:gd name="T23" fmla="*/ 373 h 401"/>
              <a:gd name="T24" fmla="*/ 128 w 263"/>
              <a:gd name="T25" fmla="*/ 350 h 401"/>
              <a:gd name="T26" fmla="*/ 120 w 263"/>
              <a:gd name="T27" fmla="*/ 326 h 401"/>
              <a:gd name="T28" fmla="*/ 174 w 263"/>
              <a:gd name="T29" fmla="*/ 298 h 401"/>
              <a:gd name="T30" fmla="*/ 176 w 263"/>
              <a:gd name="T31" fmla="*/ 259 h 401"/>
              <a:gd name="T32" fmla="*/ 208 w 263"/>
              <a:gd name="T33" fmla="*/ 255 h 401"/>
              <a:gd name="T34" fmla="*/ 232 w 263"/>
              <a:gd name="T35" fmla="*/ 227 h 401"/>
              <a:gd name="T36" fmla="*/ 263 w 263"/>
              <a:gd name="T37" fmla="*/ 207 h 401"/>
              <a:gd name="T38" fmla="*/ 263 w 263"/>
              <a:gd name="T39" fmla="*/ 183 h 401"/>
              <a:gd name="T40" fmla="*/ 222 w 263"/>
              <a:gd name="T41" fmla="*/ 174 h 401"/>
              <a:gd name="T42" fmla="*/ 213 w 263"/>
              <a:gd name="T43" fmla="*/ 147 h 401"/>
              <a:gd name="T44" fmla="*/ 172 w 263"/>
              <a:gd name="T45" fmla="*/ 143 h 401"/>
              <a:gd name="T46" fmla="*/ 139 w 263"/>
              <a:gd name="T47" fmla="*/ 24 h 401"/>
              <a:gd name="T48" fmla="*/ 125 w 263"/>
              <a:gd name="T49" fmla="*/ 0 h 401"/>
              <a:gd name="T50" fmla="*/ 82 w 263"/>
              <a:gd name="T51" fmla="*/ 10 h 401"/>
              <a:gd name="T52" fmla="*/ 76 w 263"/>
              <a:gd name="T53" fmla="*/ 21 h 401"/>
              <a:gd name="T54" fmla="*/ 62 w 263"/>
              <a:gd name="T55" fmla="*/ 1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3" h="401">
                <a:moveTo>
                  <a:pt x="62" y="13"/>
                </a:moveTo>
                <a:lnTo>
                  <a:pt x="23" y="86"/>
                </a:lnTo>
                <a:lnTo>
                  <a:pt x="41" y="114"/>
                </a:lnTo>
                <a:lnTo>
                  <a:pt x="23" y="149"/>
                </a:lnTo>
                <a:lnTo>
                  <a:pt x="35" y="159"/>
                </a:lnTo>
                <a:lnTo>
                  <a:pt x="27" y="183"/>
                </a:lnTo>
                <a:lnTo>
                  <a:pt x="27" y="220"/>
                </a:lnTo>
                <a:lnTo>
                  <a:pt x="0" y="232"/>
                </a:lnTo>
                <a:lnTo>
                  <a:pt x="11" y="244"/>
                </a:lnTo>
                <a:lnTo>
                  <a:pt x="65" y="384"/>
                </a:lnTo>
                <a:lnTo>
                  <a:pt x="109" y="401"/>
                </a:lnTo>
                <a:lnTo>
                  <a:pt x="107" y="373"/>
                </a:lnTo>
                <a:lnTo>
                  <a:pt x="128" y="350"/>
                </a:lnTo>
                <a:lnTo>
                  <a:pt x="120" y="326"/>
                </a:lnTo>
                <a:lnTo>
                  <a:pt x="174" y="298"/>
                </a:lnTo>
                <a:lnTo>
                  <a:pt x="176" y="259"/>
                </a:lnTo>
                <a:lnTo>
                  <a:pt x="208" y="255"/>
                </a:lnTo>
                <a:lnTo>
                  <a:pt x="232" y="227"/>
                </a:lnTo>
                <a:lnTo>
                  <a:pt x="263" y="207"/>
                </a:lnTo>
                <a:lnTo>
                  <a:pt x="263" y="183"/>
                </a:lnTo>
                <a:lnTo>
                  <a:pt x="222" y="174"/>
                </a:lnTo>
                <a:lnTo>
                  <a:pt x="213" y="147"/>
                </a:lnTo>
                <a:lnTo>
                  <a:pt x="172" y="143"/>
                </a:lnTo>
                <a:lnTo>
                  <a:pt x="139" y="24"/>
                </a:lnTo>
                <a:lnTo>
                  <a:pt x="125" y="0"/>
                </a:lnTo>
                <a:lnTo>
                  <a:pt x="82" y="10"/>
                </a:lnTo>
                <a:lnTo>
                  <a:pt x="76" y="21"/>
                </a:lnTo>
                <a:lnTo>
                  <a:pt x="62" y="13"/>
                </a:lnTo>
                <a:close/>
              </a:path>
            </a:pathLst>
          </a:custGeom>
          <a:solidFill>
            <a:srgbClr val="00BBFE"/>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2221" name="Group 2220"/>
          <p:cNvGrpSpPr/>
          <p:nvPr/>
        </p:nvGrpSpPr>
        <p:grpSpPr>
          <a:xfrm>
            <a:off x="370513" y="1540352"/>
            <a:ext cx="1369944" cy="981271"/>
            <a:chOff x="453129" y="1477824"/>
            <a:chExt cx="1369944" cy="914621"/>
          </a:xfrm>
          <a:solidFill>
            <a:schemeClr val="accent4">
              <a:lumMod val="20000"/>
              <a:lumOff val="80000"/>
            </a:schemeClr>
          </a:solidFill>
          <a:effectLst>
            <a:outerShdw blurRad="88900" dist="50800" dir="2700000" algn="tl" rotWithShape="0">
              <a:prstClr val="black">
                <a:alpha val="62000"/>
              </a:prstClr>
            </a:outerShdw>
          </a:effectLst>
        </p:grpSpPr>
        <p:sp>
          <p:nvSpPr>
            <p:cNvPr id="2282" name="Freeform 275"/>
            <p:cNvSpPr>
              <a:spLocks/>
            </p:cNvSpPr>
            <p:nvPr/>
          </p:nvSpPr>
          <p:spPr bwMode="auto">
            <a:xfrm>
              <a:off x="1604359" y="2211509"/>
              <a:ext cx="47719" cy="65615"/>
            </a:xfrm>
            <a:custGeom>
              <a:avLst/>
              <a:gdLst>
                <a:gd name="T0" fmla="*/ 7 w 24"/>
                <a:gd name="T1" fmla="*/ 0 h 33"/>
                <a:gd name="T2" fmla="*/ 15 w 24"/>
                <a:gd name="T3" fmla="*/ 5 h 33"/>
                <a:gd name="T4" fmla="*/ 22 w 24"/>
                <a:gd name="T5" fmla="*/ 19 h 33"/>
                <a:gd name="T6" fmla="*/ 24 w 24"/>
                <a:gd name="T7" fmla="*/ 33 h 33"/>
                <a:gd name="T8" fmla="*/ 11 w 24"/>
                <a:gd name="T9" fmla="*/ 24 h 33"/>
                <a:gd name="T10" fmla="*/ 3 w 24"/>
                <a:gd name="T11" fmla="*/ 13 h 33"/>
                <a:gd name="T12" fmla="*/ 0 w 24"/>
                <a:gd name="T13" fmla="*/ 2 h 33"/>
                <a:gd name="T14" fmla="*/ 7 w 24"/>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7" y="0"/>
                  </a:moveTo>
                  <a:lnTo>
                    <a:pt x="15" y="5"/>
                  </a:lnTo>
                  <a:lnTo>
                    <a:pt x="22" y="19"/>
                  </a:lnTo>
                  <a:lnTo>
                    <a:pt x="24" y="33"/>
                  </a:lnTo>
                  <a:lnTo>
                    <a:pt x="11" y="24"/>
                  </a:lnTo>
                  <a:lnTo>
                    <a:pt x="3" y="13"/>
                  </a:lnTo>
                  <a:lnTo>
                    <a:pt x="0" y="2"/>
                  </a:lnTo>
                  <a:lnTo>
                    <a:pt x="7" y="0"/>
                  </a:lnTo>
                </a:path>
              </a:pathLst>
            </a:custGeom>
            <a:grpFill/>
            <a:ln w="12700"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2283" name="Freeform 276"/>
            <p:cNvSpPr>
              <a:spLocks/>
            </p:cNvSpPr>
            <p:nvPr/>
          </p:nvSpPr>
          <p:spPr bwMode="auto">
            <a:xfrm>
              <a:off x="920382" y="2231392"/>
              <a:ext cx="93451" cy="65615"/>
            </a:xfrm>
            <a:custGeom>
              <a:avLst/>
              <a:gdLst>
                <a:gd name="T0" fmla="*/ 34 w 47"/>
                <a:gd name="T1" fmla="*/ 1 h 33"/>
                <a:gd name="T2" fmla="*/ 43 w 47"/>
                <a:gd name="T3" fmla="*/ 1 h 33"/>
                <a:gd name="T4" fmla="*/ 47 w 47"/>
                <a:gd name="T5" fmla="*/ 9 h 33"/>
                <a:gd name="T6" fmla="*/ 43 w 47"/>
                <a:gd name="T7" fmla="*/ 17 h 33"/>
                <a:gd name="T8" fmla="*/ 35 w 47"/>
                <a:gd name="T9" fmla="*/ 18 h 33"/>
                <a:gd name="T10" fmla="*/ 27 w 47"/>
                <a:gd name="T11" fmla="*/ 26 h 33"/>
                <a:gd name="T12" fmla="*/ 20 w 47"/>
                <a:gd name="T13" fmla="*/ 24 h 33"/>
                <a:gd name="T14" fmla="*/ 13 w 47"/>
                <a:gd name="T15" fmla="*/ 33 h 33"/>
                <a:gd name="T16" fmla="*/ 7 w 47"/>
                <a:gd name="T17" fmla="*/ 32 h 33"/>
                <a:gd name="T18" fmla="*/ 10 w 47"/>
                <a:gd name="T19" fmla="*/ 24 h 33"/>
                <a:gd name="T20" fmla="*/ 1 w 47"/>
                <a:gd name="T21" fmla="*/ 26 h 33"/>
                <a:gd name="T22" fmla="*/ 0 w 47"/>
                <a:gd name="T23" fmla="*/ 16 h 33"/>
                <a:gd name="T24" fmla="*/ 7 w 47"/>
                <a:gd name="T25" fmla="*/ 9 h 33"/>
                <a:gd name="T26" fmla="*/ 13 w 47"/>
                <a:gd name="T27" fmla="*/ 16 h 33"/>
                <a:gd name="T28" fmla="*/ 22 w 47"/>
                <a:gd name="T29" fmla="*/ 6 h 33"/>
                <a:gd name="T30" fmla="*/ 32 w 47"/>
                <a:gd name="T31" fmla="*/ 0 h 33"/>
                <a:gd name="T32" fmla="*/ 38 w 47"/>
                <a:gd name="T33" fmla="*/ 3 h 33"/>
                <a:gd name="T34" fmla="*/ 34 w 47"/>
                <a:gd name="T35"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33">
                  <a:moveTo>
                    <a:pt x="34" y="1"/>
                  </a:moveTo>
                  <a:lnTo>
                    <a:pt x="43" y="1"/>
                  </a:lnTo>
                  <a:lnTo>
                    <a:pt x="47" y="9"/>
                  </a:lnTo>
                  <a:lnTo>
                    <a:pt x="43" y="17"/>
                  </a:lnTo>
                  <a:lnTo>
                    <a:pt x="35" y="18"/>
                  </a:lnTo>
                  <a:lnTo>
                    <a:pt x="27" y="26"/>
                  </a:lnTo>
                  <a:lnTo>
                    <a:pt x="20" y="24"/>
                  </a:lnTo>
                  <a:lnTo>
                    <a:pt x="13" y="33"/>
                  </a:lnTo>
                  <a:lnTo>
                    <a:pt x="7" y="32"/>
                  </a:lnTo>
                  <a:lnTo>
                    <a:pt x="10" y="24"/>
                  </a:lnTo>
                  <a:lnTo>
                    <a:pt x="1" y="26"/>
                  </a:lnTo>
                  <a:lnTo>
                    <a:pt x="0" y="16"/>
                  </a:lnTo>
                  <a:lnTo>
                    <a:pt x="7" y="9"/>
                  </a:lnTo>
                  <a:lnTo>
                    <a:pt x="13" y="16"/>
                  </a:lnTo>
                  <a:lnTo>
                    <a:pt x="22" y="6"/>
                  </a:lnTo>
                  <a:lnTo>
                    <a:pt x="32" y="0"/>
                  </a:lnTo>
                  <a:lnTo>
                    <a:pt x="38" y="3"/>
                  </a:lnTo>
                  <a:lnTo>
                    <a:pt x="34" y="1"/>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6" name="Freeform 279"/>
            <p:cNvSpPr>
              <a:spLocks/>
            </p:cNvSpPr>
            <p:nvPr/>
          </p:nvSpPr>
          <p:spPr bwMode="auto">
            <a:xfrm>
              <a:off x="520731" y="2354667"/>
              <a:ext cx="65615" cy="37778"/>
            </a:xfrm>
            <a:custGeom>
              <a:avLst/>
              <a:gdLst>
                <a:gd name="T0" fmla="*/ 26 w 33"/>
                <a:gd name="T1" fmla="*/ 0 h 19"/>
                <a:gd name="T2" fmla="*/ 33 w 33"/>
                <a:gd name="T3" fmla="*/ 4 h 19"/>
                <a:gd name="T4" fmla="*/ 33 w 33"/>
                <a:gd name="T5" fmla="*/ 15 h 19"/>
                <a:gd name="T6" fmla="*/ 26 w 33"/>
                <a:gd name="T7" fmla="*/ 16 h 19"/>
                <a:gd name="T8" fmla="*/ 18 w 33"/>
                <a:gd name="T9" fmla="*/ 13 h 19"/>
                <a:gd name="T10" fmla="*/ 12 w 33"/>
                <a:gd name="T11" fmla="*/ 19 h 19"/>
                <a:gd name="T12" fmla="*/ 2 w 33"/>
                <a:gd name="T13" fmla="*/ 19 h 19"/>
                <a:gd name="T14" fmla="*/ 0 w 33"/>
                <a:gd name="T15" fmla="*/ 12 h 19"/>
                <a:gd name="T16" fmla="*/ 6 w 33"/>
                <a:gd name="T17" fmla="*/ 9 h 19"/>
                <a:gd name="T18" fmla="*/ 11 w 33"/>
                <a:gd name="T19" fmla="*/ 4 h 19"/>
                <a:gd name="T20" fmla="*/ 20 w 33"/>
                <a:gd name="T21" fmla="*/ 5 h 19"/>
                <a:gd name="T22" fmla="*/ 26 w 33"/>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19">
                  <a:moveTo>
                    <a:pt x="26" y="0"/>
                  </a:moveTo>
                  <a:lnTo>
                    <a:pt x="33" y="4"/>
                  </a:lnTo>
                  <a:lnTo>
                    <a:pt x="33" y="15"/>
                  </a:lnTo>
                  <a:lnTo>
                    <a:pt x="26" y="16"/>
                  </a:lnTo>
                  <a:lnTo>
                    <a:pt x="18" y="13"/>
                  </a:lnTo>
                  <a:lnTo>
                    <a:pt x="12" y="19"/>
                  </a:lnTo>
                  <a:lnTo>
                    <a:pt x="2" y="19"/>
                  </a:lnTo>
                  <a:lnTo>
                    <a:pt x="0" y="12"/>
                  </a:lnTo>
                  <a:lnTo>
                    <a:pt x="6" y="9"/>
                  </a:lnTo>
                  <a:lnTo>
                    <a:pt x="11" y="4"/>
                  </a:lnTo>
                  <a:lnTo>
                    <a:pt x="20" y="5"/>
                  </a:lnTo>
                  <a:lnTo>
                    <a:pt x="26" y="0"/>
                  </a:lnTo>
                </a:path>
              </a:pathLst>
            </a:custGeom>
            <a:grpFill/>
            <a:ln w="12700"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2288" name="Freeform 281"/>
            <p:cNvSpPr>
              <a:spLocks/>
            </p:cNvSpPr>
            <p:nvPr/>
          </p:nvSpPr>
          <p:spPr bwMode="auto">
            <a:xfrm>
              <a:off x="453129" y="1811860"/>
              <a:ext cx="85498" cy="75556"/>
            </a:xfrm>
            <a:custGeom>
              <a:avLst/>
              <a:gdLst>
                <a:gd name="T0" fmla="*/ 6 w 43"/>
                <a:gd name="T1" fmla="*/ 0 h 38"/>
                <a:gd name="T2" fmla="*/ 6 w 43"/>
                <a:gd name="T3" fmla="*/ 5 h 38"/>
                <a:gd name="T4" fmla="*/ 14 w 43"/>
                <a:gd name="T5" fmla="*/ 8 h 38"/>
                <a:gd name="T6" fmla="*/ 20 w 43"/>
                <a:gd name="T7" fmla="*/ 7 h 38"/>
                <a:gd name="T8" fmla="*/ 25 w 43"/>
                <a:gd name="T9" fmla="*/ 15 h 38"/>
                <a:gd name="T10" fmla="*/ 33 w 43"/>
                <a:gd name="T11" fmla="*/ 20 h 38"/>
                <a:gd name="T12" fmla="*/ 33 w 43"/>
                <a:gd name="T13" fmla="*/ 24 h 38"/>
                <a:gd name="T14" fmla="*/ 41 w 43"/>
                <a:gd name="T15" fmla="*/ 24 h 38"/>
                <a:gd name="T16" fmla="*/ 43 w 43"/>
                <a:gd name="T17" fmla="*/ 30 h 38"/>
                <a:gd name="T18" fmla="*/ 37 w 43"/>
                <a:gd name="T19" fmla="*/ 35 h 38"/>
                <a:gd name="T20" fmla="*/ 33 w 43"/>
                <a:gd name="T21" fmla="*/ 28 h 38"/>
                <a:gd name="T22" fmla="*/ 28 w 43"/>
                <a:gd name="T23" fmla="*/ 33 h 38"/>
                <a:gd name="T24" fmla="*/ 25 w 43"/>
                <a:gd name="T25" fmla="*/ 38 h 38"/>
                <a:gd name="T26" fmla="*/ 20 w 43"/>
                <a:gd name="T27" fmla="*/ 31 h 38"/>
                <a:gd name="T28" fmla="*/ 23 w 43"/>
                <a:gd name="T29" fmla="*/ 28 h 38"/>
                <a:gd name="T30" fmla="*/ 16 w 43"/>
                <a:gd name="T31" fmla="*/ 26 h 38"/>
                <a:gd name="T32" fmla="*/ 18 w 43"/>
                <a:gd name="T33" fmla="*/ 20 h 38"/>
                <a:gd name="T34" fmla="*/ 14 w 43"/>
                <a:gd name="T35" fmla="*/ 16 h 38"/>
                <a:gd name="T36" fmla="*/ 4 w 43"/>
                <a:gd name="T37" fmla="*/ 18 h 38"/>
                <a:gd name="T38" fmla="*/ 0 w 43"/>
                <a:gd name="T39" fmla="*/ 10 h 38"/>
                <a:gd name="T40" fmla="*/ 6 w 43"/>
                <a:gd name="T4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38">
                  <a:moveTo>
                    <a:pt x="6" y="0"/>
                  </a:moveTo>
                  <a:lnTo>
                    <a:pt x="6" y="5"/>
                  </a:lnTo>
                  <a:lnTo>
                    <a:pt x="14" y="8"/>
                  </a:lnTo>
                  <a:lnTo>
                    <a:pt x="20" y="7"/>
                  </a:lnTo>
                  <a:lnTo>
                    <a:pt x="25" y="15"/>
                  </a:lnTo>
                  <a:lnTo>
                    <a:pt x="33" y="20"/>
                  </a:lnTo>
                  <a:lnTo>
                    <a:pt x="33" y="24"/>
                  </a:lnTo>
                  <a:lnTo>
                    <a:pt x="41" y="24"/>
                  </a:lnTo>
                  <a:lnTo>
                    <a:pt x="43" y="30"/>
                  </a:lnTo>
                  <a:lnTo>
                    <a:pt x="37" y="35"/>
                  </a:lnTo>
                  <a:lnTo>
                    <a:pt x="33" y="28"/>
                  </a:lnTo>
                  <a:lnTo>
                    <a:pt x="28" y="33"/>
                  </a:lnTo>
                  <a:lnTo>
                    <a:pt x="25" y="38"/>
                  </a:lnTo>
                  <a:lnTo>
                    <a:pt x="20" y="31"/>
                  </a:lnTo>
                  <a:lnTo>
                    <a:pt x="23" y="28"/>
                  </a:lnTo>
                  <a:lnTo>
                    <a:pt x="16" y="26"/>
                  </a:lnTo>
                  <a:lnTo>
                    <a:pt x="18" y="20"/>
                  </a:lnTo>
                  <a:lnTo>
                    <a:pt x="14" y="16"/>
                  </a:lnTo>
                  <a:lnTo>
                    <a:pt x="4" y="18"/>
                  </a:lnTo>
                  <a:lnTo>
                    <a:pt x="0" y="10"/>
                  </a:lnTo>
                  <a:lnTo>
                    <a:pt x="6" y="0"/>
                  </a:lnTo>
                </a:path>
              </a:pathLst>
            </a:custGeom>
            <a:grpFill/>
            <a:ln w="12700"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2289" name="Freeform 282"/>
            <p:cNvSpPr>
              <a:spLocks/>
            </p:cNvSpPr>
            <p:nvPr/>
          </p:nvSpPr>
          <p:spPr bwMode="auto">
            <a:xfrm>
              <a:off x="586346" y="1477824"/>
              <a:ext cx="1236727" cy="894738"/>
            </a:xfrm>
            <a:custGeom>
              <a:avLst/>
              <a:gdLst>
                <a:gd name="T0" fmla="*/ 437 w 622"/>
                <a:gd name="T1" fmla="*/ 305 h 450"/>
                <a:gd name="T2" fmla="*/ 483 w 622"/>
                <a:gd name="T3" fmla="*/ 318 h 450"/>
                <a:gd name="T4" fmla="*/ 534 w 622"/>
                <a:gd name="T5" fmla="*/ 332 h 450"/>
                <a:gd name="T6" fmla="*/ 618 w 622"/>
                <a:gd name="T7" fmla="*/ 384 h 450"/>
                <a:gd name="T8" fmla="*/ 610 w 622"/>
                <a:gd name="T9" fmla="*/ 424 h 450"/>
                <a:gd name="T10" fmla="*/ 587 w 622"/>
                <a:gd name="T11" fmla="*/ 405 h 450"/>
                <a:gd name="T12" fmla="*/ 552 w 622"/>
                <a:gd name="T13" fmla="*/ 361 h 450"/>
                <a:gd name="T14" fmla="*/ 502 w 622"/>
                <a:gd name="T15" fmla="*/ 320 h 450"/>
                <a:gd name="T16" fmla="*/ 495 w 622"/>
                <a:gd name="T17" fmla="*/ 335 h 450"/>
                <a:gd name="T18" fmla="*/ 486 w 622"/>
                <a:gd name="T19" fmla="*/ 352 h 450"/>
                <a:gd name="T20" fmla="*/ 425 w 622"/>
                <a:gd name="T21" fmla="*/ 323 h 450"/>
                <a:gd name="T22" fmla="*/ 379 w 622"/>
                <a:gd name="T23" fmla="*/ 316 h 450"/>
                <a:gd name="T24" fmla="*/ 342 w 622"/>
                <a:gd name="T25" fmla="*/ 289 h 450"/>
                <a:gd name="T26" fmla="*/ 308 w 622"/>
                <a:gd name="T27" fmla="*/ 294 h 450"/>
                <a:gd name="T28" fmla="*/ 277 w 622"/>
                <a:gd name="T29" fmla="*/ 295 h 450"/>
                <a:gd name="T30" fmla="*/ 280 w 622"/>
                <a:gd name="T31" fmla="*/ 321 h 450"/>
                <a:gd name="T32" fmla="*/ 231 w 622"/>
                <a:gd name="T33" fmla="*/ 347 h 450"/>
                <a:gd name="T34" fmla="*/ 226 w 622"/>
                <a:gd name="T35" fmla="*/ 323 h 450"/>
                <a:gd name="T36" fmla="*/ 255 w 622"/>
                <a:gd name="T37" fmla="*/ 288 h 450"/>
                <a:gd name="T38" fmla="*/ 227 w 622"/>
                <a:gd name="T39" fmla="*/ 291 h 450"/>
                <a:gd name="T40" fmla="*/ 188 w 622"/>
                <a:gd name="T41" fmla="*/ 334 h 450"/>
                <a:gd name="T42" fmla="*/ 181 w 622"/>
                <a:gd name="T43" fmla="*/ 370 h 450"/>
                <a:gd name="T44" fmla="*/ 138 w 622"/>
                <a:gd name="T45" fmla="*/ 393 h 450"/>
                <a:gd name="T46" fmla="*/ 100 w 622"/>
                <a:gd name="T47" fmla="*/ 416 h 450"/>
                <a:gd name="T48" fmla="*/ 61 w 622"/>
                <a:gd name="T49" fmla="*/ 430 h 450"/>
                <a:gd name="T50" fmla="*/ 0 w 622"/>
                <a:gd name="T51" fmla="*/ 450 h 450"/>
                <a:gd name="T52" fmla="*/ 46 w 622"/>
                <a:gd name="T53" fmla="*/ 426 h 450"/>
                <a:gd name="T54" fmla="*/ 91 w 622"/>
                <a:gd name="T55" fmla="*/ 401 h 450"/>
                <a:gd name="T56" fmla="*/ 120 w 622"/>
                <a:gd name="T57" fmla="*/ 348 h 450"/>
                <a:gd name="T58" fmla="*/ 103 w 622"/>
                <a:gd name="T59" fmla="*/ 355 h 450"/>
                <a:gd name="T60" fmla="*/ 54 w 622"/>
                <a:gd name="T61" fmla="*/ 347 h 450"/>
                <a:gd name="T62" fmla="*/ 51 w 622"/>
                <a:gd name="T63" fmla="*/ 304 h 450"/>
                <a:gd name="T64" fmla="*/ 40 w 622"/>
                <a:gd name="T65" fmla="*/ 309 h 450"/>
                <a:gd name="T66" fmla="*/ 18 w 622"/>
                <a:gd name="T67" fmla="*/ 278 h 450"/>
                <a:gd name="T68" fmla="*/ 4 w 622"/>
                <a:gd name="T69" fmla="*/ 267 h 450"/>
                <a:gd name="T70" fmla="*/ 34 w 622"/>
                <a:gd name="T71" fmla="*/ 222 h 450"/>
                <a:gd name="T72" fmla="*/ 72 w 622"/>
                <a:gd name="T73" fmla="*/ 208 h 450"/>
                <a:gd name="T74" fmla="*/ 91 w 622"/>
                <a:gd name="T75" fmla="*/ 180 h 450"/>
                <a:gd name="T76" fmla="*/ 62 w 622"/>
                <a:gd name="T77" fmla="*/ 178 h 450"/>
                <a:gd name="T78" fmla="*/ 30 w 622"/>
                <a:gd name="T79" fmla="*/ 152 h 450"/>
                <a:gd name="T80" fmla="*/ 22 w 622"/>
                <a:gd name="T81" fmla="*/ 131 h 450"/>
                <a:gd name="T82" fmla="*/ 68 w 622"/>
                <a:gd name="T83" fmla="*/ 119 h 450"/>
                <a:gd name="T84" fmla="*/ 98 w 622"/>
                <a:gd name="T85" fmla="*/ 132 h 450"/>
                <a:gd name="T86" fmla="*/ 107 w 622"/>
                <a:gd name="T87" fmla="*/ 131 h 450"/>
                <a:gd name="T88" fmla="*/ 103 w 622"/>
                <a:gd name="T89" fmla="*/ 113 h 450"/>
                <a:gd name="T90" fmla="*/ 58 w 622"/>
                <a:gd name="T91" fmla="*/ 74 h 450"/>
                <a:gd name="T92" fmla="*/ 86 w 622"/>
                <a:gd name="T93" fmla="*/ 55 h 450"/>
                <a:gd name="T94" fmla="*/ 127 w 622"/>
                <a:gd name="T95" fmla="*/ 22 h 450"/>
                <a:gd name="T96" fmla="*/ 163 w 622"/>
                <a:gd name="T97" fmla="*/ 10 h 450"/>
                <a:gd name="T98" fmla="*/ 203 w 622"/>
                <a:gd name="T99" fmla="*/ 22 h 450"/>
                <a:gd name="T100" fmla="*/ 249 w 622"/>
                <a:gd name="T101" fmla="*/ 29 h 450"/>
                <a:gd name="T102" fmla="*/ 291 w 622"/>
                <a:gd name="T103" fmla="*/ 30 h 450"/>
                <a:gd name="T104" fmla="*/ 350 w 622"/>
                <a:gd name="T105" fmla="*/ 39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2" h="450">
                  <a:moveTo>
                    <a:pt x="358" y="41"/>
                  </a:moveTo>
                  <a:lnTo>
                    <a:pt x="404" y="302"/>
                  </a:lnTo>
                  <a:lnTo>
                    <a:pt x="412" y="301"/>
                  </a:lnTo>
                  <a:lnTo>
                    <a:pt x="424" y="299"/>
                  </a:lnTo>
                  <a:lnTo>
                    <a:pt x="437" y="305"/>
                  </a:lnTo>
                  <a:lnTo>
                    <a:pt x="446" y="314"/>
                  </a:lnTo>
                  <a:lnTo>
                    <a:pt x="457" y="318"/>
                  </a:lnTo>
                  <a:lnTo>
                    <a:pt x="464" y="327"/>
                  </a:lnTo>
                  <a:lnTo>
                    <a:pt x="476" y="324"/>
                  </a:lnTo>
                  <a:lnTo>
                    <a:pt x="483" y="318"/>
                  </a:lnTo>
                  <a:lnTo>
                    <a:pt x="482" y="310"/>
                  </a:lnTo>
                  <a:lnTo>
                    <a:pt x="494" y="303"/>
                  </a:lnTo>
                  <a:lnTo>
                    <a:pt x="502" y="306"/>
                  </a:lnTo>
                  <a:lnTo>
                    <a:pt x="507" y="315"/>
                  </a:lnTo>
                  <a:lnTo>
                    <a:pt x="534" y="332"/>
                  </a:lnTo>
                  <a:lnTo>
                    <a:pt x="562" y="355"/>
                  </a:lnTo>
                  <a:lnTo>
                    <a:pt x="570" y="368"/>
                  </a:lnTo>
                  <a:lnTo>
                    <a:pt x="589" y="377"/>
                  </a:lnTo>
                  <a:lnTo>
                    <a:pt x="606" y="383"/>
                  </a:lnTo>
                  <a:lnTo>
                    <a:pt x="618" y="384"/>
                  </a:lnTo>
                  <a:lnTo>
                    <a:pt x="617" y="392"/>
                  </a:lnTo>
                  <a:lnTo>
                    <a:pt x="622" y="400"/>
                  </a:lnTo>
                  <a:lnTo>
                    <a:pt x="621" y="415"/>
                  </a:lnTo>
                  <a:lnTo>
                    <a:pt x="614" y="426"/>
                  </a:lnTo>
                  <a:lnTo>
                    <a:pt x="610" y="424"/>
                  </a:lnTo>
                  <a:lnTo>
                    <a:pt x="609" y="408"/>
                  </a:lnTo>
                  <a:lnTo>
                    <a:pt x="605" y="395"/>
                  </a:lnTo>
                  <a:lnTo>
                    <a:pt x="597" y="394"/>
                  </a:lnTo>
                  <a:lnTo>
                    <a:pt x="589" y="398"/>
                  </a:lnTo>
                  <a:lnTo>
                    <a:pt x="587" y="405"/>
                  </a:lnTo>
                  <a:lnTo>
                    <a:pt x="579" y="405"/>
                  </a:lnTo>
                  <a:lnTo>
                    <a:pt x="580" y="394"/>
                  </a:lnTo>
                  <a:lnTo>
                    <a:pt x="572" y="383"/>
                  </a:lnTo>
                  <a:lnTo>
                    <a:pt x="557" y="372"/>
                  </a:lnTo>
                  <a:lnTo>
                    <a:pt x="552" y="361"/>
                  </a:lnTo>
                  <a:lnTo>
                    <a:pt x="544" y="358"/>
                  </a:lnTo>
                  <a:lnTo>
                    <a:pt x="536" y="347"/>
                  </a:lnTo>
                  <a:lnTo>
                    <a:pt x="523" y="338"/>
                  </a:lnTo>
                  <a:lnTo>
                    <a:pt x="509" y="332"/>
                  </a:lnTo>
                  <a:lnTo>
                    <a:pt x="502" y="320"/>
                  </a:lnTo>
                  <a:lnTo>
                    <a:pt x="497" y="323"/>
                  </a:lnTo>
                  <a:lnTo>
                    <a:pt x="509" y="342"/>
                  </a:lnTo>
                  <a:lnTo>
                    <a:pt x="507" y="349"/>
                  </a:lnTo>
                  <a:lnTo>
                    <a:pt x="497" y="342"/>
                  </a:lnTo>
                  <a:lnTo>
                    <a:pt x="495" y="335"/>
                  </a:lnTo>
                  <a:lnTo>
                    <a:pt x="485" y="331"/>
                  </a:lnTo>
                  <a:lnTo>
                    <a:pt x="476" y="332"/>
                  </a:lnTo>
                  <a:lnTo>
                    <a:pt x="489" y="341"/>
                  </a:lnTo>
                  <a:lnTo>
                    <a:pt x="495" y="348"/>
                  </a:lnTo>
                  <a:lnTo>
                    <a:pt x="486" y="352"/>
                  </a:lnTo>
                  <a:lnTo>
                    <a:pt x="469" y="345"/>
                  </a:lnTo>
                  <a:lnTo>
                    <a:pt x="454" y="335"/>
                  </a:lnTo>
                  <a:lnTo>
                    <a:pt x="449" y="330"/>
                  </a:lnTo>
                  <a:lnTo>
                    <a:pt x="439" y="330"/>
                  </a:lnTo>
                  <a:lnTo>
                    <a:pt x="425" y="323"/>
                  </a:lnTo>
                  <a:lnTo>
                    <a:pt x="431" y="313"/>
                  </a:lnTo>
                  <a:lnTo>
                    <a:pt x="418" y="317"/>
                  </a:lnTo>
                  <a:lnTo>
                    <a:pt x="402" y="318"/>
                  </a:lnTo>
                  <a:lnTo>
                    <a:pt x="398" y="314"/>
                  </a:lnTo>
                  <a:lnTo>
                    <a:pt x="379" y="316"/>
                  </a:lnTo>
                  <a:lnTo>
                    <a:pt x="364" y="315"/>
                  </a:lnTo>
                  <a:lnTo>
                    <a:pt x="353" y="318"/>
                  </a:lnTo>
                  <a:lnTo>
                    <a:pt x="343" y="312"/>
                  </a:lnTo>
                  <a:lnTo>
                    <a:pt x="345" y="298"/>
                  </a:lnTo>
                  <a:lnTo>
                    <a:pt x="342" y="289"/>
                  </a:lnTo>
                  <a:lnTo>
                    <a:pt x="334" y="304"/>
                  </a:lnTo>
                  <a:lnTo>
                    <a:pt x="326" y="308"/>
                  </a:lnTo>
                  <a:lnTo>
                    <a:pt x="323" y="303"/>
                  </a:lnTo>
                  <a:lnTo>
                    <a:pt x="311" y="301"/>
                  </a:lnTo>
                  <a:lnTo>
                    <a:pt x="308" y="294"/>
                  </a:lnTo>
                  <a:lnTo>
                    <a:pt x="313" y="288"/>
                  </a:lnTo>
                  <a:lnTo>
                    <a:pt x="304" y="288"/>
                  </a:lnTo>
                  <a:lnTo>
                    <a:pt x="293" y="296"/>
                  </a:lnTo>
                  <a:lnTo>
                    <a:pt x="285" y="291"/>
                  </a:lnTo>
                  <a:lnTo>
                    <a:pt x="277" y="295"/>
                  </a:lnTo>
                  <a:lnTo>
                    <a:pt x="284" y="304"/>
                  </a:lnTo>
                  <a:lnTo>
                    <a:pt x="294" y="308"/>
                  </a:lnTo>
                  <a:lnTo>
                    <a:pt x="293" y="315"/>
                  </a:lnTo>
                  <a:lnTo>
                    <a:pt x="284" y="313"/>
                  </a:lnTo>
                  <a:lnTo>
                    <a:pt x="280" y="321"/>
                  </a:lnTo>
                  <a:lnTo>
                    <a:pt x="271" y="325"/>
                  </a:lnTo>
                  <a:lnTo>
                    <a:pt x="266" y="322"/>
                  </a:lnTo>
                  <a:lnTo>
                    <a:pt x="260" y="330"/>
                  </a:lnTo>
                  <a:lnTo>
                    <a:pt x="246" y="340"/>
                  </a:lnTo>
                  <a:lnTo>
                    <a:pt x="231" y="347"/>
                  </a:lnTo>
                  <a:lnTo>
                    <a:pt x="221" y="342"/>
                  </a:lnTo>
                  <a:lnTo>
                    <a:pt x="231" y="337"/>
                  </a:lnTo>
                  <a:lnTo>
                    <a:pt x="241" y="324"/>
                  </a:lnTo>
                  <a:lnTo>
                    <a:pt x="230" y="329"/>
                  </a:lnTo>
                  <a:lnTo>
                    <a:pt x="226" y="323"/>
                  </a:lnTo>
                  <a:lnTo>
                    <a:pt x="237" y="310"/>
                  </a:lnTo>
                  <a:lnTo>
                    <a:pt x="243" y="298"/>
                  </a:lnTo>
                  <a:lnTo>
                    <a:pt x="253" y="296"/>
                  </a:lnTo>
                  <a:lnTo>
                    <a:pt x="260" y="290"/>
                  </a:lnTo>
                  <a:lnTo>
                    <a:pt x="255" y="288"/>
                  </a:lnTo>
                  <a:lnTo>
                    <a:pt x="256" y="281"/>
                  </a:lnTo>
                  <a:lnTo>
                    <a:pt x="247" y="287"/>
                  </a:lnTo>
                  <a:lnTo>
                    <a:pt x="246" y="277"/>
                  </a:lnTo>
                  <a:lnTo>
                    <a:pt x="239" y="287"/>
                  </a:lnTo>
                  <a:lnTo>
                    <a:pt x="227" y="291"/>
                  </a:lnTo>
                  <a:lnTo>
                    <a:pt x="225" y="300"/>
                  </a:lnTo>
                  <a:lnTo>
                    <a:pt x="212" y="310"/>
                  </a:lnTo>
                  <a:lnTo>
                    <a:pt x="209" y="318"/>
                  </a:lnTo>
                  <a:lnTo>
                    <a:pt x="201" y="326"/>
                  </a:lnTo>
                  <a:lnTo>
                    <a:pt x="188" y="334"/>
                  </a:lnTo>
                  <a:lnTo>
                    <a:pt x="182" y="343"/>
                  </a:lnTo>
                  <a:lnTo>
                    <a:pt x="190" y="347"/>
                  </a:lnTo>
                  <a:lnTo>
                    <a:pt x="193" y="355"/>
                  </a:lnTo>
                  <a:lnTo>
                    <a:pt x="185" y="361"/>
                  </a:lnTo>
                  <a:lnTo>
                    <a:pt x="181" y="370"/>
                  </a:lnTo>
                  <a:lnTo>
                    <a:pt x="168" y="375"/>
                  </a:lnTo>
                  <a:lnTo>
                    <a:pt x="161" y="382"/>
                  </a:lnTo>
                  <a:lnTo>
                    <a:pt x="151" y="383"/>
                  </a:lnTo>
                  <a:lnTo>
                    <a:pt x="147" y="389"/>
                  </a:lnTo>
                  <a:lnTo>
                    <a:pt x="138" y="393"/>
                  </a:lnTo>
                  <a:lnTo>
                    <a:pt x="139" y="396"/>
                  </a:lnTo>
                  <a:lnTo>
                    <a:pt x="128" y="404"/>
                  </a:lnTo>
                  <a:lnTo>
                    <a:pt x="118" y="405"/>
                  </a:lnTo>
                  <a:lnTo>
                    <a:pt x="111" y="412"/>
                  </a:lnTo>
                  <a:lnTo>
                    <a:pt x="100" y="416"/>
                  </a:lnTo>
                  <a:lnTo>
                    <a:pt x="102" y="423"/>
                  </a:lnTo>
                  <a:lnTo>
                    <a:pt x="84" y="429"/>
                  </a:lnTo>
                  <a:lnTo>
                    <a:pt x="74" y="436"/>
                  </a:lnTo>
                  <a:lnTo>
                    <a:pt x="71" y="429"/>
                  </a:lnTo>
                  <a:lnTo>
                    <a:pt x="61" y="430"/>
                  </a:lnTo>
                  <a:lnTo>
                    <a:pt x="54" y="436"/>
                  </a:lnTo>
                  <a:lnTo>
                    <a:pt x="41" y="435"/>
                  </a:lnTo>
                  <a:lnTo>
                    <a:pt x="25" y="441"/>
                  </a:lnTo>
                  <a:lnTo>
                    <a:pt x="6" y="445"/>
                  </a:lnTo>
                  <a:lnTo>
                    <a:pt x="0" y="450"/>
                  </a:lnTo>
                  <a:lnTo>
                    <a:pt x="2" y="439"/>
                  </a:lnTo>
                  <a:lnTo>
                    <a:pt x="16" y="433"/>
                  </a:lnTo>
                  <a:lnTo>
                    <a:pt x="35" y="419"/>
                  </a:lnTo>
                  <a:lnTo>
                    <a:pt x="47" y="416"/>
                  </a:lnTo>
                  <a:lnTo>
                    <a:pt x="46" y="426"/>
                  </a:lnTo>
                  <a:lnTo>
                    <a:pt x="51" y="430"/>
                  </a:lnTo>
                  <a:lnTo>
                    <a:pt x="61" y="426"/>
                  </a:lnTo>
                  <a:lnTo>
                    <a:pt x="56" y="420"/>
                  </a:lnTo>
                  <a:lnTo>
                    <a:pt x="69" y="408"/>
                  </a:lnTo>
                  <a:lnTo>
                    <a:pt x="91" y="401"/>
                  </a:lnTo>
                  <a:lnTo>
                    <a:pt x="105" y="389"/>
                  </a:lnTo>
                  <a:lnTo>
                    <a:pt x="116" y="384"/>
                  </a:lnTo>
                  <a:lnTo>
                    <a:pt x="118" y="371"/>
                  </a:lnTo>
                  <a:lnTo>
                    <a:pt x="127" y="352"/>
                  </a:lnTo>
                  <a:lnTo>
                    <a:pt x="120" y="348"/>
                  </a:lnTo>
                  <a:lnTo>
                    <a:pt x="113" y="353"/>
                  </a:lnTo>
                  <a:lnTo>
                    <a:pt x="105" y="350"/>
                  </a:lnTo>
                  <a:lnTo>
                    <a:pt x="106" y="341"/>
                  </a:lnTo>
                  <a:lnTo>
                    <a:pt x="100" y="349"/>
                  </a:lnTo>
                  <a:lnTo>
                    <a:pt x="103" y="355"/>
                  </a:lnTo>
                  <a:lnTo>
                    <a:pt x="96" y="360"/>
                  </a:lnTo>
                  <a:lnTo>
                    <a:pt x="89" y="350"/>
                  </a:lnTo>
                  <a:lnTo>
                    <a:pt x="74" y="341"/>
                  </a:lnTo>
                  <a:lnTo>
                    <a:pt x="63" y="338"/>
                  </a:lnTo>
                  <a:lnTo>
                    <a:pt x="54" y="347"/>
                  </a:lnTo>
                  <a:lnTo>
                    <a:pt x="43" y="344"/>
                  </a:lnTo>
                  <a:lnTo>
                    <a:pt x="48" y="336"/>
                  </a:lnTo>
                  <a:lnTo>
                    <a:pt x="49" y="323"/>
                  </a:lnTo>
                  <a:lnTo>
                    <a:pt x="54" y="314"/>
                  </a:lnTo>
                  <a:lnTo>
                    <a:pt x="51" y="304"/>
                  </a:lnTo>
                  <a:lnTo>
                    <a:pt x="52" y="295"/>
                  </a:lnTo>
                  <a:lnTo>
                    <a:pt x="64" y="285"/>
                  </a:lnTo>
                  <a:lnTo>
                    <a:pt x="57" y="285"/>
                  </a:lnTo>
                  <a:lnTo>
                    <a:pt x="49" y="300"/>
                  </a:lnTo>
                  <a:lnTo>
                    <a:pt x="40" y="309"/>
                  </a:lnTo>
                  <a:lnTo>
                    <a:pt x="30" y="309"/>
                  </a:lnTo>
                  <a:lnTo>
                    <a:pt x="18" y="298"/>
                  </a:lnTo>
                  <a:lnTo>
                    <a:pt x="7" y="284"/>
                  </a:lnTo>
                  <a:lnTo>
                    <a:pt x="9" y="277"/>
                  </a:lnTo>
                  <a:lnTo>
                    <a:pt x="18" y="278"/>
                  </a:lnTo>
                  <a:lnTo>
                    <a:pt x="28" y="284"/>
                  </a:lnTo>
                  <a:lnTo>
                    <a:pt x="35" y="279"/>
                  </a:lnTo>
                  <a:lnTo>
                    <a:pt x="22" y="275"/>
                  </a:lnTo>
                  <a:lnTo>
                    <a:pt x="12" y="266"/>
                  </a:lnTo>
                  <a:lnTo>
                    <a:pt x="4" y="267"/>
                  </a:lnTo>
                  <a:lnTo>
                    <a:pt x="1" y="250"/>
                  </a:lnTo>
                  <a:lnTo>
                    <a:pt x="9" y="241"/>
                  </a:lnTo>
                  <a:lnTo>
                    <a:pt x="24" y="229"/>
                  </a:lnTo>
                  <a:lnTo>
                    <a:pt x="38" y="224"/>
                  </a:lnTo>
                  <a:lnTo>
                    <a:pt x="34" y="222"/>
                  </a:lnTo>
                  <a:lnTo>
                    <a:pt x="36" y="215"/>
                  </a:lnTo>
                  <a:lnTo>
                    <a:pt x="44" y="213"/>
                  </a:lnTo>
                  <a:lnTo>
                    <a:pt x="51" y="218"/>
                  </a:lnTo>
                  <a:lnTo>
                    <a:pt x="62" y="217"/>
                  </a:lnTo>
                  <a:lnTo>
                    <a:pt x="72" y="208"/>
                  </a:lnTo>
                  <a:lnTo>
                    <a:pt x="82" y="210"/>
                  </a:lnTo>
                  <a:lnTo>
                    <a:pt x="93" y="209"/>
                  </a:lnTo>
                  <a:lnTo>
                    <a:pt x="97" y="203"/>
                  </a:lnTo>
                  <a:lnTo>
                    <a:pt x="89" y="189"/>
                  </a:lnTo>
                  <a:lnTo>
                    <a:pt x="91" y="180"/>
                  </a:lnTo>
                  <a:lnTo>
                    <a:pt x="99" y="178"/>
                  </a:lnTo>
                  <a:lnTo>
                    <a:pt x="96" y="172"/>
                  </a:lnTo>
                  <a:lnTo>
                    <a:pt x="87" y="174"/>
                  </a:lnTo>
                  <a:lnTo>
                    <a:pt x="73" y="183"/>
                  </a:lnTo>
                  <a:lnTo>
                    <a:pt x="62" y="178"/>
                  </a:lnTo>
                  <a:lnTo>
                    <a:pt x="45" y="174"/>
                  </a:lnTo>
                  <a:lnTo>
                    <a:pt x="35" y="175"/>
                  </a:lnTo>
                  <a:lnTo>
                    <a:pt x="27" y="168"/>
                  </a:lnTo>
                  <a:lnTo>
                    <a:pt x="22" y="158"/>
                  </a:lnTo>
                  <a:lnTo>
                    <a:pt x="30" y="152"/>
                  </a:lnTo>
                  <a:lnTo>
                    <a:pt x="29" y="146"/>
                  </a:lnTo>
                  <a:lnTo>
                    <a:pt x="19" y="142"/>
                  </a:lnTo>
                  <a:lnTo>
                    <a:pt x="11" y="135"/>
                  </a:lnTo>
                  <a:lnTo>
                    <a:pt x="12" y="131"/>
                  </a:lnTo>
                  <a:lnTo>
                    <a:pt x="22" y="131"/>
                  </a:lnTo>
                  <a:lnTo>
                    <a:pt x="30" y="125"/>
                  </a:lnTo>
                  <a:lnTo>
                    <a:pt x="40" y="128"/>
                  </a:lnTo>
                  <a:lnTo>
                    <a:pt x="48" y="122"/>
                  </a:lnTo>
                  <a:lnTo>
                    <a:pt x="61" y="118"/>
                  </a:lnTo>
                  <a:lnTo>
                    <a:pt x="68" y="119"/>
                  </a:lnTo>
                  <a:lnTo>
                    <a:pt x="65" y="128"/>
                  </a:lnTo>
                  <a:lnTo>
                    <a:pt x="69" y="133"/>
                  </a:lnTo>
                  <a:lnTo>
                    <a:pt x="81" y="133"/>
                  </a:lnTo>
                  <a:lnTo>
                    <a:pt x="92" y="137"/>
                  </a:lnTo>
                  <a:lnTo>
                    <a:pt x="98" y="132"/>
                  </a:lnTo>
                  <a:lnTo>
                    <a:pt x="89" y="126"/>
                  </a:lnTo>
                  <a:lnTo>
                    <a:pt x="85" y="117"/>
                  </a:lnTo>
                  <a:lnTo>
                    <a:pt x="89" y="114"/>
                  </a:lnTo>
                  <a:lnTo>
                    <a:pt x="98" y="124"/>
                  </a:lnTo>
                  <a:lnTo>
                    <a:pt x="107" y="131"/>
                  </a:lnTo>
                  <a:lnTo>
                    <a:pt x="119" y="133"/>
                  </a:lnTo>
                  <a:lnTo>
                    <a:pt x="124" y="126"/>
                  </a:lnTo>
                  <a:lnTo>
                    <a:pt x="111" y="125"/>
                  </a:lnTo>
                  <a:lnTo>
                    <a:pt x="101" y="119"/>
                  </a:lnTo>
                  <a:lnTo>
                    <a:pt x="103" y="113"/>
                  </a:lnTo>
                  <a:lnTo>
                    <a:pt x="97" y="107"/>
                  </a:lnTo>
                  <a:lnTo>
                    <a:pt x="82" y="106"/>
                  </a:lnTo>
                  <a:lnTo>
                    <a:pt x="70" y="100"/>
                  </a:lnTo>
                  <a:lnTo>
                    <a:pt x="71" y="92"/>
                  </a:lnTo>
                  <a:lnTo>
                    <a:pt x="58" y="74"/>
                  </a:lnTo>
                  <a:lnTo>
                    <a:pt x="54" y="58"/>
                  </a:lnTo>
                  <a:lnTo>
                    <a:pt x="57" y="51"/>
                  </a:lnTo>
                  <a:lnTo>
                    <a:pt x="68" y="52"/>
                  </a:lnTo>
                  <a:lnTo>
                    <a:pt x="77" y="56"/>
                  </a:lnTo>
                  <a:lnTo>
                    <a:pt x="86" y="55"/>
                  </a:lnTo>
                  <a:lnTo>
                    <a:pt x="96" y="44"/>
                  </a:lnTo>
                  <a:lnTo>
                    <a:pt x="103" y="41"/>
                  </a:lnTo>
                  <a:lnTo>
                    <a:pt x="104" y="33"/>
                  </a:lnTo>
                  <a:lnTo>
                    <a:pt x="118" y="20"/>
                  </a:lnTo>
                  <a:lnTo>
                    <a:pt x="127" y="22"/>
                  </a:lnTo>
                  <a:lnTo>
                    <a:pt x="137" y="18"/>
                  </a:lnTo>
                  <a:lnTo>
                    <a:pt x="143" y="23"/>
                  </a:lnTo>
                  <a:lnTo>
                    <a:pt x="143" y="13"/>
                  </a:lnTo>
                  <a:lnTo>
                    <a:pt x="153" y="7"/>
                  </a:lnTo>
                  <a:lnTo>
                    <a:pt x="163" y="10"/>
                  </a:lnTo>
                  <a:lnTo>
                    <a:pt x="175" y="0"/>
                  </a:lnTo>
                  <a:lnTo>
                    <a:pt x="187" y="2"/>
                  </a:lnTo>
                  <a:lnTo>
                    <a:pt x="201" y="5"/>
                  </a:lnTo>
                  <a:lnTo>
                    <a:pt x="199" y="13"/>
                  </a:lnTo>
                  <a:lnTo>
                    <a:pt x="203" y="22"/>
                  </a:lnTo>
                  <a:lnTo>
                    <a:pt x="215" y="20"/>
                  </a:lnTo>
                  <a:lnTo>
                    <a:pt x="209" y="13"/>
                  </a:lnTo>
                  <a:lnTo>
                    <a:pt x="220" y="14"/>
                  </a:lnTo>
                  <a:lnTo>
                    <a:pt x="233" y="22"/>
                  </a:lnTo>
                  <a:lnTo>
                    <a:pt x="249" y="29"/>
                  </a:lnTo>
                  <a:lnTo>
                    <a:pt x="253" y="22"/>
                  </a:lnTo>
                  <a:lnTo>
                    <a:pt x="266" y="23"/>
                  </a:lnTo>
                  <a:lnTo>
                    <a:pt x="270" y="30"/>
                  </a:lnTo>
                  <a:lnTo>
                    <a:pt x="279" y="33"/>
                  </a:lnTo>
                  <a:lnTo>
                    <a:pt x="291" y="30"/>
                  </a:lnTo>
                  <a:lnTo>
                    <a:pt x="303" y="36"/>
                  </a:lnTo>
                  <a:lnTo>
                    <a:pt x="316" y="35"/>
                  </a:lnTo>
                  <a:lnTo>
                    <a:pt x="324" y="30"/>
                  </a:lnTo>
                  <a:lnTo>
                    <a:pt x="334" y="30"/>
                  </a:lnTo>
                  <a:lnTo>
                    <a:pt x="350" y="39"/>
                  </a:lnTo>
                  <a:lnTo>
                    <a:pt x="358" y="41"/>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25" name="Freeform 2224"/>
          <p:cNvSpPr/>
          <p:nvPr/>
        </p:nvSpPr>
        <p:spPr>
          <a:xfrm>
            <a:off x="7754771" y="3361137"/>
            <a:ext cx="66675" cy="77180"/>
          </a:xfrm>
          <a:custGeom>
            <a:avLst/>
            <a:gdLst>
              <a:gd name="connsiteX0" fmla="*/ 40482 w 90488"/>
              <a:gd name="connsiteY0" fmla="*/ 0 h 97631"/>
              <a:gd name="connsiteX1" fmla="*/ 0 w 90488"/>
              <a:gd name="connsiteY1" fmla="*/ 50006 h 97631"/>
              <a:gd name="connsiteX2" fmla="*/ 50007 w 90488"/>
              <a:gd name="connsiteY2" fmla="*/ 97631 h 97631"/>
              <a:gd name="connsiteX3" fmla="*/ 90488 w 90488"/>
              <a:gd name="connsiteY3" fmla="*/ 40481 h 97631"/>
              <a:gd name="connsiteX4" fmla="*/ 40482 w 90488"/>
              <a:gd name="connsiteY4" fmla="*/ 0 h 9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97631">
                <a:moveTo>
                  <a:pt x="40482" y="0"/>
                </a:moveTo>
                <a:lnTo>
                  <a:pt x="0" y="50006"/>
                </a:lnTo>
                <a:lnTo>
                  <a:pt x="50007" y="97631"/>
                </a:lnTo>
                <a:lnTo>
                  <a:pt x="90488" y="40481"/>
                </a:lnTo>
                <a:lnTo>
                  <a:pt x="40482" y="0"/>
                </a:lnTo>
                <a:close/>
              </a:path>
            </a:pathLst>
          </a:custGeom>
          <a:solidFill>
            <a:schemeClr val="tx1"/>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p:cNvGrpSpPr/>
          <p:nvPr/>
        </p:nvGrpSpPr>
        <p:grpSpPr>
          <a:xfrm>
            <a:off x="512763" y="5106049"/>
            <a:ext cx="330741" cy="935756"/>
            <a:chOff x="512763" y="5106049"/>
            <a:chExt cx="330741" cy="935756"/>
          </a:xfrm>
        </p:grpSpPr>
        <p:sp>
          <p:nvSpPr>
            <p:cNvPr id="314" name="Rectangle 313"/>
            <p:cNvSpPr/>
            <p:nvPr/>
          </p:nvSpPr>
          <p:spPr>
            <a:xfrm>
              <a:off x="512763" y="5106049"/>
              <a:ext cx="330741" cy="186447"/>
            </a:xfrm>
            <a:prstGeom prst="rect">
              <a:avLst/>
            </a:prstGeom>
            <a:solidFill>
              <a:schemeClr val="accent4">
                <a:lumMod val="20000"/>
                <a:lumOff val="80000"/>
              </a:schemeClr>
            </a:solidFill>
            <a:ln w="12700">
              <a:solidFill>
                <a:schemeClr val="bg1"/>
              </a:solidFill>
            </a:ln>
            <a:effectLst>
              <a:outerShdw blurRad="88900" dist="50800" dir="2700000" algn="tl" rotWithShape="0">
                <a:prstClr val="black">
                  <a:alpha val="6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ectangle 314"/>
            <p:cNvSpPr/>
            <p:nvPr/>
          </p:nvSpPr>
          <p:spPr>
            <a:xfrm>
              <a:off x="512763" y="5480703"/>
              <a:ext cx="330741" cy="186447"/>
            </a:xfrm>
            <a:prstGeom prst="rect">
              <a:avLst/>
            </a:prstGeom>
            <a:solidFill>
              <a:schemeClr val="accent5"/>
            </a:solidFill>
            <a:ln w="12700">
              <a:solidFill>
                <a:schemeClr val="bg1"/>
              </a:solidFill>
            </a:ln>
            <a:effectLst>
              <a:outerShdw blurRad="88900" dist="50800" dir="2700000" algn="tl" rotWithShape="0">
                <a:prstClr val="black">
                  <a:alpha val="6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p:cNvSpPr/>
            <p:nvPr/>
          </p:nvSpPr>
          <p:spPr>
            <a:xfrm>
              <a:off x="512763" y="5855358"/>
              <a:ext cx="330741" cy="186447"/>
            </a:xfrm>
            <a:prstGeom prst="rect">
              <a:avLst/>
            </a:prstGeom>
            <a:solidFill>
              <a:schemeClr val="accent4"/>
            </a:solidFill>
            <a:ln w="12700">
              <a:solidFill>
                <a:schemeClr val="bg1"/>
              </a:solidFill>
            </a:ln>
            <a:effectLst>
              <a:outerShdw blurRad="88900" dist="50800" dir="2700000" algn="tl" rotWithShape="0">
                <a:prstClr val="black">
                  <a:alpha val="6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p:cNvSpPr txBox="1"/>
          <p:nvPr/>
        </p:nvSpPr>
        <p:spPr>
          <a:xfrm>
            <a:off x="952673" y="4663099"/>
            <a:ext cx="1491135" cy="1477328"/>
          </a:xfrm>
          <a:prstGeom prst="rect">
            <a:avLst/>
          </a:prstGeom>
        </p:spPr>
        <p:txBody>
          <a:bodyPr wrap="square" lIns="0" rIns="0" rtlCol="0">
            <a:spAutoFit/>
          </a:bodyPr>
          <a:lstStyle/>
          <a:p>
            <a:pPr>
              <a:spcAft>
                <a:spcPts val="1200"/>
              </a:spcAft>
            </a:pPr>
            <a:endParaRPr lang="en-US" sz="1500" dirty="0">
              <a:solidFill>
                <a:schemeClr val="bg1"/>
              </a:solidFill>
            </a:endParaRPr>
          </a:p>
          <a:p>
            <a:pPr>
              <a:spcAft>
                <a:spcPts val="1200"/>
              </a:spcAft>
            </a:pPr>
            <a:r>
              <a:rPr lang="en-US" sz="1500" dirty="0" smtClean="0">
                <a:solidFill>
                  <a:schemeClr val="bg1"/>
                </a:solidFill>
              </a:rPr>
              <a:t>19.0% to 29.9%</a:t>
            </a:r>
          </a:p>
          <a:p>
            <a:pPr>
              <a:spcAft>
                <a:spcPts val="1200"/>
              </a:spcAft>
            </a:pPr>
            <a:r>
              <a:rPr lang="en-US" sz="1500" dirty="0" smtClean="0">
                <a:solidFill>
                  <a:schemeClr val="bg1"/>
                </a:solidFill>
              </a:rPr>
              <a:t>30.0% to 39.9%</a:t>
            </a:r>
          </a:p>
          <a:p>
            <a:pPr>
              <a:spcAft>
                <a:spcPts val="1200"/>
              </a:spcAft>
            </a:pPr>
            <a:r>
              <a:rPr lang="en-US" sz="1500" dirty="0" smtClean="0">
                <a:solidFill>
                  <a:schemeClr val="bg1"/>
                </a:solidFill>
              </a:rPr>
              <a:t>40.0% to 49.9%</a:t>
            </a:r>
            <a:endParaRPr lang="en-US" sz="1500" dirty="0">
              <a:solidFill>
                <a:schemeClr val="bg1"/>
              </a:solidFill>
            </a:endParaRPr>
          </a:p>
        </p:txBody>
      </p:sp>
    </p:spTree>
    <p:extLst>
      <p:ext uri="{BB962C8B-B14F-4D97-AF65-F5344CB8AC3E}">
        <p14:creationId xmlns:p14="http://schemas.microsoft.com/office/powerpoint/2010/main" val="386369243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black">
          <a:xfrm>
            <a:off x="465138" y="314792"/>
            <a:ext cx="6707187" cy="821889"/>
          </a:xfrm>
          <a:prstGeom prst="rect">
            <a:avLst/>
          </a:prstGeom>
        </p:spPr>
        <p:txBody>
          <a:bodyPr vert="horz" lIns="0" tIns="45720" rIns="0" bIns="45720" rtlCol="0" anchor="b" anchorCtr="0">
            <a:noAutofit/>
          </a:bodyPr>
          <a:lstStyle>
            <a:lvl1pPr algn="l" rtl="0" eaLnBrk="0" fontAlgn="base" hangingPunct="0">
              <a:lnSpc>
                <a:spcPct val="95000"/>
              </a:lnSpc>
              <a:spcBef>
                <a:spcPct val="0"/>
              </a:spcBef>
              <a:spcAft>
                <a:spcPct val="0"/>
              </a:spcAft>
              <a:defRPr lang="en-US" sz="2500" b="1" kern="1200" dirty="0">
                <a:solidFill>
                  <a:schemeClr val="bg2"/>
                </a:solidFill>
                <a:effectLst/>
                <a:latin typeface="+mj-lt"/>
                <a:ea typeface="+mj-ea"/>
                <a:cs typeface="+mj-cs"/>
              </a:defRPr>
            </a:lvl1pPr>
            <a:lvl2pPr algn="l" rtl="0" eaLnBrk="0" fontAlgn="base" hangingPunct="0">
              <a:lnSpc>
                <a:spcPct val="82000"/>
              </a:lnSpc>
              <a:spcBef>
                <a:spcPct val="0"/>
              </a:spcBef>
              <a:spcAft>
                <a:spcPct val="0"/>
              </a:spcAft>
              <a:defRPr sz="3000" b="1">
                <a:solidFill>
                  <a:schemeClr val="tx1"/>
                </a:solidFill>
                <a:latin typeface="Calibri" pitchFamily="34" charset="0"/>
              </a:defRPr>
            </a:lvl2pPr>
            <a:lvl3pPr algn="l" rtl="0" eaLnBrk="0" fontAlgn="base" hangingPunct="0">
              <a:lnSpc>
                <a:spcPct val="82000"/>
              </a:lnSpc>
              <a:spcBef>
                <a:spcPct val="0"/>
              </a:spcBef>
              <a:spcAft>
                <a:spcPct val="0"/>
              </a:spcAft>
              <a:defRPr sz="3000" b="1">
                <a:solidFill>
                  <a:schemeClr val="tx1"/>
                </a:solidFill>
                <a:latin typeface="Calibri" pitchFamily="34" charset="0"/>
              </a:defRPr>
            </a:lvl3pPr>
            <a:lvl4pPr algn="l" rtl="0" eaLnBrk="0" fontAlgn="base" hangingPunct="0">
              <a:lnSpc>
                <a:spcPct val="82000"/>
              </a:lnSpc>
              <a:spcBef>
                <a:spcPct val="0"/>
              </a:spcBef>
              <a:spcAft>
                <a:spcPct val="0"/>
              </a:spcAft>
              <a:defRPr sz="3000" b="1">
                <a:solidFill>
                  <a:schemeClr val="tx1"/>
                </a:solidFill>
                <a:latin typeface="Calibri" pitchFamily="34" charset="0"/>
              </a:defRPr>
            </a:lvl4pPr>
            <a:lvl5pPr algn="l" rtl="0" eaLnBrk="0" fontAlgn="base" hangingPunct="0">
              <a:lnSpc>
                <a:spcPct val="82000"/>
              </a:lnSpc>
              <a:spcBef>
                <a:spcPct val="0"/>
              </a:spcBef>
              <a:spcAft>
                <a:spcPct val="0"/>
              </a:spcAft>
              <a:defRPr sz="3000" b="1">
                <a:solidFill>
                  <a:schemeClr val="tx1"/>
                </a:solidFill>
                <a:latin typeface="Calibri" pitchFamily="34" charset="0"/>
              </a:defRPr>
            </a:lvl5pPr>
            <a:lvl6pPr marL="457200" algn="l" rtl="0" fontAlgn="base">
              <a:lnSpc>
                <a:spcPct val="82000"/>
              </a:lnSpc>
              <a:spcBef>
                <a:spcPct val="0"/>
              </a:spcBef>
              <a:spcAft>
                <a:spcPct val="0"/>
              </a:spcAft>
              <a:defRPr sz="3000" b="1">
                <a:solidFill>
                  <a:schemeClr val="tx1"/>
                </a:solidFill>
                <a:latin typeface="Calibri" pitchFamily="34" charset="0"/>
              </a:defRPr>
            </a:lvl6pPr>
            <a:lvl7pPr marL="914400" algn="l" rtl="0" fontAlgn="base">
              <a:lnSpc>
                <a:spcPct val="82000"/>
              </a:lnSpc>
              <a:spcBef>
                <a:spcPct val="0"/>
              </a:spcBef>
              <a:spcAft>
                <a:spcPct val="0"/>
              </a:spcAft>
              <a:defRPr sz="3000" b="1">
                <a:solidFill>
                  <a:schemeClr val="tx1"/>
                </a:solidFill>
                <a:latin typeface="Calibri" pitchFamily="34" charset="0"/>
              </a:defRPr>
            </a:lvl7pPr>
            <a:lvl8pPr marL="1371600" algn="l" rtl="0" fontAlgn="base">
              <a:lnSpc>
                <a:spcPct val="82000"/>
              </a:lnSpc>
              <a:spcBef>
                <a:spcPct val="0"/>
              </a:spcBef>
              <a:spcAft>
                <a:spcPct val="0"/>
              </a:spcAft>
              <a:defRPr sz="3000" b="1">
                <a:solidFill>
                  <a:schemeClr val="tx1"/>
                </a:solidFill>
                <a:latin typeface="Calibri" pitchFamily="34" charset="0"/>
              </a:defRPr>
            </a:lvl8pPr>
            <a:lvl9pPr marL="1828800" algn="l" rtl="0" fontAlgn="base">
              <a:lnSpc>
                <a:spcPct val="82000"/>
              </a:lnSpc>
              <a:spcBef>
                <a:spcPct val="0"/>
              </a:spcBef>
              <a:spcAft>
                <a:spcPct val="0"/>
              </a:spcAft>
              <a:defRPr sz="3000" b="1">
                <a:solidFill>
                  <a:schemeClr val="tx1"/>
                </a:solidFill>
                <a:latin typeface="Calibri" pitchFamily="34" charset="0"/>
              </a:defRPr>
            </a:lvl9pPr>
          </a:lstStyle>
          <a:p>
            <a:r>
              <a:rPr lang="en-US" dirty="0" smtClean="0"/>
              <a:t>Trends in Federal Grants to States Vary by Program Area</a:t>
            </a:r>
            <a:endParaRPr lang="en-US" dirty="0"/>
          </a:p>
        </p:txBody>
      </p:sp>
      <p:sp>
        <p:nvSpPr>
          <p:cNvPr id="4" name="TextBox 3"/>
          <p:cNvSpPr txBox="1"/>
          <p:nvPr/>
        </p:nvSpPr>
        <p:spPr>
          <a:xfrm>
            <a:off x="465138" y="1122562"/>
            <a:ext cx="8108950" cy="369332"/>
          </a:xfrm>
          <a:prstGeom prst="rect">
            <a:avLst/>
          </a:prstGeom>
        </p:spPr>
        <p:txBody>
          <a:bodyPr wrap="square" lIns="0" rIns="0" rtlCol="0">
            <a:spAutoFit/>
          </a:bodyPr>
          <a:lstStyle/>
          <a:p>
            <a:r>
              <a:rPr lang="en-US" dirty="0" smtClean="0">
                <a:solidFill>
                  <a:srgbClr val="005195"/>
                </a:solidFill>
                <a:latin typeface="Arial"/>
              </a:rPr>
              <a:t>Percentage change from federal fiscal year 2008-15, adjusted for inflation</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1857375"/>
            <a:ext cx="8600930"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5904202"/>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957263" y="3206338"/>
            <a:ext cx="7664450" cy="2386424"/>
          </a:xfrm>
          <a:prstGeom prst="rect">
            <a:avLst/>
          </a:prstGeom>
          <a:solidFill>
            <a:srgbClr val="F8EC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ession shading"/>
          <p:cNvSpPr/>
          <p:nvPr/>
        </p:nvSpPr>
        <p:spPr>
          <a:xfrm>
            <a:off x="2565069" y="1593848"/>
            <a:ext cx="1294411" cy="3994152"/>
          </a:xfrm>
          <a:prstGeom prst="rect">
            <a:avLst/>
          </a:prstGeom>
          <a:solidFill>
            <a:srgbClr val="E1D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7" name="National Peak"/>
          <p:cNvCxnSpPr/>
          <p:nvPr/>
        </p:nvCxnSpPr>
        <p:spPr>
          <a:xfrm>
            <a:off x="3225641" y="1593850"/>
            <a:ext cx="0" cy="399415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19" name="Chart 18"/>
          <p:cNvGraphicFramePr/>
          <p:nvPr>
            <p:extLst>
              <p:ext uri="{D42A27DB-BD31-4B8C-83A1-F6EECF244321}">
                <p14:modId xmlns:p14="http://schemas.microsoft.com/office/powerpoint/2010/main" val="1161063698"/>
              </p:ext>
            </p:extLst>
          </p:nvPr>
        </p:nvGraphicFramePr>
        <p:xfrm>
          <a:off x="155643" y="1397000"/>
          <a:ext cx="8988357" cy="50165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a:spLocks noGrp="1"/>
          </p:cNvSpPr>
          <p:nvPr>
            <p:ph type="title"/>
          </p:nvPr>
        </p:nvSpPr>
        <p:spPr/>
        <p:txBody>
          <a:bodyPr/>
          <a:lstStyle/>
          <a:p>
            <a:r>
              <a:rPr lang="en-US" dirty="0" smtClean="0"/>
              <a:t>State Tax Revenue is Slow </a:t>
            </a:r>
            <a:br>
              <a:rPr lang="en-US" dirty="0" smtClean="0"/>
            </a:br>
            <a:r>
              <a:rPr lang="en-US" dirty="0" smtClean="0"/>
              <a:t>to Recover From Recession</a:t>
            </a:r>
            <a:endParaRPr lang="en-US" dirty="0"/>
          </a:p>
        </p:txBody>
      </p:sp>
      <p:sp>
        <p:nvSpPr>
          <p:cNvPr id="20" name="TextBox 19"/>
          <p:cNvSpPr txBox="1"/>
          <p:nvPr/>
        </p:nvSpPr>
        <p:spPr>
          <a:xfrm>
            <a:off x="512763" y="1065412"/>
            <a:ext cx="8108950" cy="369332"/>
          </a:xfrm>
          <a:prstGeom prst="rect">
            <a:avLst/>
          </a:prstGeom>
        </p:spPr>
        <p:txBody>
          <a:bodyPr wrap="square" lIns="0" rIns="0" rtlCol="0">
            <a:spAutoFit/>
          </a:bodyPr>
          <a:lstStyle/>
          <a:p>
            <a:r>
              <a:rPr lang="en-US" dirty="0">
                <a:solidFill>
                  <a:srgbClr val="005195"/>
                </a:solidFill>
                <a:latin typeface="Arial"/>
              </a:rPr>
              <a:t>Inflation-adjusted, 1</a:t>
            </a:r>
            <a:r>
              <a:rPr lang="en-US" dirty="0" smtClean="0">
                <a:solidFill>
                  <a:srgbClr val="005195"/>
                </a:solidFill>
                <a:latin typeface="Arial"/>
              </a:rPr>
              <a:t>Q 2015</a:t>
            </a:r>
            <a:endParaRPr lang="en-US" dirty="0">
              <a:solidFill>
                <a:srgbClr val="707683"/>
              </a:solidFill>
            </a:endParaRPr>
          </a:p>
        </p:txBody>
      </p:sp>
      <p:sp>
        <p:nvSpPr>
          <p:cNvPr id="16" name="TextBox 15"/>
          <p:cNvSpPr txBox="1"/>
          <p:nvPr/>
        </p:nvSpPr>
        <p:spPr>
          <a:xfrm>
            <a:off x="512763" y="1278903"/>
            <a:ext cx="648525" cy="307777"/>
          </a:xfrm>
          <a:prstGeom prst="rect">
            <a:avLst/>
          </a:prstGeom>
          <a:noFill/>
        </p:spPr>
        <p:txBody>
          <a:bodyPr wrap="square" lIns="0" rIns="0" rtlCol="0">
            <a:noAutofit/>
          </a:bodyPr>
          <a:lstStyle/>
          <a:p>
            <a:r>
              <a:rPr lang="en-US" sz="1400" dirty="0" smtClean="0">
                <a:solidFill>
                  <a:srgbClr val="707683"/>
                </a:solidFill>
                <a:latin typeface="Arial"/>
              </a:rPr>
              <a:t>Percent</a:t>
            </a:r>
            <a:endParaRPr lang="en-US" sz="1400" dirty="0">
              <a:solidFill>
                <a:srgbClr val="707683"/>
              </a:solidFill>
              <a:latin typeface="Arial"/>
            </a:endParaRPr>
          </a:p>
        </p:txBody>
      </p:sp>
      <p:sp>
        <p:nvSpPr>
          <p:cNvPr id="6" name="X axis labels"/>
          <p:cNvSpPr/>
          <p:nvPr/>
        </p:nvSpPr>
        <p:spPr>
          <a:xfrm>
            <a:off x="748937" y="5676900"/>
            <a:ext cx="8159317" cy="247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5" name="Group 24"/>
          <p:cNvGrpSpPr/>
          <p:nvPr/>
        </p:nvGrpSpPr>
        <p:grpSpPr>
          <a:xfrm>
            <a:off x="8311456" y="2112645"/>
            <a:ext cx="630276" cy="354841"/>
            <a:chOff x="-1948471" y="4065407"/>
            <a:chExt cx="630276" cy="354841"/>
          </a:xfrm>
        </p:grpSpPr>
        <p:sp>
          <p:nvSpPr>
            <p:cNvPr id="26" name="Freeform 25"/>
            <p:cNvSpPr/>
            <p:nvPr/>
          </p:nvSpPr>
          <p:spPr bwMode="auto">
            <a:xfrm rot="10800000" flipV="1">
              <a:off x="-1948471" y="4065407"/>
              <a:ext cx="630276" cy="354841"/>
            </a:xfrm>
            <a:custGeom>
              <a:avLst/>
              <a:gdLst>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0 w 2120900"/>
                <a:gd name="connsiteY16" fmla="*/ 41275 h 711200"/>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3175 w 2120900"/>
                <a:gd name="connsiteY16" fmla="*/ 3175 h 711200"/>
                <a:gd name="connsiteX17" fmla="*/ 0 w 2120900"/>
                <a:gd name="connsiteY17" fmla="*/ 41275 h 711200"/>
                <a:gd name="connsiteX0" fmla="*/ 6350 w 2127250"/>
                <a:gd name="connsiteY0" fmla="*/ 43108 h 713033"/>
                <a:gd name="connsiteX1" fmla="*/ 6350 w 2127250"/>
                <a:gd name="connsiteY1" fmla="*/ 608258 h 713033"/>
                <a:gd name="connsiteX2" fmla="*/ 6350 w 2127250"/>
                <a:gd name="connsiteY2" fmla="*/ 608258 h 713033"/>
                <a:gd name="connsiteX3" fmla="*/ 15875 w 2127250"/>
                <a:gd name="connsiteY3" fmla="*/ 636833 h 713033"/>
                <a:gd name="connsiteX4" fmla="*/ 15875 w 2127250"/>
                <a:gd name="connsiteY4" fmla="*/ 636833 h 713033"/>
                <a:gd name="connsiteX5" fmla="*/ 993775 w 2127250"/>
                <a:gd name="connsiteY5" fmla="*/ 646358 h 713033"/>
                <a:gd name="connsiteX6" fmla="*/ 1057275 w 2127250"/>
                <a:gd name="connsiteY6" fmla="*/ 713033 h 713033"/>
                <a:gd name="connsiteX7" fmla="*/ 1130300 w 2127250"/>
                <a:gd name="connsiteY7" fmla="*/ 640008 h 713033"/>
                <a:gd name="connsiteX8" fmla="*/ 2089150 w 2127250"/>
                <a:gd name="connsiteY8" fmla="*/ 640008 h 713033"/>
                <a:gd name="connsiteX9" fmla="*/ 2120900 w 2127250"/>
                <a:gd name="connsiteY9" fmla="*/ 630483 h 713033"/>
                <a:gd name="connsiteX10" fmla="*/ 2127250 w 2127250"/>
                <a:gd name="connsiteY10" fmla="*/ 598733 h 713033"/>
                <a:gd name="connsiteX11" fmla="*/ 2124075 w 2127250"/>
                <a:gd name="connsiteY11" fmla="*/ 46283 h 713033"/>
                <a:gd name="connsiteX12" fmla="*/ 2124075 w 2127250"/>
                <a:gd name="connsiteY12" fmla="*/ 24058 h 713033"/>
                <a:gd name="connsiteX13" fmla="*/ 2114550 w 2127250"/>
                <a:gd name="connsiteY13" fmla="*/ 11358 h 713033"/>
                <a:gd name="connsiteX14" fmla="*/ 2098675 w 2127250"/>
                <a:gd name="connsiteY14" fmla="*/ 8183 h 713033"/>
                <a:gd name="connsiteX15" fmla="*/ 47625 w 2127250"/>
                <a:gd name="connsiteY15" fmla="*/ 1833 h 713033"/>
                <a:gd name="connsiteX16" fmla="*/ 0 w 2127250"/>
                <a:gd name="connsiteY16" fmla="*/ 1833 h 713033"/>
                <a:gd name="connsiteX17" fmla="*/ 6350 w 2127250"/>
                <a:gd name="connsiteY17" fmla="*/ 43108 h 713033"/>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12700 w 2120900"/>
                <a:gd name="connsiteY16" fmla="*/ 9525 h 711200"/>
                <a:gd name="connsiteX17" fmla="*/ 0 w 2120900"/>
                <a:gd name="connsiteY17" fmla="*/ 41275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900" h="711200">
                  <a:moveTo>
                    <a:pt x="0" y="41275"/>
                  </a:moveTo>
                  <a:lnTo>
                    <a:pt x="0" y="606425"/>
                  </a:lnTo>
                  <a:lnTo>
                    <a:pt x="0" y="606425"/>
                  </a:lnTo>
                  <a:lnTo>
                    <a:pt x="9525" y="635000"/>
                  </a:lnTo>
                  <a:lnTo>
                    <a:pt x="9525" y="635000"/>
                  </a:lnTo>
                  <a:lnTo>
                    <a:pt x="987425" y="644525"/>
                  </a:lnTo>
                  <a:lnTo>
                    <a:pt x="1050925" y="711200"/>
                  </a:lnTo>
                  <a:lnTo>
                    <a:pt x="1123950" y="638175"/>
                  </a:lnTo>
                  <a:lnTo>
                    <a:pt x="2082800" y="638175"/>
                  </a:lnTo>
                  <a:lnTo>
                    <a:pt x="2114550" y="628650"/>
                  </a:lnTo>
                  <a:lnTo>
                    <a:pt x="2120900" y="596900"/>
                  </a:lnTo>
                  <a:cubicBezTo>
                    <a:pt x="2119842" y="412750"/>
                    <a:pt x="2118783" y="228600"/>
                    <a:pt x="2117725" y="44450"/>
                  </a:cubicBezTo>
                  <a:lnTo>
                    <a:pt x="2117725" y="22225"/>
                  </a:lnTo>
                  <a:lnTo>
                    <a:pt x="2108200" y="9525"/>
                  </a:lnTo>
                  <a:lnTo>
                    <a:pt x="2092325" y="6350"/>
                  </a:lnTo>
                  <a:lnTo>
                    <a:pt x="41275" y="0"/>
                  </a:lnTo>
                  <a:cubicBezTo>
                    <a:pt x="35983" y="6350"/>
                    <a:pt x="17992" y="3175"/>
                    <a:pt x="12700" y="9525"/>
                  </a:cubicBezTo>
                  <a:lnTo>
                    <a:pt x="0" y="41275"/>
                  </a:lnTo>
                  <a:close/>
                </a:path>
              </a:pathLst>
            </a:custGeom>
            <a:solidFill>
              <a:schemeClr val="tx1"/>
            </a:solidFill>
            <a:ln w="19050" cap="flat" cmpd="sng" algn="ctr">
              <a:solidFill>
                <a:schemeClr val="bg1"/>
              </a:solidFill>
              <a:prstDash val="solid"/>
              <a:round/>
              <a:headEnd type="none" w="med" len="med"/>
              <a:tailEnd type="none" w="med" len="med"/>
            </a:ln>
            <a:effectLst/>
          </p:spPr>
          <p:txBody>
            <a:bodyPr vert="horz" wrap="square" lIns="0" tIns="45720" rIns="91440" bIns="45720" numCol="1" rtlCol="0" anchor="ctr" anchorCtr="0" compatLnSpc="1">
              <a:prstTxWarp prst="textNoShape">
                <a:avLst/>
              </a:prstTxWarp>
            </a:bodyPr>
            <a:lstStyle/>
            <a:p>
              <a:pPr algn="ctr" eaLnBrk="0" hangingPunct="0"/>
              <a:endParaRPr lang="en-US" sz="1600" b="1" dirty="0">
                <a:solidFill>
                  <a:srgbClr val="000000"/>
                </a:solidFill>
                <a:latin typeface="Arial"/>
              </a:endParaRPr>
            </a:p>
          </p:txBody>
        </p:sp>
        <p:sp>
          <p:nvSpPr>
            <p:cNvPr id="27" name="TextBox 26"/>
            <p:cNvSpPr txBox="1"/>
            <p:nvPr/>
          </p:nvSpPr>
          <p:spPr>
            <a:xfrm>
              <a:off x="-1919873" y="4117261"/>
              <a:ext cx="573081" cy="215444"/>
            </a:xfrm>
            <a:prstGeom prst="rect">
              <a:avLst/>
            </a:prstGeom>
            <a:noFill/>
          </p:spPr>
          <p:txBody>
            <a:bodyPr wrap="square" lIns="0" tIns="0" rIns="0" bIns="0" rtlCol="0" anchor="ctr" anchorCtr="0">
              <a:spAutoFit/>
            </a:bodyPr>
            <a:lstStyle/>
            <a:p>
              <a:pPr algn="ctr" fontAlgn="auto">
                <a:spcBef>
                  <a:spcPts val="0"/>
                </a:spcBef>
                <a:spcAft>
                  <a:spcPts val="0"/>
                </a:spcAft>
              </a:pPr>
              <a:r>
                <a:rPr lang="en-US" sz="1400" b="1" dirty="0" smtClean="0">
                  <a:solidFill>
                    <a:srgbClr val="000000"/>
                  </a:solidFill>
                  <a:latin typeface="Arial"/>
                </a:rPr>
                <a:t>4.0%</a:t>
              </a:r>
              <a:endParaRPr lang="en-US" sz="1400" b="1" dirty="0">
                <a:solidFill>
                  <a:srgbClr val="000000"/>
                </a:solidFill>
                <a:latin typeface="Arial"/>
              </a:endParaRPr>
            </a:p>
          </p:txBody>
        </p:sp>
      </p:grpSp>
      <p:graphicFrame>
        <p:nvGraphicFramePr>
          <p:cNvPr id="21" name="Table 20"/>
          <p:cNvGraphicFramePr>
            <a:graphicFrameLocks noGrp="1"/>
          </p:cNvGraphicFramePr>
          <p:nvPr>
            <p:extLst>
              <p:ext uri="{D42A27DB-BD31-4B8C-83A1-F6EECF244321}">
                <p14:modId xmlns:p14="http://schemas.microsoft.com/office/powerpoint/2010/main" val="1301368675"/>
              </p:ext>
            </p:extLst>
          </p:nvPr>
        </p:nvGraphicFramePr>
        <p:xfrm>
          <a:off x="963040" y="5630865"/>
          <a:ext cx="8489717" cy="370840"/>
        </p:xfrm>
        <a:graphic>
          <a:graphicData uri="http://schemas.openxmlformats.org/drawingml/2006/table">
            <a:tbl>
              <a:tblPr firstRow="1" bandRow="1">
                <a:tableStyleId>{5C22544A-7EE6-4342-B048-85BDC9FD1C3A}</a:tableStyleId>
              </a:tblPr>
              <a:tblGrid>
                <a:gridCol w="830134"/>
                <a:gridCol w="831273"/>
                <a:gridCol w="831272"/>
                <a:gridCol w="831273"/>
                <a:gridCol w="819398"/>
                <a:gridCol w="831272"/>
                <a:gridCol w="831273"/>
                <a:gridCol w="819397"/>
                <a:gridCol w="831273"/>
                <a:gridCol w="1033152"/>
              </a:tblGrid>
              <a:tr h="370840">
                <a:tc>
                  <a:txBody>
                    <a:bodyPr/>
                    <a:lstStyle/>
                    <a:p>
                      <a:pPr algn="ctr"/>
                      <a:r>
                        <a:rPr lang="en-US" sz="1400" b="0" dirty="0" smtClean="0">
                          <a:solidFill>
                            <a:schemeClr val="accent6"/>
                          </a:solidFill>
                        </a:rPr>
                        <a:t>2006</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2007</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2008</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2009</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2010</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2011</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2012</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2013</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2014</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b="0" dirty="0" smtClean="0">
                          <a:solidFill>
                            <a:schemeClr val="accent6"/>
                          </a:solidFill>
                        </a:rPr>
                        <a:t>2015</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31" name="Group 30"/>
          <p:cNvGrpSpPr/>
          <p:nvPr/>
        </p:nvGrpSpPr>
        <p:grpSpPr>
          <a:xfrm>
            <a:off x="3965473" y="5339462"/>
            <a:ext cx="630276" cy="354841"/>
            <a:chOff x="-1948471" y="4027307"/>
            <a:chExt cx="630276" cy="354841"/>
          </a:xfrm>
        </p:grpSpPr>
        <p:sp>
          <p:nvSpPr>
            <p:cNvPr id="32" name="Freeform 31"/>
            <p:cNvSpPr/>
            <p:nvPr/>
          </p:nvSpPr>
          <p:spPr bwMode="auto">
            <a:xfrm rot="10800000">
              <a:off x="-1948471" y="4027307"/>
              <a:ext cx="630276" cy="354841"/>
            </a:xfrm>
            <a:custGeom>
              <a:avLst/>
              <a:gdLst>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0 w 2120900"/>
                <a:gd name="connsiteY16" fmla="*/ 41275 h 711200"/>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3175 w 2120900"/>
                <a:gd name="connsiteY16" fmla="*/ 3175 h 711200"/>
                <a:gd name="connsiteX17" fmla="*/ 0 w 2120900"/>
                <a:gd name="connsiteY17" fmla="*/ 41275 h 711200"/>
                <a:gd name="connsiteX0" fmla="*/ 6350 w 2127250"/>
                <a:gd name="connsiteY0" fmla="*/ 43108 h 713033"/>
                <a:gd name="connsiteX1" fmla="*/ 6350 w 2127250"/>
                <a:gd name="connsiteY1" fmla="*/ 608258 h 713033"/>
                <a:gd name="connsiteX2" fmla="*/ 6350 w 2127250"/>
                <a:gd name="connsiteY2" fmla="*/ 608258 h 713033"/>
                <a:gd name="connsiteX3" fmla="*/ 15875 w 2127250"/>
                <a:gd name="connsiteY3" fmla="*/ 636833 h 713033"/>
                <a:gd name="connsiteX4" fmla="*/ 15875 w 2127250"/>
                <a:gd name="connsiteY4" fmla="*/ 636833 h 713033"/>
                <a:gd name="connsiteX5" fmla="*/ 993775 w 2127250"/>
                <a:gd name="connsiteY5" fmla="*/ 646358 h 713033"/>
                <a:gd name="connsiteX6" fmla="*/ 1057275 w 2127250"/>
                <a:gd name="connsiteY6" fmla="*/ 713033 h 713033"/>
                <a:gd name="connsiteX7" fmla="*/ 1130300 w 2127250"/>
                <a:gd name="connsiteY7" fmla="*/ 640008 h 713033"/>
                <a:gd name="connsiteX8" fmla="*/ 2089150 w 2127250"/>
                <a:gd name="connsiteY8" fmla="*/ 640008 h 713033"/>
                <a:gd name="connsiteX9" fmla="*/ 2120900 w 2127250"/>
                <a:gd name="connsiteY9" fmla="*/ 630483 h 713033"/>
                <a:gd name="connsiteX10" fmla="*/ 2127250 w 2127250"/>
                <a:gd name="connsiteY10" fmla="*/ 598733 h 713033"/>
                <a:gd name="connsiteX11" fmla="*/ 2124075 w 2127250"/>
                <a:gd name="connsiteY11" fmla="*/ 46283 h 713033"/>
                <a:gd name="connsiteX12" fmla="*/ 2124075 w 2127250"/>
                <a:gd name="connsiteY12" fmla="*/ 24058 h 713033"/>
                <a:gd name="connsiteX13" fmla="*/ 2114550 w 2127250"/>
                <a:gd name="connsiteY13" fmla="*/ 11358 h 713033"/>
                <a:gd name="connsiteX14" fmla="*/ 2098675 w 2127250"/>
                <a:gd name="connsiteY14" fmla="*/ 8183 h 713033"/>
                <a:gd name="connsiteX15" fmla="*/ 47625 w 2127250"/>
                <a:gd name="connsiteY15" fmla="*/ 1833 h 713033"/>
                <a:gd name="connsiteX16" fmla="*/ 0 w 2127250"/>
                <a:gd name="connsiteY16" fmla="*/ 1833 h 713033"/>
                <a:gd name="connsiteX17" fmla="*/ 6350 w 2127250"/>
                <a:gd name="connsiteY17" fmla="*/ 43108 h 713033"/>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12700 w 2120900"/>
                <a:gd name="connsiteY16" fmla="*/ 9525 h 711200"/>
                <a:gd name="connsiteX17" fmla="*/ 0 w 2120900"/>
                <a:gd name="connsiteY17" fmla="*/ 41275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900" h="711200">
                  <a:moveTo>
                    <a:pt x="0" y="41275"/>
                  </a:moveTo>
                  <a:lnTo>
                    <a:pt x="0" y="606425"/>
                  </a:lnTo>
                  <a:lnTo>
                    <a:pt x="0" y="606425"/>
                  </a:lnTo>
                  <a:lnTo>
                    <a:pt x="9525" y="635000"/>
                  </a:lnTo>
                  <a:lnTo>
                    <a:pt x="9525" y="635000"/>
                  </a:lnTo>
                  <a:lnTo>
                    <a:pt x="987425" y="644525"/>
                  </a:lnTo>
                  <a:lnTo>
                    <a:pt x="1050925" y="711200"/>
                  </a:lnTo>
                  <a:lnTo>
                    <a:pt x="1123950" y="638175"/>
                  </a:lnTo>
                  <a:lnTo>
                    <a:pt x="2082800" y="638175"/>
                  </a:lnTo>
                  <a:lnTo>
                    <a:pt x="2114550" y="628650"/>
                  </a:lnTo>
                  <a:lnTo>
                    <a:pt x="2120900" y="596900"/>
                  </a:lnTo>
                  <a:cubicBezTo>
                    <a:pt x="2119842" y="412750"/>
                    <a:pt x="2118783" y="228600"/>
                    <a:pt x="2117725" y="44450"/>
                  </a:cubicBezTo>
                  <a:lnTo>
                    <a:pt x="2117725" y="22225"/>
                  </a:lnTo>
                  <a:lnTo>
                    <a:pt x="2108200" y="9525"/>
                  </a:lnTo>
                  <a:lnTo>
                    <a:pt x="2092325" y="6350"/>
                  </a:lnTo>
                  <a:lnTo>
                    <a:pt x="41275" y="0"/>
                  </a:lnTo>
                  <a:cubicBezTo>
                    <a:pt x="35983" y="6350"/>
                    <a:pt x="17992" y="3175"/>
                    <a:pt x="12700" y="9525"/>
                  </a:cubicBezTo>
                  <a:lnTo>
                    <a:pt x="0" y="41275"/>
                  </a:lnTo>
                  <a:close/>
                </a:path>
              </a:pathLst>
            </a:custGeom>
            <a:solidFill>
              <a:schemeClr val="tx1"/>
            </a:solidFill>
            <a:ln w="19050" cap="flat" cmpd="sng" algn="ctr">
              <a:solidFill>
                <a:schemeClr val="bg1"/>
              </a:solidFill>
              <a:prstDash val="solid"/>
              <a:round/>
              <a:headEnd type="none" w="med" len="med"/>
              <a:tailEnd type="none" w="med" len="med"/>
            </a:ln>
            <a:effectLst/>
          </p:spPr>
          <p:txBody>
            <a:bodyPr vert="horz" wrap="square" lIns="0" tIns="45720" rIns="91440" bIns="45720" numCol="1" rtlCol="0" anchor="ctr" anchorCtr="0" compatLnSpc="1">
              <a:prstTxWarp prst="textNoShape">
                <a:avLst/>
              </a:prstTxWarp>
            </a:bodyPr>
            <a:lstStyle/>
            <a:p>
              <a:pPr algn="ctr" eaLnBrk="0" hangingPunct="0"/>
              <a:endParaRPr lang="en-US" sz="1600" b="1" dirty="0">
                <a:solidFill>
                  <a:srgbClr val="000000"/>
                </a:solidFill>
                <a:latin typeface="Arial"/>
              </a:endParaRPr>
            </a:p>
          </p:txBody>
        </p:sp>
        <p:sp>
          <p:nvSpPr>
            <p:cNvPr id="33" name="TextBox 32"/>
            <p:cNvSpPr txBox="1"/>
            <p:nvPr/>
          </p:nvSpPr>
          <p:spPr>
            <a:xfrm>
              <a:off x="-1919873" y="4117261"/>
              <a:ext cx="573081" cy="215444"/>
            </a:xfrm>
            <a:prstGeom prst="rect">
              <a:avLst/>
            </a:prstGeom>
            <a:noFill/>
          </p:spPr>
          <p:txBody>
            <a:bodyPr wrap="square" lIns="0" tIns="0" rIns="0" bIns="0" rtlCol="0" anchor="ctr" anchorCtr="0">
              <a:spAutoFit/>
            </a:bodyPr>
            <a:lstStyle/>
            <a:p>
              <a:pPr algn="ctr" fontAlgn="auto">
                <a:spcBef>
                  <a:spcPts val="0"/>
                </a:spcBef>
                <a:spcAft>
                  <a:spcPts val="0"/>
                </a:spcAft>
              </a:pPr>
              <a:r>
                <a:rPr lang="en-US" sz="1400" b="1" dirty="0">
                  <a:solidFill>
                    <a:srgbClr val="000000"/>
                  </a:solidFill>
                  <a:latin typeface="Arial"/>
                </a:rPr>
                <a:t>-</a:t>
              </a:r>
              <a:r>
                <a:rPr lang="en-US" sz="1400" b="1" dirty="0" smtClean="0">
                  <a:solidFill>
                    <a:srgbClr val="000000"/>
                  </a:solidFill>
                  <a:latin typeface="Arial"/>
                </a:rPr>
                <a:t>12.9%</a:t>
              </a:r>
              <a:endParaRPr lang="en-US" sz="1400" b="1" dirty="0">
                <a:solidFill>
                  <a:srgbClr val="000000"/>
                </a:solidFill>
                <a:latin typeface="Arial"/>
              </a:endParaRPr>
            </a:p>
          </p:txBody>
        </p:sp>
      </p:grpSp>
      <p:sp>
        <p:nvSpPr>
          <p:cNvPr id="2" name="Rectangle 1"/>
          <p:cNvSpPr/>
          <p:nvPr/>
        </p:nvSpPr>
        <p:spPr>
          <a:xfrm>
            <a:off x="0" y="6488668"/>
            <a:ext cx="2687980" cy="369332"/>
          </a:xfrm>
          <a:prstGeom prst="rect">
            <a:avLst/>
          </a:prstGeom>
        </p:spPr>
        <p:txBody>
          <a:bodyPr wrap="none">
            <a:spAutoFit/>
          </a:bodyPr>
          <a:lstStyle/>
          <a:p>
            <a:r>
              <a:rPr lang="en-US" dirty="0">
                <a:latin typeface="Calibri Light" panose="020F0302020204030204" pitchFamily="34" charset="0"/>
              </a:rPr>
              <a:t>pewtrusts.org/fiscal-health</a:t>
            </a:r>
            <a:endParaRPr lang="en-US" dirty="0"/>
          </a:p>
        </p:txBody>
      </p:sp>
    </p:spTree>
    <p:extLst>
      <p:ext uri="{BB962C8B-B14F-4D97-AF65-F5344CB8AC3E}">
        <p14:creationId xmlns:p14="http://schemas.microsoft.com/office/powerpoint/2010/main" val="52693396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graphicEl>
                                              <a:chart seriesIdx="-3" categoryIdx="-3" bldStep="gridLegend"/>
                                            </p:graphicEl>
                                          </p:spTgt>
                                        </p:tgtEl>
                                        <p:attrNameLst>
                                          <p:attrName>style.visibility</p:attrName>
                                        </p:attrNameLst>
                                      </p:cBhvr>
                                      <p:to>
                                        <p:strVal val="visible"/>
                                      </p:to>
                                    </p:set>
                                    <p:animEffect transition="in" filter="fade">
                                      <p:cBhvr>
                                        <p:cTn id="10" dur="500"/>
                                        <p:tgtEl>
                                          <p:spTgt spid="19">
                                            <p:graphicEl>
                                              <a:chart seriesIdx="-3" categoryIdx="-3" bldStep="gridLegend"/>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
                                            <p:graphicEl>
                                              <a:chart seriesIdx="0" categoryIdx="-4" bldStep="series"/>
                                            </p:graphicEl>
                                          </p:spTgt>
                                        </p:tgtEl>
                                        <p:attrNameLst>
                                          <p:attrName>style.visibility</p:attrName>
                                        </p:attrNameLst>
                                      </p:cBhvr>
                                      <p:to>
                                        <p:strVal val="visible"/>
                                      </p:to>
                                    </p:set>
                                    <p:animEffect transition="in" filter="wipe(left)">
                                      <p:cBhvr>
                                        <p:cTn id="22" dur="3000"/>
                                        <p:tgtEl>
                                          <p:spTgt spid="19">
                                            <p:graphicEl>
                                              <a:chart seriesIdx="0" categoryIdx="-4" bldStep="series"/>
                                            </p:graphic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750"/>
                                        <p:tgtEl>
                                          <p:spTgt spid="17"/>
                                        </p:tgtEl>
                                      </p:cBhvr>
                                    </p:animEffect>
                                  </p:childTnLst>
                                </p:cTn>
                              </p:par>
                            </p:childTnLst>
                          </p:cTn>
                        </p:par>
                        <p:par>
                          <p:cTn id="26" fill="hold">
                            <p:stCondLst>
                              <p:cond delay="3000"/>
                            </p:stCondLst>
                            <p:childTnLst>
                              <p:par>
                                <p:cTn id="27" presetID="47" presetClass="entr" presetSubtype="0"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strVal val="#ppt_x"/>
                                          </p:val>
                                        </p:tav>
                                        <p:tav tm="100000">
                                          <p:val>
                                            <p:strVal val="#ppt_x"/>
                                          </p:val>
                                        </p:tav>
                                      </p:tavLst>
                                    </p:anim>
                                    <p:anim calcmode="lin" valueType="num">
                                      <p:cBhvr>
                                        <p:cTn id="31" dur="500" fill="hold"/>
                                        <p:tgtEl>
                                          <p:spTgt spid="2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anim calcmode="lin" valueType="num">
                                      <p:cBhvr>
                                        <p:cTn id="35" dur="500" fill="hold"/>
                                        <p:tgtEl>
                                          <p:spTgt spid="31"/>
                                        </p:tgtEl>
                                        <p:attrNameLst>
                                          <p:attrName>ppt_x</p:attrName>
                                        </p:attrNameLst>
                                      </p:cBhvr>
                                      <p:tavLst>
                                        <p:tav tm="0">
                                          <p:val>
                                            <p:strVal val="#ppt_x"/>
                                          </p:val>
                                        </p:tav>
                                        <p:tav tm="100000">
                                          <p:val>
                                            <p:strVal val="#ppt_x"/>
                                          </p:val>
                                        </p:tav>
                                      </p:tavLst>
                                    </p:anim>
                                    <p:anim calcmode="lin" valueType="num">
                                      <p:cBhvr>
                                        <p:cTn id="36" dur="500" fill="hold"/>
                                        <p:tgtEl>
                                          <p:spTgt spid="31"/>
                                        </p:tgtEl>
                                        <p:attrNameLst>
                                          <p:attrName>ppt_y</p:attrName>
                                        </p:attrNameLst>
                                      </p:cBhvr>
                                      <p:tavLst>
                                        <p:tav tm="0">
                                          <p:val>
                                            <p:strVal val="#ppt_y+.1"/>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Graphic spid="19" grpId="0">
        <p:bldSub>
          <a:bldChart bld="series"/>
        </p:bldSub>
      </p:bldGraphic>
      <p:bldP spid="16" grpId="0"/>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cond recession shading"/>
          <p:cNvSpPr/>
          <p:nvPr/>
        </p:nvSpPr>
        <p:spPr>
          <a:xfrm>
            <a:off x="5181600" y="1851660"/>
            <a:ext cx="914400" cy="3848099"/>
          </a:xfrm>
          <a:prstGeom prst="rect">
            <a:avLst/>
          </a:prstGeom>
          <a:solidFill>
            <a:srgbClr val="E1D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6" name="Rectangle 15"/>
          <p:cNvSpPr/>
          <p:nvPr/>
        </p:nvSpPr>
        <p:spPr>
          <a:xfrm>
            <a:off x="5638800" y="1851660"/>
            <a:ext cx="1600200" cy="3848099"/>
          </a:xfrm>
          <a:prstGeom prst="rect">
            <a:avLst/>
          </a:prstGeom>
          <a:solidFill>
            <a:schemeClr val="accent1">
              <a:alpha val="3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irst recession shading"/>
          <p:cNvSpPr/>
          <p:nvPr/>
        </p:nvSpPr>
        <p:spPr>
          <a:xfrm>
            <a:off x="1295400" y="1851660"/>
            <a:ext cx="381000" cy="3848099"/>
          </a:xfrm>
          <a:prstGeom prst="rect">
            <a:avLst/>
          </a:prstGeom>
          <a:solidFill>
            <a:srgbClr val="E1D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4" name="Second recession text"/>
          <p:cNvSpPr txBox="1"/>
          <p:nvPr/>
        </p:nvSpPr>
        <p:spPr>
          <a:xfrm>
            <a:off x="1037353" y="5474453"/>
            <a:ext cx="1005840" cy="225306"/>
          </a:xfrm>
          <a:prstGeom prst="rect">
            <a:avLst/>
          </a:prstGeom>
          <a:noFill/>
        </p:spPr>
        <p:txBody>
          <a:bodyPr wrap="square" lIns="0" rIns="0" rtlCol="0">
            <a:spAutoFit/>
          </a:bodyPr>
          <a:lstStyle/>
          <a:p>
            <a:pPr algn="ctr" fontAlgn="base">
              <a:lnSpc>
                <a:spcPct val="95000"/>
              </a:lnSpc>
              <a:spcBef>
                <a:spcPct val="0"/>
              </a:spcBef>
              <a:spcAft>
                <a:spcPts val="1200"/>
              </a:spcAft>
            </a:pPr>
            <a:r>
              <a:rPr lang="en-US" sz="1000" b="1" spc="200" dirty="0">
                <a:solidFill>
                  <a:srgbClr val="707683"/>
                </a:solidFill>
                <a:cs typeface="Arial" pitchFamily="34" charset="0"/>
              </a:rPr>
              <a:t>RECESSION</a:t>
            </a:r>
          </a:p>
        </p:txBody>
      </p:sp>
      <p:graphicFrame>
        <p:nvGraphicFramePr>
          <p:cNvPr id="28" name="Chart 27"/>
          <p:cNvGraphicFramePr>
            <a:graphicFrameLocks/>
          </p:cNvGraphicFramePr>
          <p:nvPr>
            <p:extLst>
              <p:ext uri="{D42A27DB-BD31-4B8C-83A1-F6EECF244321}">
                <p14:modId xmlns:p14="http://schemas.microsoft.com/office/powerpoint/2010/main" val="2491787085"/>
              </p:ext>
            </p:extLst>
          </p:nvPr>
        </p:nvGraphicFramePr>
        <p:xfrm>
          <a:off x="512763" y="1676862"/>
          <a:ext cx="8631237" cy="4800368"/>
        </p:xfrm>
        <a:graphic>
          <a:graphicData uri="http://schemas.openxmlformats.org/drawingml/2006/chart">
            <c:chart xmlns:c="http://schemas.openxmlformats.org/drawingml/2006/chart" xmlns:r="http://schemas.openxmlformats.org/officeDocument/2006/relationships" r:id="rId3"/>
          </a:graphicData>
        </a:graphic>
      </p:graphicFrame>
      <p:sp>
        <p:nvSpPr>
          <p:cNvPr id="36" name="First recession text"/>
          <p:cNvSpPr txBox="1"/>
          <p:nvPr/>
        </p:nvSpPr>
        <p:spPr>
          <a:xfrm>
            <a:off x="5166360" y="5474453"/>
            <a:ext cx="1005840" cy="225306"/>
          </a:xfrm>
          <a:prstGeom prst="rect">
            <a:avLst/>
          </a:prstGeom>
          <a:noFill/>
        </p:spPr>
        <p:txBody>
          <a:bodyPr wrap="square" lIns="0" rIns="0" rtlCol="0">
            <a:spAutoFit/>
          </a:bodyPr>
          <a:lstStyle/>
          <a:p>
            <a:pPr algn="ctr" fontAlgn="base">
              <a:lnSpc>
                <a:spcPct val="95000"/>
              </a:lnSpc>
              <a:spcBef>
                <a:spcPct val="0"/>
              </a:spcBef>
              <a:spcAft>
                <a:spcPts val="1200"/>
              </a:spcAft>
            </a:pPr>
            <a:r>
              <a:rPr lang="en-US" sz="1000" b="1" spc="200" dirty="0">
                <a:solidFill>
                  <a:srgbClr val="707683"/>
                </a:solidFill>
                <a:cs typeface="Arial" pitchFamily="34" charset="0"/>
              </a:rPr>
              <a:t>RECESSION</a:t>
            </a:r>
          </a:p>
        </p:txBody>
      </p:sp>
      <p:sp>
        <p:nvSpPr>
          <p:cNvPr id="12" name="Title 1"/>
          <p:cNvSpPr>
            <a:spLocks noGrp="1"/>
          </p:cNvSpPr>
          <p:nvPr>
            <p:ph type="title"/>
          </p:nvPr>
        </p:nvSpPr>
        <p:spPr/>
        <p:txBody>
          <a:bodyPr/>
          <a:lstStyle/>
          <a:p>
            <a:r>
              <a:rPr lang="en-US" dirty="0" smtClean="0"/>
              <a:t>State Medicaid Spending as a Share of Own-Source Revenue</a:t>
            </a:r>
            <a:endParaRPr lang="en-US" dirty="0"/>
          </a:p>
        </p:txBody>
      </p:sp>
      <p:grpSp>
        <p:nvGrpSpPr>
          <p:cNvPr id="18" name="Group 17"/>
          <p:cNvGrpSpPr/>
          <p:nvPr/>
        </p:nvGrpSpPr>
        <p:grpSpPr>
          <a:xfrm>
            <a:off x="8070073" y="1851660"/>
            <a:ext cx="997727" cy="576072"/>
            <a:chOff x="-2034197" y="3939427"/>
            <a:chExt cx="822728" cy="576072"/>
          </a:xfrm>
        </p:grpSpPr>
        <p:sp>
          <p:nvSpPr>
            <p:cNvPr id="19" name="Freeform 18"/>
            <p:cNvSpPr/>
            <p:nvPr/>
          </p:nvSpPr>
          <p:spPr bwMode="auto">
            <a:xfrm rot="10800000" flipV="1">
              <a:off x="-2034197" y="3939427"/>
              <a:ext cx="822727" cy="576072"/>
            </a:xfrm>
            <a:custGeom>
              <a:avLst/>
              <a:gdLst>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0 w 2120900"/>
                <a:gd name="connsiteY16" fmla="*/ 41275 h 711200"/>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3175 w 2120900"/>
                <a:gd name="connsiteY16" fmla="*/ 3175 h 711200"/>
                <a:gd name="connsiteX17" fmla="*/ 0 w 2120900"/>
                <a:gd name="connsiteY17" fmla="*/ 41275 h 711200"/>
                <a:gd name="connsiteX0" fmla="*/ 6350 w 2127250"/>
                <a:gd name="connsiteY0" fmla="*/ 43108 h 713033"/>
                <a:gd name="connsiteX1" fmla="*/ 6350 w 2127250"/>
                <a:gd name="connsiteY1" fmla="*/ 608258 h 713033"/>
                <a:gd name="connsiteX2" fmla="*/ 6350 w 2127250"/>
                <a:gd name="connsiteY2" fmla="*/ 608258 h 713033"/>
                <a:gd name="connsiteX3" fmla="*/ 15875 w 2127250"/>
                <a:gd name="connsiteY3" fmla="*/ 636833 h 713033"/>
                <a:gd name="connsiteX4" fmla="*/ 15875 w 2127250"/>
                <a:gd name="connsiteY4" fmla="*/ 636833 h 713033"/>
                <a:gd name="connsiteX5" fmla="*/ 993775 w 2127250"/>
                <a:gd name="connsiteY5" fmla="*/ 646358 h 713033"/>
                <a:gd name="connsiteX6" fmla="*/ 1057275 w 2127250"/>
                <a:gd name="connsiteY6" fmla="*/ 713033 h 713033"/>
                <a:gd name="connsiteX7" fmla="*/ 1130300 w 2127250"/>
                <a:gd name="connsiteY7" fmla="*/ 640008 h 713033"/>
                <a:gd name="connsiteX8" fmla="*/ 2089150 w 2127250"/>
                <a:gd name="connsiteY8" fmla="*/ 640008 h 713033"/>
                <a:gd name="connsiteX9" fmla="*/ 2120900 w 2127250"/>
                <a:gd name="connsiteY9" fmla="*/ 630483 h 713033"/>
                <a:gd name="connsiteX10" fmla="*/ 2127250 w 2127250"/>
                <a:gd name="connsiteY10" fmla="*/ 598733 h 713033"/>
                <a:gd name="connsiteX11" fmla="*/ 2124075 w 2127250"/>
                <a:gd name="connsiteY11" fmla="*/ 46283 h 713033"/>
                <a:gd name="connsiteX12" fmla="*/ 2124075 w 2127250"/>
                <a:gd name="connsiteY12" fmla="*/ 24058 h 713033"/>
                <a:gd name="connsiteX13" fmla="*/ 2114550 w 2127250"/>
                <a:gd name="connsiteY13" fmla="*/ 11358 h 713033"/>
                <a:gd name="connsiteX14" fmla="*/ 2098675 w 2127250"/>
                <a:gd name="connsiteY14" fmla="*/ 8183 h 713033"/>
                <a:gd name="connsiteX15" fmla="*/ 47625 w 2127250"/>
                <a:gd name="connsiteY15" fmla="*/ 1833 h 713033"/>
                <a:gd name="connsiteX16" fmla="*/ 0 w 2127250"/>
                <a:gd name="connsiteY16" fmla="*/ 1833 h 713033"/>
                <a:gd name="connsiteX17" fmla="*/ 6350 w 2127250"/>
                <a:gd name="connsiteY17" fmla="*/ 43108 h 713033"/>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12700 w 2120900"/>
                <a:gd name="connsiteY16" fmla="*/ 9525 h 711200"/>
                <a:gd name="connsiteX17" fmla="*/ 0 w 2120900"/>
                <a:gd name="connsiteY17" fmla="*/ 41275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900" h="711200">
                  <a:moveTo>
                    <a:pt x="0" y="41275"/>
                  </a:moveTo>
                  <a:lnTo>
                    <a:pt x="0" y="606425"/>
                  </a:lnTo>
                  <a:lnTo>
                    <a:pt x="0" y="606425"/>
                  </a:lnTo>
                  <a:lnTo>
                    <a:pt x="9525" y="635000"/>
                  </a:lnTo>
                  <a:lnTo>
                    <a:pt x="9525" y="635000"/>
                  </a:lnTo>
                  <a:lnTo>
                    <a:pt x="987425" y="644525"/>
                  </a:lnTo>
                  <a:lnTo>
                    <a:pt x="1050925" y="711200"/>
                  </a:lnTo>
                  <a:lnTo>
                    <a:pt x="1123950" y="638175"/>
                  </a:lnTo>
                  <a:lnTo>
                    <a:pt x="2082800" y="638175"/>
                  </a:lnTo>
                  <a:lnTo>
                    <a:pt x="2114550" y="628650"/>
                  </a:lnTo>
                  <a:lnTo>
                    <a:pt x="2120900" y="596900"/>
                  </a:lnTo>
                  <a:cubicBezTo>
                    <a:pt x="2119842" y="412750"/>
                    <a:pt x="2118783" y="228600"/>
                    <a:pt x="2117725" y="44450"/>
                  </a:cubicBezTo>
                  <a:lnTo>
                    <a:pt x="2117725" y="22225"/>
                  </a:lnTo>
                  <a:lnTo>
                    <a:pt x="2108200" y="9525"/>
                  </a:lnTo>
                  <a:lnTo>
                    <a:pt x="2092325" y="6350"/>
                  </a:lnTo>
                  <a:lnTo>
                    <a:pt x="41275" y="0"/>
                  </a:lnTo>
                  <a:cubicBezTo>
                    <a:pt x="35983" y="6350"/>
                    <a:pt x="17992" y="3175"/>
                    <a:pt x="12700" y="9525"/>
                  </a:cubicBezTo>
                  <a:lnTo>
                    <a:pt x="0" y="41275"/>
                  </a:lnTo>
                  <a:close/>
                </a:path>
              </a:pathLst>
            </a:custGeom>
            <a:solidFill>
              <a:schemeClr val="tx1"/>
            </a:solidFill>
            <a:ln w="19050" cap="flat" cmpd="sng" algn="ctr">
              <a:solidFill>
                <a:schemeClr val="bg1"/>
              </a:solidFill>
              <a:prstDash val="solid"/>
              <a:round/>
              <a:headEnd type="none" w="med" len="med"/>
              <a:tailEnd type="none" w="med" len="med"/>
            </a:ln>
            <a:effectLst/>
          </p:spPr>
          <p:txBody>
            <a:bodyPr vert="horz" wrap="square" lIns="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600" b="1" dirty="0">
                <a:solidFill>
                  <a:srgbClr val="000000"/>
                </a:solidFill>
                <a:cs typeface="Arial" pitchFamily="34" charset="0"/>
              </a:endParaRPr>
            </a:p>
          </p:txBody>
        </p:sp>
        <p:sp>
          <p:nvSpPr>
            <p:cNvPr id="21" name="TextBox 20"/>
            <p:cNvSpPr txBox="1"/>
            <p:nvPr/>
          </p:nvSpPr>
          <p:spPr>
            <a:xfrm>
              <a:off x="-2034196" y="3990490"/>
              <a:ext cx="822727" cy="430887"/>
            </a:xfrm>
            <a:prstGeom prst="rect">
              <a:avLst/>
            </a:prstGeom>
            <a:noFill/>
          </p:spPr>
          <p:txBody>
            <a:bodyPr wrap="square" lIns="0" tIns="0" rIns="0" bIns="0" rtlCol="0" anchor="ctr" anchorCtr="0">
              <a:spAutoFit/>
            </a:bodyPr>
            <a:lstStyle/>
            <a:p>
              <a:pPr algn="ctr"/>
              <a:r>
                <a:rPr lang="en-US" sz="1400" b="1" dirty="0" smtClean="0">
                  <a:solidFill>
                    <a:srgbClr val="000000"/>
                  </a:solidFill>
                  <a:cs typeface="Arial" pitchFamily="34" charset="0"/>
                </a:rPr>
                <a:t>2013:</a:t>
              </a:r>
              <a:r>
                <a:rPr lang="en-US" sz="1400" b="1" dirty="0">
                  <a:solidFill>
                    <a:srgbClr val="000000"/>
                  </a:solidFill>
                  <a:cs typeface="Arial" pitchFamily="34" charset="0"/>
                </a:rPr>
                <a:t/>
              </a:r>
              <a:br>
                <a:rPr lang="en-US" sz="1400" b="1" dirty="0">
                  <a:solidFill>
                    <a:srgbClr val="000000"/>
                  </a:solidFill>
                  <a:cs typeface="Arial" pitchFamily="34" charset="0"/>
                </a:rPr>
              </a:br>
              <a:r>
                <a:rPr lang="en-US" sz="1400" b="1" dirty="0" smtClean="0">
                  <a:solidFill>
                    <a:srgbClr val="000000"/>
                  </a:solidFill>
                  <a:cs typeface="Arial" pitchFamily="34" charset="0"/>
                </a:rPr>
                <a:t>16.9%</a:t>
              </a:r>
              <a:endParaRPr lang="en-US" sz="1400" b="1" dirty="0">
                <a:solidFill>
                  <a:srgbClr val="000000"/>
                </a:solidFill>
                <a:cs typeface="Arial" pitchFamily="34" charset="0"/>
              </a:endParaRPr>
            </a:p>
          </p:txBody>
        </p:sp>
      </p:grpSp>
      <p:graphicFrame>
        <p:nvGraphicFramePr>
          <p:cNvPr id="2" name="Table 1"/>
          <p:cNvGraphicFramePr>
            <a:graphicFrameLocks noGrp="1"/>
          </p:cNvGraphicFramePr>
          <p:nvPr>
            <p:extLst>
              <p:ext uri="{D42A27DB-BD31-4B8C-83A1-F6EECF244321}">
                <p14:modId xmlns:p14="http://schemas.microsoft.com/office/powerpoint/2010/main" val="668362505"/>
              </p:ext>
            </p:extLst>
          </p:nvPr>
        </p:nvGraphicFramePr>
        <p:xfrm>
          <a:off x="1007552" y="5699759"/>
          <a:ext cx="7526844" cy="370840"/>
        </p:xfrm>
        <a:graphic>
          <a:graphicData uri="http://schemas.openxmlformats.org/drawingml/2006/table">
            <a:tbl>
              <a:tblPr firstRow="1" bandRow="1">
                <a:tableStyleId>{5C22544A-7EE6-4342-B048-85BDC9FD1C3A}</a:tableStyleId>
              </a:tblPr>
              <a:tblGrid>
                <a:gridCol w="578988"/>
                <a:gridCol w="578988"/>
                <a:gridCol w="578988"/>
                <a:gridCol w="578988"/>
                <a:gridCol w="578988"/>
                <a:gridCol w="578988"/>
                <a:gridCol w="578988"/>
                <a:gridCol w="578988"/>
                <a:gridCol w="578988"/>
                <a:gridCol w="578988"/>
                <a:gridCol w="578988"/>
                <a:gridCol w="578988"/>
                <a:gridCol w="578988"/>
              </a:tblGrid>
              <a:tr h="370840">
                <a:tc>
                  <a:txBody>
                    <a:bodyPr/>
                    <a:lstStyle/>
                    <a:p>
                      <a:r>
                        <a:rPr lang="en-US" sz="1400" b="0" dirty="0" smtClean="0">
                          <a:solidFill>
                            <a:schemeClr val="tx1">
                              <a:lumMod val="50000"/>
                            </a:schemeClr>
                          </a:solidFill>
                        </a:rPr>
                        <a:t>2001</a:t>
                      </a:r>
                      <a:endParaRPr lang="en-US" sz="1400" b="0" dirty="0">
                        <a:solidFill>
                          <a:schemeClr val="tx1">
                            <a:lumMod val="50000"/>
                          </a:schemeClr>
                        </a:solidFill>
                      </a:endParaRPr>
                    </a:p>
                  </a:txBody>
                  <a:tcPr>
                    <a:noFill/>
                  </a:tcPr>
                </a:tc>
                <a:tc>
                  <a:txBody>
                    <a:bodyPr/>
                    <a:lstStyle/>
                    <a:p>
                      <a:endParaRPr lang="en-US" sz="1400" b="0" dirty="0">
                        <a:solidFill>
                          <a:schemeClr val="tx1">
                            <a:lumMod val="50000"/>
                          </a:schemeClr>
                        </a:solidFill>
                      </a:endParaRPr>
                    </a:p>
                  </a:txBody>
                  <a:tcPr>
                    <a:noFill/>
                  </a:tcPr>
                </a:tc>
                <a:tc>
                  <a:txBody>
                    <a:bodyPr/>
                    <a:lstStyle/>
                    <a:p>
                      <a:r>
                        <a:rPr lang="en-US" sz="1400" b="0" dirty="0" smtClean="0">
                          <a:solidFill>
                            <a:schemeClr val="tx1">
                              <a:lumMod val="50000"/>
                            </a:schemeClr>
                          </a:solidFill>
                        </a:rPr>
                        <a:t>2003</a:t>
                      </a:r>
                      <a:endParaRPr lang="en-US" sz="1400" b="0" dirty="0">
                        <a:solidFill>
                          <a:schemeClr val="tx1">
                            <a:lumMod val="50000"/>
                          </a:schemeClr>
                        </a:solidFill>
                      </a:endParaRPr>
                    </a:p>
                  </a:txBody>
                  <a:tcPr>
                    <a:noFill/>
                  </a:tcPr>
                </a:tc>
                <a:tc>
                  <a:txBody>
                    <a:bodyPr/>
                    <a:lstStyle/>
                    <a:p>
                      <a:endParaRPr lang="en-US" sz="1400" b="0" dirty="0">
                        <a:solidFill>
                          <a:schemeClr val="tx1">
                            <a:lumMod val="50000"/>
                          </a:schemeClr>
                        </a:solidFill>
                      </a:endParaRPr>
                    </a:p>
                  </a:txBody>
                  <a:tcPr>
                    <a:noFill/>
                  </a:tcPr>
                </a:tc>
                <a:tc>
                  <a:txBody>
                    <a:bodyPr/>
                    <a:lstStyle/>
                    <a:p>
                      <a:r>
                        <a:rPr lang="en-US" sz="1400" b="0" dirty="0" smtClean="0">
                          <a:solidFill>
                            <a:schemeClr val="tx1">
                              <a:lumMod val="50000"/>
                            </a:schemeClr>
                          </a:solidFill>
                        </a:rPr>
                        <a:t>2005</a:t>
                      </a:r>
                      <a:endParaRPr lang="en-US" sz="1400" b="0" dirty="0">
                        <a:solidFill>
                          <a:schemeClr val="tx1">
                            <a:lumMod val="50000"/>
                          </a:schemeClr>
                        </a:solidFill>
                      </a:endParaRPr>
                    </a:p>
                  </a:txBody>
                  <a:tcPr>
                    <a:noFill/>
                  </a:tcPr>
                </a:tc>
                <a:tc>
                  <a:txBody>
                    <a:bodyPr/>
                    <a:lstStyle/>
                    <a:p>
                      <a:endParaRPr lang="en-US" sz="1400" b="0" dirty="0">
                        <a:solidFill>
                          <a:schemeClr val="tx1">
                            <a:lumMod val="50000"/>
                          </a:schemeClr>
                        </a:solidFill>
                      </a:endParaRPr>
                    </a:p>
                  </a:txBody>
                  <a:tcPr>
                    <a:noFill/>
                  </a:tcPr>
                </a:tc>
                <a:tc>
                  <a:txBody>
                    <a:bodyPr/>
                    <a:lstStyle/>
                    <a:p>
                      <a:r>
                        <a:rPr lang="en-US" sz="1400" b="0" dirty="0" smtClean="0">
                          <a:solidFill>
                            <a:schemeClr val="tx1">
                              <a:lumMod val="50000"/>
                            </a:schemeClr>
                          </a:solidFill>
                        </a:rPr>
                        <a:t>2007</a:t>
                      </a:r>
                      <a:endParaRPr lang="en-US" sz="1400" b="0" dirty="0">
                        <a:solidFill>
                          <a:schemeClr val="tx1">
                            <a:lumMod val="50000"/>
                          </a:schemeClr>
                        </a:solidFill>
                      </a:endParaRPr>
                    </a:p>
                  </a:txBody>
                  <a:tcPr>
                    <a:noFill/>
                  </a:tcPr>
                </a:tc>
                <a:tc>
                  <a:txBody>
                    <a:bodyPr/>
                    <a:lstStyle/>
                    <a:p>
                      <a:endParaRPr lang="en-US" sz="1400" b="0" dirty="0">
                        <a:solidFill>
                          <a:schemeClr val="tx1">
                            <a:lumMod val="50000"/>
                          </a:schemeClr>
                        </a:solidFill>
                      </a:endParaRPr>
                    </a:p>
                  </a:txBody>
                  <a:tcPr>
                    <a:noFill/>
                  </a:tcPr>
                </a:tc>
                <a:tc>
                  <a:txBody>
                    <a:bodyPr/>
                    <a:lstStyle/>
                    <a:p>
                      <a:r>
                        <a:rPr lang="en-US" sz="1400" b="0" dirty="0" smtClean="0">
                          <a:solidFill>
                            <a:schemeClr val="tx1">
                              <a:lumMod val="50000"/>
                            </a:schemeClr>
                          </a:solidFill>
                        </a:rPr>
                        <a:t>2009</a:t>
                      </a:r>
                      <a:endParaRPr lang="en-US" sz="1400" b="0" dirty="0">
                        <a:solidFill>
                          <a:schemeClr val="tx1">
                            <a:lumMod val="50000"/>
                          </a:schemeClr>
                        </a:solidFill>
                      </a:endParaRPr>
                    </a:p>
                  </a:txBody>
                  <a:tcPr>
                    <a:noFill/>
                  </a:tcPr>
                </a:tc>
                <a:tc>
                  <a:txBody>
                    <a:bodyPr/>
                    <a:lstStyle/>
                    <a:p>
                      <a:endParaRPr lang="en-US" sz="1400" b="0" dirty="0">
                        <a:solidFill>
                          <a:schemeClr val="tx1">
                            <a:lumMod val="50000"/>
                          </a:schemeClr>
                        </a:solidFill>
                      </a:endParaRPr>
                    </a:p>
                  </a:txBody>
                  <a:tcPr>
                    <a:noFill/>
                  </a:tcPr>
                </a:tc>
                <a:tc>
                  <a:txBody>
                    <a:bodyPr/>
                    <a:lstStyle/>
                    <a:p>
                      <a:r>
                        <a:rPr lang="en-US" sz="1400" b="0" dirty="0" smtClean="0">
                          <a:solidFill>
                            <a:schemeClr val="tx1">
                              <a:lumMod val="50000"/>
                            </a:schemeClr>
                          </a:solidFill>
                        </a:rPr>
                        <a:t>2011</a:t>
                      </a:r>
                      <a:endParaRPr lang="en-US" sz="1400" b="0" dirty="0">
                        <a:solidFill>
                          <a:schemeClr val="tx1">
                            <a:lumMod val="50000"/>
                          </a:schemeClr>
                        </a:solidFill>
                      </a:endParaRPr>
                    </a:p>
                  </a:txBody>
                  <a:tcPr>
                    <a:noFill/>
                  </a:tcPr>
                </a:tc>
                <a:tc>
                  <a:txBody>
                    <a:bodyPr/>
                    <a:lstStyle/>
                    <a:p>
                      <a:endParaRPr lang="en-US" sz="1400" b="0" dirty="0">
                        <a:solidFill>
                          <a:schemeClr val="tx1">
                            <a:lumMod val="50000"/>
                          </a:schemeClr>
                        </a:solidFill>
                      </a:endParaRPr>
                    </a:p>
                  </a:txBody>
                  <a:tcPr>
                    <a:noFill/>
                  </a:tcPr>
                </a:tc>
                <a:tc>
                  <a:txBody>
                    <a:bodyPr/>
                    <a:lstStyle/>
                    <a:p>
                      <a:r>
                        <a:rPr lang="en-US" sz="1400" b="0" dirty="0" smtClean="0">
                          <a:solidFill>
                            <a:schemeClr val="tx1">
                              <a:lumMod val="50000"/>
                            </a:schemeClr>
                          </a:solidFill>
                        </a:rPr>
                        <a:t>2013</a:t>
                      </a:r>
                      <a:endParaRPr lang="en-US" sz="1400" b="0" dirty="0">
                        <a:solidFill>
                          <a:schemeClr val="tx1">
                            <a:lumMod val="50000"/>
                          </a:schemeClr>
                        </a:solidFill>
                      </a:endParaRPr>
                    </a:p>
                  </a:txBody>
                  <a:tcPr>
                    <a:noFill/>
                  </a:tcPr>
                </a:tc>
              </a:tr>
            </a:tbl>
          </a:graphicData>
        </a:graphic>
      </p:graphicFrame>
      <p:sp>
        <p:nvSpPr>
          <p:cNvPr id="31" name="TextBox 30"/>
          <p:cNvSpPr txBox="1"/>
          <p:nvPr/>
        </p:nvSpPr>
        <p:spPr>
          <a:xfrm>
            <a:off x="512763" y="1094635"/>
            <a:ext cx="8108950" cy="369332"/>
          </a:xfrm>
          <a:prstGeom prst="rect">
            <a:avLst/>
          </a:prstGeom>
        </p:spPr>
        <p:txBody>
          <a:bodyPr wrap="square" lIns="0" rIns="0" rtlCol="0">
            <a:spAutoFit/>
          </a:bodyPr>
          <a:lstStyle/>
          <a:p>
            <a:pPr fontAlgn="base">
              <a:spcBef>
                <a:spcPct val="0"/>
              </a:spcBef>
              <a:spcAft>
                <a:spcPct val="0"/>
              </a:spcAft>
            </a:pPr>
            <a:r>
              <a:rPr lang="en-US" dirty="0" smtClean="0">
                <a:solidFill>
                  <a:srgbClr val="005195"/>
                </a:solidFill>
                <a:cs typeface="Arial" pitchFamily="34" charset="0"/>
              </a:rPr>
              <a:t>2000-2013</a:t>
            </a:r>
            <a:endParaRPr lang="en-US" dirty="0">
              <a:solidFill>
                <a:srgbClr val="707683"/>
              </a:solidFill>
              <a:cs typeface="Arial" pitchFamily="34" charset="0"/>
            </a:endParaRPr>
          </a:p>
        </p:txBody>
      </p:sp>
      <p:cxnSp>
        <p:nvCxnSpPr>
          <p:cNvPr id="8" name="Elbow Connector 7"/>
          <p:cNvCxnSpPr/>
          <p:nvPr/>
        </p:nvCxnSpPr>
        <p:spPr>
          <a:xfrm flipV="1">
            <a:off x="3962400" y="1600200"/>
            <a:ext cx="4659313" cy="251460"/>
          </a:xfrm>
          <a:prstGeom prst="bentConnector3">
            <a:avLst>
              <a:gd name="adj1" fmla="val -516"/>
            </a:avLst>
          </a:prstGeom>
          <a:ln w="57150">
            <a:solidFill>
              <a:schemeClr val="bg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962400" y="1279301"/>
            <a:ext cx="4343400" cy="307777"/>
          </a:xfrm>
          <a:prstGeom prst="rect">
            <a:avLst/>
          </a:prstGeom>
        </p:spPr>
        <p:txBody>
          <a:bodyPr wrap="square" lIns="0" rIns="0" rtlCol="0">
            <a:spAutoFit/>
          </a:bodyPr>
          <a:lstStyle/>
          <a:p>
            <a:pPr algn="ctr"/>
            <a:r>
              <a:rPr lang="en-US" sz="1400" dirty="0" smtClean="0">
                <a:solidFill>
                  <a:schemeClr val="tx1">
                    <a:lumMod val="50000"/>
                  </a:schemeClr>
                </a:solidFill>
              </a:rPr>
              <a:t>Federal Action Reduces State Rx Spending</a:t>
            </a:r>
            <a:endParaRPr lang="en-US" sz="1400" dirty="0">
              <a:solidFill>
                <a:schemeClr val="tx1">
                  <a:lumMod val="50000"/>
                </a:schemeClr>
              </a:solidFill>
            </a:endParaRPr>
          </a:p>
        </p:txBody>
      </p:sp>
      <p:sp>
        <p:nvSpPr>
          <p:cNvPr id="32" name="TextBox 31"/>
          <p:cNvSpPr txBox="1"/>
          <p:nvPr/>
        </p:nvSpPr>
        <p:spPr>
          <a:xfrm>
            <a:off x="5867400" y="1865293"/>
            <a:ext cx="1143000" cy="954107"/>
          </a:xfrm>
          <a:prstGeom prst="rect">
            <a:avLst/>
          </a:prstGeom>
        </p:spPr>
        <p:txBody>
          <a:bodyPr wrap="square" lIns="0" rIns="0" rtlCol="0">
            <a:spAutoFit/>
          </a:bodyPr>
          <a:lstStyle/>
          <a:p>
            <a:pPr algn="ctr"/>
            <a:r>
              <a:rPr lang="en-US" sz="1400" dirty="0">
                <a:solidFill>
                  <a:schemeClr val="tx1">
                    <a:lumMod val="50000"/>
                  </a:schemeClr>
                </a:solidFill>
              </a:rPr>
              <a:t>Stimulus </a:t>
            </a:r>
            <a:r>
              <a:rPr lang="en-US" sz="1400" dirty="0" smtClean="0">
                <a:solidFill>
                  <a:schemeClr val="tx1">
                    <a:lumMod val="50000"/>
                  </a:schemeClr>
                </a:solidFill>
              </a:rPr>
              <a:t>Increased </a:t>
            </a:r>
            <a:r>
              <a:rPr lang="en-US" sz="1400" dirty="0">
                <a:solidFill>
                  <a:schemeClr val="tx1">
                    <a:lumMod val="50000"/>
                  </a:schemeClr>
                </a:solidFill>
              </a:rPr>
              <a:t>Federal Share of </a:t>
            </a:r>
            <a:r>
              <a:rPr lang="en-US" sz="1400" dirty="0" smtClean="0">
                <a:solidFill>
                  <a:schemeClr val="tx1">
                    <a:lumMod val="50000"/>
                  </a:schemeClr>
                </a:solidFill>
              </a:rPr>
              <a:t>Funds</a:t>
            </a:r>
            <a:endParaRPr lang="en-US" sz="1400" dirty="0">
              <a:solidFill>
                <a:schemeClr val="tx1">
                  <a:lumMod val="50000"/>
                </a:schemeClr>
              </a:solidFill>
            </a:endParaRPr>
          </a:p>
        </p:txBody>
      </p:sp>
    </p:spTree>
    <p:extLst>
      <p:ext uri="{BB962C8B-B14F-4D97-AF65-F5344CB8AC3E}">
        <p14:creationId xmlns:p14="http://schemas.microsoft.com/office/powerpoint/2010/main" val="221782160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graphicEl>
                                              <a:chart seriesIdx="-3" categoryIdx="-3" bldStep="gridLegend"/>
                                            </p:graphicEl>
                                          </p:spTgt>
                                        </p:tgtEl>
                                        <p:attrNameLst>
                                          <p:attrName>style.visibility</p:attrName>
                                        </p:attrNameLst>
                                      </p:cBhvr>
                                      <p:to>
                                        <p:strVal val="visible"/>
                                      </p:to>
                                    </p:set>
                                    <p:animEffect transition="in" filter="fade">
                                      <p:cBhvr>
                                        <p:cTn id="7" dur="500"/>
                                        <p:tgtEl>
                                          <p:spTgt spid="28">
                                            <p:graphicEl>
                                              <a:chart seriesIdx="-3" categoryIdx="-3" bldStep="gridLegend"/>
                                            </p:graphic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par>
                          <p:cTn id="22" fill="hold">
                            <p:stCondLst>
                              <p:cond delay="500"/>
                            </p:stCondLst>
                            <p:childTnLst>
                              <p:par>
                                <p:cTn id="23" presetID="22" presetClass="entr" presetSubtype="8" fill="hold" grpId="0" nodeType="afterEffect">
                                  <p:stCondLst>
                                    <p:cond delay="300"/>
                                  </p:stCondLst>
                                  <p:childTnLst>
                                    <p:set>
                                      <p:cBhvr>
                                        <p:cTn id="24" dur="1" fill="hold">
                                          <p:stCondLst>
                                            <p:cond delay="0"/>
                                          </p:stCondLst>
                                        </p:cTn>
                                        <p:tgtEl>
                                          <p:spTgt spid="28">
                                            <p:graphicEl>
                                              <a:chart seriesIdx="0" categoryIdx="-4" bldStep="series"/>
                                            </p:graphicEl>
                                          </p:spTgt>
                                        </p:tgtEl>
                                        <p:attrNameLst>
                                          <p:attrName>style.visibility</p:attrName>
                                        </p:attrNameLst>
                                      </p:cBhvr>
                                      <p:to>
                                        <p:strVal val="visible"/>
                                      </p:to>
                                    </p:set>
                                    <p:animEffect transition="in" filter="wipe(left)">
                                      <p:cBhvr>
                                        <p:cTn id="25" dur="3000"/>
                                        <p:tgtEl>
                                          <p:spTgt spid="28">
                                            <p:graphicEl>
                                              <a:chart seriesIdx="0" categoryIdx="-4" bldStep="series"/>
                                            </p:graphicEl>
                                          </p:spTgt>
                                        </p:tgtEl>
                                      </p:cBhvr>
                                    </p:animEffect>
                                  </p:childTnLst>
                                </p:cTn>
                              </p:par>
                            </p:childTnLst>
                          </p:cTn>
                        </p:par>
                        <p:par>
                          <p:cTn id="26" fill="hold">
                            <p:stCondLst>
                              <p:cond delay="3800"/>
                            </p:stCondLst>
                            <p:childTnLst>
                              <p:par>
                                <p:cTn id="27" presetID="47"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anim calcmode="lin" valueType="num">
                                      <p:cBhvr>
                                        <p:cTn id="30" dur="500" fill="hold"/>
                                        <p:tgtEl>
                                          <p:spTgt spid="18"/>
                                        </p:tgtEl>
                                        <p:attrNameLst>
                                          <p:attrName>ppt_x</p:attrName>
                                        </p:attrNameLst>
                                      </p:cBhvr>
                                      <p:tavLst>
                                        <p:tav tm="0">
                                          <p:val>
                                            <p:strVal val="#ppt_x"/>
                                          </p:val>
                                        </p:tav>
                                        <p:tav tm="100000">
                                          <p:val>
                                            <p:strVal val="#ppt_x"/>
                                          </p:val>
                                        </p:tav>
                                      </p:tavLst>
                                    </p:anim>
                                    <p:anim calcmode="lin" valueType="num">
                                      <p:cBhvr>
                                        <p:cTn id="31" dur="50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4300"/>
                            </p:stCondLst>
                            <p:childTnLst>
                              <p:par>
                                <p:cTn id="33" presetID="22" presetClass="entr" presetSubtype="8"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par>
                          <p:cTn id="38" fill="hold">
                            <p:stCondLst>
                              <p:cond delay="4800"/>
                            </p:stCondLst>
                            <p:childTnLst>
                              <p:par>
                                <p:cTn id="39" presetID="16" presetClass="entr" presetSubtype="37"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outVertical)">
                                      <p:cBhvr>
                                        <p:cTn id="41" dur="500"/>
                                        <p:tgtEl>
                                          <p:spTgt spid="16"/>
                                        </p:tgtEl>
                                      </p:cBhvr>
                                    </p:animEffect>
                                  </p:childTnLst>
                                </p:cTn>
                              </p:par>
                            </p:childTnLst>
                          </p:cTn>
                        </p:par>
                        <p:par>
                          <p:cTn id="42" fill="hold">
                            <p:stCondLst>
                              <p:cond delay="5300"/>
                            </p:stCondLst>
                            <p:childTnLst>
                              <p:par>
                                <p:cTn id="43" presetID="16" presetClass="entr" presetSubtype="37"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barn(outVertical)">
                                      <p:cBhvr>
                                        <p:cTn id="4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22" grpId="0" animBg="1"/>
      <p:bldP spid="34" grpId="0"/>
      <p:bldGraphic spid="28" grpId="0">
        <p:bldSub>
          <a:bldChart bld="series"/>
        </p:bldSub>
      </p:bldGraphic>
      <p:bldP spid="36" grpId="0"/>
      <p:bldP spid="15"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in State Medicaid Spending as a Share of Own-Source Revenue</a:t>
            </a:r>
            <a:endParaRPr lang="en-US" dirty="0"/>
          </a:p>
        </p:txBody>
      </p:sp>
      <p:sp>
        <p:nvSpPr>
          <p:cNvPr id="8" name="TextBox 7"/>
          <p:cNvSpPr txBox="1"/>
          <p:nvPr/>
        </p:nvSpPr>
        <p:spPr>
          <a:xfrm>
            <a:off x="512763" y="1065412"/>
            <a:ext cx="8108950" cy="369332"/>
          </a:xfrm>
          <a:prstGeom prst="rect">
            <a:avLst/>
          </a:prstGeom>
        </p:spPr>
        <p:txBody>
          <a:bodyPr wrap="square" lIns="0" rIns="0" rtlCol="0">
            <a:spAutoFit/>
          </a:bodyPr>
          <a:lstStyle/>
          <a:p>
            <a:r>
              <a:rPr lang="en-US" dirty="0" smtClean="0">
                <a:solidFill>
                  <a:srgbClr val="005195"/>
                </a:solidFill>
                <a:latin typeface="Arial"/>
              </a:rPr>
              <a:t>Percentage points, 2000 and 2013</a:t>
            </a:r>
          </a:p>
        </p:txBody>
      </p:sp>
      <p:graphicFrame>
        <p:nvGraphicFramePr>
          <p:cNvPr id="9" name="Chart 8"/>
          <p:cNvGraphicFramePr/>
          <p:nvPr>
            <p:extLst>
              <p:ext uri="{D42A27DB-BD31-4B8C-83A1-F6EECF244321}">
                <p14:modId xmlns:p14="http://schemas.microsoft.com/office/powerpoint/2010/main" val="4040705369"/>
              </p:ext>
            </p:extLst>
          </p:nvPr>
        </p:nvGraphicFramePr>
        <p:xfrm>
          <a:off x="239948" y="1397000"/>
          <a:ext cx="8728954" cy="4906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752598" y="6096000"/>
            <a:ext cx="6869113" cy="307777"/>
          </a:xfrm>
          <a:prstGeom prst="rect">
            <a:avLst/>
          </a:prstGeom>
        </p:spPr>
        <p:txBody>
          <a:bodyPr wrap="square" lIns="0" rIns="0" rtlCol="0">
            <a:spAutoFit/>
          </a:bodyPr>
          <a:lstStyle/>
          <a:p>
            <a:pPr algn="ctr"/>
            <a:r>
              <a:rPr lang="en-US" sz="1400" dirty="0" smtClean="0">
                <a:solidFill>
                  <a:schemeClr val="tx1">
                    <a:lumMod val="50000"/>
                  </a:schemeClr>
                </a:solidFill>
              </a:rPr>
              <a:t>Percentage Points</a:t>
            </a:r>
            <a:endParaRPr lang="en-US" sz="1400" dirty="0">
              <a:solidFill>
                <a:schemeClr val="tx1">
                  <a:lumMod val="50000"/>
                </a:schemeClr>
              </a:solidFill>
            </a:endParaRPr>
          </a:p>
        </p:txBody>
      </p:sp>
    </p:spTree>
    <p:extLst>
      <p:ext uri="{BB962C8B-B14F-4D97-AF65-F5344CB8AC3E}">
        <p14:creationId xmlns:p14="http://schemas.microsoft.com/office/powerpoint/2010/main" val="263576614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7" dur="500"/>
                                        <p:tgtEl>
                                          <p:spTgt spid="9">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wipe(left)">
                                      <p:cBhvr>
                                        <p:cTn id="11" dur="1000"/>
                                        <p:tgtEl>
                                          <p:spTgt spid="9">
                                            <p:graphicEl>
                                              <a:chart seriesIdx="0" categoryIdx="-4" bldStep="series"/>
                                            </p:graphicEl>
                                          </p:spTgt>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Pension Funding Gap</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004" y="1585913"/>
            <a:ext cx="8268271" cy="4452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170857"/>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and Local Pension Debt as a Share of Gross Domestic Product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3" y="1428749"/>
            <a:ext cx="8101331"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2252550"/>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2"/>
          <p:cNvGraphicFramePr>
            <a:graphicFrameLocks noGrp="1"/>
          </p:cNvGraphicFramePr>
          <p:nvPr>
            <p:extLst>
              <p:ext uri="{D42A27DB-BD31-4B8C-83A1-F6EECF244321}">
                <p14:modId xmlns:p14="http://schemas.microsoft.com/office/powerpoint/2010/main" val="742953902"/>
              </p:ext>
            </p:extLst>
          </p:nvPr>
        </p:nvGraphicFramePr>
        <p:xfrm>
          <a:off x="906775" y="5745480"/>
          <a:ext cx="8237225" cy="518160"/>
        </p:xfrm>
        <a:graphic>
          <a:graphicData uri="http://schemas.openxmlformats.org/drawingml/2006/table">
            <a:tbl>
              <a:tblPr firstRow="1" bandRow="1">
                <a:tableStyleId>{5C22544A-7EE6-4342-B048-85BDC9FD1C3A}</a:tableStyleId>
              </a:tblPr>
              <a:tblGrid>
                <a:gridCol w="1159704"/>
                <a:gridCol w="899603"/>
                <a:gridCol w="1029653"/>
                <a:gridCol w="1029653"/>
                <a:gridCol w="1029653"/>
                <a:gridCol w="927650"/>
                <a:gridCol w="985652"/>
                <a:gridCol w="1175657"/>
              </a:tblGrid>
              <a:tr h="373380">
                <a:tc>
                  <a:txBody>
                    <a:bodyPr/>
                    <a:lstStyle/>
                    <a:p>
                      <a:pPr algn="ctr">
                        <a:defRPr lang="en-US" sz="1400" b="0" i="0" u="none" strike="noStrike" kern="1200" baseline="0">
                          <a:solidFill>
                            <a:srgbClr val="707683"/>
                          </a:solidFill>
                          <a:latin typeface="+mn-lt"/>
                          <a:ea typeface="+mn-ea"/>
                          <a:cs typeface="+mn-cs"/>
                        </a:defRPr>
                      </a:pPr>
                      <a:r>
                        <a:rPr lang="en-US" sz="1400" b="0" i="0" u="none" strike="noStrike" kern="1200" baseline="0" dirty="0" smtClean="0">
                          <a:solidFill>
                            <a:srgbClr val="707683"/>
                          </a:solidFill>
                          <a:latin typeface="+mn-lt"/>
                          <a:ea typeface="+mn-ea"/>
                          <a:cs typeface="+mn-cs"/>
                        </a:rPr>
                        <a:t>FY 2001</a:t>
                      </a:r>
                      <a:endParaRPr lang="en-US" sz="1400" b="0" i="0" u="none" strike="noStrike" kern="1200" baseline="0" dirty="0">
                        <a:solidFill>
                          <a:srgbClr val="707683"/>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defRPr lang="en-US" sz="1400" b="0" i="0" u="none" strike="noStrike" kern="1200" baseline="0">
                          <a:solidFill>
                            <a:srgbClr val="707683"/>
                          </a:solidFill>
                          <a:latin typeface="+mn-lt"/>
                          <a:ea typeface="+mn-ea"/>
                          <a:cs typeface="+mn-cs"/>
                        </a:defRPr>
                      </a:pPr>
                      <a:r>
                        <a:rPr lang="en-US" sz="1400" b="0" i="0" u="none" strike="noStrike" kern="1200" baseline="0" dirty="0" smtClean="0">
                          <a:solidFill>
                            <a:srgbClr val="707683"/>
                          </a:solidFill>
                          <a:latin typeface="+mn-lt"/>
                          <a:ea typeface="+mn-ea"/>
                          <a:cs typeface="+mn-cs"/>
                        </a:rPr>
                        <a:t>FY 2003</a:t>
                      </a:r>
                      <a:endParaRPr lang="en-US" sz="1400" b="0" i="0" u="none" strike="noStrike" kern="1200" baseline="0" dirty="0">
                        <a:solidFill>
                          <a:srgbClr val="707683"/>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defRPr lang="en-US" sz="1400" b="0" i="0" u="none" strike="noStrike" kern="1200" baseline="0">
                          <a:solidFill>
                            <a:srgbClr val="707683"/>
                          </a:solidFill>
                          <a:latin typeface="+mn-lt"/>
                          <a:ea typeface="+mn-ea"/>
                          <a:cs typeface="+mn-cs"/>
                        </a:defRPr>
                      </a:pPr>
                      <a:r>
                        <a:rPr lang="en-US" sz="1400" b="0" i="0" u="none" strike="noStrike" kern="1200" baseline="0" dirty="0" smtClean="0">
                          <a:solidFill>
                            <a:srgbClr val="707683"/>
                          </a:solidFill>
                          <a:latin typeface="+mn-lt"/>
                          <a:ea typeface="+mn-ea"/>
                          <a:cs typeface="+mn-cs"/>
                        </a:rPr>
                        <a:t>FY 2005</a:t>
                      </a:r>
                      <a:endParaRPr lang="en-US" sz="1400" b="0" i="0" u="none" strike="noStrike" kern="1200" baseline="0" dirty="0">
                        <a:solidFill>
                          <a:srgbClr val="707683"/>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defRPr lang="en-US" sz="1400" b="0" i="0" u="none" strike="noStrike" kern="1200" baseline="0">
                          <a:solidFill>
                            <a:srgbClr val="707683"/>
                          </a:solidFill>
                          <a:latin typeface="+mn-lt"/>
                          <a:ea typeface="+mn-ea"/>
                          <a:cs typeface="+mn-cs"/>
                        </a:defRPr>
                      </a:pPr>
                      <a:r>
                        <a:rPr lang="en-US" sz="1400" b="0" i="0" u="none" strike="noStrike" kern="1200" baseline="0" dirty="0" smtClean="0">
                          <a:solidFill>
                            <a:srgbClr val="707683"/>
                          </a:solidFill>
                          <a:latin typeface="+mn-lt"/>
                          <a:ea typeface="+mn-ea"/>
                          <a:cs typeface="+mn-cs"/>
                        </a:rPr>
                        <a:t>FY 2007</a:t>
                      </a:r>
                      <a:endParaRPr lang="en-US" sz="1400" b="0" i="0" u="none" strike="noStrike" kern="1200" baseline="0" dirty="0">
                        <a:solidFill>
                          <a:srgbClr val="707683"/>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defRPr lang="en-US" sz="1400" b="0" i="0" u="none" strike="noStrike" kern="1200" baseline="0">
                          <a:solidFill>
                            <a:srgbClr val="707683"/>
                          </a:solidFill>
                          <a:latin typeface="+mn-lt"/>
                          <a:ea typeface="+mn-ea"/>
                          <a:cs typeface="+mn-cs"/>
                        </a:defRPr>
                      </a:pPr>
                      <a:r>
                        <a:rPr lang="en-US" sz="1400" b="0" i="0" u="none" strike="noStrike" kern="1200" baseline="0" dirty="0" smtClean="0">
                          <a:solidFill>
                            <a:srgbClr val="707683"/>
                          </a:solidFill>
                          <a:latin typeface="+mn-lt"/>
                          <a:ea typeface="+mn-ea"/>
                          <a:cs typeface="+mn-cs"/>
                        </a:rPr>
                        <a:t>FY 2009</a:t>
                      </a:r>
                      <a:endParaRPr lang="en-US" sz="1400" b="0" i="0" u="none" strike="noStrike" kern="1200" baseline="0" dirty="0">
                        <a:solidFill>
                          <a:srgbClr val="707683"/>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defRPr lang="en-US" sz="1400" b="0" i="0" u="none" strike="noStrike" kern="1200" baseline="0">
                          <a:solidFill>
                            <a:srgbClr val="707683"/>
                          </a:solidFill>
                          <a:latin typeface="+mn-lt"/>
                          <a:ea typeface="+mn-ea"/>
                          <a:cs typeface="+mn-cs"/>
                        </a:defRPr>
                      </a:pPr>
                      <a:r>
                        <a:rPr lang="en-US" sz="1400" b="0" i="0" u="none" strike="noStrike" kern="1200" baseline="0" dirty="0" smtClean="0">
                          <a:solidFill>
                            <a:srgbClr val="707683"/>
                          </a:solidFill>
                          <a:latin typeface="+mn-lt"/>
                          <a:ea typeface="+mn-ea"/>
                          <a:cs typeface="+mn-cs"/>
                        </a:rPr>
                        <a:t> FY 2011</a:t>
                      </a:r>
                      <a:endParaRPr lang="en-US" sz="1400" b="0" i="0" u="none" strike="noStrike" kern="1200" baseline="0" dirty="0">
                        <a:solidFill>
                          <a:srgbClr val="707683"/>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defRPr lang="en-US" sz="1400" b="0" i="0" u="none" strike="noStrike" kern="1200" baseline="0">
                          <a:solidFill>
                            <a:srgbClr val="707683"/>
                          </a:solidFill>
                          <a:latin typeface="+mn-lt"/>
                          <a:ea typeface="+mn-ea"/>
                          <a:cs typeface="+mn-cs"/>
                        </a:defRPr>
                      </a:pPr>
                      <a:r>
                        <a:rPr lang="en-US" sz="1400" b="0" i="0" u="none" strike="noStrike" kern="1200" baseline="0" dirty="0" smtClean="0">
                          <a:solidFill>
                            <a:srgbClr val="707683"/>
                          </a:solidFill>
                          <a:latin typeface="+mn-lt"/>
                          <a:ea typeface="+mn-ea"/>
                          <a:cs typeface="+mn-cs"/>
                        </a:rPr>
                        <a:t>FY 2013</a:t>
                      </a:r>
                      <a:endParaRPr lang="en-US" sz="1400" b="0" i="0" u="none" strike="noStrike" kern="1200" baseline="0" dirty="0">
                        <a:solidFill>
                          <a:srgbClr val="707683"/>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defRPr lang="en-US" sz="1400" b="0" i="0" u="none" strike="noStrike" kern="1200" baseline="0">
                          <a:solidFill>
                            <a:srgbClr val="707683"/>
                          </a:solidFill>
                          <a:latin typeface="+mn-lt"/>
                          <a:ea typeface="+mn-ea"/>
                          <a:cs typeface="+mn-cs"/>
                        </a:defRPr>
                      </a:pPr>
                      <a:r>
                        <a:rPr lang="en-US" sz="1400" b="0" i="0" u="none" strike="noStrike" kern="1200" baseline="0" dirty="0" smtClean="0">
                          <a:solidFill>
                            <a:srgbClr val="707683"/>
                          </a:solidFill>
                          <a:latin typeface="+mn-lt"/>
                          <a:ea typeface="+mn-ea"/>
                          <a:cs typeface="+mn-cs"/>
                        </a:rPr>
                        <a:t>FY 2015 (estimate)</a:t>
                      </a:r>
                      <a:endParaRPr lang="en-US" sz="1400" b="0" i="0" u="none" strike="noStrike" kern="1200" baseline="0" dirty="0">
                        <a:solidFill>
                          <a:srgbClr val="707683"/>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bl>
          </a:graphicData>
        </a:graphic>
      </p:graphicFrame>
      <p:sp>
        <p:nvSpPr>
          <p:cNvPr id="22" name="First recession shading"/>
          <p:cNvSpPr/>
          <p:nvPr/>
        </p:nvSpPr>
        <p:spPr>
          <a:xfrm>
            <a:off x="1425040" y="1851660"/>
            <a:ext cx="403760" cy="3848099"/>
          </a:xfrm>
          <a:prstGeom prst="rect">
            <a:avLst/>
          </a:prstGeom>
          <a:solidFill>
            <a:srgbClr val="E1D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Second recession shading"/>
          <p:cNvSpPr/>
          <p:nvPr/>
        </p:nvSpPr>
        <p:spPr>
          <a:xfrm>
            <a:off x="4821383" y="1851660"/>
            <a:ext cx="748146" cy="3848099"/>
          </a:xfrm>
          <a:prstGeom prst="rect">
            <a:avLst/>
          </a:prstGeom>
          <a:solidFill>
            <a:srgbClr val="E1D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28" name="Chart 27"/>
          <p:cNvGraphicFramePr>
            <a:graphicFrameLocks/>
          </p:cNvGraphicFramePr>
          <p:nvPr>
            <p:extLst>
              <p:ext uri="{D42A27DB-BD31-4B8C-83A1-F6EECF244321}">
                <p14:modId xmlns:p14="http://schemas.microsoft.com/office/powerpoint/2010/main" val="1087534322"/>
              </p:ext>
            </p:extLst>
          </p:nvPr>
        </p:nvGraphicFramePr>
        <p:xfrm>
          <a:off x="512763" y="1676862"/>
          <a:ext cx="8631237" cy="4800368"/>
        </p:xfrm>
        <a:graphic>
          <a:graphicData uri="http://schemas.openxmlformats.org/drawingml/2006/chart">
            <c:chart xmlns:c="http://schemas.openxmlformats.org/drawingml/2006/chart" xmlns:r="http://schemas.openxmlformats.org/officeDocument/2006/relationships" r:id="rId3"/>
          </a:graphicData>
        </a:graphic>
      </p:graphicFrame>
      <p:sp>
        <p:nvSpPr>
          <p:cNvPr id="36" name="First recession text"/>
          <p:cNvSpPr txBox="1"/>
          <p:nvPr/>
        </p:nvSpPr>
        <p:spPr>
          <a:xfrm>
            <a:off x="4717085" y="5306813"/>
            <a:ext cx="1005840" cy="225306"/>
          </a:xfrm>
          <a:prstGeom prst="rect">
            <a:avLst/>
          </a:prstGeom>
          <a:noFill/>
        </p:spPr>
        <p:txBody>
          <a:bodyPr wrap="square" lIns="0" rIns="0" rtlCol="0">
            <a:spAutoFit/>
          </a:bodyPr>
          <a:lstStyle/>
          <a:p>
            <a:pPr algn="ctr">
              <a:lnSpc>
                <a:spcPct val="95000"/>
              </a:lnSpc>
              <a:spcAft>
                <a:spcPts val="1200"/>
              </a:spcAft>
            </a:pPr>
            <a:r>
              <a:rPr lang="en-US" sz="1000" b="1" spc="200" dirty="0">
                <a:solidFill>
                  <a:srgbClr val="707683"/>
                </a:solidFill>
                <a:latin typeface="Arial"/>
              </a:rPr>
              <a:t>RECESSION</a:t>
            </a:r>
          </a:p>
        </p:txBody>
      </p:sp>
      <p:sp>
        <p:nvSpPr>
          <p:cNvPr id="34" name="Second recession text"/>
          <p:cNvSpPr txBox="1"/>
          <p:nvPr/>
        </p:nvSpPr>
        <p:spPr>
          <a:xfrm>
            <a:off x="1243093" y="5306813"/>
            <a:ext cx="1005840" cy="225306"/>
          </a:xfrm>
          <a:prstGeom prst="rect">
            <a:avLst/>
          </a:prstGeom>
          <a:noFill/>
        </p:spPr>
        <p:txBody>
          <a:bodyPr wrap="square" lIns="0" rIns="0" rtlCol="0">
            <a:spAutoFit/>
          </a:bodyPr>
          <a:lstStyle/>
          <a:p>
            <a:pPr algn="ctr">
              <a:lnSpc>
                <a:spcPct val="95000"/>
              </a:lnSpc>
              <a:spcAft>
                <a:spcPts val="1200"/>
              </a:spcAft>
            </a:pPr>
            <a:r>
              <a:rPr lang="en-US" sz="1000" b="1" spc="200" dirty="0">
                <a:solidFill>
                  <a:srgbClr val="707683"/>
                </a:solidFill>
                <a:latin typeface="Arial"/>
              </a:rPr>
              <a:t>RECESSION</a:t>
            </a:r>
          </a:p>
        </p:txBody>
      </p:sp>
      <p:sp>
        <p:nvSpPr>
          <p:cNvPr id="12" name="Title 1"/>
          <p:cNvSpPr>
            <a:spLocks noGrp="1"/>
          </p:cNvSpPr>
          <p:nvPr>
            <p:ph type="title"/>
          </p:nvPr>
        </p:nvSpPr>
        <p:spPr/>
        <p:txBody>
          <a:bodyPr/>
          <a:lstStyle/>
          <a:p>
            <a:r>
              <a:rPr lang="en-US" dirty="0"/>
              <a:t>Alaska: </a:t>
            </a:r>
            <a:r>
              <a:rPr lang="en-US" sz="2200" b="0" dirty="0" smtClean="0"/>
              <a:t>Biggest Reserves </a:t>
            </a:r>
            <a:br>
              <a:rPr lang="en-US" sz="2200" b="0" dirty="0" smtClean="0"/>
            </a:br>
            <a:r>
              <a:rPr lang="en-US" sz="2200" b="0" dirty="0" smtClean="0"/>
              <a:t>	    as Share of Operating Costs</a:t>
            </a:r>
            <a:endParaRPr lang="en-US" sz="2200" dirty="0"/>
          </a:p>
        </p:txBody>
      </p:sp>
      <p:sp>
        <p:nvSpPr>
          <p:cNvPr id="20" name="TextBox 19"/>
          <p:cNvSpPr txBox="1"/>
          <p:nvPr/>
        </p:nvSpPr>
        <p:spPr>
          <a:xfrm>
            <a:off x="512763" y="1094635"/>
            <a:ext cx="8108950" cy="369332"/>
          </a:xfrm>
          <a:prstGeom prst="rect">
            <a:avLst/>
          </a:prstGeom>
        </p:spPr>
        <p:txBody>
          <a:bodyPr wrap="square" lIns="0" rIns="0" rtlCol="0">
            <a:spAutoFit/>
          </a:bodyPr>
          <a:lstStyle/>
          <a:p>
            <a:r>
              <a:rPr lang="en-US" dirty="0">
                <a:solidFill>
                  <a:srgbClr val="005195"/>
                </a:solidFill>
                <a:latin typeface="Arial"/>
              </a:rPr>
              <a:t>FY </a:t>
            </a:r>
            <a:r>
              <a:rPr lang="en-US" dirty="0" smtClean="0">
                <a:solidFill>
                  <a:srgbClr val="005195"/>
                </a:solidFill>
                <a:latin typeface="Arial"/>
              </a:rPr>
              <a:t>2015 (Estimated)</a:t>
            </a:r>
            <a:endParaRPr lang="en-US" dirty="0">
              <a:solidFill>
                <a:srgbClr val="707683"/>
              </a:solidFill>
            </a:endParaRPr>
          </a:p>
        </p:txBody>
      </p:sp>
      <p:grpSp>
        <p:nvGrpSpPr>
          <p:cNvPr id="18" name="Group 1"/>
          <p:cNvGrpSpPr/>
          <p:nvPr/>
        </p:nvGrpSpPr>
        <p:grpSpPr>
          <a:xfrm>
            <a:off x="8115268" y="2904043"/>
            <a:ext cx="997727" cy="576072"/>
            <a:chOff x="-2034197" y="3939427"/>
            <a:chExt cx="822728" cy="576072"/>
          </a:xfrm>
        </p:grpSpPr>
        <p:sp>
          <p:nvSpPr>
            <p:cNvPr id="19" name="Freeform 3"/>
            <p:cNvSpPr/>
            <p:nvPr/>
          </p:nvSpPr>
          <p:spPr bwMode="auto">
            <a:xfrm rot="10800000" flipV="1">
              <a:off x="-2034197" y="3939427"/>
              <a:ext cx="822727" cy="576072"/>
            </a:xfrm>
            <a:custGeom>
              <a:avLst/>
              <a:gdLst>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0 w 2120900"/>
                <a:gd name="connsiteY16" fmla="*/ 41275 h 711200"/>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3175 w 2120900"/>
                <a:gd name="connsiteY16" fmla="*/ 3175 h 711200"/>
                <a:gd name="connsiteX17" fmla="*/ 0 w 2120900"/>
                <a:gd name="connsiteY17" fmla="*/ 41275 h 711200"/>
                <a:gd name="connsiteX0" fmla="*/ 6350 w 2127250"/>
                <a:gd name="connsiteY0" fmla="*/ 43108 h 713033"/>
                <a:gd name="connsiteX1" fmla="*/ 6350 w 2127250"/>
                <a:gd name="connsiteY1" fmla="*/ 608258 h 713033"/>
                <a:gd name="connsiteX2" fmla="*/ 6350 w 2127250"/>
                <a:gd name="connsiteY2" fmla="*/ 608258 h 713033"/>
                <a:gd name="connsiteX3" fmla="*/ 15875 w 2127250"/>
                <a:gd name="connsiteY3" fmla="*/ 636833 h 713033"/>
                <a:gd name="connsiteX4" fmla="*/ 15875 w 2127250"/>
                <a:gd name="connsiteY4" fmla="*/ 636833 h 713033"/>
                <a:gd name="connsiteX5" fmla="*/ 993775 w 2127250"/>
                <a:gd name="connsiteY5" fmla="*/ 646358 h 713033"/>
                <a:gd name="connsiteX6" fmla="*/ 1057275 w 2127250"/>
                <a:gd name="connsiteY6" fmla="*/ 713033 h 713033"/>
                <a:gd name="connsiteX7" fmla="*/ 1130300 w 2127250"/>
                <a:gd name="connsiteY7" fmla="*/ 640008 h 713033"/>
                <a:gd name="connsiteX8" fmla="*/ 2089150 w 2127250"/>
                <a:gd name="connsiteY8" fmla="*/ 640008 h 713033"/>
                <a:gd name="connsiteX9" fmla="*/ 2120900 w 2127250"/>
                <a:gd name="connsiteY9" fmla="*/ 630483 h 713033"/>
                <a:gd name="connsiteX10" fmla="*/ 2127250 w 2127250"/>
                <a:gd name="connsiteY10" fmla="*/ 598733 h 713033"/>
                <a:gd name="connsiteX11" fmla="*/ 2124075 w 2127250"/>
                <a:gd name="connsiteY11" fmla="*/ 46283 h 713033"/>
                <a:gd name="connsiteX12" fmla="*/ 2124075 w 2127250"/>
                <a:gd name="connsiteY12" fmla="*/ 24058 h 713033"/>
                <a:gd name="connsiteX13" fmla="*/ 2114550 w 2127250"/>
                <a:gd name="connsiteY13" fmla="*/ 11358 h 713033"/>
                <a:gd name="connsiteX14" fmla="*/ 2098675 w 2127250"/>
                <a:gd name="connsiteY14" fmla="*/ 8183 h 713033"/>
                <a:gd name="connsiteX15" fmla="*/ 47625 w 2127250"/>
                <a:gd name="connsiteY15" fmla="*/ 1833 h 713033"/>
                <a:gd name="connsiteX16" fmla="*/ 0 w 2127250"/>
                <a:gd name="connsiteY16" fmla="*/ 1833 h 713033"/>
                <a:gd name="connsiteX17" fmla="*/ 6350 w 2127250"/>
                <a:gd name="connsiteY17" fmla="*/ 43108 h 713033"/>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12700 w 2120900"/>
                <a:gd name="connsiteY16" fmla="*/ 9525 h 711200"/>
                <a:gd name="connsiteX17" fmla="*/ 0 w 2120900"/>
                <a:gd name="connsiteY17" fmla="*/ 41275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900" h="711200">
                  <a:moveTo>
                    <a:pt x="0" y="41275"/>
                  </a:moveTo>
                  <a:lnTo>
                    <a:pt x="0" y="606425"/>
                  </a:lnTo>
                  <a:lnTo>
                    <a:pt x="0" y="606425"/>
                  </a:lnTo>
                  <a:lnTo>
                    <a:pt x="9525" y="635000"/>
                  </a:lnTo>
                  <a:lnTo>
                    <a:pt x="9525" y="635000"/>
                  </a:lnTo>
                  <a:lnTo>
                    <a:pt x="987425" y="644525"/>
                  </a:lnTo>
                  <a:lnTo>
                    <a:pt x="1050925" y="711200"/>
                  </a:lnTo>
                  <a:lnTo>
                    <a:pt x="1123950" y="638175"/>
                  </a:lnTo>
                  <a:lnTo>
                    <a:pt x="2082800" y="638175"/>
                  </a:lnTo>
                  <a:lnTo>
                    <a:pt x="2114550" y="628650"/>
                  </a:lnTo>
                  <a:lnTo>
                    <a:pt x="2120900" y="596900"/>
                  </a:lnTo>
                  <a:cubicBezTo>
                    <a:pt x="2119842" y="412750"/>
                    <a:pt x="2118783" y="228600"/>
                    <a:pt x="2117725" y="44450"/>
                  </a:cubicBezTo>
                  <a:lnTo>
                    <a:pt x="2117725" y="22225"/>
                  </a:lnTo>
                  <a:lnTo>
                    <a:pt x="2108200" y="9525"/>
                  </a:lnTo>
                  <a:lnTo>
                    <a:pt x="2092325" y="6350"/>
                  </a:lnTo>
                  <a:lnTo>
                    <a:pt x="41275" y="0"/>
                  </a:lnTo>
                  <a:cubicBezTo>
                    <a:pt x="35983" y="6350"/>
                    <a:pt x="17992" y="3175"/>
                    <a:pt x="12700" y="9525"/>
                  </a:cubicBezTo>
                  <a:lnTo>
                    <a:pt x="0" y="41275"/>
                  </a:lnTo>
                  <a:close/>
                </a:path>
              </a:pathLst>
            </a:custGeom>
            <a:solidFill>
              <a:schemeClr val="tx1"/>
            </a:solidFill>
            <a:ln w="19050" cap="flat" cmpd="sng" algn="ctr">
              <a:solidFill>
                <a:schemeClr val="bg1"/>
              </a:solidFill>
              <a:prstDash val="solid"/>
              <a:round/>
              <a:headEnd type="none" w="med" len="med"/>
              <a:tailEnd type="none" w="med" len="med"/>
            </a:ln>
            <a:effectLst/>
          </p:spPr>
          <p:txBody>
            <a:bodyPr vert="horz" wrap="square" lIns="0" tIns="45720" rIns="91440" bIns="45720" numCol="1" rtlCol="0" anchor="ctr" anchorCtr="0" compatLnSpc="1">
              <a:prstTxWarp prst="textNoShape">
                <a:avLst/>
              </a:prstTxWarp>
            </a:bodyPr>
            <a:lstStyle/>
            <a:p>
              <a:pPr algn="ctr" eaLnBrk="0" hangingPunct="0"/>
              <a:endParaRPr lang="en-US" sz="1600" b="1" dirty="0">
                <a:solidFill>
                  <a:srgbClr val="000000"/>
                </a:solidFill>
                <a:latin typeface="Arial"/>
              </a:endParaRPr>
            </a:p>
          </p:txBody>
        </p:sp>
        <p:sp>
          <p:nvSpPr>
            <p:cNvPr id="21" name="TextBox 4"/>
            <p:cNvSpPr txBox="1"/>
            <p:nvPr/>
          </p:nvSpPr>
          <p:spPr>
            <a:xfrm>
              <a:off x="-2034196" y="3990490"/>
              <a:ext cx="822727" cy="430887"/>
            </a:xfrm>
            <a:prstGeom prst="rect">
              <a:avLst/>
            </a:prstGeom>
            <a:noFill/>
          </p:spPr>
          <p:txBody>
            <a:bodyPr wrap="square" lIns="0" tIns="0" rIns="0" bIns="0" rtlCol="0" anchor="ctr" anchorCtr="0">
              <a:spAutoFit/>
            </a:bodyPr>
            <a:lstStyle/>
            <a:p>
              <a:pPr algn="ctr" fontAlgn="auto">
                <a:spcBef>
                  <a:spcPts val="0"/>
                </a:spcBef>
                <a:spcAft>
                  <a:spcPts val="0"/>
                </a:spcAft>
              </a:pPr>
              <a:r>
                <a:rPr lang="en-US" sz="1400" b="1" dirty="0" smtClean="0">
                  <a:solidFill>
                    <a:srgbClr val="000000"/>
                  </a:solidFill>
                  <a:latin typeface="Arial"/>
                </a:rPr>
                <a:t>FY2015:</a:t>
              </a:r>
              <a:br>
                <a:rPr lang="en-US" sz="1400" b="1" dirty="0" smtClean="0">
                  <a:solidFill>
                    <a:srgbClr val="000000"/>
                  </a:solidFill>
                  <a:latin typeface="Arial"/>
                </a:rPr>
              </a:br>
              <a:r>
                <a:rPr lang="en-US" sz="1400" b="1" dirty="0" smtClean="0">
                  <a:solidFill>
                    <a:srgbClr val="000000"/>
                  </a:solidFill>
                  <a:latin typeface="Arial"/>
                </a:rPr>
                <a:t>298.6 days</a:t>
              </a:r>
              <a:endParaRPr lang="en-US" sz="1400" b="1" dirty="0">
                <a:solidFill>
                  <a:srgbClr val="000000"/>
                </a:solidFill>
                <a:latin typeface="Arial"/>
              </a:endParaRPr>
            </a:p>
          </p:txBody>
        </p:sp>
      </p:grpSp>
      <p:sp>
        <p:nvSpPr>
          <p:cNvPr id="29" name="TextBox 28"/>
          <p:cNvSpPr txBox="1"/>
          <p:nvPr/>
        </p:nvSpPr>
        <p:spPr>
          <a:xfrm>
            <a:off x="512763" y="1461783"/>
            <a:ext cx="3060861" cy="307777"/>
          </a:xfrm>
          <a:prstGeom prst="rect">
            <a:avLst/>
          </a:prstGeom>
        </p:spPr>
        <p:txBody>
          <a:bodyPr wrap="square" lIns="0" rIns="0" rtlCol="0">
            <a:spAutoFit/>
          </a:bodyPr>
          <a:lstStyle/>
          <a:p>
            <a:r>
              <a:rPr lang="en-US" sz="1400" dirty="0" smtClean="0">
                <a:solidFill>
                  <a:srgbClr val="707683"/>
                </a:solidFill>
                <a:latin typeface="Arial"/>
              </a:rPr>
              <a:t>Days</a:t>
            </a:r>
            <a:endParaRPr lang="en-US" sz="1400" dirty="0">
              <a:solidFill>
                <a:srgbClr val="707683"/>
              </a:solidFill>
              <a:latin typeface="Arial"/>
            </a:endParaRPr>
          </a:p>
        </p:txBody>
      </p:sp>
      <p:grpSp>
        <p:nvGrpSpPr>
          <p:cNvPr id="25" name="Group 24"/>
          <p:cNvGrpSpPr/>
          <p:nvPr/>
        </p:nvGrpSpPr>
        <p:grpSpPr>
          <a:xfrm>
            <a:off x="6016545" y="1769561"/>
            <a:ext cx="1135380" cy="576072"/>
            <a:chOff x="-2034197" y="3939427"/>
            <a:chExt cx="822728" cy="576072"/>
          </a:xfrm>
        </p:grpSpPr>
        <p:sp>
          <p:nvSpPr>
            <p:cNvPr id="26" name="Freeform 25"/>
            <p:cNvSpPr/>
            <p:nvPr/>
          </p:nvSpPr>
          <p:spPr bwMode="auto">
            <a:xfrm rot="10800000" flipV="1">
              <a:off x="-2034197" y="3939427"/>
              <a:ext cx="822727" cy="576072"/>
            </a:xfrm>
            <a:custGeom>
              <a:avLst/>
              <a:gdLst>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0 w 2120900"/>
                <a:gd name="connsiteY16" fmla="*/ 41275 h 711200"/>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3175 w 2120900"/>
                <a:gd name="connsiteY16" fmla="*/ 3175 h 711200"/>
                <a:gd name="connsiteX17" fmla="*/ 0 w 2120900"/>
                <a:gd name="connsiteY17" fmla="*/ 41275 h 711200"/>
                <a:gd name="connsiteX0" fmla="*/ 6350 w 2127250"/>
                <a:gd name="connsiteY0" fmla="*/ 43108 h 713033"/>
                <a:gd name="connsiteX1" fmla="*/ 6350 w 2127250"/>
                <a:gd name="connsiteY1" fmla="*/ 608258 h 713033"/>
                <a:gd name="connsiteX2" fmla="*/ 6350 w 2127250"/>
                <a:gd name="connsiteY2" fmla="*/ 608258 h 713033"/>
                <a:gd name="connsiteX3" fmla="*/ 15875 w 2127250"/>
                <a:gd name="connsiteY3" fmla="*/ 636833 h 713033"/>
                <a:gd name="connsiteX4" fmla="*/ 15875 w 2127250"/>
                <a:gd name="connsiteY4" fmla="*/ 636833 h 713033"/>
                <a:gd name="connsiteX5" fmla="*/ 993775 w 2127250"/>
                <a:gd name="connsiteY5" fmla="*/ 646358 h 713033"/>
                <a:gd name="connsiteX6" fmla="*/ 1057275 w 2127250"/>
                <a:gd name="connsiteY6" fmla="*/ 713033 h 713033"/>
                <a:gd name="connsiteX7" fmla="*/ 1130300 w 2127250"/>
                <a:gd name="connsiteY7" fmla="*/ 640008 h 713033"/>
                <a:gd name="connsiteX8" fmla="*/ 2089150 w 2127250"/>
                <a:gd name="connsiteY8" fmla="*/ 640008 h 713033"/>
                <a:gd name="connsiteX9" fmla="*/ 2120900 w 2127250"/>
                <a:gd name="connsiteY9" fmla="*/ 630483 h 713033"/>
                <a:gd name="connsiteX10" fmla="*/ 2127250 w 2127250"/>
                <a:gd name="connsiteY10" fmla="*/ 598733 h 713033"/>
                <a:gd name="connsiteX11" fmla="*/ 2124075 w 2127250"/>
                <a:gd name="connsiteY11" fmla="*/ 46283 h 713033"/>
                <a:gd name="connsiteX12" fmla="*/ 2124075 w 2127250"/>
                <a:gd name="connsiteY12" fmla="*/ 24058 h 713033"/>
                <a:gd name="connsiteX13" fmla="*/ 2114550 w 2127250"/>
                <a:gd name="connsiteY13" fmla="*/ 11358 h 713033"/>
                <a:gd name="connsiteX14" fmla="*/ 2098675 w 2127250"/>
                <a:gd name="connsiteY14" fmla="*/ 8183 h 713033"/>
                <a:gd name="connsiteX15" fmla="*/ 47625 w 2127250"/>
                <a:gd name="connsiteY15" fmla="*/ 1833 h 713033"/>
                <a:gd name="connsiteX16" fmla="*/ 0 w 2127250"/>
                <a:gd name="connsiteY16" fmla="*/ 1833 h 713033"/>
                <a:gd name="connsiteX17" fmla="*/ 6350 w 2127250"/>
                <a:gd name="connsiteY17" fmla="*/ 43108 h 713033"/>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12700 w 2120900"/>
                <a:gd name="connsiteY16" fmla="*/ 9525 h 711200"/>
                <a:gd name="connsiteX17" fmla="*/ 0 w 2120900"/>
                <a:gd name="connsiteY17" fmla="*/ 41275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900" h="711200">
                  <a:moveTo>
                    <a:pt x="0" y="41275"/>
                  </a:moveTo>
                  <a:lnTo>
                    <a:pt x="0" y="606425"/>
                  </a:lnTo>
                  <a:lnTo>
                    <a:pt x="0" y="606425"/>
                  </a:lnTo>
                  <a:lnTo>
                    <a:pt x="9525" y="635000"/>
                  </a:lnTo>
                  <a:lnTo>
                    <a:pt x="9525" y="635000"/>
                  </a:lnTo>
                  <a:lnTo>
                    <a:pt x="987425" y="644525"/>
                  </a:lnTo>
                  <a:lnTo>
                    <a:pt x="1050925" y="711200"/>
                  </a:lnTo>
                  <a:lnTo>
                    <a:pt x="1123950" y="638175"/>
                  </a:lnTo>
                  <a:lnTo>
                    <a:pt x="2082800" y="638175"/>
                  </a:lnTo>
                  <a:lnTo>
                    <a:pt x="2114550" y="628650"/>
                  </a:lnTo>
                  <a:lnTo>
                    <a:pt x="2120900" y="596900"/>
                  </a:lnTo>
                  <a:cubicBezTo>
                    <a:pt x="2119842" y="412750"/>
                    <a:pt x="2118783" y="228600"/>
                    <a:pt x="2117725" y="44450"/>
                  </a:cubicBezTo>
                  <a:lnTo>
                    <a:pt x="2117725" y="22225"/>
                  </a:lnTo>
                  <a:lnTo>
                    <a:pt x="2108200" y="9525"/>
                  </a:lnTo>
                  <a:lnTo>
                    <a:pt x="2092325" y="6350"/>
                  </a:lnTo>
                  <a:lnTo>
                    <a:pt x="41275" y="0"/>
                  </a:lnTo>
                  <a:cubicBezTo>
                    <a:pt x="35983" y="6350"/>
                    <a:pt x="17992" y="3175"/>
                    <a:pt x="12700" y="9525"/>
                  </a:cubicBezTo>
                  <a:lnTo>
                    <a:pt x="0" y="41275"/>
                  </a:lnTo>
                  <a:close/>
                </a:path>
              </a:pathLst>
            </a:custGeom>
            <a:solidFill>
              <a:schemeClr val="tx1"/>
            </a:solidFill>
            <a:ln w="19050" cap="flat" cmpd="sng" algn="ctr">
              <a:solidFill>
                <a:schemeClr val="bg1"/>
              </a:solidFill>
              <a:prstDash val="solid"/>
              <a:round/>
              <a:headEnd type="none" w="med" len="med"/>
              <a:tailEnd type="none" w="med" len="med"/>
            </a:ln>
            <a:effectLst/>
          </p:spPr>
          <p:txBody>
            <a:bodyPr vert="horz" wrap="square" lIns="0" tIns="45720" rIns="91440" bIns="45720" numCol="1" rtlCol="0" anchor="ctr" anchorCtr="0" compatLnSpc="1">
              <a:prstTxWarp prst="textNoShape">
                <a:avLst/>
              </a:prstTxWarp>
            </a:bodyPr>
            <a:lstStyle/>
            <a:p>
              <a:pPr algn="ctr" eaLnBrk="0" hangingPunct="0"/>
              <a:endParaRPr lang="en-US" sz="1600" b="1" dirty="0">
                <a:solidFill>
                  <a:srgbClr val="000000"/>
                </a:solidFill>
                <a:latin typeface="Arial"/>
              </a:endParaRPr>
            </a:p>
          </p:txBody>
        </p:sp>
        <p:sp>
          <p:nvSpPr>
            <p:cNvPr id="27" name="TextBox 26"/>
            <p:cNvSpPr txBox="1"/>
            <p:nvPr/>
          </p:nvSpPr>
          <p:spPr>
            <a:xfrm>
              <a:off x="-2034196" y="3990490"/>
              <a:ext cx="822727" cy="430887"/>
            </a:xfrm>
            <a:prstGeom prst="rect">
              <a:avLst/>
            </a:prstGeom>
            <a:noFill/>
          </p:spPr>
          <p:txBody>
            <a:bodyPr wrap="square" lIns="0" tIns="0" rIns="0" bIns="0" rtlCol="0" anchor="ctr" anchorCtr="0">
              <a:spAutoFit/>
            </a:bodyPr>
            <a:lstStyle/>
            <a:p>
              <a:pPr algn="ctr" fontAlgn="auto">
                <a:spcBef>
                  <a:spcPts val="0"/>
                </a:spcBef>
                <a:spcAft>
                  <a:spcPts val="0"/>
                </a:spcAft>
              </a:pPr>
              <a:r>
                <a:rPr lang="en-US" sz="1400" b="1" dirty="0" smtClean="0">
                  <a:solidFill>
                    <a:srgbClr val="000000"/>
                  </a:solidFill>
                  <a:latin typeface="Arial"/>
                </a:rPr>
                <a:t>FY2011:</a:t>
              </a:r>
              <a:br>
                <a:rPr lang="en-US" sz="1400" b="1" dirty="0" smtClean="0">
                  <a:solidFill>
                    <a:srgbClr val="000000"/>
                  </a:solidFill>
                  <a:latin typeface="Arial"/>
                </a:rPr>
              </a:br>
              <a:r>
                <a:rPr lang="en-US" sz="1400" b="1" dirty="0" smtClean="0">
                  <a:solidFill>
                    <a:srgbClr val="000000"/>
                  </a:solidFill>
                  <a:latin typeface="Arial"/>
                </a:rPr>
                <a:t>1001.2 days</a:t>
              </a:r>
              <a:endParaRPr lang="en-US" sz="1400" b="1" dirty="0">
                <a:solidFill>
                  <a:srgbClr val="000000"/>
                </a:solidFill>
                <a:latin typeface="Arial"/>
              </a:endParaRPr>
            </a:p>
          </p:txBody>
        </p:sp>
      </p:grpSp>
    </p:spTree>
    <p:extLst>
      <p:ext uri="{BB962C8B-B14F-4D97-AF65-F5344CB8AC3E}">
        <p14:creationId xmlns:p14="http://schemas.microsoft.com/office/powerpoint/2010/main" val="177552973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graphicEl>
                                              <a:chart seriesIdx="-3" categoryIdx="-3" bldStep="gridLegend"/>
                                            </p:graphicEl>
                                          </p:spTgt>
                                        </p:tgtEl>
                                        <p:attrNameLst>
                                          <p:attrName>style.visibility</p:attrName>
                                        </p:attrNameLst>
                                      </p:cBhvr>
                                      <p:to>
                                        <p:strVal val="visible"/>
                                      </p:to>
                                    </p:set>
                                    <p:animEffect transition="in" filter="fade">
                                      <p:cBhvr>
                                        <p:cTn id="7" dur="500"/>
                                        <p:tgtEl>
                                          <p:spTgt spid="28">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par>
                          <p:cTn id="23" fill="hold">
                            <p:stCondLst>
                              <p:cond delay="500"/>
                            </p:stCondLst>
                            <p:childTnLst>
                              <p:par>
                                <p:cTn id="24" presetID="22" presetClass="entr" presetSubtype="8" fill="hold" grpId="0" nodeType="afterEffect">
                                  <p:stCondLst>
                                    <p:cond delay="300"/>
                                  </p:stCondLst>
                                  <p:childTnLst>
                                    <p:set>
                                      <p:cBhvr>
                                        <p:cTn id="25" dur="1" fill="hold">
                                          <p:stCondLst>
                                            <p:cond delay="0"/>
                                          </p:stCondLst>
                                        </p:cTn>
                                        <p:tgtEl>
                                          <p:spTgt spid="28">
                                            <p:graphicEl>
                                              <a:chart seriesIdx="0" categoryIdx="-4" bldStep="series"/>
                                            </p:graphicEl>
                                          </p:spTgt>
                                        </p:tgtEl>
                                        <p:attrNameLst>
                                          <p:attrName>style.visibility</p:attrName>
                                        </p:attrNameLst>
                                      </p:cBhvr>
                                      <p:to>
                                        <p:strVal val="visible"/>
                                      </p:to>
                                    </p:set>
                                    <p:animEffect transition="in" filter="wipe(left)">
                                      <p:cBhvr>
                                        <p:cTn id="26" dur="3000"/>
                                        <p:tgtEl>
                                          <p:spTgt spid="28">
                                            <p:graphicEl>
                                              <a:chart seriesIdx="0" categoryIdx="-4" bldStep="series"/>
                                            </p:graphicEl>
                                          </p:spTgt>
                                        </p:tgtEl>
                                      </p:cBhvr>
                                    </p:animEffect>
                                  </p:childTnLst>
                                </p:cTn>
                              </p:par>
                              <p:par>
                                <p:cTn id="27" presetID="22" presetClass="entr" presetSubtype="8" fill="hold" grpId="0" nodeType="withEffect">
                                  <p:stCondLst>
                                    <p:cond delay="300"/>
                                  </p:stCondLst>
                                  <p:childTnLst>
                                    <p:set>
                                      <p:cBhvr>
                                        <p:cTn id="28" dur="1" fill="hold">
                                          <p:stCondLst>
                                            <p:cond delay="0"/>
                                          </p:stCondLst>
                                        </p:cTn>
                                        <p:tgtEl>
                                          <p:spTgt spid="28">
                                            <p:graphicEl>
                                              <a:chart seriesIdx="1" categoryIdx="-4" bldStep="series"/>
                                            </p:graphicEl>
                                          </p:spTgt>
                                        </p:tgtEl>
                                        <p:attrNameLst>
                                          <p:attrName>style.visibility</p:attrName>
                                        </p:attrNameLst>
                                      </p:cBhvr>
                                      <p:to>
                                        <p:strVal val="visible"/>
                                      </p:to>
                                    </p:set>
                                    <p:animEffect transition="in" filter="wipe(left)">
                                      <p:cBhvr>
                                        <p:cTn id="29" dur="3000"/>
                                        <p:tgtEl>
                                          <p:spTgt spid="28">
                                            <p:graphicEl>
                                              <a:chart seriesIdx="1" categoryIdx="-4" bldStep="series"/>
                                            </p:graphicEl>
                                          </p:spTgt>
                                        </p:tgtEl>
                                      </p:cBhvr>
                                    </p:animEffect>
                                  </p:childTnLst>
                                </p:cTn>
                              </p:par>
                            </p:childTnLst>
                          </p:cTn>
                        </p:par>
                        <p:par>
                          <p:cTn id="30" fill="hold">
                            <p:stCondLst>
                              <p:cond delay="3800"/>
                            </p:stCondLst>
                            <p:childTnLst>
                              <p:par>
                                <p:cTn id="31" presetID="47"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anim calcmode="lin" valueType="num">
                                      <p:cBhvr>
                                        <p:cTn id="34" dur="500" fill="hold"/>
                                        <p:tgtEl>
                                          <p:spTgt spid="25"/>
                                        </p:tgtEl>
                                        <p:attrNameLst>
                                          <p:attrName>ppt_x</p:attrName>
                                        </p:attrNameLst>
                                      </p:cBhvr>
                                      <p:tavLst>
                                        <p:tav tm="0">
                                          <p:val>
                                            <p:strVal val="#ppt_x"/>
                                          </p:val>
                                        </p:tav>
                                        <p:tav tm="100000">
                                          <p:val>
                                            <p:strVal val="#ppt_x"/>
                                          </p:val>
                                        </p:tav>
                                      </p:tavLst>
                                    </p:anim>
                                    <p:anim calcmode="lin" valueType="num">
                                      <p:cBhvr>
                                        <p:cTn id="35" dur="500" fill="hold"/>
                                        <p:tgtEl>
                                          <p:spTgt spid="25"/>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anim calcmode="lin" valueType="num">
                                      <p:cBhvr>
                                        <p:cTn id="39" dur="500" fill="hold"/>
                                        <p:tgtEl>
                                          <p:spTgt spid="18"/>
                                        </p:tgtEl>
                                        <p:attrNameLst>
                                          <p:attrName>ppt_x</p:attrName>
                                        </p:attrNameLst>
                                      </p:cBhvr>
                                      <p:tavLst>
                                        <p:tav tm="0">
                                          <p:val>
                                            <p:strVal val="#ppt_x"/>
                                          </p:val>
                                        </p:tav>
                                        <p:tav tm="100000">
                                          <p:val>
                                            <p:strVal val="#ppt_x"/>
                                          </p:val>
                                        </p:tav>
                                      </p:tavLst>
                                    </p:anim>
                                    <p:anim calcmode="lin" valueType="num">
                                      <p:cBhvr>
                                        <p:cTn id="40"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7" grpId="0" animBg="1"/>
      <p:bldGraphic spid="28" grpId="0">
        <p:bldSub>
          <a:bldChart bld="series"/>
        </p:bldSub>
      </p:bldGraphic>
      <p:bldP spid="36" grpId="0"/>
      <p:bldP spid="34"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3125"/>
            <a:ext cx="9143999"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3"/>
          <p:cNvSpPr>
            <a:spLocks noGrp="1"/>
          </p:cNvSpPr>
          <p:nvPr>
            <p:ph type="title"/>
          </p:nvPr>
        </p:nvSpPr>
        <p:spPr>
          <a:xfrm>
            <a:off x="239638" y="150767"/>
            <a:ext cx="6707187" cy="821889"/>
          </a:xfrm>
        </p:spPr>
        <p:txBody>
          <a:bodyPr/>
          <a:lstStyle/>
          <a:p>
            <a:r>
              <a:rPr lang="en-US" dirty="0" smtClean="0"/>
              <a:t>Revenue Forecasting Errors Are Growing</a:t>
            </a:r>
            <a:endParaRPr lang="en-US" dirty="0"/>
          </a:p>
        </p:txBody>
      </p:sp>
    </p:spTree>
    <p:extLst>
      <p:ext uri="{BB962C8B-B14F-4D97-AF65-F5344CB8AC3E}">
        <p14:creationId xmlns:p14="http://schemas.microsoft.com/office/powerpoint/2010/main" val="3573000276"/>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764" y="338327"/>
            <a:ext cx="6119530" cy="821889"/>
          </a:xfrm>
        </p:spPr>
        <p:txBody>
          <a:bodyPr/>
          <a:lstStyle/>
          <a:p>
            <a:r>
              <a:rPr lang="en-US" dirty="0" smtClean="0"/>
              <a:t>Most Accurate Revenue Forecasts are Done Close to Budget Enactment</a:t>
            </a:r>
            <a:endParaRPr lang="en-US" dirty="0"/>
          </a:p>
        </p:txBody>
      </p:sp>
      <p:cxnSp>
        <p:nvCxnSpPr>
          <p:cNvPr id="4" name="Straight Arrow Connector 3"/>
          <p:cNvCxnSpPr/>
          <p:nvPr/>
        </p:nvCxnSpPr>
        <p:spPr>
          <a:xfrm flipV="1">
            <a:off x="807189" y="5863771"/>
            <a:ext cx="7146640" cy="2"/>
          </a:xfrm>
          <a:prstGeom prst="straightConnector1">
            <a:avLst/>
          </a:prstGeom>
          <a:ln w="38100">
            <a:solidFill>
              <a:schemeClr val="bg2"/>
            </a:solidFill>
            <a:tailEnd type="arrow"/>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298" y="1930127"/>
            <a:ext cx="6985532" cy="3715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83042" y="1357662"/>
            <a:ext cx="3448177" cy="881780"/>
          </a:xfrm>
          <a:prstGeom prst="rect">
            <a:avLst/>
          </a:prstGeom>
          <a:noFill/>
        </p:spPr>
        <p:txBody>
          <a:bodyPr wrap="square" rtlCol="0">
            <a:spAutoFit/>
          </a:bodyPr>
          <a:lstStyle/>
          <a:p>
            <a:pPr lvl="0" eaLnBrk="0" hangingPunct="0">
              <a:lnSpc>
                <a:spcPct val="95000"/>
              </a:lnSpc>
              <a:spcAft>
                <a:spcPts val="1500"/>
              </a:spcAft>
              <a:buClr>
                <a:srgbClr val="4CAFE6"/>
              </a:buClr>
              <a:buSzPct val="130000"/>
            </a:pPr>
            <a:r>
              <a:rPr lang="en-US" i="1" dirty="0">
                <a:solidFill>
                  <a:schemeClr val="bg1"/>
                </a:solidFill>
                <a:latin typeface="+mn-lt"/>
                <a:cs typeface="+mn-cs"/>
              </a:rPr>
              <a:t>N</a:t>
            </a:r>
            <a:r>
              <a:rPr lang="en-US" i="1" dirty="0" smtClean="0">
                <a:solidFill>
                  <a:schemeClr val="bg1"/>
                </a:solidFill>
                <a:latin typeface="+mn-lt"/>
                <a:cs typeface="+mn-cs"/>
              </a:rPr>
              <a:t>umber of weeks of the forecast is completed before the start of the fiscal year</a:t>
            </a:r>
            <a:endParaRPr lang="en-US" i="1" dirty="0">
              <a:solidFill>
                <a:schemeClr val="bg1"/>
              </a:solidFill>
              <a:latin typeface="+mn-lt"/>
              <a:cs typeface="+mn-cs"/>
            </a:endParaRPr>
          </a:p>
        </p:txBody>
      </p:sp>
      <p:sp>
        <p:nvSpPr>
          <p:cNvPr id="13" name="TextBox 12"/>
          <p:cNvSpPr txBox="1"/>
          <p:nvPr/>
        </p:nvSpPr>
        <p:spPr>
          <a:xfrm>
            <a:off x="6139543" y="6012275"/>
            <a:ext cx="1814287" cy="297004"/>
          </a:xfrm>
          <a:prstGeom prst="rect">
            <a:avLst/>
          </a:prstGeom>
          <a:noFill/>
        </p:spPr>
        <p:txBody>
          <a:bodyPr wrap="square" rtlCol="0">
            <a:spAutoFit/>
          </a:bodyPr>
          <a:lstStyle/>
          <a:p>
            <a:pPr lvl="0" algn="r" eaLnBrk="0" hangingPunct="0">
              <a:lnSpc>
                <a:spcPct val="95000"/>
              </a:lnSpc>
              <a:spcAft>
                <a:spcPts val="1500"/>
              </a:spcAft>
              <a:buClr>
                <a:srgbClr val="4CAFE6"/>
              </a:buClr>
              <a:buSzPct val="130000"/>
            </a:pPr>
            <a:r>
              <a:rPr lang="en-US" sz="1400" dirty="0" smtClean="0">
                <a:solidFill>
                  <a:schemeClr val="bg1"/>
                </a:solidFill>
                <a:latin typeface="+mn-lt"/>
                <a:cs typeface="+mn-cs"/>
              </a:rPr>
              <a:t>Start of Fiscal Year</a:t>
            </a:r>
            <a:endParaRPr lang="en-US" sz="1400" dirty="0">
              <a:solidFill>
                <a:schemeClr val="bg1"/>
              </a:solidFill>
              <a:latin typeface="+mn-lt"/>
              <a:cs typeface="+mn-cs"/>
            </a:endParaRPr>
          </a:p>
        </p:txBody>
      </p:sp>
    </p:spTree>
    <p:extLst>
      <p:ext uri="{BB962C8B-B14F-4D97-AF65-F5344CB8AC3E}">
        <p14:creationId xmlns:p14="http://schemas.microsoft.com/office/powerpoint/2010/main" val="2554185722"/>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black">
          <a:xfrm>
            <a:off x="536513" y="255865"/>
            <a:ext cx="6551424" cy="821889"/>
          </a:xfrm>
          <a:prstGeom prst="rect">
            <a:avLst/>
          </a:prstGeom>
        </p:spPr>
        <p:txBody>
          <a:bodyPr vert="horz" lIns="0" tIns="45720" rIns="0" bIns="45720" rtlCol="0" anchor="b" anchorCtr="0">
            <a:noAutofit/>
          </a:bodyPr>
          <a:lstStyle>
            <a:lvl1pPr algn="l" rtl="0" eaLnBrk="0" fontAlgn="base" hangingPunct="0">
              <a:lnSpc>
                <a:spcPct val="95000"/>
              </a:lnSpc>
              <a:spcBef>
                <a:spcPct val="0"/>
              </a:spcBef>
              <a:spcAft>
                <a:spcPct val="0"/>
              </a:spcAft>
              <a:defRPr lang="en-US" sz="2500" b="1" kern="1200" dirty="0">
                <a:solidFill>
                  <a:schemeClr val="bg2"/>
                </a:solidFill>
                <a:effectLst/>
                <a:latin typeface="+mj-lt"/>
                <a:ea typeface="+mj-ea"/>
                <a:cs typeface="+mj-cs"/>
              </a:defRPr>
            </a:lvl1pPr>
            <a:lvl2pPr algn="l" rtl="0" eaLnBrk="0" fontAlgn="base" hangingPunct="0">
              <a:lnSpc>
                <a:spcPct val="82000"/>
              </a:lnSpc>
              <a:spcBef>
                <a:spcPct val="0"/>
              </a:spcBef>
              <a:spcAft>
                <a:spcPct val="0"/>
              </a:spcAft>
              <a:defRPr sz="3000" b="1">
                <a:solidFill>
                  <a:schemeClr val="tx1"/>
                </a:solidFill>
                <a:latin typeface="Calibri" pitchFamily="34" charset="0"/>
              </a:defRPr>
            </a:lvl2pPr>
            <a:lvl3pPr algn="l" rtl="0" eaLnBrk="0" fontAlgn="base" hangingPunct="0">
              <a:lnSpc>
                <a:spcPct val="82000"/>
              </a:lnSpc>
              <a:spcBef>
                <a:spcPct val="0"/>
              </a:spcBef>
              <a:spcAft>
                <a:spcPct val="0"/>
              </a:spcAft>
              <a:defRPr sz="3000" b="1">
                <a:solidFill>
                  <a:schemeClr val="tx1"/>
                </a:solidFill>
                <a:latin typeface="Calibri" pitchFamily="34" charset="0"/>
              </a:defRPr>
            </a:lvl3pPr>
            <a:lvl4pPr algn="l" rtl="0" eaLnBrk="0" fontAlgn="base" hangingPunct="0">
              <a:lnSpc>
                <a:spcPct val="82000"/>
              </a:lnSpc>
              <a:spcBef>
                <a:spcPct val="0"/>
              </a:spcBef>
              <a:spcAft>
                <a:spcPct val="0"/>
              </a:spcAft>
              <a:defRPr sz="3000" b="1">
                <a:solidFill>
                  <a:schemeClr val="tx1"/>
                </a:solidFill>
                <a:latin typeface="Calibri" pitchFamily="34" charset="0"/>
              </a:defRPr>
            </a:lvl4pPr>
            <a:lvl5pPr algn="l" rtl="0" eaLnBrk="0" fontAlgn="base" hangingPunct="0">
              <a:lnSpc>
                <a:spcPct val="82000"/>
              </a:lnSpc>
              <a:spcBef>
                <a:spcPct val="0"/>
              </a:spcBef>
              <a:spcAft>
                <a:spcPct val="0"/>
              </a:spcAft>
              <a:defRPr sz="3000" b="1">
                <a:solidFill>
                  <a:schemeClr val="tx1"/>
                </a:solidFill>
                <a:latin typeface="Calibri" pitchFamily="34" charset="0"/>
              </a:defRPr>
            </a:lvl5pPr>
            <a:lvl6pPr marL="457200" algn="l" rtl="0" fontAlgn="base">
              <a:lnSpc>
                <a:spcPct val="82000"/>
              </a:lnSpc>
              <a:spcBef>
                <a:spcPct val="0"/>
              </a:spcBef>
              <a:spcAft>
                <a:spcPct val="0"/>
              </a:spcAft>
              <a:defRPr sz="3000" b="1">
                <a:solidFill>
                  <a:schemeClr val="tx1"/>
                </a:solidFill>
                <a:latin typeface="Calibri" pitchFamily="34" charset="0"/>
              </a:defRPr>
            </a:lvl6pPr>
            <a:lvl7pPr marL="914400" algn="l" rtl="0" fontAlgn="base">
              <a:lnSpc>
                <a:spcPct val="82000"/>
              </a:lnSpc>
              <a:spcBef>
                <a:spcPct val="0"/>
              </a:spcBef>
              <a:spcAft>
                <a:spcPct val="0"/>
              </a:spcAft>
              <a:defRPr sz="3000" b="1">
                <a:solidFill>
                  <a:schemeClr val="tx1"/>
                </a:solidFill>
                <a:latin typeface="Calibri" pitchFamily="34" charset="0"/>
              </a:defRPr>
            </a:lvl7pPr>
            <a:lvl8pPr marL="1371600" algn="l" rtl="0" fontAlgn="base">
              <a:lnSpc>
                <a:spcPct val="82000"/>
              </a:lnSpc>
              <a:spcBef>
                <a:spcPct val="0"/>
              </a:spcBef>
              <a:spcAft>
                <a:spcPct val="0"/>
              </a:spcAft>
              <a:defRPr sz="3000" b="1">
                <a:solidFill>
                  <a:schemeClr val="tx1"/>
                </a:solidFill>
                <a:latin typeface="Calibri" pitchFamily="34" charset="0"/>
              </a:defRPr>
            </a:lvl8pPr>
            <a:lvl9pPr marL="1828800" algn="l" rtl="0" fontAlgn="base">
              <a:lnSpc>
                <a:spcPct val="82000"/>
              </a:lnSpc>
              <a:spcBef>
                <a:spcPct val="0"/>
              </a:spcBef>
              <a:spcAft>
                <a:spcPct val="0"/>
              </a:spcAft>
              <a:defRPr sz="3000" b="1">
                <a:solidFill>
                  <a:schemeClr val="tx1"/>
                </a:solidFill>
                <a:latin typeface="Calibri" pitchFamily="34" charset="0"/>
              </a:defRPr>
            </a:lvl9pPr>
          </a:lstStyle>
          <a:p>
            <a:r>
              <a:rPr lang="en-US" dirty="0" smtClean="0"/>
              <a:t>Are States Saving Enough?</a:t>
            </a:r>
            <a:endParaRPr lang="en-US" dirty="0"/>
          </a:p>
        </p:txBody>
      </p:sp>
      <p:sp>
        <p:nvSpPr>
          <p:cNvPr id="9" name="Content Placeholder 2"/>
          <p:cNvSpPr txBox="1">
            <a:spLocks/>
          </p:cNvSpPr>
          <p:nvPr/>
        </p:nvSpPr>
        <p:spPr>
          <a:xfrm>
            <a:off x="512763" y="5105400"/>
            <a:ext cx="8118475" cy="970701"/>
          </a:xfrm>
          <a:prstGeom prst="rect">
            <a:avLst/>
          </a:prstGeom>
        </p:spPr>
        <p:txBody>
          <a:bodyPr/>
          <a:lstStyle>
            <a:lvl1pPr marL="230188" indent="-230188" algn="l" rtl="0" eaLnBrk="0" fontAlgn="base" hangingPunct="0">
              <a:lnSpc>
                <a:spcPct val="95000"/>
              </a:lnSpc>
              <a:spcBef>
                <a:spcPct val="0"/>
              </a:spcBef>
              <a:spcAft>
                <a:spcPts val="1500"/>
              </a:spcAft>
              <a:buClr>
                <a:srgbClr val="4CAFE6"/>
              </a:buClr>
              <a:buSzPct val="130000"/>
              <a:buFont typeface="Arial" pitchFamily="34" charset="0"/>
              <a:buChar char="•"/>
              <a:defRPr sz="2200" kern="1200">
                <a:solidFill>
                  <a:schemeClr val="bg1"/>
                </a:solidFill>
                <a:latin typeface="+mn-lt"/>
                <a:ea typeface="+mn-ea"/>
                <a:cs typeface="+mn-cs"/>
              </a:defRPr>
            </a:lvl1pPr>
            <a:lvl2pPr marL="457200" indent="-227013"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2pPr>
            <a:lvl3pPr marL="746125" indent="-231775"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3pPr>
            <a:lvl4pPr marL="1030288" indent="-284163"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4pPr>
            <a:lvl5pPr marL="1260475" indent="-230188"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spcAft>
                <a:spcPts val="0"/>
              </a:spcAft>
              <a:buFont typeface="Arial" pitchFamily="34" charset="0"/>
              <a:buNone/>
            </a:pPr>
            <a:r>
              <a:rPr lang="en-US" sz="2600" dirty="0" smtClean="0">
                <a:solidFill>
                  <a:schemeClr val="bg2"/>
                </a:solidFill>
                <a:latin typeface="+mj-lt"/>
              </a:rPr>
              <a:t>State shortfalls outstripped savings nearly 2 to 1 </a:t>
            </a:r>
          </a:p>
          <a:p>
            <a:pPr marL="0" indent="0" algn="ctr">
              <a:lnSpc>
                <a:spcPct val="100000"/>
              </a:lnSpc>
              <a:spcAft>
                <a:spcPts val="0"/>
              </a:spcAft>
              <a:buFont typeface="Arial" pitchFamily="34" charset="0"/>
              <a:buNone/>
            </a:pPr>
            <a:r>
              <a:rPr lang="en-US" sz="2600" dirty="0" smtClean="0">
                <a:solidFill>
                  <a:schemeClr val="bg2"/>
                </a:solidFill>
                <a:latin typeface="+mj-lt"/>
              </a:rPr>
              <a:t>entering the Great Recession</a:t>
            </a:r>
          </a:p>
        </p:txBody>
      </p:sp>
      <p:graphicFrame>
        <p:nvGraphicFramePr>
          <p:cNvPr id="11" name="Chart 10"/>
          <p:cNvGraphicFramePr>
            <a:graphicFrameLocks/>
          </p:cNvGraphicFramePr>
          <p:nvPr>
            <p:extLst>
              <p:ext uri="{D42A27DB-BD31-4B8C-83A1-F6EECF244321}">
                <p14:modId xmlns:p14="http://schemas.microsoft.com/office/powerpoint/2010/main" val="90903347"/>
              </p:ext>
            </p:extLst>
          </p:nvPr>
        </p:nvGraphicFramePr>
        <p:xfrm>
          <a:off x="609600" y="1219200"/>
          <a:ext cx="8153400"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716058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wipe(left)">
                                      <p:cBhvr>
                                        <p:cTn id="7" dur="1000"/>
                                        <p:tgtEl>
                                          <p:spTgt spid="11">
                                            <p:graphicEl>
                                              <a:chart seriesIdx="-3" categoryIdx="-3" bldStep="gridLegend"/>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wipe(left)">
                                      <p:cBhvr>
                                        <p:cTn id="11" dur="1000"/>
                                        <p:tgtEl>
                                          <p:spTgt spid="11">
                                            <p:graphicEl>
                                              <a:chart seriesIdx="0" categoryIdx="1" bldStep="ptInCategory"/>
                                            </p:graphicEl>
                                          </p:spTgt>
                                        </p:tgtEl>
                                      </p:cBhvr>
                                    </p:animEffect>
                                  </p:childTnLst>
                                </p:cTn>
                              </p:par>
                            </p:childTnLst>
                          </p:cTn>
                        </p:par>
                        <p:par>
                          <p:cTn id="12" fill="hold">
                            <p:stCondLst>
                              <p:cond delay="2000"/>
                            </p:stCondLst>
                            <p:childTnLst>
                              <p:par>
                                <p:cTn id="13" presetID="22" presetClass="entr" presetSubtype="8" fill="hold" grpId="1" nodeType="afterEffect">
                                  <p:stCondLst>
                                    <p:cond delay="0"/>
                                  </p:stCondLst>
                                  <p:childTnLst>
                                    <p:set>
                                      <p:cBhvr>
                                        <p:cTn id="14"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wipe(left)">
                                      <p:cBhvr>
                                        <p:cTn id="15" dur="1000"/>
                                        <p:tgtEl>
                                          <p:spTgt spid="11">
                                            <p:graphicEl>
                                              <a:chart seriesIdx="0" categoryIdx="0" bldStep="ptInCategory"/>
                                            </p:graphic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1" grpId="0">
        <p:bldSub>
          <a:bldChart bld="categoryEl"/>
        </p:bldSub>
      </p:bldGraphic>
      <p:bldGraphic spid="11" grpId="1">
        <p:bldSub>
          <a:bldChart bld="categoryEl"/>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Table 1"/>
          <p:cNvGraphicFramePr>
            <a:graphicFrameLocks noGrp="1"/>
          </p:cNvGraphicFramePr>
          <p:nvPr>
            <p:extLst>
              <p:ext uri="{D42A27DB-BD31-4B8C-83A1-F6EECF244321}">
                <p14:modId xmlns:p14="http://schemas.microsoft.com/office/powerpoint/2010/main" val="3973480664"/>
              </p:ext>
            </p:extLst>
          </p:nvPr>
        </p:nvGraphicFramePr>
        <p:xfrm>
          <a:off x="906775" y="5745480"/>
          <a:ext cx="8237225" cy="518160"/>
        </p:xfrm>
        <a:graphic>
          <a:graphicData uri="http://schemas.openxmlformats.org/drawingml/2006/table">
            <a:tbl>
              <a:tblPr firstRow="1" bandRow="1">
                <a:tableStyleId>{5C22544A-7EE6-4342-B048-85BDC9FD1C3A}</a:tableStyleId>
              </a:tblPr>
              <a:tblGrid>
                <a:gridCol w="1159704"/>
                <a:gridCol w="899603"/>
                <a:gridCol w="1029653"/>
                <a:gridCol w="1029653"/>
                <a:gridCol w="1029653"/>
                <a:gridCol w="927650"/>
                <a:gridCol w="985652"/>
                <a:gridCol w="1175657"/>
              </a:tblGrid>
              <a:tr h="373380">
                <a:tc>
                  <a:txBody>
                    <a:bodyPr/>
                    <a:lstStyle/>
                    <a:p>
                      <a:pPr algn="ctr">
                        <a:defRPr lang="en-US" sz="1400" b="0" i="0" u="none" strike="noStrike" kern="1200" baseline="0">
                          <a:solidFill>
                            <a:srgbClr val="707683"/>
                          </a:solidFill>
                          <a:latin typeface="+mn-lt"/>
                          <a:ea typeface="+mn-ea"/>
                          <a:cs typeface="+mn-cs"/>
                        </a:defRPr>
                      </a:pPr>
                      <a:r>
                        <a:rPr lang="en-US" sz="1400" b="0" i="0" u="none" strike="noStrike" kern="1200" baseline="0" dirty="0" smtClean="0">
                          <a:solidFill>
                            <a:srgbClr val="707683"/>
                          </a:solidFill>
                          <a:latin typeface="+mn-lt"/>
                          <a:ea typeface="+mn-ea"/>
                          <a:cs typeface="+mn-cs"/>
                        </a:rPr>
                        <a:t>FY 2001</a:t>
                      </a:r>
                      <a:endParaRPr lang="en-US" sz="1400" b="0" i="0" u="none" strike="noStrike" kern="1200" baseline="0" dirty="0">
                        <a:solidFill>
                          <a:srgbClr val="707683"/>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defRPr lang="en-US" sz="1400" b="0" i="0" u="none" strike="noStrike" kern="1200" baseline="0">
                          <a:solidFill>
                            <a:srgbClr val="707683"/>
                          </a:solidFill>
                          <a:latin typeface="+mn-lt"/>
                          <a:ea typeface="+mn-ea"/>
                          <a:cs typeface="+mn-cs"/>
                        </a:defRPr>
                      </a:pPr>
                      <a:r>
                        <a:rPr lang="en-US" sz="1400" b="0" i="0" u="none" strike="noStrike" kern="1200" baseline="0" dirty="0" smtClean="0">
                          <a:solidFill>
                            <a:srgbClr val="707683"/>
                          </a:solidFill>
                          <a:latin typeface="+mn-lt"/>
                          <a:ea typeface="+mn-ea"/>
                          <a:cs typeface="+mn-cs"/>
                        </a:rPr>
                        <a:t>FY 2003</a:t>
                      </a:r>
                      <a:endParaRPr lang="en-US" sz="1400" b="0" i="0" u="none" strike="noStrike" kern="1200" baseline="0" dirty="0">
                        <a:solidFill>
                          <a:srgbClr val="707683"/>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defRPr lang="en-US" sz="1400" b="0" i="0" u="none" strike="noStrike" kern="1200" baseline="0">
                          <a:solidFill>
                            <a:srgbClr val="707683"/>
                          </a:solidFill>
                          <a:latin typeface="+mn-lt"/>
                          <a:ea typeface="+mn-ea"/>
                          <a:cs typeface="+mn-cs"/>
                        </a:defRPr>
                      </a:pPr>
                      <a:r>
                        <a:rPr lang="en-US" sz="1400" b="0" i="0" u="none" strike="noStrike" kern="1200" baseline="0" dirty="0" smtClean="0">
                          <a:solidFill>
                            <a:srgbClr val="707683"/>
                          </a:solidFill>
                          <a:latin typeface="+mn-lt"/>
                          <a:ea typeface="+mn-ea"/>
                          <a:cs typeface="+mn-cs"/>
                        </a:rPr>
                        <a:t>FY 2005</a:t>
                      </a:r>
                      <a:endParaRPr lang="en-US" sz="1400" b="0" i="0" u="none" strike="noStrike" kern="1200" baseline="0" dirty="0">
                        <a:solidFill>
                          <a:srgbClr val="707683"/>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defRPr lang="en-US" sz="1400" b="0" i="0" u="none" strike="noStrike" kern="1200" baseline="0">
                          <a:solidFill>
                            <a:srgbClr val="707683"/>
                          </a:solidFill>
                          <a:latin typeface="+mn-lt"/>
                          <a:ea typeface="+mn-ea"/>
                          <a:cs typeface="+mn-cs"/>
                        </a:defRPr>
                      </a:pPr>
                      <a:r>
                        <a:rPr lang="en-US" sz="1400" b="0" i="0" u="none" strike="noStrike" kern="1200" baseline="0" dirty="0" smtClean="0">
                          <a:solidFill>
                            <a:srgbClr val="707683"/>
                          </a:solidFill>
                          <a:latin typeface="+mn-lt"/>
                          <a:ea typeface="+mn-ea"/>
                          <a:cs typeface="+mn-cs"/>
                        </a:rPr>
                        <a:t>FY 2007</a:t>
                      </a:r>
                      <a:endParaRPr lang="en-US" sz="1400" b="0" i="0" u="none" strike="noStrike" kern="1200" baseline="0" dirty="0">
                        <a:solidFill>
                          <a:srgbClr val="707683"/>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defRPr lang="en-US" sz="1400" b="0" i="0" u="none" strike="noStrike" kern="1200" baseline="0">
                          <a:solidFill>
                            <a:srgbClr val="707683"/>
                          </a:solidFill>
                          <a:latin typeface="+mn-lt"/>
                          <a:ea typeface="+mn-ea"/>
                          <a:cs typeface="+mn-cs"/>
                        </a:defRPr>
                      </a:pPr>
                      <a:r>
                        <a:rPr lang="en-US" sz="1400" b="0" i="0" u="none" strike="noStrike" kern="1200" baseline="0" dirty="0" smtClean="0">
                          <a:solidFill>
                            <a:srgbClr val="707683"/>
                          </a:solidFill>
                          <a:latin typeface="+mn-lt"/>
                          <a:ea typeface="+mn-ea"/>
                          <a:cs typeface="+mn-cs"/>
                        </a:rPr>
                        <a:t>FY 2009</a:t>
                      </a:r>
                      <a:endParaRPr lang="en-US" sz="1400" b="0" i="0" u="none" strike="noStrike" kern="1200" baseline="0" dirty="0">
                        <a:solidFill>
                          <a:srgbClr val="707683"/>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defRPr lang="en-US" sz="1400" b="0" i="0" u="none" strike="noStrike" kern="1200" baseline="0">
                          <a:solidFill>
                            <a:srgbClr val="707683"/>
                          </a:solidFill>
                          <a:latin typeface="+mn-lt"/>
                          <a:ea typeface="+mn-ea"/>
                          <a:cs typeface="+mn-cs"/>
                        </a:defRPr>
                      </a:pPr>
                      <a:r>
                        <a:rPr lang="en-US" sz="1400" b="0" i="0" u="none" strike="noStrike" kern="1200" baseline="0" dirty="0" smtClean="0">
                          <a:solidFill>
                            <a:srgbClr val="707683"/>
                          </a:solidFill>
                          <a:latin typeface="+mn-lt"/>
                          <a:ea typeface="+mn-ea"/>
                          <a:cs typeface="+mn-cs"/>
                        </a:rPr>
                        <a:t> FY 2011</a:t>
                      </a:r>
                      <a:endParaRPr lang="en-US" sz="1400" b="0" i="0" u="none" strike="noStrike" kern="1200" baseline="0" dirty="0">
                        <a:solidFill>
                          <a:srgbClr val="707683"/>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defRPr lang="en-US" sz="1400" b="0" i="0" u="none" strike="noStrike" kern="1200" baseline="0">
                          <a:solidFill>
                            <a:srgbClr val="707683"/>
                          </a:solidFill>
                          <a:latin typeface="+mn-lt"/>
                          <a:ea typeface="+mn-ea"/>
                          <a:cs typeface="+mn-cs"/>
                        </a:defRPr>
                      </a:pPr>
                      <a:r>
                        <a:rPr lang="en-US" sz="1400" b="0" i="0" u="none" strike="noStrike" kern="1200" baseline="0" dirty="0" smtClean="0">
                          <a:solidFill>
                            <a:srgbClr val="707683"/>
                          </a:solidFill>
                          <a:latin typeface="+mn-lt"/>
                          <a:ea typeface="+mn-ea"/>
                          <a:cs typeface="+mn-cs"/>
                        </a:rPr>
                        <a:t>FY 2013</a:t>
                      </a:r>
                      <a:endParaRPr lang="en-US" sz="1400" b="0" i="0" u="none" strike="noStrike" kern="1200" baseline="0" dirty="0">
                        <a:solidFill>
                          <a:srgbClr val="707683"/>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defRPr lang="en-US" sz="1400" b="0" i="0" u="none" strike="noStrike" kern="1200" baseline="0">
                          <a:solidFill>
                            <a:srgbClr val="707683"/>
                          </a:solidFill>
                          <a:latin typeface="+mn-lt"/>
                          <a:ea typeface="+mn-ea"/>
                          <a:cs typeface="+mn-cs"/>
                        </a:defRPr>
                      </a:pPr>
                      <a:r>
                        <a:rPr lang="en-US" sz="1400" b="0" i="0" u="none" strike="noStrike" kern="1200" baseline="0" dirty="0" smtClean="0">
                          <a:solidFill>
                            <a:srgbClr val="707683"/>
                          </a:solidFill>
                          <a:latin typeface="+mn-lt"/>
                          <a:ea typeface="+mn-ea"/>
                          <a:cs typeface="+mn-cs"/>
                        </a:rPr>
                        <a:t>FY 2015 (estimate)</a:t>
                      </a:r>
                      <a:endParaRPr lang="en-US" sz="1400" b="0" i="0" u="none" strike="noStrike" kern="1200" baseline="0" dirty="0">
                        <a:solidFill>
                          <a:srgbClr val="707683"/>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bl>
          </a:graphicData>
        </a:graphic>
      </p:graphicFrame>
      <p:sp>
        <p:nvSpPr>
          <p:cNvPr id="39" name="Second recession shading"/>
          <p:cNvSpPr/>
          <p:nvPr/>
        </p:nvSpPr>
        <p:spPr>
          <a:xfrm>
            <a:off x="4714508" y="1851660"/>
            <a:ext cx="748146" cy="3848099"/>
          </a:xfrm>
          <a:prstGeom prst="rect">
            <a:avLst/>
          </a:prstGeom>
          <a:solidFill>
            <a:srgbClr val="E1D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First recession shading"/>
          <p:cNvSpPr/>
          <p:nvPr/>
        </p:nvSpPr>
        <p:spPr>
          <a:xfrm>
            <a:off x="1306290" y="1851660"/>
            <a:ext cx="403760" cy="3848099"/>
          </a:xfrm>
          <a:prstGeom prst="rect">
            <a:avLst/>
          </a:prstGeom>
          <a:solidFill>
            <a:srgbClr val="E1D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28" name="Chart 27"/>
          <p:cNvGraphicFramePr>
            <a:graphicFrameLocks/>
          </p:cNvGraphicFramePr>
          <p:nvPr>
            <p:extLst>
              <p:ext uri="{D42A27DB-BD31-4B8C-83A1-F6EECF244321}">
                <p14:modId xmlns:p14="http://schemas.microsoft.com/office/powerpoint/2010/main" val="579388348"/>
              </p:ext>
            </p:extLst>
          </p:nvPr>
        </p:nvGraphicFramePr>
        <p:xfrm>
          <a:off x="512763" y="1676862"/>
          <a:ext cx="8631237" cy="4800368"/>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a:spLocks noGrp="1"/>
          </p:cNvSpPr>
          <p:nvPr>
            <p:ph type="title"/>
          </p:nvPr>
        </p:nvSpPr>
        <p:spPr/>
        <p:txBody>
          <a:bodyPr/>
          <a:lstStyle/>
          <a:p>
            <a:r>
              <a:rPr lang="en-US" dirty="0" smtClean="0"/>
              <a:t>Days that States Could Run </a:t>
            </a:r>
            <a:br>
              <a:rPr lang="en-US" dirty="0" smtClean="0"/>
            </a:br>
            <a:r>
              <a:rPr lang="en-US" dirty="0" smtClean="0"/>
              <a:t>on Reserve Funds</a:t>
            </a:r>
            <a:endParaRPr lang="en-US" dirty="0"/>
          </a:p>
        </p:txBody>
      </p:sp>
      <p:sp>
        <p:nvSpPr>
          <p:cNvPr id="40" name="First recession text"/>
          <p:cNvSpPr txBox="1"/>
          <p:nvPr/>
        </p:nvSpPr>
        <p:spPr>
          <a:xfrm>
            <a:off x="4717085" y="5306813"/>
            <a:ext cx="1005840" cy="225306"/>
          </a:xfrm>
          <a:prstGeom prst="rect">
            <a:avLst/>
          </a:prstGeom>
          <a:noFill/>
        </p:spPr>
        <p:txBody>
          <a:bodyPr wrap="square" lIns="0" rIns="0" rtlCol="0">
            <a:spAutoFit/>
          </a:bodyPr>
          <a:lstStyle/>
          <a:p>
            <a:pPr algn="ctr">
              <a:lnSpc>
                <a:spcPct val="95000"/>
              </a:lnSpc>
              <a:spcAft>
                <a:spcPts val="1200"/>
              </a:spcAft>
            </a:pPr>
            <a:r>
              <a:rPr lang="en-US" sz="1000" b="1" spc="200" dirty="0">
                <a:solidFill>
                  <a:srgbClr val="707683"/>
                </a:solidFill>
                <a:latin typeface="Arial"/>
              </a:rPr>
              <a:t>RECESSION</a:t>
            </a:r>
          </a:p>
        </p:txBody>
      </p:sp>
      <p:sp>
        <p:nvSpPr>
          <p:cNvPr id="41" name="Second recession text"/>
          <p:cNvSpPr txBox="1"/>
          <p:nvPr/>
        </p:nvSpPr>
        <p:spPr>
          <a:xfrm>
            <a:off x="1243093" y="5306813"/>
            <a:ext cx="1005840" cy="225306"/>
          </a:xfrm>
          <a:prstGeom prst="rect">
            <a:avLst/>
          </a:prstGeom>
          <a:noFill/>
        </p:spPr>
        <p:txBody>
          <a:bodyPr wrap="square" lIns="0" rIns="0" rtlCol="0">
            <a:spAutoFit/>
          </a:bodyPr>
          <a:lstStyle/>
          <a:p>
            <a:pPr algn="ctr">
              <a:lnSpc>
                <a:spcPct val="95000"/>
              </a:lnSpc>
              <a:spcAft>
                <a:spcPts val="1200"/>
              </a:spcAft>
            </a:pPr>
            <a:r>
              <a:rPr lang="en-US" sz="1000" b="1" spc="200" dirty="0">
                <a:solidFill>
                  <a:srgbClr val="707683"/>
                </a:solidFill>
                <a:latin typeface="Arial"/>
              </a:rPr>
              <a:t>RECESSION</a:t>
            </a:r>
          </a:p>
        </p:txBody>
      </p:sp>
      <p:sp>
        <p:nvSpPr>
          <p:cNvPr id="20" name="TextBox 19"/>
          <p:cNvSpPr txBox="1"/>
          <p:nvPr/>
        </p:nvSpPr>
        <p:spPr>
          <a:xfrm>
            <a:off x="512763" y="1094635"/>
            <a:ext cx="8108950" cy="369332"/>
          </a:xfrm>
          <a:prstGeom prst="rect">
            <a:avLst/>
          </a:prstGeom>
        </p:spPr>
        <p:txBody>
          <a:bodyPr wrap="square" lIns="0" rIns="0" rtlCol="0">
            <a:spAutoFit/>
          </a:bodyPr>
          <a:lstStyle/>
          <a:p>
            <a:r>
              <a:rPr lang="en-US" dirty="0">
                <a:solidFill>
                  <a:srgbClr val="005195"/>
                </a:solidFill>
                <a:latin typeface="Arial"/>
              </a:rPr>
              <a:t>FY </a:t>
            </a:r>
            <a:r>
              <a:rPr lang="en-US" dirty="0" smtClean="0">
                <a:solidFill>
                  <a:srgbClr val="005195"/>
                </a:solidFill>
                <a:latin typeface="Arial"/>
              </a:rPr>
              <a:t>2015 (Estimated)</a:t>
            </a:r>
            <a:endParaRPr lang="en-US" dirty="0">
              <a:solidFill>
                <a:srgbClr val="707683"/>
              </a:solidFill>
            </a:endParaRPr>
          </a:p>
        </p:txBody>
      </p:sp>
      <p:grpSp>
        <p:nvGrpSpPr>
          <p:cNvPr id="18" name="Group 4"/>
          <p:cNvGrpSpPr/>
          <p:nvPr/>
        </p:nvGrpSpPr>
        <p:grpSpPr>
          <a:xfrm>
            <a:off x="7978069" y="3205933"/>
            <a:ext cx="997727" cy="576072"/>
            <a:chOff x="-2034197" y="3939427"/>
            <a:chExt cx="822728" cy="576072"/>
          </a:xfrm>
        </p:grpSpPr>
        <p:sp>
          <p:nvSpPr>
            <p:cNvPr id="19" name="Freeform 5"/>
            <p:cNvSpPr/>
            <p:nvPr/>
          </p:nvSpPr>
          <p:spPr bwMode="auto">
            <a:xfrm rot="10800000" flipV="1">
              <a:off x="-2034197" y="3939427"/>
              <a:ext cx="822727" cy="576072"/>
            </a:xfrm>
            <a:custGeom>
              <a:avLst/>
              <a:gdLst>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0 w 2120900"/>
                <a:gd name="connsiteY16" fmla="*/ 41275 h 711200"/>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3175 w 2120900"/>
                <a:gd name="connsiteY16" fmla="*/ 3175 h 711200"/>
                <a:gd name="connsiteX17" fmla="*/ 0 w 2120900"/>
                <a:gd name="connsiteY17" fmla="*/ 41275 h 711200"/>
                <a:gd name="connsiteX0" fmla="*/ 6350 w 2127250"/>
                <a:gd name="connsiteY0" fmla="*/ 43108 h 713033"/>
                <a:gd name="connsiteX1" fmla="*/ 6350 w 2127250"/>
                <a:gd name="connsiteY1" fmla="*/ 608258 h 713033"/>
                <a:gd name="connsiteX2" fmla="*/ 6350 w 2127250"/>
                <a:gd name="connsiteY2" fmla="*/ 608258 h 713033"/>
                <a:gd name="connsiteX3" fmla="*/ 15875 w 2127250"/>
                <a:gd name="connsiteY3" fmla="*/ 636833 h 713033"/>
                <a:gd name="connsiteX4" fmla="*/ 15875 w 2127250"/>
                <a:gd name="connsiteY4" fmla="*/ 636833 h 713033"/>
                <a:gd name="connsiteX5" fmla="*/ 993775 w 2127250"/>
                <a:gd name="connsiteY5" fmla="*/ 646358 h 713033"/>
                <a:gd name="connsiteX6" fmla="*/ 1057275 w 2127250"/>
                <a:gd name="connsiteY6" fmla="*/ 713033 h 713033"/>
                <a:gd name="connsiteX7" fmla="*/ 1130300 w 2127250"/>
                <a:gd name="connsiteY7" fmla="*/ 640008 h 713033"/>
                <a:gd name="connsiteX8" fmla="*/ 2089150 w 2127250"/>
                <a:gd name="connsiteY8" fmla="*/ 640008 h 713033"/>
                <a:gd name="connsiteX9" fmla="*/ 2120900 w 2127250"/>
                <a:gd name="connsiteY9" fmla="*/ 630483 h 713033"/>
                <a:gd name="connsiteX10" fmla="*/ 2127250 w 2127250"/>
                <a:gd name="connsiteY10" fmla="*/ 598733 h 713033"/>
                <a:gd name="connsiteX11" fmla="*/ 2124075 w 2127250"/>
                <a:gd name="connsiteY11" fmla="*/ 46283 h 713033"/>
                <a:gd name="connsiteX12" fmla="*/ 2124075 w 2127250"/>
                <a:gd name="connsiteY12" fmla="*/ 24058 h 713033"/>
                <a:gd name="connsiteX13" fmla="*/ 2114550 w 2127250"/>
                <a:gd name="connsiteY13" fmla="*/ 11358 h 713033"/>
                <a:gd name="connsiteX14" fmla="*/ 2098675 w 2127250"/>
                <a:gd name="connsiteY14" fmla="*/ 8183 h 713033"/>
                <a:gd name="connsiteX15" fmla="*/ 47625 w 2127250"/>
                <a:gd name="connsiteY15" fmla="*/ 1833 h 713033"/>
                <a:gd name="connsiteX16" fmla="*/ 0 w 2127250"/>
                <a:gd name="connsiteY16" fmla="*/ 1833 h 713033"/>
                <a:gd name="connsiteX17" fmla="*/ 6350 w 2127250"/>
                <a:gd name="connsiteY17" fmla="*/ 43108 h 713033"/>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12700 w 2120900"/>
                <a:gd name="connsiteY16" fmla="*/ 9525 h 711200"/>
                <a:gd name="connsiteX17" fmla="*/ 0 w 2120900"/>
                <a:gd name="connsiteY17" fmla="*/ 41275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900" h="711200">
                  <a:moveTo>
                    <a:pt x="0" y="41275"/>
                  </a:moveTo>
                  <a:lnTo>
                    <a:pt x="0" y="606425"/>
                  </a:lnTo>
                  <a:lnTo>
                    <a:pt x="0" y="606425"/>
                  </a:lnTo>
                  <a:lnTo>
                    <a:pt x="9525" y="635000"/>
                  </a:lnTo>
                  <a:lnTo>
                    <a:pt x="9525" y="635000"/>
                  </a:lnTo>
                  <a:lnTo>
                    <a:pt x="987425" y="644525"/>
                  </a:lnTo>
                  <a:lnTo>
                    <a:pt x="1050925" y="711200"/>
                  </a:lnTo>
                  <a:lnTo>
                    <a:pt x="1123950" y="638175"/>
                  </a:lnTo>
                  <a:lnTo>
                    <a:pt x="2082800" y="638175"/>
                  </a:lnTo>
                  <a:lnTo>
                    <a:pt x="2114550" y="628650"/>
                  </a:lnTo>
                  <a:lnTo>
                    <a:pt x="2120900" y="596900"/>
                  </a:lnTo>
                  <a:cubicBezTo>
                    <a:pt x="2119842" y="412750"/>
                    <a:pt x="2118783" y="228600"/>
                    <a:pt x="2117725" y="44450"/>
                  </a:cubicBezTo>
                  <a:lnTo>
                    <a:pt x="2117725" y="22225"/>
                  </a:lnTo>
                  <a:lnTo>
                    <a:pt x="2108200" y="9525"/>
                  </a:lnTo>
                  <a:lnTo>
                    <a:pt x="2092325" y="6350"/>
                  </a:lnTo>
                  <a:lnTo>
                    <a:pt x="41275" y="0"/>
                  </a:lnTo>
                  <a:cubicBezTo>
                    <a:pt x="35983" y="6350"/>
                    <a:pt x="17992" y="3175"/>
                    <a:pt x="12700" y="9525"/>
                  </a:cubicBezTo>
                  <a:lnTo>
                    <a:pt x="0" y="41275"/>
                  </a:lnTo>
                  <a:close/>
                </a:path>
              </a:pathLst>
            </a:custGeom>
            <a:solidFill>
              <a:schemeClr val="tx1"/>
            </a:solidFill>
            <a:ln w="19050" cap="flat" cmpd="sng" algn="ctr">
              <a:solidFill>
                <a:schemeClr val="bg1"/>
              </a:solidFill>
              <a:prstDash val="solid"/>
              <a:round/>
              <a:headEnd type="none" w="med" len="med"/>
              <a:tailEnd type="none" w="med" len="med"/>
            </a:ln>
            <a:effectLst/>
          </p:spPr>
          <p:txBody>
            <a:bodyPr vert="horz" wrap="square" lIns="0" tIns="45720" rIns="91440" bIns="45720" numCol="1" rtlCol="0" anchor="ctr" anchorCtr="0" compatLnSpc="1">
              <a:prstTxWarp prst="textNoShape">
                <a:avLst/>
              </a:prstTxWarp>
            </a:bodyPr>
            <a:lstStyle/>
            <a:p>
              <a:pPr algn="ctr" eaLnBrk="0" hangingPunct="0"/>
              <a:endParaRPr lang="en-US" sz="1600" b="1" dirty="0">
                <a:solidFill>
                  <a:srgbClr val="000000"/>
                </a:solidFill>
                <a:latin typeface="Arial"/>
              </a:endParaRPr>
            </a:p>
          </p:txBody>
        </p:sp>
        <p:sp>
          <p:nvSpPr>
            <p:cNvPr id="21" name="TextBox 6"/>
            <p:cNvSpPr txBox="1"/>
            <p:nvPr/>
          </p:nvSpPr>
          <p:spPr>
            <a:xfrm>
              <a:off x="-2034196" y="3990490"/>
              <a:ext cx="822727" cy="430887"/>
            </a:xfrm>
            <a:prstGeom prst="rect">
              <a:avLst/>
            </a:prstGeom>
            <a:noFill/>
          </p:spPr>
          <p:txBody>
            <a:bodyPr wrap="square" lIns="0" tIns="0" rIns="0" bIns="0" rtlCol="0" anchor="ctr" anchorCtr="0">
              <a:spAutoFit/>
            </a:bodyPr>
            <a:lstStyle/>
            <a:p>
              <a:pPr algn="ctr" fontAlgn="auto">
                <a:spcBef>
                  <a:spcPts val="0"/>
                </a:spcBef>
                <a:spcAft>
                  <a:spcPts val="0"/>
                </a:spcAft>
              </a:pPr>
              <a:r>
                <a:rPr lang="en-US" sz="1400" b="1" dirty="0" smtClean="0">
                  <a:solidFill>
                    <a:srgbClr val="000000"/>
                  </a:solidFill>
                  <a:latin typeface="Arial"/>
                </a:rPr>
                <a:t>FY2015:</a:t>
              </a:r>
              <a:br>
                <a:rPr lang="en-US" sz="1400" b="1" dirty="0" smtClean="0">
                  <a:solidFill>
                    <a:srgbClr val="000000"/>
                  </a:solidFill>
                  <a:latin typeface="Arial"/>
                </a:rPr>
              </a:br>
              <a:r>
                <a:rPr lang="en-US" sz="1400" b="1" dirty="0" smtClean="0">
                  <a:solidFill>
                    <a:srgbClr val="000000"/>
                  </a:solidFill>
                  <a:latin typeface="Arial"/>
                </a:rPr>
                <a:t>20.5days</a:t>
              </a:r>
              <a:endParaRPr lang="en-US" sz="1400" b="1" dirty="0">
                <a:solidFill>
                  <a:srgbClr val="000000"/>
                </a:solidFill>
                <a:latin typeface="Arial"/>
              </a:endParaRPr>
            </a:p>
          </p:txBody>
        </p:sp>
      </p:grpSp>
      <p:sp>
        <p:nvSpPr>
          <p:cNvPr id="29" name="TextBox 28"/>
          <p:cNvSpPr txBox="1"/>
          <p:nvPr/>
        </p:nvSpPr>
        <p:spPr>
          <a:xfrm>
            <a:off x="512763" y="1461783"/>
            <a:ext cx="3060861" cy="307777"/>
          </a:xfrm>
          <a:prstGeom prst="rect">
            <a:avLst/>
          </a:prstGeom>
        </p:spPr>
        <p:txBody>
          <a:bodyPr wrap="square" lIns="0" rIns="0" rtlCol="0">
            <a:spAutoFit/>
          </a:bodyPr>
          <a:lstStyle/>
          <a:p>
            <a:r>
              <a:rPr lang="en-US" sz="1400" dirty="0" smtClean="0">
                <a:solidFill>
                  <a:srgbClr val="707683"/>
                </a:solidFill>
                <a:latin typeface="Arial"/>
              </a:rPr>
              <a:t>Days</a:t>
            </a:r>
            <a:endParaRPr lang="en-US" sz="1400" dirty="0">
              <a:solidFill>
                <a:srgbClr val="707683"/>
              </a:solidFill>
              <a:latin typeface="Arial"/>
            </a:endParaRPr>
          </a:p>
        </p:txBody>
      </p:sp>
      <p:grpSp>
        <p:nvGrpSpPr>
          <p:cNvPr id="25" name="Group 24"/>
          <p:cNvGrpSpPr/>
          <p:nvPr/>
        </p:nvGrpSpPr>
        <p:grpSpPr>
          <a:xfrm>
            <a:off x="3960230" y="1481524"/>
            <a:ext cx="997727" cy="576072"/>
            <a:chOff x="-2034197" y="3939427"/>
            <a:chExt cx="822728" cy="576072"/>
          </a:xfrm>
        </p:grpSpPr>
        <p:sp>
          <p:nvSpPr>
            <p:cNvPr id="26" name="Freeform 25"/>
            <p:cNvSpPr/>
            <p:nvPr/>
          </p:nvSpPr>
          <p:spPr bwMode="auto">
            <a:xfrm rot="10800000" flipV="1">
              <a:off x="-2034197" y="3939427"/>
              <a:ext cx="822727" cy="576072"/>
            </a:xfrm>
            <a:custGeom>
              <a:avLst/>
              <a:gdLst>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0 w 2120900"/>
                <a:gd name="connsiteY16" fmla="*/ 41275 h 711200"/>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3175 w 2120900"/>
                <a:gd name="connsiteY16" fmla="*/ 3175 h 711200"/>
                <a:gd name="connsiteX17" fmla="*/ 0 w 2120900"/>
                <a:gd name="connsiteY17" fmla="*/ 41275 h 711200"/>
                <a:gd name="connsiteX0" fmla="*/ 6350 w 2127250"/>
                <a:gd name="connsiteY0" fmla="*/ 43108 h 713033"/>
                <a:gd name="connsiteX1" fmla="*/ 6350 w 2127250"/>
                <a:gd name="connsiteY1" fmla="*/ 608258 h 713033"/>
                <a:gd name="connsiteX2" fmla="*/ 6350 w 2127250"/>
                <a:gd name="connsiteY2" fmla="*/ 608258 h 713033"/>
                <a:gd name="connsiteX3" fmla="*/ 15875 w 2127250"/>
                <a:gd name="connsiteY3" fmla="*/ 636833 h 713033"/>
                <a:gd name="connsiteX4" fmla="*/ 15875 w 2127250"/>
                <a:gd name="connsiteY4" fmla="*/ 636833 h 713033"/>
                <a:gd name="connsiteX5" fmla="*/ 993775 w 2127250"/>
                <a:gd name="connsiteY5" fmla="*/ 646358 h 713033"/>
                <a:gd name="connsiteX6" fmla="*/ 1057275 w 2127250"/>
                <a:gd name="connsiteY6" fmla="*/ 713033 h 713033"/>
                <a:gd name="connsiteX7" fmla="*/ 1130300 w 2127250"/>
                <a:gd name="connsiteY7" fmla="*/ 640008 h 713033"/>
                <a:gd name="connsiteX8" fmla="*/ 2089150 w 2127250"/>
                <a:gd name="connsiteY8" fmla="*/ 640008 h 713033"/>
                <a:gd name="connsiteX9" fmla="*/ 2120900 w 2127250"/>
                <a:gd name="connsiteY9" fmla="*/ 630483 h 713033"/>
                <a:gd name="connsiteX10" fmla="*/ 2127250 w 2127250"/>
                <a:gd name="connsiteY10" fmla="*/ 598733 h 713033"/>
                <a:gd name="connsiteX11" fmla="*/ 2124075 w 2127250"/>
                <a:gd name="connsiteY11" fmla="*/ 46283 h 713033"/>
                <a:gd name="connsiteX12" fmla="*/ 2124075 w 2127250"/>
                <a:gd name="connsiteY12" fmla="*/ 24058 h 713033"/>
                <a:gd name="connsiteX13" fmla="*/ 2114550 w 2127250"/>
                <a:gd name="connsiteY13" fmla="*/ 11358 h 713033"/>
                <a:gd name="connsiteX14" fmla="*/ 2098675 w 2127250"/>
                <a:gd name="connsiteY14" fmla="*/ 8183 h 713033"/>
                <a:gd name="connsiteX15" fmla="*/ 47625 w 2127250"/>
                <a:gd name="connsiteY15" fmla="*/ 1833 h 713033"/>
                <a:gd name="connsiteX16" fmla="*/ 0 w 2127250"/>
                <a:gd name="connsiteY16" fmla="*/ 1833 h 713033"/>
                <a:gd name="connsiteX17" fmla="*/ 6350 w 2127250"/>
                <a:gd name="connsiteY17" fmla="*/ 43108 h 713033"/>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12700 w 2120900"/>
                <a:gd name="connsiteY16" fmla="*/ 9525 h 711200"/>
                <a:gd name="connsiteX17" fmla="*/ 0 w 2120900"/>
                <a:gd name="connsiteY17" fmla="*/ 41275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900" h="711200">
                  <a:moveTo>
                    <a:pt x="0" y="41275"/>
                  </a:moveTo>
                  <a:lnTo>
                    <a:pt x="0" y="606425"/>
                  </a:lnTo>
                  <a:lnTo>
                    <a:pt x="0" y="606425"/>
                  </a:lnTo>
                  <a:lnTo>
                    <a:pt x="9525" y="635000"/>
                  </a:lnTo>
                  <a:lnTo>
                    <a:pt x="9525" y="635000"/>
                  </a:lnTo>
                  <a:lnTo>
                    <a:pt x="987425" y="644525"/>
                  </a:lnTo>
                  <a:lnTo>
                    <a:pt x="1050925" y="711200"/>
                  </a:lnTo>
                  <a:lnTo>
                    <a:pt x="1123950" y="638175"/>
                  </a:lnTo>
                  <a:lnTo>
                    <a:pt x="2082800" y="638175"/>
                  </a:lnTo>
                  <a:lnTo>
                    <a:pt x="2114550" y="628650"/>
                  </a:lnTo>
                  <a:lnTo>
                    <a:pt x="2120900" y="596900"/>
                  </a:lnTo>
                  <a:cubicBezTo>
                    <a:pt x="2119842" y="412750"/>
                    <a:pt x="2118783" y="228600"/>
                    <a:pt x="2117725" y="44450"/>
                  </a:cubicBezTo>
                  <a:lnTo>
                    <a:pt x="2117725" y="22225"/>
                  </a:lnTo>
                  <a:lnTo>
                    <a:pt x="2108200" y="9525"/>
                  </a:lnTo>
                  <a:lnTo>
                    <a:pt x="2092325" y="6350"/>
                  </a:lnTo>
                  <a:lnTo>
                    <a:pt x="41275" y="0"/>
                  </a:lnTo>
                  <a:cubicBezTo>
                    <a:pt x="35983" y="6350"/>
                    <a:pt x="17992" y="3175"/>
                    <a:pt x="12700" y="9525"/>
                  </a:cubicBezTo>
                  <a:lnTo>
                    <a:pt x="0" y="41275"/>
                  </a:lnTo>
                  <a:close/>
                </a:path>
              </a:pathLst>
            </a:custGeom>
            <a:solidFill>
              <a:schemeClr val="tx1"/>
            </a:solidFill>
            <a:ln w="19050" cap="flat" cmpd="sng" algn="ctr">
              <a:solidFill>
                <a:schemeClr val="bg1"/>
              </a:solidFill>
              <a:prstDash val="solid"/>
              <a:round/>
              <a:headEnd type="none" w="med" len="med"/>
              <a:tailEnd type="none" w="med" len="med"/>
            </a:ln>
            <a:effectLst/>
          </p:spPr>
          <p:txBody>
            <a:bodyPr vert="horz" wrap="square" lIns="0" tIns="45720" rIns="91440" bIns="45720" numCol="1" rtlCol="0" anchor="ctr" anchorCtr="0" compatLnSpc="1">
              <a:prstTxWarp prst="textNoShape">
                <a:avLst/>
              </a:prstTxWarp>
            </a:bodyPr>
            <a:lstStyle/>
            <a:p>
              <a:pPr algn="ctr" eaLnBrk="0" hangingPunct="0"/>
              <a:endParaRPr lang="en-US" sz="1600" b="1" dirty="0">
                <a:solidFill>
                  <a:srgbClr val="000000"/>
                </a:solidFill>
                <a:latin typeface="Arial"/>
              </a:endParaRPr>
            </a:p>
          </p:txBody>
        </p:sp>
        <p:sp>
          <p:nvSpPr>
            <p:cNvPr id="27" name="TextBox 26"/>
            <p:cNvSpPr txBox="1"/>
            <p:nvPr/>
          </p:nvSpPr>
          <p:spPr>
            <a:xfrm>
              <a:off x="-2034196" y="3990490"/>
              <a:ext cx="822727" cy="430887"/>
            </a:xfrm>
            <a:prstGeom prst="rect">
              <a:avLst/>
            </a:prstGeom>
            <a:noFill/>
          </p:spPr>
          <p:txBody>
            <a:bodyPr wrap="square" lIns="0" tIns="0" rIns="0" bIns="0" rtlCol="0" anchor="ctr" anchorCtr="0">
              <a:spAutoFit/>
            </a:bodyPr>
            <a:lstStyle/>
            <a:p>
              <a:pPr algn="ctr" fontAlgn="auto">
                <a:spcBef>
                  <a:spcPts val="0"/>
                </a:spcBef>
                <a:spcAft>
                  <a:spcPts val="0"/>
                </a:spcAft>
              </a:pPr>
              <a:r>
                <a:rPr lang="en-US" sz="1400" b="1" dirty="0" smtClean="0">
                  <a:solidFill>
                    <a:srgbClr val="000000"/>
                  </a:solidFill>
                  <a:latin typeface="Arial"/>
                </a:rPr>
                <a:t>FY2007:</a:t>
              </a:r>
              <a:br>
                <a:rPr lang="en-US" sz="1400" b="1" dirty="0" smtClean="0">
                  <a:solidFill>
                    <a:srgbClr val="000000"/>
                  </a:solidFill>
                  <a:latin typeface="Arial"/>
                </a:rPr>
              </a:br>
              <a:r>
                <a:rPr lang="en-US" sz="1400" b="1" dirty="0" smtClean="0">
                  <a:solidFill>
                    <a:srgbClr val="000000"/>
                  </a:solidFill>
                  <a:latin typeface="Arial"/>
                </a:rPr>
                <a:t>41.3 days</a:t>
              </a:r>
              <a:endParaRPr lang="en-US" sz="1400" b="1" dirty="0">
                <a:solidFill>
                  <a:srgbClr val="000000"/>
                </a:solidFill>
                <a:latin typeface="Arial"/>
              </a:endParaRPr>
            </a:p>
          </p:txBody>
        </p:sp>
      </p:grpSp>
      <p:grpSp>
        <p:nvGrpSpPr>
          <p:cNvPr id="23" name="Group 22"/>
          <p:cNvGrpSpPr/>
          <p:nvPr/>
        </p:nvGrpSpPr>
        <p:grpSpPr>
          <a:xfrm>
            <a:off x="6980343" y="2320958"/>
            <a:ext cx="997727" cy="576072"/>
            <a:chOff x="-2034197" y="3939427"/>
            <a:chExt cx="822728" cy="576072"/>
          </a:xfrm>
        </p:grpSpPr>
        <p:sp>
          <p:nvSpPr>
            <p:cNvPr id="24" name="Freeform 23"/>
            <p:cNvSpPr/>
            <p:nvPr/>
          </p:nvSpPr>
          <p:spPr bwMode="auto">
            <a:xfrm rot="10800000" flipV="1">
              <a:off x="-2034197" y="3939427"/>
              <a:ext cx="822727" cy="576072"/>
            </a:xfrm>
            <a:custGeom>
              <a:avLst/>
              <a:gdLst>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0 w 2120900"/>
                <a:gd name="connsiteY16" fmla="*/ 41275 h 711200"/>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3175 w 2120900"/>
                <a:gd name="connsiteY16" fmla="*/ 3175 h 711200"/>
                <a:gd name="connsiteX17" fmla="*/ 0 w 2120900"/>
                <a:gd name="connsiteY17" fmla="*/ 41275 h 711200"/>
                <a:gd name="connsiteX0" fmla="*/ 6350 w 2127250"/>
                <a:gd name="connsiteY0" fmla="*/ 43108 h 713033"/>
                <a:gd name="connsiteX1" fmla="*/ 6350 w 2127250"/>
                <a:gd name="connsiteY1" fmla="*/ 608258 h 713033"/>
                <a:gd name="connsiteX2" fmla="*/ 6350 w 2127250"/>
                <a:gd name="connsiteY2" fmla="*/ 608258 h 713033"/>
                <a:gd name="connsiteX3" fmla="*/ 15875 w 2127250"/>
                <a:gd name="connsiteY3" fmla="*/ 636833 h 713033"/>
                <a:gd name="connsiteX4" fmla="*/ 15875 w 2127250"/>
                <a:gd name="connsiteY4" fmla="*/ 636833 h 713033"/>
                <a:gd name="connsiteX5" fmla="*/ 993775 w 2127250"/>
                <a:gd name="connsiteY5" fmla="*/ 646358 h 713033"/>
                <a:gd name="connsiteX6" fmla="*/ 1057275 w 2127250"/>
                <a:gd name="connsiteY6" fmla="*/ 713033 h 713033"/>
                <a:gd name="connsiteX7" fmla="*/ 1130300 w 2127250"/>
                <a:gd name="connsiteY7" fmla="*/ 640008 h 713033"/>
                <a:gd name="connsiteX8" fmla="*/ 2089150 w 2127250"/>
                <a:gd name="connsiteY8" fmla="*/ 640008 h 713033"/>
                <a:gd name="connsiteX9" fmla="*/ 2120900 w 2127250"/>
                <a:gd name="connsiteY9" fmla="*/ 630483 h 713033"/>
                <a:gd name="connsiteX10" fmla="*/ 2127250 w 2127250"/>
                <a:gd name="connsiteY10" fmla="*/ 598733 h 713033"/>
                <a:gd name="connsiteX11" fmla="*/ 2124075 w 2127250"/>
                <a:gd name="connsiteY11" fmla="*/ 46283 h 713033"/>
                <a:gd name="connsiteX12" fmla="*/ 2124075 w 2127250"/>
                <a:gd name="connsiteY12" fmla="*/ 24058 h 713033"/>
                <a:gd name="connsiteX13" fmla="*/ 2114550 w 2127250"/>
                <a:gd name="connsiteY13" fmla="*/ 11358 h 713033"/>
                <a:gd name="connsiteX14" fmla="*/ 2098675 w 2127250"/>
                <a:gd name="connsiteY14" fmla="*/ 8183 h 713033"/>
                <a:gd name="connsiteX15" fmla="*/ 47625 w 2127250"/>
                <a:gd name="connsiteY15" fmla="*/ 1833 h 713033"/>
                <a:gd name="connsiteX16" fmla="*/ 0 w 2127250"/>
                <a:gd name="connsiteY16" fmla="*/ 1833 h 713033"/>
                <a:gd name="connsiteX17" fmla="*/ 6350 w 2127250"/>
                <a:gd name="connsiteY17" fmla="*/ 43108 h 713033"/>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12700 w 2120900"/>
                <a:gd name="connsiteY16" fmla="*/ 9525 h 711200"/>
                <a:gd name="connsiteX17" fmla="*/ 0 w 2120900"/>
                <a:gd name="connsiteY17" fmla="*/ 41275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900" h="711200">
                  <a:moveTo>
                    <a:pt x="0" y="41275"/>
                  </a:moveTo>
                  <a:lnTo>
                    <a:pt x="0" y="606425"/>
                  </a:lnTo>
                  <a:lnTo>
                    <a:pt x="0" y="606425"/>
                  </a:lnTo>
                  <a:lnTo>
                    <a:pt x="9525" y="635000"/>
                  </a:lnTo>
                  <a:lnTo>
                    <a:pt x="9525" y="635000"/>
                  </a:lnTo>
                  <a:lnTo>
                    <a:pt x="987425" y="644525"/>
                  </a:lnTo>
                  <a:lnTo>
                    <a:pt x="1050925" y="711200"/>
                  </a:lnTo>
                  <a:lnTo>
                    <a:pt x="1123950" y="638175"/>
                  </a:lnTo>
                  <a:lnTo>
                    <a:pt x="2082800" y="638175"/>
                  </a:lnTo>
                  <a:lnTo>
                    <a:pt x="2114550" y="628650"/>
                  </a:lnTo>
                  <a:lnTo>
                    <a:pt x="2120900" y="596900"/>
                  </a:lnTo>
                  <a:cubicBezTo>
                    <a:pt x="2119842" y="412750"/>
                    <a:pt x="2118783" y="228600"/>
                    <a:pt x="2117725" y="44450"/>
                  </a:cubicBezTo>
                  <a:lnTo>
                    <a:pt x="2117725" y="22225"/>
                  </a:lnTo>
                  <a:lnTo>
                    <a:pt x="2108200" y="9525"/>
                  </a:lnTo>
                  <a:lnTo>
                    <a:pt x="2092325" y="6350"/>
                  </a:lnTo>
                  <a:lnTo>
                    <a:pt x="41275" y="0"/>
                  </a:lnTo>
                  <a:cubicBezTo>
                    <a:pt x="35983" y="6350"/>
                    <a:pt x="17992" y="3175"/>
                    <a:pt x="12700" y="9525"/>
                  </a:cubicBezTo>
                  <a:lnTo>
                    <a:pt x="0" y="41275"/>
                  </a:lnTo>
                  <a:close/>
                </a:path>
              </a:pathLst>
            </a:custGeom>
            <a:solidFill>
              <a:schemeClr val="tx1"/>
            </a:solidFill>
            <a:ln w="19050" cap="flat" cmpd="sng" algn="ctr">
              <a:solidFill>
                <a:schemeClr val="bg1"/>
              </a:solidFill>
              <a:prstDash val="solid"/>
              <a:round/>
              <a:headEnd type="none" w="med" len="med"/>
              <a:tailEnd type="none" w="med" len="med"/>
            </a:ln>
            <a:effectLst/>
          </p:spPr>
          <p:txBody>
            <a:bodyPr vert="horz" wrap="square" lIns="0" tIns="45720" rIns="91440" bIns="45720" numCol="1" rtlCol="0" anchor="ctr" anchorCtr="0" compatLnSpc="1">
              <a:prstTxWarp prst="textNoShape">
                <a:avLst/>
              </a:prstTxWarp>
            </a:bodyPr>
            <a:lstStyle/>
            <a:p>
              <a:pPr algn="ctr" eaLnBrk="0" hangingPunct="0"/>
              <a:endParaRPr lang="en-US" sz="1600" b="1" dirty="0">
                <a:solidFill>
                  <a:srgbClr val="000000"/>
                </a:solidFill>
                <a:latin typeface="Arial"/>
              </a:endParaRPr>
            </a:p>
          </p:txBody>
        </p:sp>
        <p:sp>
          <p:nvSpPr>
            <p:cNvPr id="30" name="TextBox 29"/>
            <p:cNvSpPr txBox="1"/>
            <p:nvPr/>
          </p:nvSpPr>
          <p:spPr>
            <a:xfrm>
              <a:off x="-2034196" y="3990490"/>
              <a:ext cx="822727" cy="430887"/>
            </a:xfrm>
            <a:prstGeom prst="rect">
              <a:avLst/>
            </a:prstGeom>
            <a:noFill/>
          </p:spPr>
          <p:txBody>
            <a:bodyPr wrap="square" lIns="0" tIns="0" rIns="0" bIns="0" rtlCol="0" anchor="ctr" anchorCtr="0">
              <a:spAutoFit/>
            </a:bodyPr>
            <a:lstStyle/>
            <a:p>
              <a:pPr algn="ctr" fontAlgn="auto">
                <a:spcBef>
                  <a:spcPts val="0"/>
                </a:spcBef>
                <a:spcAft>
                  <a:spcPts val="0"/>
                </a:spcAft>
              </a:pPr>
              <a:r>
                <a:rPr lang="en-US" sz="1400" b="1" dirty="0" smtClean="0">
                  <a:solidFill>
                    <a:srgbClr val="000000"/>
                  </a:solidFill>
                  <a:latin typeface="Arial"/>
                </a:rPr>
                <a:t>FY2013:</a:t>
              </a:r>
              <a:br>
                <a:rPr lang="en-US" sz="1400" b="1" dirty="0" smtClean="0">
                  <a:solidFill>
                    <a:srgbClr val="000000"/>
                  </a:solidFill>
                  <a:latin typeface="Arial"/>
                </a:rPr>
              </a:br>
              <a:r>
                <a:rPr lang="en-US" sz="1400" b="1" dirty="0" smtClean="0">
                  <a:solidFill>
                    <a:srgbClr val="000000"/>
                  </a:solidFill>
                  <a:latin typeface="Arial"/>
                </a:rPr>
                <a:t>33.1 days</a:t>
              </a:r>
              <a:endParaRPr lang="en-US" sz="1400" b="1" dirty="0">
                <a:solidFill>
                  <a:srgbClr val="000000"/>
                </a:solidFill>
                <a:latin typeface="Arial"/>
              </a:endParaRPr>
            </a:p>
          </p:txBody>
        </p:sp>
      </p:grpSp>
    </p:spTree>
    <p:extLst>
      <p:ext uri="{BB962C8B-B14F-4D97-AF65-F5344CB8AC3E}">
        <p14:creationId xmlns:p14="http://schemas.microsoft.com/office/powerpoint/2010/main" val="429220452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graphicEl>
                                              <a:chart seriesIdx="-3" categoryIdx="-3" bldStep="gridLegend"/>
                                            </p:graphicEl>
                                          </p:spTgt>
                                        </p:tgtEl>
                                        <p:attrNameLst>
                                          <p:attrName>style.visibility</p:attrName>
                                        </p:attrNameLst>
                                      </p:cBhvr>
                                      <p:to>
                                        <p:strVal val="visible"/>
                                      </p:to>
                                    </p:set>
                                    <p:animEffect transition="in" filter="fade">
                                      <p:cBhvr>
                                        <p:cTn id="7" dur="500"/>
                                        <p:tgtEl>
                                          <p:spTgt spid="28">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par>
                          <p:cTn id="11" fill="hold">
                            <p:stCondLst>
                              <p:cond delay="500"/>
                            </p:stCondLst>
                            <p:childTnLst>
                              <p:par>
                                <p:cTn id="12" presetID="22" presetClass="entr" presetSubtype="8" fill="hold" grpId="0" nodeType="afterEffect">
                                  <p:stCondLst>
                                    <p:cond delay="300"/>
                                  </p:stCondLst>
                                  <p:childTnLst>
                                    <p:set>
                                      <p:cBhvr>
                                        <p:cTn id="13" dur="1" fill="hold">
                                          <p:stCondLst>
                                            <p:cond delay="0"/>
                                          </p:stCondLst>
                                        </p:cTn>
                                        <p:tgtEl>
                                          <p:spTgt spid="28">
                                            <p:graphicEl>
                                              <a:chart seriesIdx="0" categoryIdx="-4" bldStep="series"/>
                                            </p:graphicEl>
                                          </p:spTgt>
                                        </p:tgtEl>
                                        <p:attrNameLst>
                                          <p:attrName>style.visibility</p:attrName>
                                        </p:attrNameLst>
                                      </p:cBhvr>
                                      <p:to>
                                        <p:strVal val="visible"/>
                                      </p:to>
                                    </p:set>
                                    <p:animEffect transition="in" filter="wipe(left)">
                                      <p:cBhvr>
                                        <p:cTn id="14" dur="3000"/>
                                        <p:tgtEl>
                                          <p:spTgt spid="28">
                                            <p:graphicEl>
                                              <a:chart seriesIdx="0" categoryIdx="-4" bldStep="series"/>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childTnLst>
                          </p:cTn>
                        </p:par>
                        <p:par>
                          <p:cTn id="21" fill="hold">
                            <p:stCondLst>
                              <p:cond delay="3800"/>
                            </p:stCondLst>
                            <p:childTnLst>
                              <p:par>
                                <p:cTn id="22" presetID="47"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strVal val="#ppt_x"/>
                                          </p:val>
                                        </p:tav>
                                        <p:tav tm="100000">
                                          <p:val>
                                            <p:strVal val="#ppt_x"/>
                                          </p:val>
                                        </p:tav>
                                      </p:tavLst>
                                    </p:anim>
                                    <p:anim calcmode="lin" valueType="num">
                                      <p:cBhvr>
                                        <p:cTn id="31" dur="500" fill="hold"/>
                                        <p:tgtEl>
                                          <p:spTgt spid="23"/>
                                        </p:tgtEl>
                                        <p:attrNameLst>
                                          <p:attrName>ppt_y</p:attrName>
                                        </p:attrNameLst>
                                      </p:cBhvr>
                                      <p:tavLst>
                                        <p:tav tm="0">
                                          <p:val>
                                            <p:strVal val="#ppt_y-.1"/>
                                          </p:val>
                                        </p:tav>
                                        <p:tav tm="100000">
                                          <p:val>
                                            <p:strVal val="#ppt_y"/>
                                          </p:val>
                                        </p:tav>
                                      </p:tavLst>
                                    </p:anim>
                                  </p:childTnLst>
                                </p:cTn>
                              </p:par>
                            </p:childTnLst>
                          </p:cTn>
                        </p:par>
                        <p:par>
                          <p:cTn id="32" fill="hold">
                            <p:stCondLst>
                              <p:cond delay="4300"/>
                            </p:stCondLst>
                            <p:childTnLst>
                              <p:par>
                                <p:cTn id="33" presetID="47"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anim calcmode="lin" valueType="num">
                                      <p:cBhvr>
                                        <p:cTn id="36" dur="500" fill="hold"/>
                                        <p:tgtEl>
                                          <p:spTgt spid="18"/>
                                        </p:tgtEl>
                                        <p:attrNameLst>
                                          <p:attrName>ppt_x</p:attrName>
                                        </p:attrNameLst>
                                      </p:cBhvr>
                                      <p:tavLst>
                                        <p:tav tm="0">
                                          <p:val>
                                            <p:strVal val="#ppt_x"/>
                                          </p:val>
                                        </p:tav>
                                        <p:tav tm="100000">
                                          <p:val>
                                            <p:strVal val="#ppt_x"/>
                                          </p:val>
                                        </p:tav>
                                      </p:tavLst>
                                    </p:anim>
                                    <p:anim calcmode="lin" valueType="num">
                                      <p:cBhvr>
                                        <p:cTn id="37" dur="500" fill="hold"/>
                                        <p:tgtEl>
                                          <p:spTgt spid="18"/>
                                        </p:tgtEl>
                                        <p:attrNameLst>
                                          <p:attrName>ppt_y</p:attrName>
                                        </p:attrNameLst>
                                      </p:cBhvr>
                                      <p:tavLst>
                                        <p:tav tm="0">
                                          <p:val>
                                            <p:strVal val="#ppt_y-.1"/>
                                          </p:val>
                                        </p:tav>
                                        <p:tav tm="100000">
                                          <p:val>
                                            <p:strVal val="#ppt_y"/>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Graphic spid="28" grpId="0">
        <p:bldSub>
          <a:bldChart bld="series"/>
        </p:bldSub>
      </p:bldGraphic>
      <p:bldP spid="40" grpId="0"/>
      <p:bldP spid="41" grpId="0"/>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2"/>
          <p:cNvGraphicFramePr>
            <a:graphicFrameLocks noGrp="1"/>
          </p:cNvGraphicFramePr>
          <p:nvPr>
            <p:extLst>
              <p:ext uri="{D42A27DB-BD31-4B8C-83A1-F6EECF244321}">
                <p14:modId xmlns:p14="http://schemas.microsoft.com/office/powerpoint/2010/main" val="226957163"/>
              </p:ext>
            </p:extLst>
          </p:nvPr>
        </p:nvGraphicFramePr>
        <p:xfrm>
          <a:off x="906775" y="5745480"/>
          <a:ext cx="8237225" cy="518160"/>
        </p:xfrm>
        <a:graphic>
          <a:graphicData uri="http://schemas.openxmlformats.org/drawingml/2006/table">
            <a:tbl>
              <a:tblPr firstRow="1" bandRow="1">
                <a:tableStyleId>{5C22544A-7EE6-4342-B048-85BDC9FD1C3A}</a:tableStyleId>
              </a:tblPr>
              <a:tblGrid>
                <a:gridCol w="1159704"/>
                <a:gridCol w="899603"/>
                <a:gridCol w="1029653"/>
                <a:gridCol w="1029653"/>
                <a:gridCol w="1029653"/>
                <a:gridCol w="927650"/>
                <a:gridCol w="985652"/>
                <a:gridCol w="1175657"/>
              </a:tblGrid>
              <a:tr h="373380">
                <a:tc>
                  <a:txBody>
                    <a:bodyPr/>
                    <a:lstStyle/>
                    <a:p>
                      <a:pPr algn="ctr">
                        <a:defRPr lang="en-US" sz="1400" b="0" i="0" u="none" strike="noStrike" kern="1200" baseline="0">
                          <a:solidFill>
                            <a:srgbClr val="707683"/>
                          </a:solidFill>
                          <a:latin typeface="+mn-lt"/>
                          <a:ea typeface="+mn-ea"/>
                          <a:cs typeface="+mn-cs"/>
                        </a:defRPr>
                      </a:pPr>
                      <a:r>
                        <a:rPr lang="en-US" sz="1400" b="0" i="0" u="none" strike="noStrike" kern="1200" baseline="0" dirty="0" smtClean="0">
                          <a:solidFill>
                            <a:srgbClr val="707683"/>
                          </a:solidFill>
                          <a:latin typeface="+mn-lt"/>
                          <a:ea typeface="+mn-ea"/>
                          <a:cs typeface="+mn-cs"/>
                        </a:rPr>
                        <a:t>FY 2001</a:t>
                      </a:r>
                      <a:endParaRPr lang="en-US" sz="1400" b="0" i="0" u="none" strike="noStrike" kern="1200" baseline="0" dirty="0">
                        <a:solidFill>
                          <a:srgbClr val="707683"/>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defRPr lang="en-US" sz="1400" b="0" i="0" u="none" strike="noStrike" kern="1200" baseline="0">
                          <a:solidFill>
                            <a:srgbClr val="707683"/>
                          </a:solidFill>
                          <a:latin typeface="+mn-lt"/>
                          <a:ea typeface="+mn-ea"/>
                          <a:cs typeface="+mn-cs"/>
                        </a:defRPr>
                      </a:pPr>
                      <a:r>
                        <a:rPr lang="en-US" sz="1400" b="0" i="0" u="none" strike="noStrike" kern="1200" baseline="0" dirty="0" smtClean="0">
                          <a:solidFill>
                            <a:srgbClr val="707683"/>
                          </a:solidFill>
                          <a:latin typeface="+mn-lt"/>
                          <a:ea typeface="+mn-ea"/>
                          <a:cs typeface="+mn-cs"/>
                        </a:rPr>
                        <a:t>FY 2003</a:t>
                      </a:r>
                      <a:endParaRPr lang="en-US" sz="1400" b="0" i="0" u="none" strike="noStrike" kern="1200" baseline="0" dirty="0">
                        <a:solidFill>
                          <a:srgbClr val="707683"/>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defRPr lang="en-US" sz="1400" b="0" i="0" u="none" strike="noStrike" kern="1200" baseline="0">
                          <a:solidFill>
                            <a:srgbClr val="707683"/>
                          </a:solidFill>
                          <a:latin typeface="+mn-lt"/>
                          <a:ea typeface="+mn-ea"/>
                          <a:cs typeface="+mn-cs"/>
                        </a:defRPr>
                      </a:pPr>
                      <a:r>
                        <a:rPr lang="en-US" sz="1400" b="0" i="0" u="none" strike="noStrike" kern="1200" baseline="0" dirty="0" smtClean="0">
                          <a:solidFill>
                            <a:srgbClr val="707683"/>
                          </a:solidFill>
                          <a:latin typeface="+mn-lt"/>
                          <a:ea typeface="+mn-ea"/>
                          <a:cs typeface="+mn-cs"/>
                        </a:rPr>
                        <a:t>FY 2005</a:t>
                      </a:r>
                      <a:endParaRPr lang="en-US" sz="1400" b="0" i="0" u="none" strike="noStrike" kern="1200" baseline="0" dirty="0">
                        <a:solidFill>
                          <a:srgbClr val="707683"/>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defRPr lang="en-US" sz="1400" b="0" i="0" u="none" strike="noStrike" kern="1200" baseline="0">
                          <a:solidFill>
                            <a:srgbClr val="707683"/>
                          </a:solidFill>
                          <a:latin typeface="+mn-lt"/>
                          <a:ea typeface="+mn-ea"/>
                          <a:cs typeface="+mn-cs"/>
                        </a:defRPr>
                      </a:pPr>
                      <a:r>
                        <a:rPr lang="en-US" sz="1400" b="0" i="0" u="none" strike="noStrike" kern="1200" baseline="0" dirty="0" smtClean="0">
                          <a:solidFill>
                            <a:srgbClr val="707683"/>
                          </a:solidFill>
                          <a:latin typeface="+mn-lt"/>
                          <a:ea typeface="+mn-ea"/>
                          <a:cs typeface="+mn-cs"/>
                        </a:rPr>
                        <a:t>FY 2007</a:t>
                      </a:r>
                      <a:endParaRPr lang="en-US" sz="1400" b="0" i="0" u="none" strike="noStrike" kern="1200" baseline="0" dirty="0">
                        <a:solidFill>
                          <a:srgbClr val="707683"/>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defRPr lang="en-US" sz="1400" b="0" i="0" u="none" strike="noStrike" kern="1200" baseline="0">
                          <a:solidFill>
                            <a:srgbClr val="707683"/>
                          </a:solidFill>
                          <a:latin typeface="+mn-lt"/>
                          <a:ea typeface="+mn-ea"/>
                          <a:cs typeface="+mn-cs"/>
                        </a:defRPr>
                      </a:pPr>
                      <a:r>
                        <a:rPr lang="en-US" sz="1400" b="0" i="0" u="none" strike="noStrike" kern="1200" baseline="0" dirty="0" smtClean="0">
                          <a:solidFill>
                            <a:srgbClr val="707683"/>
                          </a:solidFill>
                          <a:latin typeface="+mn-lt"/>
                          <a:ea typeface="+mn-ea"/>
                          <a:cs typeface="+mn-cs"/>
                        </a:rPr>
                        <a:t>FY 2009</a:t>
                      </a:r>
                      <a:endParaRPr lang="en-US" sz="1400" b="0" i="0" u="none" strike="noStrike" kern="1200" baseline="0" dirty="0">
                        <a:solidFill>
                          <a:srgbClr val="707683"/>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defRPr lang="en-US" sz="1400" b="0" i="0" u="none" strike="noStrike" kern="1200" baseline="0">
                          <a:solidFill>
                            <a:srgbClr val="707683"/>
                          </a:solidFill>
                          <a:latin typeface="+mn-lt"/>
                          <a:ea typeface="+mn-ea"/>
                          <a:cs typeface="+mn-cs"/>
                        </a:defRPr>
                      </a:pPr>
                      <a:r>
                        <a:rPr lang="en-US" sz="1400" b="0" i="0" u="none" strike="noStrike" kern="1200" baseline="0" dirty="0" smtClean="0">
                          <a:solidFill>
                            <a:srgbClr val="707683"/>
                          </a:solidFill>
                          <a:latin typeface="+mn-lt"/>
                          <a:ea typeface="+mn-ea"/>
                          <a:cs typeface="+mn-cs"/>
                        </a:rPr>
                        <a:t> FY 2011</a:t>
                      </a:r>
                      <a:endParaRPr lang="en-US" sz="1400" b="0" i="0" u="none" strike="noStrike" kern="1200" baseline="0" dirty="0">
                        <a:solidFill>
                          <a:srgbClr val="707683"/>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defRPr lang="en-US" sz="1400" b="0" i="0" u="none" strike="noStrike" kern="1200" baseline="0">
                          <a:solidFill>
                            <a:srgbClr val="707683"/>
                          </a:solidFill>
                          <a:latin typeface="+mn-lt"/>
                          <a:ea typeface="+mn-ea"/>
                          <a:cs typeface="+mn-cs"/>
                        </a:defRPr>
                      </a:pPr>
                      <a:r>
                        <a:rPr lang="en-US" sz="1400" b="0" i="0" u="none" strike="noStrike" kern="1200" baseline="0" dirty="0" smtClean="0">
                          <a:solidFill>
                            <a:srgbClr val="707683"/>
                          </a:solidFill>
                          <a:latin typeface="+mn-lt"/>
                          <a:ea typeface="+mn-ea"/>
                          <a:cs typeface="+mn-cs"/>
                        </a:rPr>
                        <a:t>FY 2013</a:t>
                      </a:r>
                      <a:endParaRPr lang="en-US" sz="1400" b="0" i="0" u="none" strike="noStrike" kern="1200" baseline="0" dirty="0">
                        <a:solidFill>
                          <a:srgbClr val="707683"/>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defRPr lang="en-US" sz="1400" b="0" i="0" u="none" strike="noStrike" kern="1200" baseline="0">
                          <a:solidFill>
                            <a:srgbClr val="707683"/>
                          </a:solidFill>
                          <a:latin typeface="+mn-lt"/>
                          <a:ea typeface="+mn-ea"/>
                          <a:cs typeface="+mn-cs"/>
                        </a:defRPr>
                      </a:pPr>
                      <a:r>
                        <a:rPr lang="en-US" sz="1400" b="0" i="0" u="none" strike="noStrike" kern="1200" baseline="0" dirty="0" smtClean="0">
                          <a:solidFill>
                            <a:srgbClr val="707683"/>
                          </a:solidFill>
                          <a:latin typeface="+mn-lt"/>
                          <a:ea typeface="+mn-ea"/>
                          <a:cs typeface="+mn-cs"/>
                        </a:rPr>
                        <a:t>FY 2015 (estimate)</a:t>
                      </a:r>
                      <a:endParaRPr lang="en-US" sz="1400" b="0" i="0" u="none" strike="noStrike" kern="1200" baseline="0" dirty="0">
                        <a:solidFill>
                          <a:srgbClr val="707683"/>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bl>
          </a:graphicData>
        </a:graphic>
      </p:graphicFrame>
      <p:sp>
        <p:nvSpPr>
          <p:cNvPr id="17" name="Second recession shading"/>
          <p:cNvSpPr/>
          <p:nvPr/>
        </p:nvSpPr>
        <p:spPr>
          <a:xfrm>
            <a:off x="4717085" y="1790367"/>
            <a:ext cx="748146" cy="3848099"/>
          </a:xfrm>
          <a:prstGeom prst="rect">
            <a:avLst/>
          </a:prstGeom>
          <a:solidFill>
            <a:srgbClr val="E1D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First recession shading"/>
          <p:cNvSpPr/>
          <p:nvPr/>
        </p:nvSpPr>
        <p:spPr>
          <a:xfrm>
            <a:off x="1282276" y="1790367"/>
            <a:ext cx="403760" cy="3848099"/>
          </a:xfrm>
          <a:prstGeom prst="rect">
            <a:avLst/>
          </a:prstGeom>
          <a:solidFill>
            <a:srgbClr val="E1D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28" name="Chart 27"/>
          <p:cNvGraphicFramePr>
            <a:graphicFrameLocks/>
          </p:cNvGraphicFramePr>
          <p:nvPr>
            <p:extLst>
              <p:ext uri="{D42A27DB-BD31-4B8C-83A1-F6EECF244321}">
                <p14:modId xmlns:p14="http://schemas.microsoft.com/office/powerpoint/2010/main" val="4231123193"/>
              </p:ext>
            </p:extLst>
          </p:nvPr>
        </p:nvGraphicFramePr>
        <p:xfrm>
          <a:off x="512763" y="1602567"/>
          <a:ext cx="8631237" cy="4800368"/>
        </p:xfrm>
        <a:graphic>
          <a:graphicData uri="http://schemas.openxmlformats.org/drawingml/2006/chart">
            <c:chart xmlns:c="http://schemas.openxmlformats.org/drawingml/2006/chart" xmlns:r="http://schemas.openxmlformats.org/officeDocument/2006/relationships" r:id="rId3"/>
          </a:graphicData>
        </a:graphic>
      </p:graphicFrame>
      <p:sp>
        <p:nvSpPr>
          <p:cNvPr id="36" name="First recession text"/>
          <p:cNvSpPr txBox="1"/>
          <p:nvPr/>
        </p:nvSpPr>
        <p:spPr>
          <a:xfrm>
            <a:off x="4717085" y="5306813"/>
            <a:ext cx="1005840" cy="225306"/>
          </a:xfrm>
          <a:prstGeom prst="rect">
            <a:avLst/>
          </a:prstGeom>
          <a:noFill/>
        </p:spPr>
        <p:txBody>
          <a:bodyPr wrap="square" lIns="0" rIns="0" rtlCol="0">
            <a:spAutoFit/>
          </a:bodyPr>
          <a:lstStyle/>
          <a:p>
            <a:pPr algn="ctr">
              <a:lnSpc>
                <a:spcPct val="95000"/>
              </a:lnSpc>
              <a:spcAft>
                <a:spcPts val="1200"/>
              </a:spcAft>
            </a:pPr>
            <a:r>
              <a:rPr lang="en-US" sz="1000" b="1" spc="200" dirty="0">
                <a:solidFill>
                  <a:srgbClr val="707683"/>
                </a:solidFill>
                <a:latin typeface="Arial"/>
              </a:rPr>
              <a:t>RECESSION</a:t>
            </a:r>
          </a:p>
        </p:txBody>
      </p:sp>
      <p:sp>
        <p:nvSpPr>
          <p:cNvPr id="34" name="Second recession text"/>
          <p:cNvSpPr txBox="1"/>
          <p:nvPr/>
        </p:nvSpPr>
        <p:spPr>
          <a:xfrm>
            <a:off x="1243093" y="5306813"/>
            <a:ext cx="1005840" cy="225306"/>
          </a:xfrm>
          <a:prstGeom prst="rect">
            <a:avLst/>
          </a:prstGeom>
          <a:noFill/>
        </p:spPr>
        <p:txBody>
          <a:bodyPr wrap="square" lIns="0" rIns="0" rtlCol="0">
            <a:spAutoFit/>
          </a:bodyPr>
          <a:lstStyle/>
          <a:p>
            <a:pPr algn="ctr">
              <a:lnSpc>
                <a:spcPct val="95000"/>
              </a:lnSpc>
              <a:spcAft>
                <a:spcPts val="1200"/>
              </a:spcAft>
            </a:pPr>
            <a:r>
              <a:rPr lang="en-US" sz="1000" b="1" spc="200" dirty="0">
                <a:solidFill>
                  <a:srgbClr val="707683"/>
                </a:solidFill>
                <a:latin typeface="Arial"/>
              </a:rPr>
              <a:t>RECESSION</a:t>
            </a:r>
          </a:p>
        </p:txBody>
      </p:sp>
      <p:sp>
        <p:nvSpPr>
          <p:cNvPr id="12" name="Title 1"/>
          <p:cNvSpPr>
            <a:spLocks noGrp="1"/>
          </p:cNvSpPr>
          <p:nvPr>
            <p:ph type="title"/>
          </p:nvPr>
        </p:nvSpPr>
        <p:spPr/>
        <p:txBody>
          <a:bodyPr/>
          <a:lstStyle/>
          <a:p>
            <a:r>
              <a:rPr lang="en-US" dirty="0" smtClean="0"/>
              <a:t>Massachusetts: </a:t>
            </a:r>
            <a:r>
              <a:rPr lang="en-US" sz="2200" b="0" dirty="0" smtClean="0"/>
              <a:t/>
            </a:r>
            <a:br>
              <a:rPr lang="en-US" sz="2200" b="0" dirty="0" smtClean="0"/>
            </a:br>
            <a:r>
              <a:rPr lang="en-US" sz="2200" b="0" dirty="0" smtClean="0"/>
              <a:t>Reserves as Share of Operating Costs</a:t>
            </a:r>
            <a:endParaRPr lang="en-US" sz="2200" dirty="0"/>
          </a:p>
        </p:txBody>
      </p:sp>
      <p:sp>
        <p:nvSpPr>
          <p:cNvPr id="20" name="TextBox 19"/>
          <p:cNvSpPr txBox="1"/>
          <p:nvPr/>
        </p:nvSpPr>
        <p:spPr>
          <a:xfrm>
            <a:off x="512763" y="1094635"/>
            <a:ext cx="8108950" cy="369332"/>
          </a:xfrm>
          <a:prstGeom prst="rect">
            <a:avLst/>
          </a:prstGeom>
        </p:spPr>
        <p:txBody>
          <a:bodyPr wrap="square" lIns="0" rIns="0" rtlCol="0">
            <a:spAutoFit/>
          </a:bodyPr>
          <a:lstStyle/>
          <a:p>
            <a:r>
              <a:rPr lang="en-US" dirty="0">
                <a:solidFill>
                  <a:srgbClr val="005195"/>
                </a:solidFill>
                <a:latin typeface="Arial"/>
              </a:rPr>
              <a:t>FY </a:t>
            </a:r>
            <a:r>
              <a:rPr lang="en-US" dirty="0" smtClean="0">
                <a:solidFill>
                  <a:srgbClr val="005195"/>
                </a:solidFill>
                <a:latin typeface="Arial"/>
              </a:rPr>
              <a:t>2015 (Estimated)</a:t>
            </a:r>
            <a:endParaRPr lang="en-US" dirty="0">
              <a:solidFill>
                <a:srgbClr val="707683"/>
              </a:solidFill>
            </a:endParaRPr>
          </a:p>
        </p:txBody>
      </p:sp>
      <p:grpSp>
        <p:nvGrpSpPr>
          <p:cNvPr id="18" name="Group 17"/>
          <p:cNvGrpSpPr/>
          <p:nvPr/>
        </p:nvGrpSpPr>
        <p:grpSpPr>
          <a:xfrm>
            <a:off x="7984643" y="4103418"/>
            <a:ext cx="997727" cy="576072"/>
            <a:chOff x="-2034197" y="3939427"/>
            <a:chExt cx="822728" cy="576072"/>
          </a:xfrm>
        </p:grpSpPr>
        <p:sp>
          <p:nvSpPr>
            <p:cNvPr id="19" name="Freeform 18"/>
            <p:cNvSpPr/>
            <p:nvPr/>
          </p:nvSpPr>
          <p:spPr bwMode="auto">
            <a:xfrm rot="10800000" flipV="1">
              <a:off x="-2034197" y="3939427"/>
              <a:ext cx="822727" cy="576072"/>
            </a:xfrm>
            <a:custGeom>
              <a:avLst/>
              <a:gdLst>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0 w 2120900"/>
                <a:gd name="connsiteY16" fmla="*/ 41275 h 711200"/>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3175 w 2120900"/>
                <a:gd name="connsiteY16" fmla="*/ 3175 h 711200"/>
                <a:gd name="connsiteX17" fmla="*/ 0 w 2120900"/>
                <a:gd name="connsiteY17" fmla="*/ 41275 h 711200"/>
                <a:gd name="connsiteX0" fmla="*/ 6350 w 2127250"/>
                <a:gd name="connsiteY0" fmla="*/ 43108 h 713033"/>
                <a:gd name="connsiteX1" fmla="*/ 6350 w 2127250"/>
                <a:gd name="connsiteY1" fmla="*/ 608258 h 713033"/>
                <a:gd name="connsiteX2" fmla="*/ 6350 w 2127250"/>
                <a:gd name="connsiteY2" fmla="*/ 608258 h 713033"/>
                <a:gd name="connsiteX3" fmla="*/ 15875 w 2127250"/>
                <a:gd name="connsiteY3" fmla="*/ 636833 h 713033"/>
                <a:gd name="connsiteX4" fmla="*/ 15875 w 2127250"/>
                <a:gd name="connsiteY4" fmla="*/ 636833 h 713033"/>
                <a:gd name="connsiteX5" fmla="*/ 993775 w 2127250"/>
                <a:gd name="connsiteY5" fmla="*/ 646358 h 713033"/>
                <a:gd name="connsiteX6" fmla="*/ 1057275 w 2127250"/>
                <a:gd name="connsiteY6" fmla="*/ 713033 h 713033"/>
                <a:gd name="connsiteX7" fmla="*/ 1130300 w 2127250"/>
                <a:gd name="connsiteY7" fmla="*/ 640008 h 713033"/>
                <a:gd name="connsiteX8" fmla="*/ 2089150 w 2127250"/>
                <a:gd name="connsiteY8" fmla="*/ 640008 h 713033"/>
                <a:gd name="connsiteX9" fmla="*/ 2120900 w 2127250"/>
                <a:gd name="connsiteY9" fmla="*/ 630483 h 713033"/>
                <a:gd name="connsiteX10" fmla="*/ 2127250 w 2127250"/>
                <a:gd name="connsiteY10" fmla="*/ 598733 h 713033"/>
                <a:gd name="connsiteX11" fmla="*/ 2124075 w 2127250"/>
                <a:gd name="connsiteY11" fmla="*/ 46283 h 713033"/>
                <a:gd name="connsiteX12" fmla="*/ 2124075 w 2127250"/>
                <a:gd name="connsiteY12" fmla="*/ 24058 h 713033"/>
                <a:gd name="connsiteX13" fmla="*/ 2114550 w 2127250"/>
                <a:gd name="connsiteY13" fmla="*/ 11358 h 713033"/>
                <a:gd name="connsiteX14" fmla="*/ 2098675 w 2127250"/>
                <a:gd name="connsiteY14" fmla="*/ 8183 h 713033"/>
                <a:gd name="connsiteX15" fmla="*/ 47625 w 2127250"/>
                <a:gd name="connsiteY15" fmla="*/ 1833 h 713033"/>
                <a:gd name="connsiteX16" fmla="*/ 0 w 2127250"/>
                <a:gd name="connsiteY16" fmla="*/ 1833 h 713033"/>
                <a:gd name="connsiteX17" fmla="*/ 6350 w 2127250"/>
                <a:gd name="connsiteY17" fmla="*/ 43108 h 713033"/>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12700 w 2120900"/>
                <a:gd name="connsiteY16" fmla="*/ 9525 h 711200"/>
                <a:gd name="connsiteX17" fmla="*/ 0 w 2120900"/>
                <a:gd name="connsiteY17" fmla="*/ 41275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900" h="711200">
                  <a:moveTo>
                    <a:pt x="0" y="41275"/>
                  </a:moveTo>
                  <a:lnTo>
                    <a:pt x="0" y="606425"/>
                  </a:lnTo>
                  <a:lnTo>
                    <a:pt x="0" y="606425"/>
                  </a:lnTo>
                  <a:lnTo>
                    <a:pt x="9525" y="635000"/>
                  </a:lnTo>
                  <a:lnTo>
                    <a:pt x="9525" y="635000"/>
                  </a:lnTo>
                  <a:lnTo>
                    <a:pt x="987425" y="644525"/>
                  </a:lnTo>
                  <a:lnTo>
                    <a:pt x="1050925" y="711200"/>
                  </a:lnTo>
                  <a:lnTo>
                    <a:pt x="1123950" y="638175"/>
                  </a:lnTo>
                  <a:lnTo>
                    <a:pt x="2082800" y="638175"/>
                  </a:lnTo>
                  <a:lnTo>
                    <a:pt x="2114550" y="628650"/>
                  </a:lnTo>
                  <a:lnTo>
                    <a:pt x="2120900" y="596900"/>
                  </a:lnTo>
                  <a:cubicBezTo>
                    <a:pt x="2119842" y="412750"/>
                    <a:pt x="2118783" y="228600"/>
                    <a:pt x="2117725" y="44450"/>
                  </a:cubicBezTo>
                  <a:lnTo>
                    <a:pt x="2117725" y="22225"/>
                  </a:lnTo>
                  <a:lnTo>
                    <a:pt x="2108200" y="9525"/>
                  </a:lnTo>
                  <a:lnTo>
                    <a:pt x="2092325" y="6350"/>
                  </a:lnTo>
                  <a:lnTo>
                    <a:pt x="41275" y="0"/>
                  </a:lnTo>
                  <a:cubicBezTo>
                    <a:pt x="35983" y="6350"/>
                    <a:pt x="17992" y="3175"/>
                    <a:pt x="12700" y="9525"/>
                  </a:cubicBezTo>
                  <a:lnTo>
                    <a:pt x="0" y="41275"/>
                  </a:lnTo>
                  <a:close/>
                </a:path>
              </a:pathLst>
            </a:custGeom>
            <a:solidFill>
              <a:schemeClr val="tx1"/>
            </a:solidFill>
            <a:ln w="19050" cap="flat" cmpd="sng" algn="ctr">
              <a:solidFill>
                <a:schemeClr val="bg1"/>
              </a:solidFill>
              <a:prstDash val="solid"/>
              <a:round/>
              <a:headEnd type="none" w="med" len="med"/>
              <a:tailEnd type="none" w="med" len="med"/>
            </a:ln>
            <a:effectLst/>
          </p:spPr>
          <p:txBody>
            <a:bodyPr vert="horz" wrap="square" lIns="0" tIns="45720" rIns="91440" bIns="45720" numCol="1" rtlCol="0" anchor="ctr" anchorCtr="0" compatLnSpc="1">
              <a:prstTxWarp prst="textNoShape">
                <a:avLst/>
              </a:prstTxWarp>
            </a:bodyPr>
            <a:lstStyle/>
            <a:p>
              <a:pPr algn="ctr" eaLnBrk="0" hangingPunct="0"/>
              <a:endParaRPr lang="en-US" sz="1600" b="1" dirty="0">
                <a:solidFill>
                  <a:srgbClr val="000000"/>
                </a:solidFill>
                <a:latin typeface="Arial"/>
              </a:endParaRPr>
            </a:p>
          </p:txBody>
        </p:sp>
        <p:sp>
          <p:nvSpPr>
            <p:cNvPr id="21" name="TextBox 20"/>
            <p:cNvSpPr txBox="1"/>
            <p:nvPr/>
          </p:nvSpPr>
          <p:spPr>
            <a:xfrm>
              <a:off x="-2034196" y="3990490"/>
              <a:ext cx="822727" cy="430887"/>
            </a:xfrm>
            <a:prstGeom prst="rect">
              <a:avLst/>
            </a:prstGeom>
            <a:noFill/>
          </p:spPr>
          <p:txBody>
            <a:bodyPr wrap="square" lIns="0" tIns="0" rIns="0" bIns="0" rtlCol="0" anchor="ctr" anchorCtr="0">
              <a:spAutoFit/>
            </a:bodyPr>
            <a:lstStyle/>
            <a:p>
              <a:pPr algn="ctr" fontAlgn="auto">
                <a:spcBef>
                  <a:spcPts val="0"/>
                </a:spcBef>
                <a:spcAft>
                  <a:spcPts val="0"/>
                </a:spcAft>
              </a:pPr>
              <a:r>
                <a:rPr lang="en-US" sz="1400" b="1" dirty="0" smtClean="0">
                  <a:solidFill>
                    <a:srgbClr val="000000"/>
                  </a:solidFill>
                  <a:latin typeface="Arial"/>
                </a:rPr>
                <a:t>FY2015:</a:t>
              </a:r>
              <a:br>
                <a:rPr lang="en-US" sz="1400" b="1" dirty="0" smtClean="0">
                  <a:solidFill>
                    <a:srgbClr val="000000"/>
                  </a:solidFill>
                  <a:latin typeface="Arial"/>
                </a:rPr>
              </a:br>
              <a:r>
                <a:rPr lang="en-US" sz="1400" b="1" dirty="0" smtClean="0">
                  <a:solidFill>
                    <a:srgbClr val="000000"/>
                  </a:solidFill>
                  <a:latin typeface="Arial"/>
                </a:rPr>
                <a:t>11.8 days</a:t>
              </a:r>
              <a:endParaRPr lang="en-US" sz="1400" b="1" dirty="0">
                <a:solidFill>
                  <a:srgbClr val="000000"/>
                </a:solidFill>
                <a:latin typeface="Arial"/>
              </a:endParaRPr>
            </a:p>
          </p:txBody>
        </p:sp>
      </p:grpSp>
      <p:sp>
        <p:nvSpPr>
          <p:cNvPr id="29" name="TextBox 28"/>
          <p:cNvSpPr txBox="1"/>
          <p:nvPr/>
        </p:nvSpPr>
        <p:spPr>
          <a:xfrm>
            <a:off x="512763" y="1461783"/>
            <a:ext cx="3060861" cy="307777"/>
          </a:xfrm>
          <a:prstGeom prst="rect">
            <a:avLst/>
          </a:prstGeom>
        </p:spPr>
        <p:txBody>
          <a:bodyPr wrap="square" lIns="0" rIns="0" rtlCol="0">
            <a:spAutoFit/>
          </a:bodyPr>
          <a:lstStyle/>
          <a:p>
            <a:r>
              <a:rPr lang="en-US" sz="1400" dirty="0" smtClean="0">
                <a:solidFill>
                  <a:srgbClr val="707683"/>
                </a:solidFill>
                <a:latin typeface="Arial"/>
              </a:rPr>
              <a:t>Days</a:t>
            </a:r>
            <a:endParaRPr lang="en-US" sz="1400" dirty="0">
              <a:solidFill>
                <a:srgbClr val="707683"/>
              </a:solidFill>
              <a:latin typeface="Arial"/>
            </a:endParaRPr>
          </a:p>
        </p:txBody>
      </p:sp>
      <p:grpSp>
        <p:nvGrpSpPr>
          <p:cNvPr id="25" name="Group 24"/>
          <p:cNvGrpSpPr/>
          <p:nvPr/>
        </p:nvGrpSpPr>
        <p:grpSpPr>
          <a:xfrm>
            <a:off x="6408431" y="3527346"/>
            <a:ext cx="1135380" cy="576072"/>
            <a:chOff x="-2034197" y="3939427"/>
            <a:chExt cx="822728" cy="576072"/>
          </a:xfrm>
        </p:grpSpPr>
        <p:sp>
          <p:nvSpPr>
            <p:cNvPr id="26" name="Freeform 25"/>
            <p:cNvSpPr/>
            <p:nvPr/>
          </p:nvSpPr>
          <p:spPr bwMode="auto">
            <a:xfrm rot="10800000" flipV="1">
              <a:off x="-2034197" y="3939427"/>
              <a:ext cx="822727" cy="576072"/>
            </a:xfrm>
            <a:custGeom>
              <a:avLst/>
              <a:gdLst>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0 w 2120900"/>
                <a:gd name="connsiteY16" fmla="*/ 41275 h 711200"/>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3175 w 2120900"/>
                <a:gd name="connsiteY16" fmla="*/ 3175 h 711200"/>
                <a:gd name="connsiteX17" fmla="*/ 0 w 2120900"/>
                <a:gd name="connsiteY17" fmla="*/ 41275 h 711200"/>
                <a:gd name="connsiteX0" fmla="*/ 6350 w 2127250"/>
                <a:gd name="connsiteY0" fmla="*/ 43108 h 713033"/>
                <a:gd name="connsiteX1" fmla="*/ 6350 w 2127250"/>
                <a:gd name="connsiteY1" fmla="*/ 608258 h 713033"/>
                <a:gd name="connsiteX2" fmla="*/ 6350 w 2127250"/>
                <a:gd name="connsiteY2" fmla="*/ 608258 h 713033"/>
                <a:gd name="connsiteX3" fmla="*/ 15875 w 2127250"/>
                <a:gd name="connsiteY3" fmla="*/ 636833 h 713033"/>
                <a:gd name="connsiteX4" fmla="*/ 15875 w 2127250"/>
                <a:gd name="connsiteY4" fmla="*/ 636833 h 713033"/>
                <a:gd name="connsiteX5" fmla="*/ 993775 w 2127250"/>
                <a:gd name="connsiteY5" fmla="*/ 646358 h 713033"/>
                <a:gd name="connsiteX6" fmla="*/ 1057275 w 2127250"/>
                <a:gd name="connsiteY6" fmla="*/ 713033 h 713033"/>
                <a:gd name="connsiteX7" fmla="*/ 1130300 w 2127250"/>
                <a:gd name="connsiteY7" fmla="*/ 640008 h 713033"/>
                <a:gd name="connsiteX8" fmla="*/ 2089150 w 2127250"/>
                <a:gd name="connsiteY8" fmla="*/ 640008 h 713033"/>
                <a:gd name="connsiteX9" fmla="*/ 2120900 w 2127250"/>
                <a:gd name="connsiteY9" fmla="*/ 630483 h 713033"/>
                <a:gd name="connsiteX10" fmla="*/ 2127250 w 2127250"/>
                <a:gd name="connsiteY10" fmla="*/ 598733 h 713033"/>
                <a:gd name="connsiteX11" fmla="*/ 2124075 w 2127250"/>
                <a:gd name="connsiteY11" fmla="*/ 46283 h 713033"/>
                <a:gd name="connsiteX12" fmla="*/ 2124075 w 2127250"/>
                <a:gd name="connsiteY12" fmla="*/ 24058 h 713033"/>
                <a:gd name="connsiteX13" fmla="*/ 2114550 w 2127250"/>
                <a:gd name="connsiteY13" fmla="*/ 11358 h 713033"/>
                <a:gd name="connsiteX14" fmla="*/ 2098675 w 2127250"/>
                <a:gd name="connsiteY14" fmla="*/ 8183 h 713033"/>
                <a:gd name="connsiteX15" fmla="*/ 47625 w 2127250"/>
                <a:gd name="connsiteY15" fmla="*/ 1833 h 713033"/>
                <a:gd name="connsiteX16" fmla="*/ 0 w 2127250"/>
                <a:gd name="connsiteY16" fmla="*/ 1833 h 713033"/>
                <a:gd name="connsiteX17" fmla="*/ 6350 w 2127250"/>
                <a:gd name="connsiteY17" fmla="*/ 43108 h 713033"/>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12700 w 2120900"/>
                <a:gd name="connsiteY16" fmla="*/ 9525 h 711200"/>
                <a:gd name="connsiteX17" fmla="*/ 0 w 2120900"/>
                <a:gd name="connsiteY17" fmla="*/ 41275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900" h="711200">
                  <a:moveTo>
                    <a:pt x="0" y="41275"/>
                  </a:moveTo>
                  <a:lnTo>
                    <a:pt x="0" y="606425"/>
                  </a:lnTo>
                  <a:lnTo>
                    <a:pt x="0" y="606425"/>
                  </a:lnTo>
                  <a:lnTo>
                    <a:pt x="9525" y="635000"/>
                  </a:lnTo>
                  <a:lnTo>
                    <a:pt x="9525" y="635000"/>
                  </a:lnTo>
                  <a:lnTo>
                    <a:pt x="987425" y="644525"/>
                  </a:lnTo>
                  <a:lnTo>
                    <a:pt x="1050925" y="711200"/>
                  </a:lnTo>
                  <a:lnTo>
                    <a:pt x="1123950" y="638175"/>
                  </a:lnTo>
                  <a:lnTo>
                    <a:pt x="2082800" y="638175"/>
                  </a:lnTo>
                  <a:lnTo>
                    <a:pt x="2114550" y="628650"/>
                  </a:lnTo>
                  <a:lnTo>
                    <a:pt x="2120900" y="596900"/>
                  </a:lnTo>
                  <a:cubicBezTo>
                    <a:pt x="2119842" y="412750"/>
                    <a:pt x="2118783" y="228600"/>
                    <a:pt x="2117725" y="44450"/>
                  </a:cubicBezTo>
                  <a:lnTo>
                    <a:pt x="2117725" y="22225"/>
                  </a:lnTo>
                  <a:lnTo>
                    <a:pt x="2108200" y="9525"/>
                  </a:lnTo>
                  <a:lnTo>
                    <a:pt x="2092325" y="6350"/>
                  </a:lnTo>
                  <a:lnTo>
                    <a:pt x="41275" y="0"/>
                  </a:lnTo>
                  <a:cubicBezTo>
                    <a:pt x="35983" y="6350"/>
                    <a:pt x="17992" y="3175"/>
                    <a:pt x="12700" y="9525"/>
                  </a:cubicBezTo>
                  <a:lnTo>
                    <a:pt x="0" y="41275"/>
                  </a:lnTo>
                  <a:close/>
                </a:path>
              </a:pathLst>
            </a:custGeom>
            <a:solidFill>
              <a:schemeClr val="tx1"/>
            </a:solidFill>
            <a:ln w="19050" cap="flat" cmpd="sng" algn="ctr">
              <a:solidFill>
                <a:schemeClr val="bg1"/>
              </a:solidFill>
              <a:prstDash val="solid"/>
              <a:round/>
              <a:headEnd type="none" w="med" len="med"/>
              <a:tailEnd type="none" w="med" len="med"/>
            </a:ln>
            <a:effectLst/>
          </p:spPr>
          <p:txBody>
            <a:bodyPr vert="horz" wrap="square" lIns="0" tIns="45720" rIns="91440" bIns="45720" numCol="1" rtlCol="0" anchor="ctr" anchorCtr="0" compatLnSpc="1">
              <a:prstTxWarp prst="textNoShape">
                <a:avLst/>
              </a:prstTxWarp>
            </a:bodyPr>
            <a:lstStyle/>
            <a:p>
              <a:pPr algn="ctr" eaLnBrk="0" hangingPunct="0"/>
              <a:endParaRPr lang="en-US" sz="1600" b="1" dirty="0">
                <a:solidFill>
                  <a:srgbClr val="000000"/>
                </a:solidFill>
                <a:latin typeface="Arial"/>
              </a:endParaRPr>
            </a:p>
          </p:txBody>
        </p:sp>
        <p:sp>
          <p:nvSpPr>
            <p:cNvPr id="27" name="TextBox 26"/>
            <p:cNvSpPr txBox="1"/>
            <p:nvPr/>
          </p:nvSpPr>
          <p:spPr>
            <a:xfrm>
              <a:off x="-2034196" y="3990490"/>
              <a:ext cx="822727" cy="430887"/>
            </a:xfrm>
            <a:prstGeom prst="rect">
              <a:avLst/>
            </a:prstGeom>
            <a:noFill/>
          </p:spPr>
          <p:txBody>
            <a:bodyPr wrap="square" lIns="0" tIns="0" rIns="0" bIns="0" rtlCol="0" anchor="ctr" anchorCtr="0">
              <a:spAutoFit/>
            </a:bodyPr>
            <a:lstStyle/>
            <a:p>
              <a:pPr algn="ctr" fontAlgn="auto">
                <a:spcBef>
                  <a:spcPts val="0"/>
                </a:spcBef>
                <a:spcAft>
                  <a:spcPts val="0"/>
                </a:spcAft>
              </a:pPr>
              <a:r>
                <a:rPr lang="en-US" sz="1400" b="1" dirty="0" smtClean="0">
                  <a:solidFill>
                    <a:srgbClr val="000000"/>
                  </a:solidFill>
                  <a:latin typeface="Arial"/>
                </a:rPr>
                <a:t>FY2012:</a:t>
              </a:r>
              <a:br>
                <a:rPr lang="en-US" sz="1400" b="1" dirty="0" smtClean="0">
                  <a:solidFill>
                    <a:srgbClr val="000000"/>
                  </a:solidFill>
                  <a:latin typeface="Arial"/>
                </a:rPr>
              </a:br>
              <a:r>
                <a:rPr lang="en-US" sz="1400" b="1" dirty="0" smtClean="0">
                  <a:solidFill>
                    <a:srgbClr val="000000"/>
                  </a:solidFill>
                  <a:latin typeface="Arial"/>
                </a:rPr>
                <a:t>22.4 days</a:t>
              </a:r>
              <a:endParaRPr lang="en-US" sz="1400" b="1" dirty="0">
                <a:solidFill>
                  <a:srgbClr val="000000"/>
                </a:solidFill>
                <a:latin typeface="Arial"/>
              </a:endParaRPr>
            </a:p>
          </p:txBody>
        </p:sp>
      </p:grpSp>
    </p:spTree>
    <p:extLst>
      <p:ext uri="{BB962C8B-B14F-4D97-AF65-F5344CB8AC3E}">
        <p14:creationId xmlns:p14="http://schemas.microsoft.com/office/powerpoint/2010/main" val="191236759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graphicEl>
                                              <a:chart seriesIdx="-3" categoryIdx="-3" bldStep="gridLegend"/>
                                            </p:graphicEl>
                                          </p:spTgt>
                                        </p:tgtEl>
                                        <p:attrNameLst>
                                          <p:attrName>style.visibility</p:attrName>
                                        </p:attrNameLst>
                                      </p:cBhvr>
                                      <p:to>
                                        <p:strVal val="visible"/>
                                      </p:to>
                                    </p:set>
                                    <p:animEffect transition="in" filter="fade">
                                      <p:cBhvr>
                                        <p:cTn id="7" dur="500"/>
                                        <p:tgtEl>
                                          <p:spTgt spid="28">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par>
                          <p:cTn id="23" fill="hold">
                            <p:stCondLst>
                              <p:cond delay="500"/>
                            </p:stCondLst>
                            <p:childTnLst>
                              <p:par>
                                <p:cTn id="24" presetID="22" presetClass="entr" presetSubtype="8" fill="hold" grpId="0" nodeType="afterEffect">
                                  <p:stCondLst>
                                    <p:cond delay="300"/>
                                  </p:stCondLst>
                                  <p:childTnLst>
                                    <p:set>
                                      <p:cBhvr>
                                        <p:cTn id="25" dur="1" fill="hold">
                                          <p:stCondLst>
                                            <p:cond delay="0"/>
                                          </p:stCondLst>
                                        </p:cTn>
                                        <p:tgtEl>
                                          <p:spTgt spid="28">
                                            <p:graphicEl>
                                              <a:chart seriesIdx="0" categoryIdx="-4" bldStep="series"/>
                                            </p:graphicEl>
                                          </p:spTgt>
                                        </p:tgtEl>
                                        <p:attrNameLst>
                                          <p:attrName>style.visibility</p:attrName>
                                        </p:attrNameLst>
                                      </p:cBhvr>
                                      <p:to>
                                        <p:strVal val="visible"/>
                                      </p:to>
                                    </p:set>
                                    <p:animEffect transition="in" filter="wipe(left)">
                                      <p:cBhvr>
                                        <p:cTn id="26" dur="3000"/>
                                        <p:tgtEl>
                                          <p:spTgt spid="28">
                                            <p:graphicEl>
                                              <a:chart seriesIdx="0" categoryIdx="-4" bldStep="series"/>
                                            </p:graphicEl>
                                          </p:spTgt>
                                        </p:tgtEl>
                                      </p:cBhvr>
                                    </p:animEffect>
                                  </p:childTnLst>
                                </p:cTn>
                              </p:par>
                              <p:par>
                                <p:cTn id="27" presetID="22" presetClass="entr" presetSubtype="8" fill="hold" grpId="0" nodeType="withEffect">
                                  <p:stCondLst>
                                    <p:cond delay="300"/>
                                  </p:stCondLst>
                                  <p:childTnLst>
                                    <p:set>
                                      <p:cBhvr>
                                        <p:cTn id="28" dur="1" fill="hold">
                                          <p:stCondLst>
                                            <p:cond delay="0"/>
                                          </p:stCondLst>
                                        </p:cTn>
                                        <p:tgtEl>
                                          <p:spTgt spid="28">
                                            <p:graphicEl>
                                              <a:chart seriesIdx="1" categoryIdx="-4" bldStep="series"/>
                                            </p:graphicEl>
                                          </p:spTgt>
                                        </p:tgtEl>
                                        <p:attrNameLst>
                                          <p:attrName>style.visibility</p:attrName>
                                        </p:attrNameLst>
                                      </p:cBhvr>
                                      <p:to>
                                        <p:strVal val="visible"/>
                                      </p:to>
                                    </p:set>
                                    <p:animEffect transition="in" filter="wipe(left)">
                                      <p:cBhvr>
                                        <p:cTn id="29" dur="3000"/>
                                        <p:tgtEl>
                                          <p:spTgt spid="28">
                                            <p:graphicEl>
                                              <a:chart seriesIdx="1" categoryIdx="-4" bldStep="series"/>
                                            </p:graphicEl>
                                          </p:spTgt>
                                        </p:tgtEl>
                                      </p:cBhvr>
                                    </p:animEffect>
                                  </p:childTnLst>
                                </p:cTn>
                              </p:par>
                            </p:childTnLst>
                          </p:cTn>
                        </p:par>
                        <p:par>
                          <p:cTn id="30" fill="hold">
                            <p:stCondLst>
                              <p:cond delay="3800"/>
                            </p:stCondLst>
                            <p:childTnLst>
                              <p:par>
                                <p:cTn id="31" presetID="47"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anim calcmode="lin" valueType="num">
                                      <p:cBhvr>
                                        <p:cTn id="34" dur="500" fill="hold"/>
                                        <p:tgtEl>
                                          <p:spTgt spid="25"/>
                                        </p:tgtEl>
                                        <p:attrNameLst>
                                          <p:attrName>ppt_x</p:attrName>
                                        </p:attrNameLst>
                                      </p:cBhvr>
                                      <p:tavLst>
                                        <p:tav tm="0">
                                          <p:val>
                                            <p:strVal val="#ppt_x"/>
                                          </p:val>
                                        </p:tav>
                                        <p:tav tm="100000">
                                          <p:val>
                                            <p:strVal val="#ppt_x"/>
                                          </p:val>
                                        </p:tav>
                                      </p:tavLst>
                                    </p:anim>
                                    <p:anim calcmode="lin" valueType="num">
                                      <p:cBhvr>
                                        <p:cTn id="35" dur="500" fill="hold"/>
                                        <p:tgtEl>
                                          <p:spTgt spid="25"/>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anim calcmode="lin" valueType="num">
                                      <p:cBhvr>
                                        <p:cTn id="39" dur="500" fill="hold"/>
                                        <p:tgtEl>
                                          <p:spTgt spid="18"/>
                                        </p:tgtEl>
                                        <p:attrNameLst>
                                          <p:attrName>ppt_x</p:attrName>
                                        </p:attrNameLst>
                                      </p:cBhvr>
                                      <p:tavLst>
                                        <p:tav tm="0">
                                          <p:val>
                                            <p:strVal val="#ppt_x"/>
                                          </p:val>
                                        </p:tav>
                                        <p:tav tm="100000">
                                          <p:val>
                                            <p:strVal val="#ppt_x"/>
                                          </p:val>
                                        </p:tav>
                                      </p:tavLst>
                                    </p:anim>
                                    <p:anim calcmode="lin" valueType="num">
                                      <p:cBhvr>
                                        <p:cTn id="40"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Graphic spid="28" grpId="0">
        <p:bldSub>
          <a:bldChart bld="series"/>
        </p:bldSub>
      </p:bldGraphic>
      <p:bldP spid="36" grpId="0"/>
      <p:bldP spid="34"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957262" y="2493818"/>
            <a:ext cx="7664451" cy="3098947"/>
          </a:xfrm>
          <a:prstGeom prst="rect">
            <a:avLst/>
          </a:prstGeom>
          <a:solidFill>
            <a:srgbClr val="F8EC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ession shading"/>
          <p:cNvSpPr/>
          <p:nvPr/>
        </p:nvSpPr>
        <p:spPr>
          <a:xfrm>
            <a:off x="2553196" y="1602169"/>
            <a:ext cx="1306286" cy="4003295"/>
          </a:xfrm>
          <a:prstGeom prst="rect">
            <a:avLst/>
          </a:prstGeom>
          <a:solidFill>
            <a:srgbClr val="E1D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6" name="State peak"/>
          <p:cNvCxnSpPr/>
          <p:nvPr/>
        </p:nvCxnSpPr>
        <p:spPr>
          <a:xfrm>
            <a:off x="1377348" y="1606550"/>
            <a:ext cx="0" cy="3986214"/>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National peak"/>
          <p:cNvCxnSpPr/>
          <p:nvPr/>
        </p:nvCxnSpPr>
        <p:spPr>
          <a:xfrm>
            <a:off x="3233116" y="1598614"/>
            <a:ext cx="0" cy="399415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30" name="Chart 29"/>
          <p:cNvGraphicFramePr/>
          <p:nvPr>
            <p:extLst>
              <p:ext uri="{D42A27DB-BD31-4B8C-83A1-F6EECF244321}">
                <p14:modId xmlns:p14="http://schemas.microsoft.com/office/powerpoint/2010/main" val="1157622782"/>
              </p:ext>
            </p:extLst>
          </p:nvPr>
        </p:nvGraphicFramePr>
        <p:xfrm>
          <a:off x="155642" y="1397000"/>
          <a:ext cx="8988357" cy="50165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a:spLocks noGrp="1"/>
          </p:cNvSpPr>
          <p:nvPr>
            <p:ph type="title"/>
          </p:nvPr>
        </p:nvSpPr>
        <p:spPr/>
        <p:txBody>
          <a:bodyPr/>
          <a:lstStyle/>
          <a:p>
            <a:r>
              <a:rPr lang="en-US" smtClean="0"/>
              <a:t>Florida’s Decline During Recession</a:t>
            </a:r>
            <a:endParaRPr lang="en-US" dirty="0"/>
          </a:p>
        </p:txBody>
      </p:sp>
      <p:sp>
        <p:nvSpPr>
          <p:cNvPr id="20" name="TextBox 19"/>
          <p:cNvSpPr txBox="1"/>
          <p:nvPr/>
        </p:nvSpPr>
        <p:spPr>
          <a:xfrm>
            <a:off x="512763" y="1065412"/>
            <a:ext cx="8108950" cy="369332"/>
          </a:xfrm>
          <a:prstGeom prst="rect">
            <a:avLst/>
          </a:prstGeom>
        </p:spPr>
        <p:txBody>
          <a:bodyPr wrap="square" lIns="0" rIns="0" rtlCol="0">
            <a:spAutoFit/>
          </a:bodyPr>
          <a:lstStyle/>
          <a:p>
            <a:r>
              <a:rPr lang="en-US" dirty="0">
                <a:solidFill>
                  <a:srgbClr val="005195"/>
                </a:solidFill>
                <a:latin typeface="Arial"/>
              </a:rPr>
              <a:t>Inflation-adjusted, </a:t>
            </a:r>
            <a:r>
              <a:rPr lang="en-US" dirty="0" smtClean="0">
                <a:solidFill>
                  <a:srgbClr val="005195"/>
                </a:solidFill>
                <a:latin typeface="Arial"/>
              </a:rPr>
              <a:t>1Q 2015</a:t>
            </a:r>
            <a:endParaRPr lang="en-US" dirty="0">
              <a:solidFill>
                <a:srgbClr val="707683"/>
              </a:solidFill>
            </a:endParaRPr>
          </a:p>
        </p:txBody>
      </p:sp>
      <p:grpSp>
        <p:nvGrpSpPr>
          <p:cNvPr id="25" name="Group 24"/>
          <p:cNvGrpSpPr/>
          <p:nvPr/>
        </p:nvGrpSpPr>
        <p:grpSpPr>
          <a:xfrm>
            <a:off x="8296847" y="3610741"/>
            <a:ext cx="630276" cy="354841"/>
            <a:chOff x="-1948471" y="4065407"/>
            <a:chExt cx="630276" cy="354841"/>
          </a:xfrm>
        </p:grpSpPr>
        <p:sp>
          <p:nvSpPr>
            <p:cNvPr id="26" name="Freeform 25"/>
            <p:cNvSpPr/>
            <p:nvPr/>
          </p:nvSpPr>
          <p:spPr bwMode="auto">
            <a:xfrm rot="10800000" flipV="1">
              <a:off x="-1948471" y="4065407"/>
              <a:ext cx="630276" cy="354841"/>
            </a:xfrm>
            <a:custGeom>
              <a:avLst/>
              <a:gdLst>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0 w 2120900"/>
                <a:gd name="connsiteY16" fmla="*/ 41275 h 711200"/>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3175 w 2120900"/>
                <a:gd name="connsiteY16" fmla="*/ 3175 h 711200"/>
                <a:gd name="connsiteX17" fmla="*/ 0 w 2120900"/>
                <a:gd name="connsiteY17" fmla="*/ 41275 h 711200"/>
                <a:gd name="connsiteX0" fmla="*/ 6350 w 2127250"/>
                <a:gd name="connsiteY0" fmla="*/ 43108 h 713033"/>
                <a:gd name="connsiteX1" fmla="*/ 6350 w 2127250"/>
                <a:gd name="connsiteY1" fmla="*/ 608258 h 713033"/>
                <a:gd name="connsiteX2" fmla="*/ 6350 w 2127250"/>
                <a:gd name="connsiteY2" fmla="*/ 608258 h 713033"/>
                <a:gd name="connsiteX3" fmla="*/ 15875 w 2127250"/>
                <a:gd name="connsiteY3" fmla="*/ 636833 h 713033"/>
                <a:gd name="connsiteX4" fmla="*/ 15875 w 2127250"/>
                <a:gd name="connsiteY4" fmla="*/ 636833 h 713033"/>
                <a:gd name="connsiteX5" fmla="*/ 993775 w 2127250"/>
                <a:gd name="connsiteY5" fmla="*/ 646358 h 713033"/>
                <a:gd name="connsiteX6" fmla="*/ 1057275 w 2127250"/>
                <a:gd name="connsiteY6" fmla="*/ 713033 h 713033"/>
                <a:gd name="connsiteX7" fmla="*/ 1130300 w 2127250"/>
                <a:gd name="connsiteY7" fmla="*/ 640008 h 713033"/>
                <a:gd name="connsiteX8" fmla="*/ 2089150 w 2127250"/>
                <a:gd name="connsiteY8" fmla="*/ 640008 h 713033"/>
                <a:gd name="connsiteX9" fmla="*/ 2120900 w 2127250"/>
                <a:gd name="connsiteY9" fmla="*/ 630483 h 713033"/>
                <a:gd name="connsiteX10" fmla="*/ 2127250 w 2127250"/>
                <a:gd name="connsiteY10" fmla="*/ 598733 h 713033"/>
                <a:gd name="connsiteX11" fmla="*/ 2124075 w 2127250"/>
                <a:gd name="connsiteY11" fmla="*/ 46283 h 713033"/>
                <a:gd name="connsiteX12" fmla="*/ 2124075 w 2127250"/>
                <a:gd name="connsiteY12" fmla="*/ 24058 h 713033"/>
                <a:gd name="connsiteX13" fmla="*/ 2114550 w 2127250"/>
                <a:gd name="connsiteY13" fmla="*/ 11358 h 713033"/>
                <a:gd name="connsiteX14" fmla="*/ 2098675 w 2127250"/>
                <a:gd name="connsiteY14" fmla="*/ 8183 h 713033"/>
                <a:gd name="connsiteX15" fmla="*/ 47625 w 2127250"/>
                <a:gd name="connsiteY15" fmla="*/ 1833 h 713033"/>
                <a:gd name="connsiteX16" fmla="*/ 0 w 2127250"/>
                <a:gd name="connsiteY16" fmla="*/ 1833 h 713033"/>
                <a:gd name="connsiteX17" fmla="*/ 6350 w 2127250"/>
                <a:gd name="connsiteY17" fmla="*/ 43108 h 713033"/>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12700 w 2120900"/>
                <a:gd name="connsiteY16" fmla="*/ 9525 h 711200"/>
                <a:gd name="connsiteX17" fmla="*/ 0 w 2120900"/>
                <a:gd name="connsiteY17" fmla="*/ 41275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900" h="711200">
                  <a:moveTo>
                    <a:pt x="0" y="41275"/>
                  </a:moveTo>
                  <a:lnTo>
                    <a:pt x="0" y="606425"/>
                  </a:lnTo>
                  <a:lnTo>
                    <a:pt x="0" y="606425"/>
                  </a:lnTo>
                  <a:lnTo>
                    <a:pt x="9525" y="635000"/>
                  </a:lnTo>
                  <a:lnTo>
                    <a:pt x="9525" y="635000"/>
                  </a:lnTo>
                  <a:lnTo>
                    <a:pt x="987425" y="644525"/>
                  </a:lnTo>
                  <a:lnTo>
                    <a:pt x="1050925" y="711200"/>
                  </a:lnTo>
                  <a:lnTo>
                    <a:pt x="1123950" y="638175"/>
                  </a:lnTo>
                  <a:lnTo>
                    <a:pt x="2082800" y="638175"/>
                  </a:lnTo>
                  <a:lnTo>
                    <a:pt x="2114550" y="628650"/>
                  </a:lnTo>
                  <a:lnTo>
                    <a:pt x="2120900" y="596900"/>
                  </a:lnTo>
                  <a:cubicBezTo>
                    <a:pt x="2119842" y="412750"/>
                    <a:pt x="2118783" y="228600"/>
                    <a:pt x="2117725" y="44450"/>
                  </a:cubicBezTo>
                  <a:lnTo>
                    <a:pt x="2117725" y="22225"/>
                  </a:lnTo>
                  <a:lnTo>
                    <a:pt x="2108200" y="9525"/>
                  </a:lnTo>
                  <a:lnTo>
                    <a:pt x="2092325" y="6350"/>
                  </a:lnTo>
                  <a:lnTo>
                    <a:pt x="41275" y="0"/>
                  </a:lnTo>
                  <a:cubicBezTo>
                    <a:pt x="35983" y="6350"/>
                    <a:pt x="17992" y="3175"/>
                    <a:pt x="12700" y="9525"/>
                  </a:cubicBezTo>
                  <a:lnTo>
                    <a:pt x="0" y="41275"/>
                  </a:lnTo>
                  <a:close/>
                </a:path>
              </a:pathLst>
            </a:custGeom>
            <a:solidFill>
              <a:schemeClr val="tx1"/>
            </a:solidFill>
            <a:ln w="19050" cap="flat" cmpd="sng" algn="ctr">
              <a:solidFill>
                <a:schemeClr val="bg1"/>
              </a:solidFill>
              <a:prstDash val="solid"/>
              <a:round/>
              <a:headEnd type="none" w="med" len="med"/>
              <a:tailEnd type="none" w="med" len="med"/>
            </a:ln>
            <a:effectLst/>
          </p:spPr>
          <p:txBody>
            <a:bodyPr vert="horz" wrap="square" lIns="0" tIns="45720" rIns="91440" bIns="45720" numCol="1" rtlCol="0" anchor="ctr" anchorCtr="0" compatLnSpc="1">
              <a:prstTxWarp prst="textNoShape">
                <a:avLst/>
              </a:prstTxWarp>
            </a:bodyPr>
            <a:lstStyle/>
            <a:p>
              <a:pPr algn="ctr" eaLnBrk="0" hangingPunct="0"/>
              <a:endParaRPr lang="en-US" sz="1600" b="1" dirty="0">
                <a:solidFill>
                  <a:srgbClr val="000000"/>
                </a:solidFill>
                <a:latin typeface="Arial"/>
              </a:endParaRPr>
            </a:p>
          </p:txBody>
        </p:sp>
        <p:sp>
          <p:nvSpPr>
            <p:cNvPr id="27" name="TextBox 26"/>
            <p:cNvSpPr txBox="1"/>
            <p:nvPr/>
          </p:nvSpPr>
          <p:spPr>
            <a:xfrm>
              <a:off x="-1919873" y="4117261"/>
              <a:ext cx="573081" cy="215444"/>
            </a:xfrm>
            <a:prstGeom prst="rect">
              <a:avLst/>
            </a:prstGeom>
            <a:noFill/>
          </p:spPr>
          <p:txBody>
            <a:bodyPr wrap="square" lIns="0" tIns="0" rIns="0" bIns="0" rtlCol="0" anchor="ctr" anchorCtr="0">
              <a:spAutoFit/>
            </a:bodyPr>
            <a:lstStyle/>
            <a:p>
              <a:pPr algn="ctr" fontAlgn="auto">
                <a:spcBef>
                  <a:spcPts val="0"/>
                </a:spcBef>
                <a:spcAft>
                  <a:spcPts val="0"/>
                </a:spcAft>
              </a:pPr>
              <a:r>
                <a:rPr lang="en-US" sz="1400" b="1" dirty="0" smtClean="0">
                  <a:solidFill>
                    <a:srgbClr val="000000"/>
                  </a:solidFill>
                  <a:latin typeface="Arial"/>
                </a:rPr>
                <a:t>-18.0%</a:t>
              </a:r>
              <a:endParaRPr lang="en-US" sz="1400" b="1" dirty="0">
                <a:solidFill>
                  <a:srgbClr val="000000"/>
                </a:solidFill>
                <a:latin typeface="Arial"/>
              </a:endParaRPr>
            </a:p>
          </p:txBody>
        </p:sp>
      </p:grpSp>
      <p:sp>
        <p:nvSpPr>
          <p:cNvPr id="22" name="TextBox 21"/>
          <p:cNvSpPr txBox="1"/>
          <p:nvPr/>
        </p:nvSpPr>
        <p:spPr>
          <a:xfrm>
            <a:off x="512763" y="1278903"/>
            <a:ext cx="648525" cy="307777"/>
          </a:xfrm>
          <a:prstGeom prst="rect">
            <a:avLst/>
          </a:prstGeom>
          <a:noFill/>
        </p:spPr>
        <p:txBody>
          <a:bodyPr wrap="square" lIns="0" rIns="0" rtlCol="0">
            <a:noAutofit/>
          </a:bodyPr>
          <a:lstStyle/>
          <a:p>
            <a:r>
              <a:rPr lang="en-US" sz="1400" dirty="0" smtClean="0">
                <a:solidFill>
                  <a:srgbClr val="707683"/>
                </a:solidFill>
                <a:latin typeface="Arial"/>
              </a:rPr>
              <a:t>Percent</a:t>
            </a:r>
            <a:endParaRPr lang="en-US" sz="1400" dirty="0">
              <a:solidFill>
                <a:srgbClr val="707683"/>
              </a:solidFill>
              <a:latin typeface="Arial"/>
            </a:endParaRPr>
          </a:p>
        </p:txBody>
      </p:sp>
      <p:sp>
        <p:nvSpPr>
          <p:cNvPr id="19" name="Rectangle 18"/>
          <p:cNvSpPr/>
          <p:nvPr/>
        </p:nvSpPr>
        <p:spPr>
          <a:xfrm>
            <a:off x="635000" y="5676900"/>
            <a:ext cx="7986713" cy="247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1" name="Group 30"/>
          <p:cNvGrpSpPr/>
          <p:nvPr/>
        </p:nvGrpSpPr>
        <p:grpSpPr>
          <a:xfrm>
            <a:off x="4153948" y="5013309"/>
            <a:ext cx="630276" cy="354841"/>
            <a:chOff x="-1948471" y="4027307"/>
            <a:chExt cx="630276" cy="354841"/>
          </a:xfrm>
        </p:grpSpPr>
        <p:sp>
          <p:nvSpPr>
            <p:cNvPr id="32" name="Freeform 31"/>
            <p:cNvSpPr/>
            <p:nvPr/>
          </p:nvSpPr>
          <p:spPr bwMode="auto">
            <a:xfrm rot="10800000">
              <a:off x="-1948471" y="4027307"/>
              <a:ext cx="630276" cy="354841"/>
            </a:xfrm>
            <a:custGeom>
              <a:avLst/>
              <a:gdLst>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0 w 2120900"/>
                <a:gd name="connsiteY16" fmla="*/ 41275 h 711200"/>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3175 w 2120900"/>
                <a:gd name="connsiteY16" fmla="*/ 3175 h 711200"/>
                <a:gd name="connsiteX17" fmla="*/ 0 w 2120900"/>
                <a:gd name="connsiteY17" fmla="*/ 41275 h 711200"/>
                <a:gd name="connsiteX0" fmla="*/ 6350 w 2127250"/>
                <a:gd name="connsiteY0" fmla="*/ 43108 h 713033"/>
                <a:gd name="connsiteX1" fmla="*/ 6350 w 2127250"/>
                <a:gd name="connsiteY1" fmla="*/ 608258 h 713033"/>
                <a:gd name="connsiteX2" fmla="*/ 6350 w 2127250"/>
                <a:gd name="connsiteY2" fmla="*/ 608258 h 713033"/>
                <a:gd name="connsiteX3" fmla="*/ 15875 w 2127250"/>
                <a:gd name="connsiteY3" fmla="*/ 636833 h 713033"/>
                <a:gd name="connsiteX4" fmla="*/ 15875 w 2127250"/>
                <a:gd name="connsiteY4" fmla="*/ 636833 h 713033"/>
                <a:gd name="connsiteX5" fmla="*/ 993775 w 2127250"/>
                <a:gd name="connsiteY5" fmla="*/ 646358 h 713033"/>
                <a:gd name="connsiteX6" fmla="*/ 1057275 w 2127250"/>
                <a:gd name="connsiteY6" fmla="*/ 713033 h 713033"/>
                <a:gd name="connsiteX7" fmla="*/ 1130300 w 2127250"/>
                <a:gd name="connsiteY7" fmla="*/ 640008 h 713033"/>
                <a:gd name="connsiteX8" fmla="*/ 2089150 w 2127250"/>
                <a:gd name="connsiteY8" fmla="*/ 640008 h 713033"/>
                <a:gd name="connsiteX9" fmla="*/ 2120900 w 2127250"/>
                <a:gd name="connsiteY9" fmla="*/ 630483 h 713033"/>
                <a:gd name="connsiteX10" fmla="*/ 2127250 w 2127250"/>
                <a:gd name="connsiteY10" fmla="*/ 598733 h 713033"/>
                <a:gd name="connsiteX11" fmla="*/ 2124075 w 2127250"/>
                <a:gd name="connsiteY11" fmla="*/ 46283 h 713033"/>
                <a:gd name="connsiteX12" fmla="*/ 2124075 w 2127250"/>
                <a:gd name="connsiteY12" fmla="*/ 24058 h 713033"/>
                <a:gd name="connsiteX13" fmla="*/ 2114550 w 2127250"/>
                <a:gd name="connsiteY13" fmla="*/ 11358 h 713033"/>
                <a:gd name="connsiteX14" fmla="*/ 2098675 w 2127250"/>
                <a:gd name="connsiteY14" fmla="*/ 8183 h 713033"/>
                <a:gd name="connsiteX15" fmla="*/ 47625 w 2127250"/>
                <a:gd name="connsiteY15" fmla="*/ 1833 h 713033"/>
                <a:gd name="connsiteX16" fmla="*/ 0 w 2127250"/>
                <a:gd name="connsiteY16" fmla="*/ 1833 h 713033"/>
                <a:gd name="connsiteX17" fmla="*/ 6350 w 2127250"/>
                <a:gd name="connsiteY17" fmla="*/ 43108 h 713033"/>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12700 w 2120900"/>
                <a:gd name="connsiteY16" fmla="*/ 9525 h 711200"/>
                <a:gd name="connsiteX17" fmla="*/ 0 w 2120900"/>
                <a:gd name="connsiteY17" fmla="*/ 41275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900" h="711200">
                  <a:moveTo>
                    <a:pt x="0" y="41275"/>
                  </a:moveTo>
                  <a:lnTo>
                    <a:pt x="0" y="606425"/>
                  </a:lnTo>
                  <a:lnTo>
                    <a:pt x="0" y="606425"/>
                  </a:lnTo>
                  <a:lnTo>
                    <a:pt x="9525" y="635000"/>
                  </a:lnTo>
                  <a:lnTo>
                    <a:pt x="9525" y="635000"/>
                  </a:lnTo>
                  <a:lnTo>
                    <a:pt x="987425" y="644525"/>
                  </a:lnTo>
                  <a:lnTo>
                    <a:pt x="1050925" y="711200"/>
                  </a:lnTo>
                  <a:lnTo>
                    <a:pt x="1123950" y="638175"/>
                  </a:lnTo>
                  <a:lnTo>
                    <a:pt x="2082800" y="638175"/>
                  </a:lnTo>
                  <a:lnTo>
                    <a:pt x="2114550" y="628650"/>
                  </a:lnTo>
                  <a:lnTo>
                    <a:pt x="2120900" y="596900"/>
                  </a:lnTo>
                  <a:cubicBezTo>
                    <a:pt x="2119842" y="412750"/>
                    <a:pt x="2118783" y="228600"/>
                    <a:pt x="2117725" y="44450"/>
                  </a:cubicBezTo>
                  <a:lnTo>
                    <a:pt x="2117725" y="22225"/>
                  </a:lnTo>
                  <a:lnTo>
                    <a:pt x="2108200" y="9525"/>
                  </a:lnTo>
                  <a:lnTo>
                    <a:pt x="2092325" y="6350"/>
                  </a:lnTo>
                  <a:lnTo>
                    <a:pt x="41275" y="0"/>
                  </a:lnTo>
                  <a:cubicBezTo>
                    <a:pt x="35983" y="6350"/>
                    <a:pt x="17992" y="3175"/>
                    <a:pt x="12700" y="9525"/>
                  </a:cubicBezTo>
                  <a:lnTo>
                    <a:pt x="0" y="41275"/>
                  </a:lnTo>
                  <a:close/>
                </a:path>
              </a:pathLst>
            </a:custGeom>
            <a:solidFill>
              <a:schemeClr val="tx1"/>
            </a:solidFill>
            <a:ln w="19050" cap="flat" cmpd="sng" algn="ctr">
              <a:solidFill>
                <a:schemeClr val="bg1"/>
              </a:solidFill>
              <a:prstDash val="solid"/>
              <a:round/>
              <a:headEnd type="none" w="med" len="med"/>
              <a:tailEnd type="none" w="med" len="med"/>
            </a:ln>
            <a:effectLst/>
          </p:spPr>
          <p:txBody>
            <a:bodyPr vert="horz" wrap="square" lIns="0" tIns="45720" rIns="91440" bIns="45720" numCol="1" rtlCol="0" anchor="ctr" anchorCtr="0" compatLnSpc="1">
              <a:prstTxWarp prst="textNoShape">
                <a:avLst/>
              </a:prstTxWarp>
            </a:bodyPr>
            <a:lstStyle/>
            <a:p>
              <a:pPr algn="ctr" eaLnBrk="0" hangingPunct="0"/>
              <a:endParaRPr lang="en-US" sz="1600" b="1" dirty="0">
                <a:solidFill>
                  <a:srgbClr val="000000"/>
                </a:solidFill>
                <a:latin typeface="Arial"/>
              </a:endParaRPr>
            </a:p>
          </p:txBody>
        </p:sp>
        <p:sp>
          <p:nvSpPr>
            <p:cNvPr id="33" name="TextBox 32"/>
            <p:cNvSpPr txBox="1"/>
            <p:nvPr/>
          </p:nvSpPr>
          <p:spPr>
            <a:xfrm>
              <a:off x="-1919873" y="4117261"/>
              <a:ext cx="573081" cy="215444"/>
            </a:xfrm>
            <a:prstGeom prst="rect">
              <a:avLst/>
            </a:prstGeom>
            <a:noFill/>
          </p:spPr>
          <p:txBody>
            <a:bodyPr wrap="square" lIns="0" tIns="0" rIns="0" bIns="0" rtlCol="0" anchor="ctr" anchorCtr="0">
              <a:spAutoFit/>
            </a:bodyPr>
            <a:lstStyle/>
            <a:p>
              <a:pPr algn="ctr" fontAlgn="auto">
                <a:spcBef>
                  <a:spcPts val="0"/>
                </a:spcBef>
                <a:spcAft>
                  <a:spcPts val="0"/>
                </a:spcAft>
              </a:pPr>
              <a:r>
                <a:rPr lang="en-US" sz="1400" b="1" dirty="0" smtClean="0">
                  <a:solidFill>
                    <a:srgbClr val="000000"/>
                  </a:solidFill>
                  <a:latin typeface="Arial"/>
                </a:rPr>
                <a:t>-27.0%</a:t>
              </a:r>
              <a:endParaRPr lang="en-US" sz="1400" b="1" dirty="0">
                <a:solidFill>
                  <a:srgbClr val="000000"/>
                </a:solidFill>
                <a:latin typeface="Arial"/>
              </a:endParaRPr>
            </a:p>
          </p:txBody>
        </p:sp>
      </p:grpSp>
      <p:sp>
        <p:nvSpPr>
          <p:cNvPr id="29" name="Recession text"/>
          <p:cNvSpPr txBox="1"/>
          <p:nvPr/>
        </p:nvSpPr>
        <p:spPr>
          <a:xfrm>
            <a:off x="2650019" y="5279934"/>
            <a:ext cx="1170237" cy="239002"/>
          </a:xfrm>
          <a:prstGeom prst="rect">
            <a:avLst/>
          </a:prstGeom>
          <a:noFill/>
        </p:spPr>
        <p:txBody>
          <a:bodyPr wrap="square" lIns="0" rIns="0" rtlCol="0">
            <a:spAutoFit/>
          </a:bodyPr>
          <a:lstStyle/>
          <a:p>
            <a:pPr algn="ctr">
              <a:lnSpc>
                <a:spcPct val="95000"/>
              </a:lnSpc>
              <a:spcAft>
                <a:spcPts val="1200"/>
              </a:spcAft>
            </a:pPr>
            <a:r>
              <a:rPr lang="en-US" sz="1000" b="1" spc="200" dirty="0">
                <a:solidFill>
                  <a:srgbClr val="707683"/>
                </a:solidFill>
                <a:latin typeface="Arial"/>
              </a:rPr>
              <a:t>RECESSION</a:t>
            </a:r>
          </a:p>
        </p:txBody>
      </p:sp>
      <p:graphicFrame>
        <p:nvGraphicFramePr>
          <p:cNvPr id="24" name="Table 23"/>
          <p:cNvGraphicFramePr>
            <a:graphicFrameLocks noGrp="1"/>
          </p:cNvGraphicFramePr>
          <p:nvPr>
            <p:extLst>
              <p:ext uri="{D42A27DB-BD31-4B8C-83A1-F6EECF244321}">
                <p14:modId xmlns:p14="http://schemas.microsoft.com/office/powerpoint/2010/main" val="1352112969"/>
              </p:ext>
            </p:extLst>
          </p:nvPr>
        </p:nvGraphicFramePr>
        <p:xfrm>
          <a:off x="963040" y="5630865"/>
          <a:ext cx="8489717" cy="370840"/>
        </p:xfrm>
        <a:graphic>
          <a:graphicData uri="http://schemas.openxmlformats.org/drawingml/2006/table">
            <a:tbl>
              <a:tblPr firstRow="1" bandRow="1">
                <a:tableStyleId>{5C22544A-7EE6-4342-B048-85BDC9FD1C3A}</a:tableStyleId>
              </a:tblPr>
              <a:tblGrid>
                <a:gridCol w="830134"/>
                <a:gridCol w="831273"/>
                <a:gridCol w="831272"/>
                <a:gridCol w="831273"/>
                <a:gridCol w="819398"/>
                <a:gridCol w="831272"/>
                <a:gridCol w="831273"/>
                <a:gridCol w="819397"/>
                <a:gridCol w="831273"/>
                <a:gridCol w="1033152"/>
              </a:tblGrid>
              <a:tr h="370840">
                <a:tc>
                  <a:txBody>
                    <a:bodyPr/>
                    <a:lstStyle/>
                    <a:p>
                      <a:pPr algn="ctr"/>
                      <a:r>
                        <a:rPr lang="en-US" sz="1400" b="0" dirty="0" smtClean="0">
                          <a:solidFill>
                            <a:schemeClr val="accent6"/>
                          </a:solidFill>
                        </a:rPr>
                        <a:t>2006</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2007</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2008</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2009</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2010</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2011</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2012</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2013</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2014</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b="0" dirty="0" smtClean="0">
                          <a:solidFill>
                            <a:schemeClr val="accent6"/>
                          </a:solidFill>
                        </a:rPr>
                        <a:t>2015</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69948480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fade">
                                      <p:cBhvr>
                                        <p:cTn id="22" dur="500"/>
                                        <p:tgtEl>
                                          <p:spTgt spid="30">
                                            <p:graphicEl>
                                              <a:chart seriesIdx="-3" categoryIdx="-3" bldStep="gridLegend"/>
                                            </p:graphicEl>
                                          </p:spTgt>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26" dur="3000"/>
                                        <p:tgtEl>
                                          <p:spTgt spid="30">
                                            <p:graphicEl>
                                              <a:chart seriesIdx="0" categoryIdx="-4" bldStep="series"/>
                                            </p:graphicEl>
                                          </p:spTgt>
                                        </p:tgtEl>
                                      </p:cBhvr>
                                    </p:animEffect>
                                  </p:childTnLst>
                                </p:cTn>
                              </p:par>
                              <p:par>
                                <p:cTn id="27" presetID="10" presetClass="entr" presetSubtype="0" fill="hold" nodeType="withEffect">
                                  <p:stCondLst>
                                    <p:cond delay="75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750"/>
                                        <p:tgtEl>
                                          <p:spTgt spid="2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32" dur="3000"/>
                                        <p:tgtEl>
                                          <p:spTgt spid="30">
                                            <p:graphicEl>
                                              <a:chart seriesIdx="1" categoryIdx="-4" bldStep="series"/>
                                            </p:graphicEl>
                                          </p:spTgt>
                                        </p:tgtEl>
                                      </p:cBhvr>
                                    </p:animEffect>
                                  </p:childTnLst>
                                </p:cTn>
                              </p:par>
                              <p:par>
                                <p:cTn id="33" presetID="10" presetClass="entr" presetSubtype="0" fill="hold" nodeType="withEffect">
                                  <p:stCondLst>
                                    <p:cond delay="50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3500"/>
                            </p:stCondLst>
                            <p:childTnLst>
                              <p:par>
                                <p:cTn id="37" presetID="47" presetClass="entr" presetSubtype="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anim calcmode="lin" valueType="num">
                                      <p:cBhvr>
                                        <p:cTn id="40" dur="500" fill="hold"/>
                                        <p:tgtEl>
                                          <p:spTgt spid="25"/>
                                        </p:tgtEl>
                                        <p:attrNameLst>
                                          <p:attrName>ppt_x</p:attrName>
                                        </p:attrNameLst>
                                      </p:cBhvr>
                                      <p:tavLst>
                                        <p:tav tm="0">
                                          <p:val>
                                            <p:strVal val="#ppt_x"/>
                                          </p:val>
                                        </p:tav>
                                        <p:tav tm="100000">
                                          <p:val>
                                            <p:strVal val="#ppt_x"/>
                                          </p:val>
                                        </p:tav>
                                      </p:tavLst>
                                    </p:anim>
                                    <p:anim calcmode="lin" valueType="num">
                                      <p:cBhvr>
                                        <p:cTn id="41" dur="500" fill="hold"/>
                                        <p:tgtEl>
                                          <p:spTgt spid="2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anim calcmode="lin" valueType="num">
                                      <p:cBhvr>
                                        <p:cTn id="45" dur="500" fill="hold"/>
                                        <p:tgtEl>
                                          <p:spTgt spid="31"/>
                                        </p:tgtEl>
                                        <p:attrNameLst>
                                          <p:attrName>ppt_x</p:attrName>
                                        </p:attrNameLst>
                                      </p:cBhvr>
                                      <p:tavLst>
                                        <p:tav tm="0">
                                          <p:val>
                                            <p:strVal val="#ppt_x"/>
                                          </p:val>
                                        </p:tav>
                                        <p:tav tm="100000">
                                          <p:val>
                                            <p:strVal val="#ppt_x"/>
                                          </p:val>
                                        </p:tav>
                                      </p:tavLst>
                                    </p:anim>
                                    <p:anim calcmode="lin" valueType="num">
                                      <p:cBhvr>
                                        <p:cTn id="46" dur="500" fill="hold"/>
                                        <p:tgtEl>
                                          <p:spTgt spid="31"/>
                                        </p:tgtEl>
                                        <p:attrNameLst>
                                          <p:attrName>ppt_y</p:attrName>
                                        </p:attrNameLst>
                                      </p:cBhvr>
                                      <p:tavLst>
                                        <p:tav tm="0">
                                          <p:val>
                                            <p:strVal val="#ppt_y+.1"/>
                                          </p:val>
                                        </p:tav>
                                        <p:tav tm="100000">
                                          <p:val>
                                            <p:strVal val="#ppt_y"/>
                                          </p:val>
                                        </p:tav>
                                      </p:tavLst>
                                    </p:anim>
                                  </p:childTnLst>
                                </p:cTn>
                              </p:par>
                              <p:par>
                                <p:cTn id="47" presetID="10"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1" grpId="0" animBg="1"/>
      <p:bldGraphic spid="30" grpId="0">
        <p:bldSub>
          <a:bldChart bld="series"/>
        </p:bldSub>
      </p:bldGraphic>
      <p:bldP spid="22" grpId="0"/>
      <p:bldP spid="19"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States with Biggest Reserves </a:t>
            </a:r>
            <a:br>
              <a:rPr lang="en-US" dirty="0" smtClean="0"/>
            </a:br>
            <a:r>
              <a:rPr lang="en-US" dirty="0" smtClean="0"/>
              <a:t>Excluding Alaska</a:t>
            </a:r>
            <a:endParaRPr lang="en-US" dirty="0"/>
          </a:p>
        </p:txBody>
      </p:sp>
      <p:sp>
        <p:nvSpPr>
          <p:cNvPr id="8" name="TextBox 7"/>
          <p:cNvSpPr txBox="1"/>
          <p:nvPr/>
        </p:nvSpPr>
        <p:spPr>
          <a:xfrm>
            <a:off x="512763" y="1065412"/>
            <a:ext cx="8108950" cy="369332"/>
          </a:xfrm>
          <a:prstGeom prst="rect">
            <a:avLst/>
          </a:prstGeom>
        </p:spPr>
        <p:txBody>
          <a:bodyPr wrap="square" lIns="0" rIns="0" rtlCol="0">
            <a:spAutoFit/>
          </a:bodyPr>
          <a:lstStyle/>
          <a:p>
            <a:r>
              <a:rPr lang="en-US" dirty="0">
                <a:solidFill>
                  <a:srgbClr val="005195"/>
                </a:solidFill>
                <a:latin typeface="Arial"/>
              </a:rPr>
              <a:t>FY </a:t>
            </a:r>
            <a:r>
              <a:rPr lang="en-US" dirty="0" smtClean="0">
                <a:solidFill>
                  <a:srgbClr val="005195"/>
                </a:solidFill>
                <a:latin typeface="Arial"/>
              </a:rPr>
              <a:t>2014</a:t>
            </a:r>
            <a:endParaRPr lang="en-US" dirty="0">
              <a:solidFill>
                <a:srgbClr val="707683"/>
              </a:solidFill>
            </a:endParaRPr>
          </a:p>
        </p:txBody>
      </p:sp>
      <p:graphicFrame>
        <p:nvGraphicFramePr>
          <p:cNvPr id="9" name="Chart 8"/>
          <p:cNvGraphicFramePr/>
          <p:nvPr>
            <p:extLst>
              <p:ext uri="{D42A27DB-BD31-4B8C-83A1-F6EECF244321}">
                <p14:modId xmlns:p14="http://schemas.microsoft.com/office/powerpoint/2010/main" val="3597663477"/>
              </p:ext>
            </p:extLst>
          </p:nvPr>
        </p:nvGraphicFramePr>
        <p:xfrm>
          <a:off x="239948" y="1397000"/>
          <a:ext cx="8728954" cy="4906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061769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7" dur="500"/>
                                        <p:tgtEl>
                                          <p:spTgt spid="9">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wipe(left)">
                                      <p:cBhvr>
                                        <p:cTn id="11" dur="1000"/>
                                        <p:tgtEl>
                                          <p:spTgt spid="9">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States with</a:t>
            </a:r>
            <a:br>
              <a:rPr lang="en-US" dirty="0" smtClean="0"/>
            </a:br>
            <a:r>
              <a:rPr lang="en-US" dirty="0" smtClean="0"/>
              <a:t>Smallest Reserves</a:t>
            </a:r>
            <a:endParaRPr lang="en-US" dirty="0"/>
          </a:p>
        </p:txBody>
      </p:sp>
      <p:sp>
        <p:nvSpPr>
          <p:cNvPr id="8" name="TextBox 7"/>
          <p:cNvSpPr txBox="1"/>
          <p:nvPr/>
        </p:nvSpPr>
        <p:spPr>
          <a:xfrm>
            <a:off x="512763" y="1065412"/>
            <a:ext cx="8108950" cy="369332"/>
          </a:xfrm>
          <a:prstGeom prst="rect">
            <a:avLst/>
          </a:prstGeom>
        </p:spPr>
        <p:txBody>
          <a:bodyPr wrap="square" lIns="0" rIns="0" rtlCol="0">
            <a:spAutoFit/>
          </a:bodyPr>
          <a:lstStyle/>
          <a:p>
            <a:r>
              <a:rPr lang="en-US" dirty="0">
                <a:solidFill>
                  <a:srgbClr val="005195"/>
                </a:solidFill>
                <a:latin typeface="Arial"/>
              </a:rPr>
              <a:t>FY 2014 </a:t>
            </a:r>
            <a:endParaRPr lang="en-US" dirty="0">
              <a:solidFill>
                <a:srgbClr val="707683"/>
              </a:solidFill>
            </a:endParaRPr>
          </a:p>
        </p:txBody>
      </p:sp>
      <p:graphicFrame>
        <p:nvGraphicFramePr>
          <p:cNvPr id="9" name="Chart 8"/>
          <p:cNvGraphicFramePr/>
          <p:nvPr>
            <p:extLst>
              <p:ext uri="{D42A27DB-BD31-4B8C-83A1-F6EECF244321}">
                <p14:modId xmlns:p14="http://schemas.microsoft.com/office/powerpoint/2010/main" val="58897744"/>
              </p:ext>
            </p:extLst>
          </p:nvPr>
        </p:nvGraphicFramePr>
        <p:xfrm>
          <a:off x="239948" y="1397000"/>
          <a:ext cx="8728954" cy="4906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311681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7" dur="500"/>
                                        <p:tgtEl>
                                          <p:spTgt spid="9">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wipe(left)">
                                      <p:cBhvr>
                                        <p:cTn id="11" dur="1000"/>
                                        <p:tgtEl>
                                          <p:spTgt spid="9">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Freeform 159"/>
          <p:cNvSpPr>
            <a:spLocks/>
          </p:cNvSpPr>
          <p:nvPr/>
        </p:nvSpPr>
        <p:spPr bwMode="auto">
          <a:xfrm>
            <a:off x="7440533" y="3201067"/>
            <a:ext cx="674037" cy="299503"/>
          </a:xfrm>
          <a:custGeom>
            <a:avLst/>
            <a:gdLst>
              <a:gd name="T0" fmla="*/ 0 w 339"/>
              <a:gd name="T1" fmla="*/ 46 h 138"/>
              <a:gd name="T2" fmla="*/ 254 w 339"/>
              <a:gd name="T3" fmla="*/ 0 h 138"/>
              <a:gd name="T4" fmla="*/ 294 w 339"/>
              <a:gd name="T5" fmla="*/ 94 h 138"/>
              <a:gd name="T6" fmla="*/ 338 w 339"/>
              <a:gd name="T7" fmla="*/ 84 h 138"/>
              <a:gd name="T8" fmla="*/ 339 w 339"/>
              <a:gd name="T9" fmla="*/ 132 h 138"/>
              <a:gd name="T10" fmla="*/ 303 w 339"/>
              <a:gd name="T11" fmla="*/ 138 h 138"/>
              <a:gd name="T12" fmla="*/ 273 w 339"/>
              <a:gd name="T13" fmla="*/ 107 h 138"/>
              <a:gd name="T14" fmla="*/ 254 w 339"/>
              <a:gd name="T15" fmla="*/ 70 h 138"/>
              <a:gd name="T16" fmla="*/ 249 w 339"/>
              <a:gd name="T17" fmla="*/ 17 h 138"/>
              <a:gd name="T18" fmla="*/ 235 w 339"/>
              <a:gd name="T19" fmla="*/ 43 h 138"/>
              <a:gd name="T20" fmla="*/ 253 w 339"/>
              <a:gd name="T21" fmla="*/ 121 h 138"/>
              <a:gd name="T22" fmla="*/ 178 w 339"/>
              <a:gd name="T23" fmla="*/ 133 h 138"/>
              <a:gd name="T24" fmla="*/ 175 w 339"/>
              <a:gd name="T25" fmla="*/ 76 h 138"/>
              <a:gd name="T26" fmla="*/ 130 w 339"/>
              <a:gd name="T27" fmla="*/ 51 h 138"/>
              <a:gd name="T28" fmla="*/ 91 w 339"/>
              <a:gd name="T29" fmla="*/ 44 h 138"/>
              <a:gd name="T30" fmla="*/ 11 w 339"/>
              <a:gd name="T31" fmla="*/ 84 h 138"/>
              <a:gd name="T32" fmla="*/ 0 w 339"/>
              <a:gd name="T33" fmla="*/ 46 h 138"/>
              <a:gd name="connsiteX0" fmla="*/ 0 w 10000"/>
              <a:gd name="connsiteY0" fmla="*/ 3333 h 10000"/>
              <a:gd name="connsiteX1" fmla="*/ 7634 w 10000"/>
              <a:gd name="connsiteY1" fmla="*/ 0 h 10000"/>
              <a:gd name="connsiteX2" fmla="*/ 8673 w 10000"/>
              <a:gd name="connsiteY2" fmla="*/ 6812 h 10000"/>
              <a:gd name="connsiteX3" fmla="*/ 9971 w 10000"/>
              <a:gd name="connsiteY3" fmla="*/ 6087 h 10000"/>
              <a:gd name="connsiteX4" fmla="*/ 10000 w 10000"/>
              <a:gd name="connsiteY4" fmla="*/ 9565 h 10000"/>
              <a:gd name="connsiteX5" fmla="*/ 8938 w 10000"/>
              <a:gd name="connsiteY5" fmla="*/ 10000 h 10000"/>
              <a:gd name="connsiteX6" fmla="*/ 8053 w 10000"/>
              <a:gd name="connsiteY6" fmla="*/ 7754 h 10000"/>
              <a:gd name="connsiteX7" fmla="*/ 7493 w 10000"/>
              <a:gd name="connsiteY7" fmla="*/ 5072 h 10000"/>
              <a:gd name="connsiteX8" fmla="*/ 7345 w 10000"/>
              <a:gd name="connsiteY8" fmla="*/ 1232 h 10000"/>
              <a:gd name="connsiteX9" fmla="*/ 6932 w 10000"/>
              <a:gd name="connsiteY9" fmla="*/ 3116 h 10000"/>
              <a:gd name="connsiteX10" fmla="*/ 7463 w 10000"/>
              <a:gd name="connsiteY10" fmla="*/ 8768 h 10000"/>
              <a:gd name="connsiteX11" fmla="*/ 5251 w 10000"/>
              <a:gd name="connsiteY11" fmla="*/ 9638 h 10000"/>
              <a:gd name="connsiteX12" fmla="*/ 5162 w 10000"/>
              <a:gd name="connsiteY12" fmla="*/ 5507 h 10000"/>
              <a:gd name="connsiteX13" fmla="*/ 3835 w 10000"/>
              <a:gd name="connsiteY13" fmla="*/ 3696 h 10000"/>
              <a:gd name="connsiteX14" fmla="*/ 2684 w 10000"/>
              <a:gd name="connsiteY14" fmla="*/ 3188 h 10000"/>
              <a:gd name="connsiteX15" fmla="*/ 324 w 10000"/>
              <a:gd name="connsiteY15" fmla="*/ 6087 h 10000"/>
              <a:gd name="connsiteX16" fmla="*/ 0 w 10000"/>
              <a:gd name="connsiteY16" fmla="*/ 3333 h 10000"/>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812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986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986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986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00" h="10174">
                <a:moveTo>
                  <a:pt x="0" y="3507"/>
                </a:moveTo>
                <a:lnTo>
                  <a:pt x="7705" y="0"/>
                </a:lnTo>
                <a:lnTo>
                  <a:pt x="8673" y="6986"/>
                </a:lnTo>
                <a:lnTo>
                  <a:pt x="9971" y="6261"/>
                </a:lnTo>
                <a:cubicBezTo>
                  <a:pt x="9981" y="7420"/>
                  <a:pt x="9990" y="8580"/>
                  <a:pt x="10000" y="9739"/>
                </a:cubicBezTo>
                <a:lnTo>
                  <a:pt x="8938" y="10174"/>
                </a:lnTo>
                <a:lnTo>
                  <a:pt x="8053" y="7928"/>
                </a:lnTo>
                <a:lnTo>
                  <a:pt x="7493" y="5246"/>
                </a:lnTo>
                <a:cubicBezTo>
                  <a:pt x="7444" y="3966"/>
                  <a:pt x="7394" y="2686"/>
                  <a:pt x="7345" y="1406"/>
                </a:cubicBezTo>
                <a:cubicBezTo>
                  <a:pt x="7207" y="2034"/>
                  <a:pt x="7070" y="2662"/>
                  <a:pt x="6932" y="3290"/>
                </a:cubicBezTo>
                <a:lnTo>
                  <a:pt x="7463" y="8942"/>
                </a:lnTo>
                <a:lnTo>
                  <a:pt x="5251" y="9986"/>
                </a:lnTo>
                <a:cubicBezTo>
                  <a:pt x="5115" y="8782"/>
                  <a:pt x="5192" y="7058"/>
                  <a:pt x="5162" y="5681"/>
                </a:cubicBezTo>
                <a:lnTo>
                  <a:pt x="3835" y="3870"/>
                </a:lnTo>
                <a:lnTo>
                  <a:pt x="2684" y="3362"/>
                </a:lnTo>
                <a:lnTo>
                  <a:pt x="324" y="6261"/>
                </a:lnTo>
                <a:lnTo>
                  <a:pt x="0" y="3507"/>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78" name="Freeform 218"/>
          <p:cNvSpPr>
            <a:spLocks/>
          </p:cNvSpPr>
          <p:nvPr/>
        </p:nvSpPr>
        <p:spPr bwMode="auto">
          <a:xfrm>
            <a:off x="7040884" y="3317116"/>
            <a:ext cx="1025966" cy="693290"/>
          </a:xfrm>
          <a:custGeom>
            <a:avLst/>
            <a:gdLst>
              <a:gd name="T0" fmla="*/ 85 w 516"/>
              <a:gd name="T1" fmla="*/ 228 h 325"/>
              <a:gd name="T2" fmla="*/ 69 w 516"/>
              <a:gd name="T3" fmla="*/ 260 h 325"/>
              <a:gd name="T4" fmla="*/ 48 w 516"/>
              <a:gd name="T5" fmla="*/ 269 h 325"/>
              <a:gd name="T6" fmla="*/ 47 w 516"/>
              <a:gd name="T7" fmla="*/ 291 h 325"/>
              <a:gd name="T8" fmla="*/ 2 w 516"/>
              <a:gd name="T9" fmla="*/ 307 h 325"/>
              <a:gd name="T10" fmla="*/ 0 w 516"/>
              <a:gd name="T11" fmla="*/ 325 h 325"/>
              <a:gd name="T12" fmla="*/ 122 w 516"/>
              <a:gd name="T13" fmla="*/ 303 h 325"/>
              <a:gd name="T14" fmla="*/ 345 w 516"/>
              <a:gd name="T15" fmla="*/ 256 h 325"/>
              <a:gd name="T16" fmla="*/ 516 w 516"/>
              <a:gd name="T17" fmla="*/ 215 h 325"/>
              <a:gd name="T18" fmla="*/ 516 w 516"/>
              <a:gd name="T19" fmla="*/ 182 h 325"/>
              <a:gd name="T20" fmla="*/ 497 w 516"/>
              <a:gd name="T21" fmla="*/ 172 h 325"/>
              <a:gd name="T22" fmla="*/ 482 w 516"/>
              <a:gd name="T23" fmla="*/ 189 h 325"/>
              <a:gd name="T24" fmla="*/ 474 w 516"/>
              <a:gd name="T25" fmla="*/ 144 h 325"/>
              <a:gd name="T26" fmla="*/ 482 w 516"/>
              <a:gd name="T27" fmla="*/ 105 h 325"/>
              <a:gd name="T28" fmla="*/ 420 w 516"/>
              <a:gd name="T29" fmla="*/ 76 h 325"/>
              <a:gd name="T30" fmla="*/ 376 w 516"/>
              <a:gd name="T31" fmla="*/ 83 h 325"/>
              <a:gd name="T32" fmla="*/ 375 w 516"/>
              <a:gd name="T33" fmla="*/ 23 h 325"/>
              <a:gd name="T34" fmla="*/ 329 w 516"/>
              <a:gd name="T35" fmla="*/ 0 h 325"/>
              <a:gd name="T36" fmla="*/ 295 w 516"/>
              <a:gd name="T37" fmla="*/ 14 h 325"/>
              <a:gd name="T38" fmla="*/ 273 w 516"/>
              <a:gd name="T39" fmla="*/ 70 h 325"/>
              <a:gd name="T40" fmla="*/ 233 w 516"/>
              <a:gd name="T41" fmla="*/ 94 h 325"/>
              <a:gd name="T42" fmla="*/ 216 w 516"/>
              <a:gd name="T43" fmla="*/ 183 h 325"/>
              <a:gd name="T44" fmla="*/ 152 w 516"/>
              <a:gd name="T45" fmla="*/ 228 h 325"/>
              <a:gd name="T46" fmla="*/ 99 w 516"/>
              <a:gd name="T47" fmla="*/ 245 h 325"/>
              <a:gd name="T48" fmla="*/ 85 w 516"/>
              <a:gd name="T49" fmla="*/ 22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6" h="325">
                <a:moveTo>
                  <a:pt x="85" y="228"/>
                </a:moveTo>
                <a:lnTo>
                  <a:pt x="69" y="260"/>
                </a:lnTo>
                <a:lnTo>
                  <a:pt x="48" y="269"/>
                </a:lnTo>
                <a:lnTo>
                  <a:pt x="47" y="291"/>
                </a:lnTo>
                <a:lnTo>
                  <a:pt x="2" y="307"/>
                </a:lnTo>
                <a:lnTo>
                  <a:pt x="0" y="325"/>
                </a:lnTo>
                <a:lnTo>
                  <a:pt x="122" y="303"/>
                </a:lnTo>
                <a:lnTo>
                  <a:pt x="345" y="256"/>
                </a:lnTo>
                <a:lnTo>
                  <a:pt x="516" y="215"/>
                </a:lnTo>
                <a:lnTo>
                  <a:pt x="516" y="182"/>
                </a:lnTo>
                <a:lnTo>
                  <a:pt x="497" y="172"/>
                </a:lnTo>
                <a:lnTo>
                  <a:pt x="482" y="189"/>
                </a:lnTo>
                <a:lnTo>
                  <a:pt x="474" y="144"/>
                </a:lnTo>
                <a:lnTo>
                  <a:pt x="482" y="105"/>
                </a:lnTo>
                <a:lnTo>
                  <a:pt x="420" y="76"/>
                </a:lnTo>
                <a:lnTo>
                  <a:pt x="376" y="83"/>
                </a:lnTo>
                <a:lnTo>
                  <a:pt x="375" y="23"/>
                </a:lnTo>
                <a:lnTo>
                  <a:pt x="329" y="0"/>
                </a:lnTo>
                <a:lnTo>
                  <a:pt x="295" y="14"/>
                </a:lnTo>
                <a:lnTo>
                  <a:pt x="273" y="70"/>
                </a:lnTo>
                <a:lnTo>
                  <a:pt x="233" y="94"/>
                </a:lnTo>
                <a:lnTo>
                  <a:pt x="216" y="183"/>
                </a:lnTo>
                <a:lnTo>
                  <a:pt x="152" y="228"/>
                </a:lnTo>
                <a:lnTo>
                  <a:pt x="99" y="245"/>
                </a:lnTo>
                <a:lnTo>
                  <a:pt x="85" y="228"/>
                </a:lnTo>
                <a:close/>
              </a:path>
            </a:pathLst>
          </a:custGeom>
          <a:solidFill>
            <a:schemeClr val="tx1">
              <a:lumMod val="95000"/>
            </a:schemeClr>
          </a:solidFill>
          <a:ln w="12700">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9" name="Freeform 222"/>
          <p:cNvSpPr>
            <a:spLocks/>
          </p:cNvSpPr>
          <p:nvPr/>
        </p:nvSpPr>
        <p:spPr bwMode="auto">
          <a:xfrm>
            <a:off x="8040586" y="3492038"/>
            <a:ext cx="73568" cy="130125"/>
          </a:xfrm>
          <a:custGeom>
            <a:avLst/>
            <a:gdLst>
              <a:gd name="T0" fmla="*/ 0 w 37"/>
              <a:gd name="T1" fmla="*/ 5 h 61"/>
              <a:gd name="T2" fmla="*/ 37 w 37"/>
              <a:gd name="T3" fmla="*/ 0 h 61"/>
              <a:gd name="T4" fmla="*/ 16 w 37"/>
              <a:gd name="T5" fmla="*/ 61 h 61"/>
              <a:gd name="T6" fmla="*/ 1 w 37"/>
              <a:gd name="T7" fmla="*/ 60 h 61"/>
              <a:gd name="T8" fmla="*/ 0 w 37"/>
              <a:gd name="T9" fmla="*/ 5 h 61"/>
            </a:gdLst>
            <a:ahLst/>
            <a:cxnLst>
              <a:cxn ang="0">
                <a:pos x="T0" y="T1"/>
              </a:cxn>
              <a:cxn ang="0">
                <a:pos x="T2" y="T3"/>
              </a:cxn>
              <a:cxn ang="0">
                <a:pos x="T4" y="T5"/>
              </a:cxn>
              <a:cxn ang="0">
                <a:pos x="T6" y="T7"/>
              </a:cxn>
              <a:cxn ang="0">
                <a:pos x="T8" y="T9"/>
              </a:cxn>
            </a:cxnLst>
            <a:rect l="0" t="0" r="r" b="b"/>
            <a:pathLst>
              <a:path w="37" h="61">
                <a:moveTo>
                  <a:pt x="0" y="5"/>
                </a:moveTo>
                <a:lnTo>
                  <a:pt x="37" y="0"/>
                </a:lnTo>
                <a:lnTo>
                  <a:pt x="16" y="61"/>
                </a:lnTo>
                <a:lnTo>
                  <a:pt x="1" y="60"/>
                </a:lnTo>
                <a:lnTo>
                  <a:pt x="0" y="5"/>
                </a:lnTo>
                <a:close/>
              </a:path>
            </a:pathLst>
          </a:custGeom>
          <a:solidFill>
            <a:schemeClr val="tx1">
              <a:lumMod val="95000"/>
            </a:schemeClr>
          </a:solidFill>
          <a:ln w="12700">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8" name="Freeform 161"/>
          <p:cNvSpPr>
            <a:spLocks/>
          </p:cNvSpPr>
          <p:nvPr/>
        </p:nvSpPr>
        <p:spPr bwMode="auto">
          <a:xfrm>
            <a:off x="1749999" y="2071328"/>
            <a:ext cx="1101522" cy="917275"/>
          </a:xfrm>
          <a:custGeom>
            <a:avLst/>
            <a:gdLst>
              <a:gd name="T0" fmla="*/ 120 w 554"/>
              <a:gd name="T1" fmla="*/ 0 h 430"/>
              <a:gd name="T2" fmla="*/ 105 w 554"/>
              <a:gd name="T3" fmla="*/ 9 h 430"/>
              <a:gd name="T4" fmla="*/ 95 w 554"/>
              <a:gd name="T5" fmla="*/ 47 h 430"/>
              <a:gd name="T6" fmla="*/ 85 w 554"/>
              <a:gd name="T7" fmla="*/ 79 h 430"/>
              <a:gd name="T8" fmla="*/ 77 w 554"/>
              <a:gd name="T9" fmla="*/ 104 h 430"/>
              <a:gd name="T10" fmla="*/ 68 w 554"/>
              <a:gd name="T11" fmla="*/ 132 h 430"/>
              <a:gd name="T12" fmla="*/ 56 w 554"/>
              <a:gd name="T13" fmla="*/ 160 h 430"/>
              <a:gd name="T14" fmla="*/ 41 w 554"/>
              <a:gd name="T15" fmla="*/ 190 h 430"/>
              <a:gd name="T16" fmla="*/ 21 w 554"/>
              <a:gd name="T17" fmla="*/ 226 h 430"/>
              <a:gd name="T18" fmla="*/ 0 w 554"/>
              <a:gd name="T19" fmla="*/ 260 h 430"/>
              <a:gd name="T20" fmla="*/ 0 w 554"/>
              <a:gd name="T21" fmla="*/ 335 h 430"/>
              <a:gd name="T22" fmla="*/ 311 w 554"/>
              <a:gd name="T23" fmla="*/ 399 h 430"/>
              <a:gd name="T24" fmla="*/ 454 w 554"/>
              <a:gd name="T25" fmla="*/ 430 h 430"/>
              <a:gd name="T26" fmla="*/ 484 w 554"/>
              <a:gd name="T27" fmla="*/ 281 h 430"/>
              <a:gd name="T28" fmla="*/ 503 w 554"/>
              <a:gd name="T29" fmla="*/ 268 h 430"/>
              <a:gd name="T30" fmla="*/ 485 w 554"/>
              <a:gd name="T31" fmla="*/ 234 h 430"/>
              <a:gd name="T32" fmla="*/ 493 w 554"/>
              <a:gd name="T33" fmla="*/ 200 h 430"/>
              <a:gd name="T34" fmla="*/ 554 w 554"/>
              <a:gd name="T35" fmla="*/ 143 h 430"/>
              <a:gd name="T36" fmla="*/ 512 w 554"/>
              <a:gd name="T37" fmla="*/ 92 h 430"/>
              <a:gd name="T38" fmla="*/ 340 w 554"/>
              <a:gd name="T39" fmla="*/ 55 h 430"/>
              <a:gd name="T40" fmla="*/ 317 w 554"/>
              <a:gd name="T41" fmla="*/ 71 h 430"/>
              <a:gd name="T42" fmla="*/ 285 w 554"/>
              <a:gd name="T43" fmla="*/ 44 h 430"/>
              <a:gd name="T44" fmla="*/ 258 w 554"/>
              <a:gd name="T45" fmla="*/ 72 h 430"/>
              <a:gd name="T46" fmla="*/ 231 w 554"/>
              <a:gd name="T47" fmla="*/ 44 h 430"/>
              <a:gd name="T48" fmla="*/ 164 w 554"/>
              <a:gd name="T49" fmla="*/ 46 h 430"/>
              <a:gd name="T50" fmla="*/ 172 w 554"/>
              <a:gd name="T51" fmla="*/ 4 h 430"/>
              <a:gd name="T52" fmla="*/ 120 w 554"/>
              <a:gd name="T5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4" h="430">
                <a:moveTo>
                  <a:pt x="120" y="0"/>
                </a:moveTo>
                <a:lnTo>
                  <a:pt x="105" y="9"/>
                </a:lnTo>
                <a:lnTo>
                  <a:pt x="95" y="47"/>
                </a:lnTo>
                <a:lnTo>
                  <a:pt x="85" y="79"/>
                </a:lnTo>
                <a:lnTo>
                  <a:pt x="77" y="104"/>
                </a:lnTo>
                <a:lnTo>
                  <a:pt x="68" y="132"/>
                </a:lnTo>
                <a:lnTo>
                  <a:pt x="56" y="160"/>
                </a:lnTo>
                <a:lnTo>
                  <a:pt x="41" y="190"/>
                </a:lnTo>
                <a:lnTo>
                  <a:pt x="21" y="226"/>
                </a:lnTo>
                <a:lnTo>
                  <a:pt x="0" y="260"/>
                </a:lnTo>
                <a:lnTo>
                  <a:pt x="0" y="335"/>
                </a:lnTo>
                <a:lnTo>
                  <a:pt x="311" y="399"/>
                </a:lnTo>
                <a:lnTo>
                  <a:pt x="454" y="430"/>
                </a:lnTo>
                <a:lnTo>
                  <a:pt x="484" y="281"/>
                </a:lnTo>
                <a:lnTo>
                  <a:pt x="503" y="268"/>
                </a:lnTo>
                <a:lnTo>
                  <a:pt x="485" y="234"/>
                </a:lnTo>
                <a:lnTo>
                  <a:pt x="493" y="200"/>
                </a:lnTo>
                <a:lnTo>
                  <a:pt x="554" y="143"/>
                </a:lnTo>
                <a:lnTo>
                  <a:pt x="512" y="92"/>
                </a:lnTo>
                <a:lnTo>
                  <a:pt x="340" y="55"/>
                </a:lnTo>
                <a:lnTo>
                  <a:pt x="317" y="71"/>
                </a:lnTo>
                <a:lnTo>
                  <a:pt x="285" y="44"/>
                </a:lnTo>
                <a:lnTo>
                  <a:pt x="258" y="72"/>
                </a:lnTo>
                <a:lnTo>
                  <a:pt x="231" y="44"/>
                </a:lnTo>
                <a:lnTo>
                  <a:pt x="164" y="46"/>
                </a:lnTo>
                <a:lnTo>
                  <a:pt x="172" y="4"/>
                </a:lnTo>
                <a:lnTo>
                  <a:pt x="120" y="0"/>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29" name="Freeform 163"/>
          <p:cNvSpPr>
            <a:spLocks/>
          </p:cNvSpPr>
          <p:nvPr/>
        </p:nvSpPr>
        <p:spPr bwMode="auto">
          <a:xfrm>
            <a:off x="4308950" y="1887872"/>
            <a:ext cx="922574" cy="580229"/>
          </a:xfrm>
          <a:custGeom>
            <a:avLst/>
            <a:gdLst>
              <a:gd name="T0" fmla="*/ 3 w 464"/>
              <a:gd name="T1" fmla="*/ 0 h 272"/>
              <a:gd name="T2" fmla="*/ 389 w 464"/>
              <a:gd name="T3" fmla="*/ 10 h 272"/>
              <a:gd name="T4" fmla="*/ 418 w 464"/>
              <a:gd name="T5" fmla="*/ 88 h 272"/>
              <a:gd name="T6" fmla="*/ 445 w 464"/>
              <a:gd name="T7" fmla="*/ 149 h 272"/>
              <a:gd name="T8" fmla="*/ 464 w 464"/>
              <a:gd name="T9" fmla="*/ 249 h 272"/>
              <a:gd name="T10" fmla="*/ 453 w 464"/>
              <a:gd name="T11" fmla="*/ 272 h 272"/>
              <a:gd name="T12" fmla="*/ 309 w 464"/>
              <a:gd name="T13" fmla="*/ 267 h 272"/>
              <a:gd name="T14" fmla="*/ 0 w 464"/>
              <a:gd name="T15" fmla="*/ 263 h 272"/>
              <a:gd name="T16" fmla="*/ 3 w 464"/>
              <a:gd name="T1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272">
                <a:moveTo>
                  <a:pt x="3" y="0"/>
                </a:moveTo>
                <a:lnTo>
                  <a:pt x="389" y="10"/>
                </a:lnTo>
                <a:lnTo>
                  <a:pt x="418" y="88"/>
                </a:lnTo>
                <a:lnTo>
                  <a:pt x="445" y="149"/>
                </a:lnTo>
                <a:lnTo>
                  <a:pt x="464" y="249"/>
                </a:lnTo>
                <a:lnTo>
                  <a:pt x="453" y="272"/>
                </a:lnTo>
                <a:lnTo>
                  <a:pt x="309" y="267"/>
                </a:lnTo>
                <a:lnTo>
                  <a:pt x="0" y="263"/>
                </a:lnTo>
                <a:lnTo>
                  <a:pt x="3" y="0"/>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30" name="Freeform 165"/>
          <p:cNvSpPr>
            <a:spLocks/>
          </p:cNvSpPr>
          <p:nvPr/>
        </p:nvSpPr>
        <p:spPr bwMode="auto">
          <a:xfrm>
            <a:off x="4281114" y="2451037"/>
            <a:ext cx="978247" cy="671958"/>
          </a:xfrm>
          <a:custGeom>
            <a:avLst/>
            <a:gdLst>
              <a:gd name="T0" fmla="*/ 8 w 492"/>
              <a:gd name="T1" fmla="*/ 0 h 315"/>
              <a:gd name="T2" fmla="*/ 7 w 492"/>
              <a:gd name="T3" fmla="*/ 123 h 315"/>
              <a:gd name="T4" fmla="*/ 0 w 492"/>
              <a:gd name="T5" fmla="*/ 264 h 315"/>
              <a:gd name="T6" fmla="*/ 357 w 492"/>
              <a:gd name="T7" fmla="*/ 270 h 315"/>
              <a:gd name="T8" fmla="*/ 395 w 492"/>
              <a:gd name="T9" fmla="*/ 290 h 315"/>
              <a:gd name="T10" fmla="*/ 421 w 492"/>
              <a:gd name="T11" fmla="*/ 262 h 315"/>
              <a:gd name="T12" fmla="*/ 492 w 492"/>
              <a:gd name="T13" fmla="*/ 315 h 315"/>
              <a:gd name="T14" fmla="*/ 481 w 492"/>
              <a:gd name="T15" fmla="*/ 260 h 315"/>
              <a:gd name="T16" fmla="*/ 488 w 492"/>
              <a:gd name="T17" fmla="*/ 220 h 315"/>
              <a:gd name="T18" fmla="*/ 492 w 492"/>
              <a:gd name="T19" fmla="*/ 76 h 315"/>
              <a:gd name="T20" fmla="*/ 460 w 492"/>
              <a:gd name="T21" fmla="*/ 45 h 315"/>
              <a:gd name="T22" fmla="*/ 473 w 492"/>
              <a:gd name="T23" fmla="*/ 4 h 315"/>
              <a:gd name="T24" fmla="*/ 239 w 492"/>
              <a:gd name="T25" fmla="*/ 3 h 315"/>
              <a:gd name="T26" fmla="*/ 8 w 492"/>
              <a:gd name="T27"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2" h="315">
                <a:moveTo>
                  <a:pt x="8" y="0"/>
                </a:moveTo>
                <a:lnTo>
                  <a:pt x="7" y="123"/>
                </a:lnTo>
                <a:lnTo>
                  <a:pt x="0" y="264"/>
                </a:lnTo>
                <a:lnTo>
                  <a:pt x="357" y="270"/>
                </a:lnTo>
                <a:lnTo>
                  <a:pt x="395" y="290"/>
                </a:lnTo>
                <a:lnTo>
                  <a:pt x="421" y="262"/>
                </a:lnTo>
                <a:lnTo>
                  <a:pt x="492" y="315"/>
                </a:lnTo>
                <a:lnTo>
                  <a:pt x="481" y="260"/>
                </a:lnTo>
                <a:lnTo>
                  <a:pt x="488" y="220"/>
                </a:lnTo>
                <a:lnTo>
                  <a:pt x="492" y="76"/>
                </a:lnTo>
                <a:lnTo>
                  <a:pt x="460" y="45"/>
                </a:lnTo>
                <a:lnTo>
                  <a:pt x="473" y="4"/>
                </a:lnTo>
                <a:lnTo>
                  <a:pt x="239" y="3"/>
                </a:lnTo>
                <a:lnTo>
                  <a:pt x="8" y="0"/>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31" name="Freeform 167"/>
          <p:cNvSpPr>
            <a:spLocks/>
          </p:cNvSpPr>
          <p:nvPr/>
        </p:nvSpPr>
        <p:spPr bwMode="auto">
          <a:xfrm>
            <a:off x="4271172" y="3012068"/>
            <a:ext cx="1159184" cy="558898"/>
          </a:xfrm>
          <a:custGeom>
            <a:avLst/>
            <a:gdLst>
              <a:gd name="T0" fmla="*/ 7 w 583"/>
              <a:gd name="T1" fmla="*/ 0 h 262"/>
              <a:gd name="T2" fmla="*/ 0 w 583"/>
              <a:gd name="T3" fmla="*/ 173 h 262"/>
              <a:gd name="T4" fmla="*/ 132 w 583"/>
              <a:gd name="T5" fmla="*/ 178 h 262"/>
              <a:gd name="T6" fmla="*/ 131 w 583"/>
              <a:gd name="T7" fmla="*/ 262 h 262"/>
              <a:gd name="T8" fmla="*/ 308 w 583"/>
              <a:gd name="T9" fmla="*/ 260 h 262"/>
              <a:gd name="T10" fmla="*/ 467 w 583"/>
              <a:gd name="T11" fmla="*/ 257 h 262"/>
              <a:gd name="T12" fmla="*/ 583 w 583"/>
              <a:gd name="T13" fmla="*/ 260 h 262"/>
              <a:gd name="T14" fmla="*/ 547 w 583"/>
              <a:gd name="T15" fmla="*/ 186 h 262"/>
              <a:gd name="T16" fmla="*/ 522 w 583"/>
              <a:gd name="T17" fmla="*/ 117 h 262"/>
              <a:gd name="T18" fmla="*/ 495 w 583"/>
              <a:gd name="T19" fmla="*/ 47 h 262"/>
              <a:gd name="T20" fmla="*/ 428 w 583"/>
              <a:gd name="T21" fmla="*/ 1 h 262"/>
              <a:gd name="T22" fmla="*/ 399 w 583"/>
              <a:gd name="T23" fmla="*/ 28 h 262"/>
              <a:gd name="T24" fmla="*/ 362 w 583"/>
              <a:gd name="T25" fmla="*/ 9 h 262"/>
              <a:gd name="T26" fmla="*/ 204 w 583"/>
              <a:gd name="T27" fmla="*/ 3 h 262"/>
              <a:gd name="T28" fmla="*/ 7 w 583"/>
              <a:gd name="T2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3" h="262">
                <a:moveTo>
                  <a:pt x="7" y="0"/>
                </a:moveTo>
                <a:lnTo>
                  <a:pt x="0" y="173"/>
                </a:lnTo>
                <a:lnTo>
                  <a:pt x="132" y="178"/>
                </a:lnTo>
                <a:lnTo>
                  <a:pt x="131" y="262"/>
                </a:lnTo>
                <a:lnTo>
                  <a:pt x="308" y="260"/>
                </a:lnTo>
                <a:lnTo>
                  <a:pt x="467" y="257"/>
                </a:lnTo>
                <a:lnTo>
                  <a:pt x="583" y="260"/>
                </a:lnTo>
                <a:lnTo>
                  <a:pt x="547" y="186"/>
                </a:lnTo>
                <a:lnTo>
                  <a:pt x="522" y="117"/>
                </a:lnTo>
                <a:lnTo>
                  <a:pt x="495" y="47"/>
                </a:lnTo>
                <a:lnTo>
                  <a:pt x="428" y="1"/>
                </a:lnTo>
                <a:lnTo>
                  <a:pt x="399" y="28"/>
                </a:lnTo>
                <a:lnTo>
                  <a:pt x="362" y="9"/>
                </a:lnTo>
                <a:lnTo>
                  <a:pt x="204" y="3"/>
                </a:lnTo>
                <a:lnTo>
                  <a:pt x="7" y="0"/>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32" name="Freeform 169"/>
          <p:cNvSpPr>
            <a:spLocks/>
          </p:cNvSpPr>
          <p:nvPr/>
        </p:nvSpPr>
        <p:spPr bwMode="auto">
          <a:xfrm>
            <a:off x="4510160" y="3561993"/>
            <a:ext cx="1025576" cy="550805"/>
          </a:xfrm>
          <a:custGeom>
            <a:avLst/>
            <a:gdLst>
              <a:gd name="T0" fmla="*/ 4 w 511"/>
              <a:gd name="T1" fmla="*/ 3 h 258"/>
              <a:gd name="T2" fmla="*/ 3 w 511"/>
              <a:gd name="T3" fmla="*/ 151 h 258"/>
              <a:gd name="T4" fmla="*/ 0 w 511"/>
              <a:gd name="T5" fmla="*/ 254 h 258"/>
              <a:gd name="T6" fmla="*/ 511 w 511"/>
              <a:gd name="T7" fmla="*/ 258 h 258"/>
              <a:gd name="T8" fmla="*/ 501 w 511"/>
              <a:gd name="T9" fmla="*/ 123 h 258"/>
              <a:gd name="T10" fmla="*/ 501 w 511"/>
              <a:gd name="T11" fmla="*/ 74 h 258"/>
              <a:gd name="T12" fmla="*/ 460 w 511"/>
              <a:gd name="T13" fmla="*/ 42 h 258"/>
              <a:gd name="T14" fmla="*/ 472 w 511"/>
              <a:gd name="T15" fmla="*/ 16 h 258"/>
              <a:gd name="T16" fmla="*/ 455 w 511"/>
              <a:gd name="T17" fmla="*/ 0 h 258"/>
              <a:gd name="T18" fmla="*/ 222 w 511"/>
              <a:gd name="T19" fmla="*/ 3 h 258"/>
              <a:gd name="T20" fmla="*/ 4 w 511"/>
              <a:gd name="T21" fmla="*/ 3 h 258"/>
              <a:gd name="connsiteX0" fmla="*/ 172 w 10094"/>
              <a:gd name="connsiteY0" fmla="*/ 116 h 10000"/>
              <a:gd name="connsiteX1" fmla="*/ 153 w 10094"/>
              <a:gd name="connsiteY1" fmla="*/ 5853 h 10000"/>
              <a:gd name="connsiteX2" fmla="*/ 0 w 10094"/>
              <a:gd name="connsiteY2" fmla="*/ 9969 h 10000"/>
              <a:gd name="connsiteX3" fmla="*/ 10094 w 10094"/>
              <a:gd name="connsiteY3" fmla="*/ 10000 h 10000"/>
              <a:gd name="connsiteX4" fmla="*/ 9898 w 10094"/>
              <a:gd name="connsiteY4" fmla="*/ 4767 h 10000"/>
              <a:gd name="connsiteX5" fmla="*/ 9898 w 10094"/>
              <a:gd name="connsiteY5" fmla="*/ 2868 h 10000"/>
              <a:gd name="connsiteX6" fmla="*/ 9096 w 10094"/>
              <a:gd name="connsiteY6" fmla="*/ 1628 h 10000"/>
              <a:gd name="connsiteX7" fmla="*/ 9331 w 10094"/>
              <a:gd name="connsiteY7" fmla="*/ 620 h 10000"/>
              <a:gd name="connsiteX8" fmla="*/ 8998 w 10094"/>
              <a:gd name="connsiteY8" fmla="*/ 0 h 10000"/>
              <a:gd name="connsiteX9" fmla="*/ 4438 w 10094"/>
              <a:gd name="connsiteY9" fmla="*/ 116 h 10000"/>
              <a:gd name="connsiteX10" fmla="*/ 172 w 10094"/>
              <a:gd name="connsiteY10" fmla="*/ 116 h 10000"/>
              <a:gd name="connsiteX0" fmla="*/ 172 w 10094"/>
              <a:gd name="connsiteY0" fmla="*/ 124 h 10008"/>
              <a:gd name="connsiteX1" fmla="*/ 153 w 10094"/>
              <a:gd name="connsiteY1" fmla="*/ 5861 h 10008"/>
              <a:gd name="connsiteX2" fmla="*/ 0 w 10094"/>
              <a:gd name="connsiteY2" fmla="*/ 9977 h 10008"/>
              <a:gd name="connsiteX3" fmla="*/ 10094 w 10094"/>
              <a:gd name="connsiteY3" fmla="*/ 10008 h 10008"/>
              <a:gd name="connsiteX4" fmla="*/ 9898 w 10094"/>
              <a:gd name="connsiteY4" fmla="*/ 4775 h 10008"/>
              <a:gd name="connsiteX5" fmla="*/ 9898 w 10094"/>
              <a:gd name="connsiteY5" fmla="*/ 2876 h 10008"/>
              <a:gd name="connsiteX6" fmla="*/ 9096 w 10094"/>
              <a:gd name="connsiteY6" fmla="*/ 1636 h 10008"/>
              <a:gd name="connsiteX7" fmla="*/ 9331 w 10094"/>
              <a:gd name="connsiteY7" fmla="*/ 628 h 10008"/>
              <a:gd name="connsiteX8" fmla="*/ 8998 w 10094"/>
              <a:gd name="connsiteY8" fmla="*/ 8 h 10008"/>
              <a:gd name="connsiteX9" fmla="*/ 4625 w 10094"/>
              <a:gd name="connsiteY9" fmla="*/ 0 h 10008"/>
              <a:gd name="connsiteX10" fmla="*/ 172 w 10094"/>
              <a:gd name="connsiteY10" fmla="*/ 124 h 10008"/>
              <a:gd name="connsiteX0" fmla="*/ 172 w 10094"/>
              <a:gd name="connsiteY0" fmla="*/ 124 h 10008"/>
              <a:gd name="connsiteX1" fmla="*/ 28 w 10094"/>
              <a:gd name="connsiteY1" fmla="*/ 5923 h 10008"/>
              <a:gd name="connsiteX2" fmla="*/ 0 w 10094"/>
              <a:gd name="connsiteY2" fmla="*/ 9977 h 10008"/>
              <a:gd name="connsiteX3" fmla="*/ 10094 w 10094"/>
              <a:gd name="connsiteY3" fmla="*/ 10008 h 10008"/>
              <a:gd name="connsiteX4" fmla="*/ 9898 w 10094"/>
              <a:gd name="connsiteY4" fmla="*/ 4775 h 10008"/>
              <a:gd name="connsiteX5" fmla="*/ 9898 w 10094"/>
              <a:gd name="connsiteY5" fmla="*/ 2876 h 10008"/>
              <a:gd name="connsiteX6" fmla="*/ 9096 w 10094"/>
              <a:gd name="connsiteY6" fmla="*/ 1636 h 10008"/>
              <a:gd name="connsiteX7" fmla="*/ 9331 w 10094"/>
              <a:gd name="connsiteY7" fmla="*/ 628 h 10008"/>
              <a:gd name="connsiteX8" fmla="*/ 8998 w 10094"/>
              <a:gd name="connsiteY8" fmla="*/ 8 h 10008"/>
              <a:gd name="connsiteX9" fmla="*/ 4625 w 10094"/>
              <a:gd name="connsiteY9" fmla="*/ 0 h 10008"/>
              <a:gd name="connsiteX10" fmla="*/ 172 w 10094"/>
              <a:gd name="connsiteY10" fmla="*/ 124 h 1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4" h="10008">
                <a:moveTo>
                  <a:pt x="172" y="124"/>
                </a:moveTo>
                <a:cubicBezTo>
                  <a:pt x="166" y="2036"/>
                  <a:pt x="34" y="4011"/>
                  <a:pt x="28" y="5923"/>
                </a:cubicBezTo>
                <a:cubicBezTo>
                  <a:pt x="19" y="7274"/>
                  <a:pt x="9" y="8626"/>
                  <a:pt x="0" y="9977"/>
                </a:cubicBezTo>
                <a:lnTo>
                  <a:pt x="10094" y="10008"/>
                </a:lnTo>
                <a:cubicBezTo>
                  <a:pt x="10029" y="8264"/>
                  <a:pt x="9963" y="6519"/>
                  <a:pt x="9898" y="4775"/>
                </a:cubicBezTo>
                <a:lnTo>
                  <a:pt x="9898" y="2876"/>
                </a:lnTo>
                <a:lnTo>
                  <a:pt x="9096" y="1636"/>
                </a:lnTo>
                <a:cubicBezTo>
                  <a:pt x="9174" y="1300"/>
                  <a:pt x="9253" y="964"/>
                  <a:pt x="9331" y="628"/>
                </a:cubicBezTo>
                <a:lnTo>
                  <a:pt x="8998" y="8"/>
                </a:lnTo>
                <a:lnTo>
                  <a:pt x="4625" y="0"/>
                </a:lnTo>
                <a:lnTo>
                  <a:pt x="172" y="124"/>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33" name="Freeform 171"/>
          <p:cNvSpPr>
            <a:spLocks/>
          </p:cNvSpPr>
          <p:nvPr/>
        </p:nvSpPr>
        <p:spPr bwMode="auto">
          <a:xfrm>
            <a:off x="4376553" y="4104267"/>
            <a:ext cx="1196961" cy="620761"/>
          </a:xfrm>
          <a:custGeom>
            <a:avLst/>
            <a:gdLst>
              <a:gd name="T0" fmla="*/ 5 w 602"/>
              <a:gd name="T1" fmla="*/ 0 h 291"/>
              <a:gd name="T2" fmla="*/ 0 w 602"/>
              <a:gd name="T3" fmla="*/ 52 h 291"/>
              <a:gd name="T4" fmla="*/ 214 w 602"/>
              <a:gd name="T5" fmla="*/ 59 h 291"/>
              <a:gd name="T6" fmla="*/ 215 w 602"/>
              <a:gd name="T7" fmla="*/ 225 h 291"/>
              <a:gd name="T8" fmla="*/ 324 w 602"/>
              <a:gd name="T9" fmla="*/ 271 h 291"/>
              <a:gd name="T10" fmla="*/ 355 w 602"/>
              <a:gd name="T11" fmla="*/ 254 h 291"/>
              <a:gd name="T12" fmla="*/ 425 w 602"/>
              <a:gd name="T13" fmla="*/ 291 h 291"/>
              <a:gd name="T14" fmla="*/ 469 w 602"/>
              <a:gd name="T15" fmla="*/ 290 h 291"/>
              <a:gd name="T16" fmla="*/ 553 w 602"/>
              <a:gd name="T17" fmla="*/ 254 h 291"/>
              <a:gd name="T18" fmla="*/ 602 w 602"/>
              <a:gd name="T19" fmla="*/ 288 h 291"/>
              <a:gd name="T20" fmla="*/ 602 w 602"/>
              <a:gd name="T21" fmla="*/ 109 h 291"/>
              <a:gd name="T22" fmla="*/ 586 w 602"/>
              <a:gd name="T23" fmla="*/ 4 h 291"/>
              <a:gd name="T24" fmla="*/ 5 w 602"/>
              <a:gd name="T25"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2" h="291">
                <a:moveTo>
                  <a:pt x="5" y="0"/>
                </a:moveTo>
                <a:lnTo>
                  <a:pt x="0" y="52"/>
                </a:lnTo>
                <a:lnTo>
                  <a:pt x="214" y="59"/>
                </a:lnTo>
                <a:lnTo>
                  <a:pt x="215" y="225"/>
                </a:lnTo>
                <a:lnTo>
                  <a:pt x="324" y="271"/>
                </a:lnTo>
                <a:lnTo>
                  <a:pt x="355" y="254"/>
                </a:lnTo>
                <a:lnTo>
                  <a:pt x="425" y="291"/>
                </a:lnTo>
                <a:lnTo>
                  <a:pt x="469" y="290"/>
                </a:lnTo>
                <a:lnTo>
                  <a:pt x="553" y="254"/>
                </a:lnTo>
                <a:lnTo>
                  <a:pt x="602" y="288"/>
                </a:lnTo>
                <a:lnTo>
                  <a:pt x="602" y="109"/>
                </a:lnTo>
                <a:lnTo>
                  <a:pt x="586" y="4"/>
                </a:lnTo>
                <a:lnTo>
                  <a:pt x="5" y="0"/>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34" name="Freeform 175"/>
          <p:cNvSpPr>
            <a:spLocks/>
          </p:cNvSpPr>
          <p:nvPr/>
        </p:nvSpPr>
        <p:spPr bwMode="auto">
          <a:xfrm>
            <a:off x="5080414" y="1817477"/>
            <a:ext cx="912634" cy="1100730"/>
          </a:xfrm>
          <a:custGeom>
            <a:avLst/>
            <a:gdLst>
              <a:gd name="T0" fmla="*/ 0 w 459"/>
              <a:gd name="T1" fmla="*/ 40 h 516"/>
              <a:gd name="T2" fmla="*/ 121 w 459"/>
              <a:gd name="T3" fmla="*/ 40 h 516"/>
              <a:gd name="T4" fmla="*/ 118 w 459"/>
              <a:gd name="T5" fmla="*/ 0 h 516"/>
              <a:gd name="T6" fmla="*/ 145 w 459"/>
              <a:gd name="T7" fmla="*/ 11 h 516"/>
              <a:gd name="T8" fmla="*/ 150 w 459"/>
              <a:gd name="T9" fmla="*/ 42 h 516"/>
              <a:gd name="T10" fmla="*/ 208 w 459"/>
              <a:gd name="T11" fmla="*/ 76 h 516"/>
              <a:gd name="T12" fmla="*/ 225 w 459"/>
              <a:gd name="T13" fmla="*/ 61 h 516"/>
              <a:gd name="T14" fmla="*/ 259 w 459"/>
              <a:gd name="T15" fmla="*/ 61 h 516"/>
              <a:gd name="T16" fmla="*/ 285 w 459"/>
              <a:gd name="T17" fmla="*/ 89 h 516"/>
              <a:gd name="T18" fmla="*/ 302 w 459"/>
              <a:gd name="T19" fmla="*/ 80 h 516"/>
              <a:gd name="T20" fmla="*/ 353 w 459"/>
              <a:gd name="T21" fmla="*/ 91 h 516"/>
              <a:gd name="T22" fmla="*/ 371 w 459"/>
              <a:gd name="T23" fmla="*/ 69 h 516"/>
              <a:gd name="T24" fmla="*/ 402 w 459"/>
              <a:gd name="T25" fmla="*/ 86 h 516"/>
              <a:gd name="T26" fmla="*/ 459 w 459"/>
              <a:gd name="T27" fmla="*/ 84 h 516"/>
              <a:gd name="T28" fmla="*/ 367 w 459"/>
              <a:gd name="T29" fmla="*/ 147 h 516"/>
              <a:gd name="T30" fmla="*/ 321 w 459"/>
              <a:gd name="T31" fmla="*/ 203 h 516"/>
              <a:gd name="T32" fmla="*/ 331 w 459"/>
              <a:gd name="T33" fmla="*/ 286 h 516"/>
              <a:gd name="T34" fmla="*/ 299 w 459"/>
              <a:gd name="T35" fmla="*/ 319 h 516"/>
              <a:gd name="T36" fmla="*/ 312 w 459"/>
              <a:gd name="T37" fmla="*/ 344 h 516"/>
              <a:gd name="T38" fmla="*/ 312 w 459"/>
              <a:gd name="T39" fmla="*/ 404 h 516"/>
              <a:gd name="T40" fmla="*/ 343 w 459"/>
              <a:gd name="T41" fmla="*/ 404 h 516"/>
              <a:gd name="T42" fmla="*/ 389 w 459"/>
              <a:gd name="T43" fmla="*/ 447 h 516"/>
              <a:gd name="T44" fmla="*/ 408 w 459"/>
              <a:gd name="T45" fmla="*/ 500 h 516"/>
              <a:gd name="T46" fmla="*/ 85 w 459"/>
              <a:gd name="T47" fmla="*/ 516 h 516"/>
              <a:gd name="T48" fmla="*/ 86 w 459"/>
              <a:gd name="T49" fmla="*/ 372 h 516"/>
              <a:gd name="T50" fmla="*/ 57 w 459"/>
              <a:gd name="T51" fmla="*/ 341 h 516"/>
              <a:gd name="T52" fmla="*/ 67 w 459"/>
              <a:gd name="T53" fmla="*/ 304 h 516"/>
              <a:gd name="T54" fmla="*/ 76 w 459"/>
              <a:gd name="T55" fmla="*/ 281 h 516"/>
              <a:gd name="T56" fmla="*/ 57 w 459"/>
              <a:gd name="T57" fmla="*/ 183 h 516"/>
              <a:gd name="T58" fmla="*/ 29 w 459"/>
              <a:gd name="T59" fmla="*/ 118 h 516"/>
              <a:gd name="T60" fmla="*/ 0 w 459"/>
              <a:gd name="T61" fmla="*/ 4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9" h="516">
                <a:moveTo>
                  <a:pt x="0" y="40"/>
                </a:moveTo>
                <a:lnTo>
                  <a:pt x="121" y="40"/>
                </a:lnTo>
                <a:lnTo>
                  <a:pt x="118" y="0"/>
                </a:lnTo>
                <a:lnTo>
                  <a:pt x="145" y="11"/>
                </a:lnTo>
                <a:lnTo>
                  <a:pt x="150" y="42"/>
                </a:lnTo>
                <a:lnTo>
                  <a:pt x="208" y="76"/>
                </a:lnTo>
                <a:lnTo>
                  <a:pt x="225" y="61"/>
                </a:lnTo>
                <a:lnTo>
                  <a:pt x="259" y="61"/>
                </a:lnTo>
                <a:lnTo>
                  <a:pt x="285" y="89"/>
                </a:lnTo>
                <a:lnTo>
                  <a:pt x="302" y="80"/>
                </a:lnTo>
                <a:lnTo>
                  <a:pt x="353" y="91"/>
                </a:lnTo>
                <a:lnTo>
                  <a:pt x="371" y="69"/>
                </a:lnTo>
                <a:lnTo>
                  <a:pt x="402" y="86"/>
                </a:lnTo>
                <a:lnTo>
                  <a:pt x="459" y="84"/>
                </a:lnTo>
                <a:lnTo>
                  <a:pt x="367" y="147"/>
                </a:lnTo>
                <a:lnTo>
                  <a:pt x="321" y="203"/>
                </a:lnTo>
                <a:lnTo>
                  <a:pt x="331" y="286"/>
                </a:lnTo>
                <a:lnTo>
                  <a:pt x="299" y="319"/>
                </a:lnTo>
                <a:lnTo>
                  <a:pt x="312" y="344"/>
                </a:lnTo>
                <a:lnTo>
                  <a:pt x="312" y="404"/>
                </a:lnTo>
                <a:lnTo>
                  <a:pt x="343" y="404"/>
                </a:lnTo>
                <a:lnTo>
                  <a:pt x="389" y="447"/>
                </a:lnTo>
                <a:lnTo>
                  <a:pt x="408" y="500"/>
                </a:lnTo>
                <a:lnTo>
                  <a:pt x="85" y="516"/>
                </a:lnTo>
                <a:lnTo>
                  <a:pt x="86" y="372"/>
                </a:lnTo>
                <a:lnTo>
                  <a:pt x="57" y="341"/>
                </a:lnTo>
                <a:lnTo>
                  <a:pt x="67" y="304"/>
                </a:lnTo>
                <a:lnTo>
                  <a:pt x="76" y="281"/>
                </a:lnTo>
                <a:lnTo>
                  <a:pt x="57" y="183"/>
                </a:lnTo>
                <a:lnTo>
                  <a:pt x="29" y="118"/>
                </a:lnTo>
                <a:lnTo>
                  <a:pt x="0" y="40"/>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35" name="Freeform 226"/>
          <p:cNvSpPr>
            <a:spLocks/>
          </p:cNvSpPr>
          <p:nvPr/>
        </p:nvSpPr>
        <p:spPr bwMode="auto">
          <a:xfrm>
            <a:off x="1654560" y="2770603"/>
            <a:ext cx="1169125" cy="1950082"/>
          </a:xfrm>
          <a:custGeom>
            <a:avLst/>
            <a:gdLst>
              <a:gd name="T0" fmla="*/ 45 w 588"/>
              <a:gd name="T1" fmla="*/ 0 h 904"/>
              <a:gd name="T2" fmla="*/ 314 w 588"/>
              <a:gd name="T3" fmla="*/ 54 h 904"/>
              <a:gd name="T4" fmla="*/ 256 w 588"/>
              <a:gd name="T5" fmla="*/ 319 h 904"/>
              <a:gd name="T6" fmla="*/ 559 w 588"/>
              <a:gd name="T7" fmla="*/ 725 h 904"/>
              <a:gd name="T8" fmla="*/ 588 w 588"/>
              <a:gd name="T9" fmla="*/ 776 h 904"/>
              <a:gd name="T10" fmla="*/ 558 w 588"/>
              <a:gd name="T11" fmla="*/ 801 h 904"/>
              <a:gd name="T12" fmla="*/ 539 w 588"/>
              <a:gd name="T13" fmla="*/ 846 h 904"/>
              <a:gd name="T14" fmla="*/ 522 w 588"/>
              <a:gd name="T15" fmla="*/ 873 h 904"/>
              <a:gd name="T16" fmla="*/ 540 w 588"/>
              <a:gd name="T17" fmla="*/ 896 h 904"/>
              <a:gd name="T18" fmla="*/ 510 w 588"/>
              <a:gd name="T19" fmla="*/ 904 h 904"/>
              <a:gd name="T20" fmla="*/ 331 w 588"/>
              <a:gd name="T21" fmla="*/ 898 h 904"/>
              <a:gd name="T22" fmla="*/ 320 w 588"/>
              <a:gd name="T23" fmla="*/ 845 h 904"/>
              <a:gd name="T24" fmla="*/ 289 w 588"/>
              <a:gd name="T25" fmla="*/ 806 h 904"/>
              <a:gd name="T26" fmla="*/ 266 w 588"/>
              <a:gd name="T27" fmla="*/ 792 h 904"/>
              <a:gd name="T28" fmla="*/ 259 w 588"/>
              <a:gd name="T29" fmla="*/ 765 h 904"/>
              <a:gd name="T30" fmla="*/ 240 w 588"/>
              <a:gd name="T31" fmla="*/ 749 h 904"/>
              <a:gd name="T32" fmla="*/ 221 w 588"/>
              <a:gd name="T33" fmla="*/ 730 h 904"/>
              <a:gd name="T34" fmla="*/ 216 w 588"/>
              <a:gd name="T35" fmla="*/ 709 h 904"/>
              <a:gd name="T36" fmla="*/ 198 w 588"/>
              <a:gd name="T37" fmla="*/ 695 h 904"/>
              <a:gd name="T38" fmla="*/ 171 w 588"/>
              <a:gd name="T39" fmla="*/ 703 h 904"/>
              <a:gd name="T40" fmla="*/ 139 w 588"/>
              <a:gd name="T41" fmla="*/ 692 h 904"/>
              <a:gd name="T42" fmla="*/ 139 w 588"/>
              <a:gd name="T43" fmla="*/ 680 h 904"/>
              <a:gd name="T44" fmla="*/ 138 w 588"/>
              <a:gd name="T45" fmla="*/ 655 h 904"/>
              <a:gd name="T46" fmla="*/ 125 w 588"/>
              <a:gd name="T47" fmla="*/ 628 h 904"/>
              <a:gd name="T48" fmla="*/ 124 w 588"/>
              <a:gd name="T49" fmla="*/ 605 h 904"/>
              <a:gd name="T50" fmla="*/ 110 w 588"/>
              <a:gd name="T51" fmla="*/ 585 h 904"/>
              <a:gd name="T52" fmla="*/ 114 w 588"/>
              <a:gd name="T53" fmla="*/ 567 h 904"/>
              <a:gd name="T54" fmla="*/ 75 w 588"/>
              <a:gd name="T55" fmla="*/ 521 h 904"/>
              <a:gd name="T56" fmla="*/ 75 w 588"/>
              <a:gd name="T57" fmla="*/ 495 h 904"/>
              <a:gd name="T58" fmla="*/ 95 w 588"/>
              <a:gd name="T59" fmla="*/ 485 h 904"/>
              <a:gd name="T60" fmla="*/ 95 w 588"/>
              <a:gd name="T61" fmla="*/ 468 h 904"/>
              <a:gd name="T62" fmla="*/ 75 w 588"/>
              <a:gd name="T63" fmla="*/ 463 h 904"/>
              <a:gd name="T64" fmla="*/ 66 w 588"/>
              <a:gd name="T65" fmla="*/ 439 h 904"/>
              <a:gd name="T66" fmla="*/ 56 w 588"/>
              <a:gd name="T67" fmla="*/ 394 h 904"/>
              <a:gd name="T68" fmla="*/ 85 w 588"/>
              <a:gd name="T69" fmla="*/ 419 h 904"/>
              <a:gd name="T70" fmla="*/ 74 w 588"/>
              <a:gd name="T71" fmla="*/ 387 h 904"/>
              <a:gd name="T72" fmla="*/ 95 w 588"/>
              <a:gd name="T73" fmla="*/ 387 h 904"/>
              <a:gd name="T74" fmla="*/ 95 w 588"/>
              <a:gd name="T75" fmla="*/ 365 h 904"/>
              <a:gd name="T76" fmla="*/ 74 w 588"/>
              <a:gd name="T77" fmla="*/ 349 h 904"/>
              <a:gd name="T78" fmla="*/ 64 w 588"/>
              <a:gd name="T79" fmla="*/ 370 h 904"/>
              <a:gd name="T80" fmla="*/ 45 w 588"/>
              <a:gd name="T81" fmla="*/ 364 h 904"/>
              <a:gd name="T82" fmla="*/ 7 w 588"/>
              <a:gd name="T83" fmla="*/ 261 h 904"/>
              <a:gd name="T84" fmla="*/ 18 w 588"/>
              <a:gd name="T85" fmla="*/ 188 h 904"/>
              <a:gd name="T86" fmla="*/ 0 w 588"/>
              <a:gd name="T87" fmla="*/ 147 h 904"/>
              <a:gd name="T88" fmla="*/ 8 w 588"/>
              <a:gd name="T89" fmla="*/ 116 h 904"/>
              <a:gd name="T90" fmla="*/ 27 w 588"/>
              <a:gd name="T91" fmla="*/ 109 h 904"/>
              <a:gd name="T92" fmla="*/ 45 w 588"/>
              <a:gd name="T93" fmla="*/ 62 h 904"/>
              <a:gd name="T94" fmla="*/ 45 w 588"/>
              <a:gd name="T95"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88" h="904">
                <a:moveTo>
                  <a:pt x="45" y="0"/>
                </a:moveTo>
                <a:lnTo>
                  <a:pt x="314" y="54"/>
                </a:lnTo>
                <a:lnTo>
                  <a:pt x="256" y="319"/>
                </a:lnTo>
                <a:lnTo>
                  <a:pt x="559" y="725"/>
                </a:lnTo>
                <a:lnTo>
                  <a:pt x="588" y="776"/>
                </a:lnTo>
                <a:lnTo>
                  <a:pt x="558" y="801"/>
                </a:lnTo>
                <a:lnTo>
                  <a:pt x="539" y="846"/>
                </a:lnTo>
                <a:lnTo>
                  <a:pt x="522" y="873"/>
                </a:lnTo>
                <a:lnTo>
                  <a:pt x="540" y="896"/>
                </a:lnTo>
                <a:lnTo>
                  <a:pt x="510" y="904"/>
                </a:lnTo>
                <a:lnTo>
                  <a:pt x="331" y="898"/>
                </a:lnTo>
                <a:lnTo>
                  <a:pt x="320" y="845"/>
                </a:lnTo>
                <a:lnTo>
                  <a:pt x="289" y="806"/>
                </a:lnTo>
                <a:lnTo>
                  <a:pt x="266" y="792"/>
                </a:lnTo>
                <a:lnTo>
                  <a:pt x="259" y="765"/>
                </a:lnTo>
                <a:lnTo>
                  <a:pt x="240" y="749"/>
                </a:lnTo>
                <a:lnTo>
                  <a:pt x="221" y="730"/>
                </a:lnTo>
                <a:lnTo>
                  <a:pt x="216" y="709"/>
                </a:lnTo>
                <a:lnTo>
                  <a:pt x="198" y="695"/>
                </a:lnTo>
                <a:lnTo>
                  <a:pt x="171" y="703"/>
                </a:lnTo>
                <a:lnTo>
                  <a:pt x="139" y="692"/>
                </a:lnTo>
                <a:lnTo>
                  <a:pt x="139" y="680"/>
                </a:lnTo>
                <a:lnTo>
                  <a:pt x="138" y="655"/>
                </a:lnTo>
                <a:lnTo>
                  <a:pt x="125" y="628"/>
                </a:lnTo>
                <a:lnTo>
                  <a:pt x="124" y="605"/>
                </a:lnTo>
                <a:lnTo>
                  <a:pt x="110" y="585"/>
                </a:lnTo>
                <a:lnTo>
                  <a:pt x="114" y="567"/>
                </a:lnTo>
                <a:lnTo>
                  <a:pt x="75" y="521"/>
                </a:lnTo>
                <a:lnTo>
                  <a:pt x="75" y="495"/>
                </a:lnTo>
                <a:lnTo>
                  <a:pt x="95" y="485"/>
                </a:lnTo>
                <a:lnTo>
                  <a:pt x="95" y="468"/>
                </a:lnTo>
                <a:lnTo>
                  <a:pt x="75" y="463"/>
                </a:lnTo>
                <a:lnTo>
                  <a:pt x="66" y="439"/>
                </a:lnTo>
                <a:lnTo>
                  <a:pt x="56" y="394"/>
                </a:lnTo>
                <a:lnTo>
                  <a:pt x="85" y="419"/>
                </a:lnTo>
                <a:lnTo>
                  <a:pt x="74" y="387"/>
                </a:lnTo>
                <a:lnTo>
                  <a:pt x="95" y="387"/>
                </a:lnTo>
                <a:lnTo>
                  <a:pt x="95" y="365"/>
                </a:lnTo>
                <a:lnTo>
                  <a:pt x="74" y="349"/>
                </a:lnTo>
                <a:lnTo>
                  <a:pt x="64" y="370"/>
                </a:lnTo>
                <a:lnTo>
                  <a:pt x="45" y="364"/>
                </a:lnTo>
                <a:lnTo>
                  <a:pt x="7" y="261"/>
                </a:lnTo>
                <a:lnTo>
                  <a:pt x="18" y="188"/>
                </a:lnTo>
                <a:lnTo>
                  <a:pt x="0" y="147"/>
                </a:lnTo>
                <a:lnTo>
                  <a:pt x="8" y="116"/>
                </a:lnTo>
                <a:lnTo>
                  <a:pt x="27" y="109"/>
                </a:lnTo>
                <a:lnTo>
                  <a:pt x="45" y="62"/>
                </a:lnTo>
                <a:lnTo>
                  <a:pt x="45" y="0"/>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36" name="Freeform 228"/>
          <p:cNvSpPr>
            <a:spLocks/>
          </p:cNvSpPr>
          <p:nvPr/>
        </p:nvSpPr>
        <p:spPr bwMode="auto">
          <a:xfrm>
            <a:off x="1958772" y="1572159"/>
            <a:ext cx="882808" cy="701823"/>
          </a:xfrm>
          <a:custGeom>
            <a:avLst/>
            <a:gdLst>
              <a:gd name="T0" fmla="*/ 113 w 444"/>
              <a:gd name="T1" fmla="*/ 0 h 329"/>
              <a:gd name="T2" fmla="*/ 203 w 444"/>
              <a:gd name="T3" fmla="*/ 26 h 329"/>
              <a:gd name="T4" fmla="*/ 273 w 444"/>
              <a:gd name="T5" fmla="*/ 43 h 329"/>
              <a:gd name="T6" fmla="*/ 307 w 444"/>
              <a:gd name="T7" fmla="*/ 50 h 329"/>
              <a:gd name="T8" fmla="*/ 342 w 444"/>
              <a:gd name="T9" fmla="*/ 54 h 329"/>
              <a:gd name="T10" fmla="*/ 388 w 444"/>
              <a:gd name="T11" fmla="*/ 64 h 329"/>
              <a:gd name="T12" fmla="*/ 444 w 444"/>
              <a:gd name="T13" fmla="*/ 73 h 329"/>
              <a:gd name="T14" fmla="*/ 408 w 444"/>
              <a:gd name="T15" fmla="*/ 329 h 329"/>
              <a:gd name="T16" fmla="*/ 236 w 444"/>
              <a:gd name="T17" fmla="*/ 292 h 329"/>
              <a:gd name="T18" fmla="*/ 212 w 444"/>
              <a:gd name="T19" fmla="*/ 309 h 329"/>
              <a:gd name="T20" fmla="*/ 181 w 444"/>
              <a:gd name="T21" fmla="*/ 283 h 329"/>
              <a:gd name="T22" fmla="*/ 154 w 444"/>
              <a:gd name="T23" fmla="*/ 309 h 329"/>
              <a:gd name="T24" fmla="*/ 128 w 444"/>
              <a:gd name="T25" fmla="*/ 288 h 329"/>
              <a:gd name="T26" fmla="*/ 58 w 444"/>
              <a:gd name="T27" fmla="*/ 283 h 329"/>
              <a:gd name="T28" fmla="*/ 67 w 444"/>
              <a:gd name="T29" fmla="*/ 242 h 329"/>
              <a:gd name="T30" fmla="*/ 15 w 444"/>
              <a:gd name="T31" fmla="*/ 238 h 329"/>
              <a:gd name="T32" fmla="*/ 11 w 444"/>
              <a:gd name="T33" fmla="*/ 214 h 329"/>
              <a:gd name="T34" fmla="*/ 21 w 444"/>
              <a:gd name="T35" fmla="*/ 190 h 329"/>
              <a:gd name="T36" fmla="*/ 8 w 444"/>
              <a:gd name="T37" fmla="*/ 167 h 329"/>
              <a:gd name="T38" fmla="*/ 10 w 444"/>
              <a:gd name="T39" fmla="*/ 103 h 329"/>
              <a:gd name="T40" fmla="*/ 0 w 444"/>
              <a:gd name="T41" fmla="*/ 53 h 329"/>
              <a:gd name="T42" fmla="*/ 6 w 444"/>
              <a:gd name="T43" fmla="*/ 34 h 329"/>
              <a:gd name="T44" fmla="*/ 28 w 444"/>
              <a:gd name="T45" fmla="*/ 43 h 329"/>
              <a:gd name="T46" fmla="*/ 52 w 444"/>
              <a:gd name="T47" fmla="*/ 71 h 329"/>
              <a:gd name="T48" fmla="*/ 96 w 444"/>
              <a:gd name="T49" fmla="*/ 78 h 329"/>
              <a:gd name="T50" fmla="*/ 107 w 444"/>
              <a:gd name="T51" fmla="*/ 102 h 329"/>
              <a:gd name="T52" fmla="*/ 86 w 444"/>
              <a:gd name="T53" fmla="*/ 102 h 329"/>
              <a:gd name="T54" fmla="*/ 83 w 444"/>
              <a:gd name="T55" fmla="*/ 122 h 329"/>
              <a:gd name="T56" fmla="*/ 96 w 444"/>
              <a:gd name="T57" fmla="*/ 124 h 329"/>
              <a:gd name="T58" fmla="*/ 101 w 444"/>
              <a:gd name="T59" fmla="*/ 144 h 329"/>
              <a:gd name="T60" fmla="*/ 75 w 444"/>
              <a:gd name="T61" fmla="*/ 160 h 329"/>
              <a:gd name="T62" fmla="*/ 75 w 444"/>
              <a:gd name="T63" fmla="*/ 174 h 329"/>
              <a:gd name="T64" fmla="*/ 104 w 444"/>
              <a:gd name="T65" fmla="*/ 174 h 329"/>
              <a:gd name="T66" fmla="*/ 113 w 444"/>
              <a:gd name="T67" fmla="*/ 138 h 329"/>
              <a:gd name="T68" fmla="*/ 135 w 444"/>
              <a:gd name="T69" fmla="*/ 117 h 329"/>
              <a:gd name="T70" fmla="*/ 107 w 444"/>
              <a:gd name="T71" fmla="*/ 61 h 329"/>
              <a:gd name="T72" fmla="*/ 125 w 444"/>
              <a:gd name="T73" fmla="*/ 44 h 329"/>
              <a:gd name="T74" fmla="*/ 113 w 444"/>
              <a:gd name="T75"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4" h="329">
                <a:moveTo>
                  <a:pt x="113" y="0"/>
                </a:moveTo>
                <a:lnTo>
                  <a:pt x="203" y="26"/>
                </a:lnTo>
                <a:lnTo>
                  <a:pt x="273" y="43"/>
                </a:lnTo>
                <a:lnTo>
                  <a:pt x="307" y="50"/>
                </a:lnTo>
                <a:lnTo>
                  <a:pt x="342" y="54"/>
                </a:lnTo>
                <a:lnTo>
                  <a:pt x="388" y="64"/>
                </a:lnTo>
                <a:lnTo>
                  <a:pt x="444" y="73"/>
                </a:lnTo>
                <a:lnTo>
                  <a:pt x="408" y="329"/>
                </a:lnTo>
                <a:lnTo>
                  <a:pt x="236" y="292"/>
                </a:lnTo>
                <a:lnTo>
                  <a:pt x="212" y="309"/>
                </a:lnTo>
                <a:lnTo>
                  <a:pt x="181" y="283"/>
                </a:lnTo>
                <a:lnTo>
                  <a:pt x="154" y="309"/>
                </a:lnTo>
                <a:lnTo>
                  <a:pt x="128" y="288"/>
                </a:lnTo>
                <a:lnTo>
                  <a:pt x="58" y="283"/>
                </a:lnTo>
                <a:lnTo>
                  <a:pt x="67" y="242"/>
                </a:lnTo>
                <a:lnTo>
                  <a:pt x="15" y="238"/>
                </a:lnTo>
                <a:lnTo>
                  <a:pt x="11" y="214"/>
                </a:lnTo>
                <a:lnTo>
                  <a:pt x="21" y="190"/>
                </a:lnTo>
                <a:lnTo>
                  <a:pt x="8" y="167"/>
                </a:lnTo>
                <a:lnTo>
                  <a:pt x="10" y="103"/>
                </a:lnTo>
                <a:lnTo>
                  <a:pt x="0" y="53"/>
                </a:lnTo>
                <a:lnTo>
                  <a:pt x="6" y="34"/>
                </a:lnTo>
                <a:lnTo>
                  <a:pt x="28" y="43"/>
                </a:lnTo>
                <a:lnTo>
                  <a:pt x="52" y="71"/>
                </a:lnTo>
                <a:lnTo>
                  <a:pt x="96" y="78"/>
                </a:lnTo>
                <a:lnTo>
                  <a:pt x="107" y="102"/>
                </a:lnTo>
                <a:lnTo>
                  <a:pt x="86" y="102"/>
                </a:lnTo>
                <a:lnTo>
                  <a:pt x="83" y="122"/>
                </a:lnTo>
                <a:lnTo>
                  <a:pt x="96" y="124"/>
                </a:lnTo>
                <a:lnTo>
                  <a:pt x="101" y="144"/>
                </a:lnTo>
                <a:lnTo>
                  <a:pt x="75" y="160"/>
                </a:lnTo>
                <a:lnTo>
                  <a:pt x="75" y="174"/>
                </a:lnTo>
                <a:lnTo>
                  <a:pt x="104" y="174"/>
                </a:lnTo>
                <a:lnTo>
                  <a:pt x="113" y="138"/>
                </a:lnTo>
                <a:lnTo>
                  <a:pt x="135" y="117"/>
                </a:lnTo>
                <a:lnTo>
                  <a:pt x="107" y="61"/>
                </a:lnTo>
                <a:lnTo>
                  <a:pt x="125" y="44"/>
                </a:lnTo>
                <a:lnTo>
                  <a:pt x="113" y="0"/>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37" name="Freeform 230"/>
          <p:cNvSpPr>
            <a:spLocks/>
          </p:cNvSpPr>
          <p:nvPr/>
        </p:nvSpPr>
        <p:spPr bwMode="auto">
          <a:xfrm>
            <a:off x="2652690" y="1725750"/>
            <a:ext cx="789358" cy="1375914"/>
          </a:xfrm>
          <a:custGeom>
            <a:avLst/>
            <a:gdLst>
              <a:gd name="T0" fmla="*/ 96 w 397"/>
              <a:gd name="T1" fmla="*/ 0 h 645"/>
              <a:gd name="T2" fmla="*/ 60 w 397"/>
              <a:gd name="T3" fmla="*/ 253 h 645"/>
              <a:gd name="T4" fmla="*/ 98 w 397"/>
              <a:gd name="T5" fmla="*/ 306 h 645"/>
              <a:gd name="T6" fmla="*/ 39 w 397"/>
              <a:gd name="T7" fmla="*/ 362 h 645"/>
              <a:gd name="T8" fmla="*/ 32 w 397"/>
              <a:gd name="T9" fmla="*/ 402 h 645"/>
              <a:gd name="T10" fmla="*/ 49 w 397"/>
              <a:gd name="T11" fmla="*/ 430 h 645"/>
              <a:gd name="T12" fmla="*/ 32 w 397"/>
              <a:gd name="T13" fmla="*/ 444 h 645"/>
              <a:gd name="T14" fmla="*/ 0 w 397"/>
              <a:gd name="T15" fmla="*/ 591 h 645"/>
              <a:gd name="T16" fmla="*/ 190 w 397"/>
              <a:gd name="T17" fmla="*/ 621 h 645"/>
              <a:gd name="T18" fmla="*/ 369 w 397"/>
              <a:gd name="T19" fmla="*/ 645 h 645"/>
              <a:gd name="T20" fmla="*/ 387 w 397"/>
              <a:gd name="T21" fmla="*/ 513 h 645"/>
              <a:gd name="T22" fmla="*/ 397 w 397"/>
              <a:gd name="T23" fmla="*/ 440 h 645"/>
              <a:gd name="T24" fmla="*/ 379 w 397"/>
              <a:gd name="T25" fmla="*/ 413 h 645"/>
              <a:gd name="T26" fmla="*/ 338 w 397"/>
              <a:gd name="T27" fmla="*/ 421 h 645"/>
              <a:gd name="T28" fmla="*/ 285 w 397"/>
              <a:gd name="T29" fmla="*/ 427 h 645"/>
              <a:gd name="T30" fmla="*/ 275 w 397"/>
              <a:gd name="T31" fmla="*/ 367 h 645"/>
              <a:gd name="T32" fmla="*/ 211 w 397"/>
              <a:gd name="T33" fmla="*/ 318 h 645"/>
              <a:gd name="T34" fmla="*/ 220 w 397"/>
              <a:gd name="T35" fmla="*/ 286 h 645"/>
              <a:gd name="T36" fmla="*/ 226 w 397"/>
              <a:gd name="T37" fmla="*/ 231 h 645"/>
              <a:gd name="T38" fmla="*/ 143 w 397"/>
              <a:gd name="T39" fmla="*/ 113 h 645"/>
              <a:gd name="T40" fmla="*/ 154 w 397"/>
              <a:gd name="T41" fmla="*/ 8 h 645"/>
              <a:gd name="T42" fmla="*/ 96 w 397"/>
              <a:gd name="T43"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7" h="645">
                <a:moveTo>
                  <a:pt x="96" y="0"/>
                </a:moveTo>
                <a:lnTo>
                  <a:pt x="60" y="253"/>
                </a:lnTo>
                <a:lnTo>
                  <a:pt x="98" y="306"/>
                </a:lnTo>
                <a:lnTo>
                  <a:pt x="39" y="362"/>
                </a:lnTo>
                <a:lnTo>
                  <a:pt x="32" y="402"/>
                </a:lnTo>
                <a:lnTo>
                  <a:pt x="49" y="430"/>
                </a:lnTo>
                <a:lnTo>
                  <a:pt x="32" y="444"/>
                </a:lnTo>
                <a:lnTo>
                  <a:pt x="0" y="591"/>
                </a:lnTo>
                <a:lnTo>
                  <a:pt x="190" y="621"/>
                </a:lnTo>
                <a:lnTo>
                  <a:pt x="369" y="645"/>
                </a:lnTo>
                <a:lnTo>
                  <a:pt x="387" y="513"/>
                </a:lnTo>
                <a:lnTo>
                  <a:pt x="397" y="440"/>
                </a:lnTo>
                <a:lnTo>
                  <a:pt x="379" y="413"/>
                </a:lnTo>
                <a:lnTo>
                  <a:pt x="338" y="421"/>
                </a:lnTo>
                <a:lnTo>
                  <a:pt x="285" y="427"/>
                </a:lnTo>
                <a:lnTo>
                  <a:pt x="275" y="367"/>
                </a:lnTo>
                <a:lnTo>
                  <a:pt x="211" y="318"/>
                </a:lnTo>
                <a:lnTo>
                  <a:pt x="220" y="286"/>
                </a:lnTo>
                <a:lnTo>
                  <a:pt x="226" y="231"/>
                </a:lnTo>
                <a:lnTo>
                  <a:pt x="143" y="113"/>
                </a:lnTo>
                <a:lnTo>
                  <a:pt x="154" y="8"/>
                </a:lnTo>
                <a:lnTo>
                  <a:pt x="96" y="0"/>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38" name="Freeform 232"/>
          <p:cNvSpPr>
            <a:spLocks/>
          </p:cNvSpPr>
          <p:nvPr/>
        </p:nvSpPr>
        <p:spPr bwMode="auto">
          <a:xfrm>
            <a:off x="2167543" y="2899009"/>
            <a:ext cx="884797" cy="1427110"/>
          </a:xfrm>
          <a:custGeom>
            <a:avLst/>
            <a:gdLst>
              <a:gd name="T0" fmla="*/ 57 w 445"/>
              <a:gd name="T1" fmla="*/ 0 h 669"/>
              <a:gd name="T2" fmla="*/ 0 w 445"/>
              <a:gd name="T3" fmla="*/ 264 h 669"/>
              <a:gd name="T4" fmla="*/ 302 w 445"/>
              <a:gd name="T5" fmla="*/ 669 h 669"/>
              <a:gd name="T6" fmla="*/ 321 w 445"/>
              <a:gd name="T7" fmla="*/ 651 h 669"/>
              <a:gd name="T8" fmla="*/ 320 w 445"/>
              <a:gd name="T9" fmla="*/ 572 h 669"/>
              <a:gd name="T10" fmla="*/ 358 w 445"/>
              <a:gd name="T11" fmla="*/ 577 h 669"/>
              <a:gd name="T12" fmla="*/ 396 w 445"/>
              <a:gd name="T13" fmla="*/ 333 h 669"/>
              <a:gd name="T14" fmla="*/ 423 w 445"/>
              <a:gd name="T15" fmla="*/ 165 h 669"/>
              <a:gd name="T16" fmla="*/ 430 w 445"/>
              <a:gd name="T17" fmla="*/ 114 h 669"/>
              <a:gd name="T18" fmla="*/ 445 w 445"/>
              <a:gd name="T19" fmla="*/ 70 h 669"/>
              <a:gd name="T20" fmla="*/ 245 w 445"/>
              <a:gd name="T21" fmla="*/ 41 h 669"/>
              <a:gd name="T22" fmla="*/ 57 w 445"/>
              <a:gd name="T23"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5" h="669">
                <a:moveTo>
                  <a:pt x="57" y="0"/>
                </a:moveTo>
                <a:lnTo>
                  <a:pt x="0" y="264"/>
                </a:lnTo>
                <a:lnTo>
                  <a:pt x="302" y="669"/>
                </a:lnTo>
                <a:lnTo>
                  <a:pt x="321" y="651"/>
                </a:lnTo>
                <a:lnTo>
                  <a:pt x="320" y="572"/>
                </a:lnTo>
                <a:lnTo>
                  <a:pt x="358" y="577"/>
                </a:lnTo>
                <a:lnTo>
                  <a:pt x="396" y="333"/>
                </a:lnTo>
                <a:lnTo>
                  <a:pt x="423" y="165"/>
                </a:lnTo>
                <a:lnTo>
                  <a:pt x="430" y="114"/>
                </a:lnTo>
                <a:lnTo>
                  <a:pt x="445" y="70"/>
                </a:lnTo>
                <a:lnTo>
                  <a:pt x="245" y="41"/>
                </a:lnTo>
                <a:lnTo>
                  <a:pt x="57" y="0"/>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39" name="Freeform 234"/>
          <p:cNvSpPr>
            <a:spLocks/>
          </p:cNvSpPr>
          <p:nvPr/>
        </p:nvSpPr>
        <p:spPr bwMode="auto">
          <a:xfrm>
            <a:off x="2929065" y="1734282"/>
            <a:ext cx="1387838" cy="927942"/>
          </a:xfrm>
          <a:custGeom>
            <a:avLst/>
            <a:gdLst>
              <a:gd name="T0" fmla="*/ 11 w 698"/>
              <a:gd name="T1" fmla="*/ 0 h 435"/>
              <a:gd name="T2" fmla="*/ 147 w 698"/>
              <a:gd name="T3" fmla="*/ 18 h 435"/>
              <a:gd name="T4" fmla="*/ 231 w 698"/>
              <a:gd name="T5" fmla="*/ 29 h 435"/>
              <a:gd name="T6" fmla="*/ 340 w 698"/>
              <a:gd name="T7" fmla="*/ 41 h 435"/>
              <a:gd name="T8" fmla="*/ 441 w 698"/>
              <a:gd name="T9" fmla="*/ 50 h 435"/>
              <a:gd name="T10" fmla="*/ 615 w 698"/>
              <a:gd name="T11" fmla="*/ 63 h 435"/>
              <a:gd name="T12" fmla="*/ 698 w 698"/>
              <a:gd name="T13" fmla="*/ 69 h 435"/>
              <a:gd name="T14" fmla="*/ 695 w 698"/>
              <a:gd name="T15" fmla="*/ 423 h 435"/>
              <a:gd name="T16" fmla="*/ 267 w 698"/>
              <a:gd name="T17" fmla="*/ 387 h 435"/>
              <a:gd name="T18" fmla="*/ 258 w 698"/>
              <a:gd name="T19" fmla="*/ 435 h 435"/>
              <a:gd name="T20" fmla="*/ 241 w 698"/>
              <a:gd name="T21" fmla="*/ 412 h 435"/>
              <a:gd name="T22" fmla="*/ 202 w 698"/>
              <a:gd name="T23" fmla="*/ 416 h 435"/>
              <a:gd name="T24" fmla="*/ 146 w 698"/>
              <a:gd name="T25" fmla="*/ 424 h 435"/>
              <a:gd name="T26" fmla="*/ 136 w 698"/>
              <a:gd name="T27" fmla="*/ 363 h 435"/>
              <a:gd name="T28" fmla="*/ 70 w 698"/>
              <a:gd name="T29" fmla="*/ 313 h 435"/>
              <a:gd name="T30" fmla="*/ 81 w 698"/>
              <a:gd name="T31" fmla="*/ 267 h 435"/>
              <a:gd name="T32" fmla="*/ 87 w 698"/>
              <a:gd name="T33" fmla="*/ 230 h 435"/>
              <a:gd name="T34" fmla="*/ 0 w 698"/>
              <a:gd name="T35" fmla="*/ 108 h 435"/>
              <a:gd name="T36" fmla="*/ 11 w 698"/>
              <a:gd name="T3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8" h="435">
                <a:moveTo>
                  <a:pt x="11" y="0"/>
                </a:moveTo>
                <a:lnTo>
                  <a:pt x="147" y="18"/>
                </a:lnTo>
                <a:lnTo>
                  <a:pt x="231" y="29"/>
                </a:lnTo>
                <a:lnTo>
                  <a:pt x="340" y="41"/>
                </a:lnTo>
                <a:lnTo>
                  <a:pt x="441" y="50"/>
                </a:lnTo>
                <a:lnTo>
                  <a:pt x="615" y="63"/>
                </a:lnTo>
                <a:lnTo>
                  <a:pt x="698" y="69"/>
                </a:lnTo>
                <a:lnTo>
                  <a:pt x="695" y="423"/>
                </a:lnTo>
                <a:lnTo>
                  <a:pt x="267" y="387"/>
                </a:lnTo>
                <a:lnTo>
                  <a:pt x="258" y="435"/>
                </a:lnTo>
                <a:lnTo>
                  <a:pt x="241" y="412"/>
                </a:lnTo>
                <a:lnTo>
                  <a:pt x="202" y="416"/>
                </a:lnTo>
                <a:lnTo>
                  <a:pt x="146" y="424"/>
                </a:lnTo>
                <a:lnTo>
                  <a:pt x="136" y="363"/>
                </a:lnTo>
                <a:lnTo>
                  <a:pt x="70" y="313"/>
                </a:lnTo>
                <a:lnTo>
                  <a:pt x="81" y="267"/>
                </a:lnTo>
                <a:lnTo>
                  <a:pt x="87" y="230"/>
                </a:lnTo>
                <a:lnTo>
                  <a:pt x="0" y="108"/>
                </a:lnTo>
                <a:lnTo>
                  <a:pt x="11" y="0"/>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40" name="Freeform 236"/>
          <p:cNvSpPr>
            <a:spLocks/>
          </p:cNvSpPr>
          <p:nvPr/>
        </p:nvSpPr>
        <p:spPr bwMode="auto">
          <a:xfrm>
            <a:off x="3358540" y="2551297"/>
            <a:ext cx="948423" cy="825548"/>
          </a:xfrm>
          <a:custGeom>
            <a:avLst/>
            <a:gdLst>
              <a:gd name="T0" fmla="*/ 47 w 477"/>
              <a:gd name="T1" fmla="*/ 0 h 387"/>
              <a:gd name="T2" fmla="*/ 29 w 477"/>
              <a:gd name="T3" fmla="*/ 146 h 387"/>
              <a:gd name="T4" fmla="*/ 0 w 477"/>
              <a:gd name="T5" fmla="*/ 351 h 387"/>
              <a:gd name="T6" fmla="*/ 138 w 477"/>
              <a:gd name="T7" fmla="*/ 362 h 387"/>
              <a:gd name="T8" fmla="*/ 462 w 477"/>
              <a:gd name="T9" fmla="*/ 387 h 387"/>
              <a:gd name="T10" fmla="*/ 477 w 477"/>
              <a:gd name="T11" fmla="*/ 40 h 387"/>
              <a:gd name="T12" fmla="*/ 47 w 477"/>
              <a:gd name="T13" fmla="*/ 0 h 387"/>
            </a:gdLst>
            <a:ahLst/>
            <a:cxnLst>
              <a:cxn ang="0">
                <a:pos x="T0" y="T1"/>
              </a:cxn>
              <a:cxn ang="0">
                <a:pos x="T2" y="T3"/>
              </a:cxn>
              <a:cxn ang="0">
                <a:pos x="T4" y="T5"/>
              </a:cxn>
              <a:cxn ang="0">
                <a:pos x="T6" y="T7"/>
              </a:cxn>
              <a:cxn ang="0">
                <a:pos x="T8" y="T9"/>
              </a:cxn>
              <a:cxn ang="0">
                <a:pos x="T10" y="T11"/>
              </a:cxn>
              <a:cxn ang="0">
                <a:pos x="T12" y="T13"/>
              </a:cxn>
            </a:cxnLst>
            <a:rect l="0" t="0" r="r" b="b"/>
            <a:pathLst>
              <a:path w="477" h="387">
                <a:moveTo>
                  <a:pt x="47" y="0"/>
                </a:moveTo>
                <a:lnTo>
                  <a:pt x="29" y="146"/>
                </a:lnTo>
                <a:lnTo>
                  <a:pt x="0" y="351"/>
                </a:lnTo>
                <a:lnTo>
                  <a:pt x="138" y="362"/>
                </a:lnTo>
                <a:lnTo>
                  <a:pt x="462" y="387"/>
                </a:lnTo>
                <a:lnTo>
                  <a:pt x="477" y="40"/>
                </a:lnTo>
                <a:lnTo>
                  <a:pt x="47" y="0"/>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41" name="Freeform 238"/>
          <p:cNvSpPr>
            <a:spLocks/>
          </p:cNvSpPr>
          <p:nvPr/>
        </p:nvSpPr>
        <p:spPr bwMode="auto">
          <a:xfrm>
            <a:off x="2901229" y="3052599"/>
            <a:ext cx="731697" cy="1019669"/>
          </a:xfrm>
          <a:custGeom>
            <a:avLst/>
            <a:gdLst>
              <a:gd name="T0" fmla="*/ 68 w 368"/>
              <a:gd name="T1" fmla="*/ 0 h 478"/>
              <a:gd name="T2" fmla="*/ 248 w 368"/>
              <a:gd name="T3" fmla="*/ 25 h 478"/>
              <a:gd name="T4" fmla="*/ 235 w 368"/>
              <a:gd name="T5" fmla="*/ 117 h 478"/>
              <a:gd name="T6" fmla="*/ 368 w 368"/>
              <a:gd name="T7" fmla="*/ 129 h 478"/>
              <a:gd name="T8" fmla="*/ 331 w 368"/>
              <a:gd name="T9" fmla="*/ 478 h 478"/>
              <a:gd name="T10" fmla="*/ 0 w 368"/>
              <a:gd name="T11" fmla="*/ 444 h 478"/>
              <a:gd name="T12" fmla="*/ 33 w 368"/>
              <a:gd name="T13" fmla="*/ 220 h 478"/>
              <a:gd name="T14" fmla="*/ 68 w 368"/>
              <a:gd name="T15" fmla="*/ 0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8" h="478">
                <a:moveTo>
                  <a:pt x="68" y="0"/>
                </a:moveTo>
                <a:lnTo>
                  <a:pt x="248" y="25"/>
                </a:lnTo>
                <a:lnTo>
                  <a:pt x="235" y="117"/>
                </a:lnTo>
                <a:lnTo>
                  <a:pt x="368" y="129"/>
                </a:lnTo>
                <a:lnTo>
                  <a:pt x="331" y="478"/>
                </a:lnTo>
                <a:lnTo>
                  <a:pt x="0" y="444"/>
                </a:lnTo>
                <a:lnTo>
                  <a:pt x="33" y="220"/>
                </a:lnTo>
                <a:lnTo>
                  <a:pt x="68" y="0"/>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42" name="Freeform 240"/>
          <p:cNvSpPr>
            <a:spLocks/>
          </p:cNvSpPr>
          <p:nvPr/>
        </p:nvSpPr>
        <p:spPr bwMode="auto">
          <a:xfrm>
            <a:off x="3547428" y="3327781"/>
            <a:ext cx="988189" cy="785017"/>
          </a:xfrm>
          <a:custGeom>
            <a:avLst/>
            <a:gdLst>
              <a:gd name="T0" fmla="*/ 42 w 497"/>
              <a:gd name="T1" fmla="*/ 0 h 368"/>
              <a:gd name="T2" fmla="*/ 17 w 497"/>
              <a:gd name="T3" fmla="*/ 222 h 368"/>
              <a:gd name="T4" fmla="*/ 0 w 497"/>
              <a:gd name="T5" fmla="*/ 347 h 368"/>
              <a:gd name="T6" fmla="*/ 248 w 497"/>
              <a:gd name="T7" fmla="*/ 360 h 368"/>
              <a:gd name="T8" fmla="*/ 485 w 497"/>
              <a:gd name="T9" fmla="*/ 368 h 368"/>
              <a:gd name="T10" fmla="*/ 492 w 497"/>
              <a:gd name="T11" fmla="*/ 196 h 368"/>
              <a:gd name="T12" fmla="*/ 497 w 497"/>
              <a:gd name="T13" fmla="*/ 27 h 368"/>
              <a:gd name="T14" fmla="*/ 361 w 497"/>
              <a:gd name="T15" fmla="*/ 25 h 368"/>
              <a:gd name="T16" fmla="*/ 42 w 497"/>
              <a:gd name="T17"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368">
                <a:moveTo>
                  <a:pt x="42" y="0"/>
                </a:moveTo>
                <a:lnTo>
                  <a:pt x="17" y="222"/>
                </a:lnTo>
                <a:lnTo>
                  <a:pt x="0" y="347"/>
                </a:lnTo>
                <a:lnTo>
                  <a:pt x="248" y="360"/>
                </a:lnTo>
                <a:lnTo>
                  <a:pt x="485" y="368"/>
                </a:lnTo>
                <a:lnTo>
                  <a:pt x="492" y="196"/>
                </a:lnTo>
                <a:lnTo>
                  <a:pt x="497" y="27"/>
                </a:lnTo>
                <a:lnTo>
                  <a:pt x="361" y="25"/>
                </a:lnTo>
                <a:lnTo>
                  <a:pt x="42" y="0"/>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43" name="Freeform 242"/>
          <p:cNvSpPr>
            <a:spLocks/>
          </p:cNvSpPr>
          <p:nvPr/>
        </p:nvSpPr>
        <p:spPr bwMode="auto">
          <a:xfrm>
            <a:off x="2672573" y="4001872"/>
            <a:ext cx="882808" cy="1060200"/>
          </a:xfrm>
          <a:custGeom>
            <a:avLst/>
            <a:gdLst>
              <a:gd name="T0" fmla="*/ 113 w 444"/>
              <a:gd name="T1" fmla="*/ 0 h 497"/>
              <a:gd name="T2" fmla="*/ 104 w 444"/>
              <a:gd name="T3" fmla="*/ 65 h 497"/>
              <a:gd name="T4" fmla="*/ 66 w 444"/>
              <a:gd name="T5" fmla="*/ 56 h 497"/>
              <a:gd name="T6" fmla="*/ 68 w 444"/>
              <a:gd name="T7" fmla="*/ 141 h 497"/>
              <a:gd name="T8" fmla="*/ 49 w 444"/>
              <a:gd name="T9" fmla="*/ 157 h 497"/>
              <a:gd name="T10" fmla="*/ 77 w 444"/>
              <a:gd name="T11" fmla="*/ 209 h 497"/>
              <a:gd name="T12" fmla="*/ 49 w 444"/>
              <a:gd name="T13" fmla="*/ 231 h 497"/>
              <a:gd name="T14" fmla="*/ 34 w 444"/>
              <a:gd name="T15" fmla="*/ 268 h 497"/>
              <a:gd name="T16" fmla="*/ 13 w 444"/>
              <a:gd name="T17" fmla="*/ 305 h 497"/>
              <a:gd name="T18" fmla="*/ 28 w 444"/>
              <a:gd name="T19" fmla="*/ 326 h 497"/>
              <a:gd name="T20" fmla="*/ 2 w 444"/>
              <a:gd name="T21" fmla="*/ 334 h 497"/>
              <a:gd name="T22" fmla="*/ 0 w 444"/>
              <a:gd name="T23" fmla="*/ 368 h 497"/>
              <a:gd name="T24" fmla="*/ 250 w 444"/>
              <a:gd name="T25" fmla="*/ 495 h 497"/>
              <a:gd name="T26" fmla="*/ 392 w 444"/>
              <a:gd name="T27" fmla="*/ 497 h 497"/>
              <a:gd name="T28" fmla="*/ 444 w 444"/>
              <a:gd name="T29" fmla="*/ 38 h 497"/>
              <a:gd name="T30" fmla="*/ 113 w 444"/>
              <a:gd name="T31"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4" h="497">
                <a:moveTo>
                  <a:pt x="113" y="0"/>
                </a:moveTo>
                <a:lnTo>
                  <a:pt x="104" y="65"/>
                </a:lnTo>
                <a:lnTo>
                  <a:pt x="66" y="56"/>
                </a:lnTo>
                <a:lnTo>
                  <a:pt x="68" y="141"/>
                </a:lnTo>
                <a:lnTo>
                  <a:pt x="49" y="157"/>
                </a:lnTo>
                <a:lnTo>
                  <a:pt x="77" y="209"/>
                </a:lnTo>
                <a:lnTo>
                  <a:pt x="49" y="231"/>
                </a:lnTo>
                <a:lnTo>
                  <a:pt x="34" y="268"/>
                </a:lnTo>
                <a:lnTo>
                  <a:pt x="13" y="305"/>
                </a:lnTo>
                <a:lnTo>
                  <a:pt x="28" y="326"/>
                </a:lnTo>
                <a:lnTo>
                  <a:pt x="2" y="334"/>
                </a:lnTo>
                <a:lnTo>
                  <a:pt x="0" y="368"/>
                </a:lnTo>
                <a:lnTo>
                  <a:pt x="250" y="495"/>
                </a:lnTo>
                <a:lnTo>
                  <a:pt x="392" y="497"/>
                </a:lnTo>
                <a:lnTo>
                  <a:pt x="444" y="38"/>
                </a:lnTo>
                <a:lnTo>
                  <a:pt x="113" y="0"/>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44" name="Freeform 244"/>
          <p:cNvSpPr>
            <a:spLocks/>
          </p:cNvSpPr>
          <p:nvPr/>
        </p:nvSpPr>
        <p:spPr bwMode="auto">
          <a:xfrm>
            <a:off x="3434095" y="4063735"/>
            <a:ext cx="958364" cy="1017536"/>
          </a:xfrm>
          <a:custGeom>
            <a:avLst/>
            <a:gdLst>
              <a:gd name="T0" fmla="*/ 58 w 482"/>
              <a:gd name="T1" fmla="*/ 0 h 477"/>
              <a:gd name="T2" fmla="*/ 482 w 482"/>
              <a:gd name="T3" fmla="*/ 19 h 477"/>
              <a:gd name="T4" fmla="*/ 462 w 482"/>
              <a:gd name="T5" fmla="*/ 443 h 477"/>
              <a:gd name="T6" fmla="*/ 324 w 482"/>
              <a:gd name="T7" fmla="*/ 435 h 477"/>
              <a:gd name="T8" fmla="*/ 196 w 482"/>
              <a:gd name="T9" fmla="*/ 431 h 477"/>
              <a:gd name="T10" fmla="*/ 196 w 482"/>
              <a:gd name="T11" fmla="*/ 448 h 477"/>
              <a:gd name="T12" fmla="*/ 88 w 482"/>
              <a:gd name="T13" fmla="*/ 448 h 477"/>
              <a:gd name="T14" fmla="*/ 82 w 482"/>
              <a:gd name="T15" fmla="*/ 477 h 477"/>
              <a:gd name="T16" fmla="*/ 0 w 482"/>
              <a:gd name="T17" fmla="*/ 468 h 477"/>
              <a:gd name="T18" fmla="*/ 46 w 482"/>
              <a:gd name="T19" fmla="*/ 111 h 477"/>
              <a:gd name="T20" fmla="*/ 58 w 482"/>
              <a:gd name="T21"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2" h="477">
                <a:moveTo>
                  <a:pt x="58" y="0"/>
                </a:moveTo>
                <a:lnTo>
                  <a:pt x="482" y="19"/>
                </a:lnTo>
                <a:lnTo>
                  <a:pt x="462" y="443"/>
                </a:lnTo>
                <a:lnTo>
                  <a:pt x="324" y="435"/>
                </a:lnTo>
                <a:lnTo>
                  <a:pt x="196" y="431"/>
                </a:lnTo>
                <a:lnTo>
                  <a:pt x="196" y="448"/>
                </a:lnTo>
                <a:lnTo>
                  <a:pt x="88" y="448"/>
                </a:lnTo>
                <a:lnTo>
                  <a:pt x="82" y="477"/>
                </a:lnTo>
                <a:lnTo>
                  <a:pt x="0" y="468"/>
                </a:lnTo>
                <a:lnTo>
                  <a:pt x="46" y="111"/>
                </a:lnTo>
                <a:lnTo>
                  <a:pt x="58" y="0"/>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45" name="Freeform 248"/>
          <p:cNvSpPr>
            <a:spLocks/>
          </p:cNvSpPr>
          <p:nvPr/>
        </p:nvSpPr>
        <p:spPr bwMode="auto">
          <a:xfrm>
            <a:off x="3823804" y="4217326"/>
            <a:ext cx="1920705" cy="1907079"/>
          </a:xfrm>
          <a:custGeom>
            <a:avLst/>
            <a:gdLst>
              <a:gd name="T0" fmla="*/ 280 w 966"/>
              <a:gd name="T1" fmla="*/ 0 h 894"/>
              <a:gd name="T2" fmla="*/ 494 w 966"/>
              <a:gd name="T3" fmla="*/ 7 h 894"/>
              <a:gd name="T4" fmla="*/ 494 w 966"/>
              <a:gd name="T5" fmla="*/ 170 h 894"/>
              <a:gd name="T6" fmla="*/ 601 w 966"/>
              <a:gd name="T7" fmla="*/ 215 h 894"/>
              <a:gd name="T8" fmla="*/ 632 w 966"/>
              <a:gd name="T9" fmla="*/ 201 h 894"/>
              <a:gd name="T10" fmla="*/ 703 w 966"/>
              <a:gd name="T11" fmla="*/ 236 h 894"/>
              <a:gd name="T12" fmla="*/ 746 w 966"/>
              <a:gd name="T13" fmla="*/ 233 h 894"/>
              <a:gd name="T14" fmla="*/ 829 w 966"/>
              <a:gd name="T15" fmla="*/ 199 h 894"/>
              <a:gd name="T16" fmla="*/ 876 w 966"/>
              <a:gd name="T17" fmla="*/ 232 h 894"/>
              <a:gd name="T18" fmla="*/ 917 w 966"/>
              <a:gd name="T19" fmla="*/ 241 h 894"/>
              <a:gd name="T20" fmla="*/ 917 w 966"/>
              <a:gd name="T21" fmla="*/ 374 h 894"/>
              <a:gd name="T22" fmla="*/ 966 w 966"/>
              <a:gd name="T23" fmla="*/ 455 h 894"/>
              <a:gd name="T24" fmla="*/ 954 w 966"/>
              <a:gd name="T25" fmla="*/ 568 h 894"/>
              <a:gd name="T26" fmla="*/ 902 w 966"/>
              <a:gd name="T27" fmla="*/ 614 h 894"/>
              <a:gd name="T28" fmla="*/ 891 w 966"/>
              <a:gd name="T29" fmla="*/ 571 h 894"/>
              <a:gd name="T30" fmla="*/ 876 w 966"/>
              <a:gd name="T31" fmla="*/ 590 h 894"/>
              <a:gd name="T32" fmla="*/ 887 w 966"/>
              <a:gd name="T33" fmla="*/ 617 h 894"/>
              <a:gd name="T34" fmla="*/ 794 w 966"/>
              <a:gd name="T35" fmla="*/ 684 h 894"/>
              <a:gd name="T36" fmla="*/ 770 w 966"/>
              <a:gd name="T37" fmla="*/ 689 h 894"/>
              <a:gd name="T38" fmla="*/ 722 w 966"/>
              <a:gd name="T39" fmla="*/ 722 h 894"/>
              <a:gd name="T40" fmla="*/ 722 w 966"/>
              <a:gd name="T41" fmla="*/ 741 h 894"/>
              <a:gd name="T42" fmla="*/ 707 w 966"/>
              <a:gd name="T43" fmla="*/ 746 h 894"/>
              <a:gd name="T44" fmla="*/ 719 w 966"/>
              <a:gd name="T45" fmla="*/ 768 h 894"/>
              <a:gd name="T46" fmla="*/ 692 w 966"/>
              <a:gd name="T47" fmla="*/ 802 h 894"/>
              <a:gd name="T48" fmla="*/ 707 w 966"/>
              <a:gd name="T49" fmla="*/ 850 h 894"/>
              <a:gd name="T50" fmla="*/ 722 w 966"/>
              <a:gd name="T51" fmla="*/ 864 h 894"/>
              <a:gd name="T52" fmla="*/ 719 w 966"/>
              <a:gd name="T53" fmla="*/ 894 h 894"/>
              <a:gd name="T54" fmla="*/ 681 w 966"/>
              <a:gd name="T55" fmla="*/ 894 h 894"/>
              <a:gd name="T56" fmla="*/ 647 w 966"/>
              <a:gd name="T57" fmla="*/ 880 h 894"/>
              <a:gd name="T58" fmla="*/ 625 w 966"/>
              <a:gd name="T59" fmla="*/ 883 h 894"/>
              <a:gd name="T60" fmla="*/ 550 w 966"/>
              <a:gd name="T61" fmla="*/ 856 h 894"/>
              <a:gd name="T62" fmla="*/ 516 w 966"/>
              <a:gd name="T63" fmla="*/ 756 h 894"/>
              <a:gd name="T64" fmla="*/ 464 w 966"/>
              <a:gd name="T65" fmla="*/ 708 h 894"/>
              <a:gd name="T66" fmla="*/ 419 w 966"/>
              <a:gd name="T67" fmla="*/ 617 h 894"/>
              <a:gd name="T68" fmla="*/ 398 w 966"/>
              <a:gd name="T69" fmla="*/ 608 h 894"/>
              <a:gd name="T70" fmla="*/ 372 w 966"/>
              <a:gd name="T71" fmla="*/ 585 h 894"/>
              <a:gd name="T72" fmla="*/ 348 w 966"/>
              <a:gd name="T73" fmla="*/ 585 h 894"/>
              <a:gd name="T74" fmla="*/ 312 w 966"/>
              <a:gd name="T75" fmla="*/ 579 h 894"/>
              <a:gd name="T76" fmla="*/ 285 w 966"/>
              <a:gd name="T77" fmla="*/ 585 h 894"/>
              <a:gd name="T78" fmla="*/ 266 w 966"/>
              <a:gd name="T79" fmla="*/ 630 h 894"/>
              <a:gd name="T80" fmla="*/ 237 w 966"/>
              <a:gd name="T81" fmla="*/ 638 h 894"/>
              <a:gd name="T82" fmla="*/ 176 w 966"/>
              <a:gd name="T83" fmla="*/ 603 h 894"/>
              <a:gd name="T84" fmla="*/ 140 w 966"/>
              <a:gd name="T85" fmla="*/ 561 h 894"/>
              <a:gd name="T86" fmla="*/ 133 w 966"/>
              <a:gd name="T87" fmla="*/ 509 h 894"/>
              <a:gd name="T88" fmla="*/ 107 w 966"/>
              <a:gd name="T89" fmla="*/ 474 h 894"/>
              <a:gd name="T90" fmla="*/ 46 w 966"/>
              <a:gd name="T91" fmla="*/ 426 h 894"/>
              <a:gd name="T92" fmla="*/ 0 w 966"/>
              <a:gd name="T93" fmla="*/ 375 h 894"/>
              <a:gd name="T94" fmla="*/ 0 w 966"/>
              <a:gd name="T95" fmla="*/ 354 h 894"/>
              <a:gd name="T96" fmla="*/ 147 w 966"/>
              <a:gd name="T97" fmla="*/ 355 h 894"/>
              <a:gd name="T98" fmla="*/ 266 w 966"/>
              <a:gd name="T99" fmla="*/ 364 h 894"/>
              <a:gd name="T100" fmla="*/ 280 w 966"/>
              <a:gd name="T101" fmla="*/ 0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6" h="894">
                <a:moveTo>
                  <a:pt x="280" y="0"/>
                </a:moveTo>
                <a:lnTo>
                  <a:pt x="494" y="7"/>
                </a:lnTo>
                <a:lnTo>
                  <a:pt x="494" y="170"/>
                </a:lnTo>
                <a:lnTo>
                  <a:pt x="601" y="215"/>
                </a:lnTo>
                <a:lnTo>
                  <a:pt x="632" y="201"/>
                </a:lnTo>
                <a:lnTo>
                  <a:pt x="703" y="236"/>
                </a:lnTo>
                <a:lnTo>
                  <a:pt x="746" y="233"/>
                </a:lnTo>
                <a:lnTo>
                  <a:pt x="829" y="199"/>
                </a:lnTo>
                <a:lnTo>
                  <a:pt x="876" y="232"/>
                </a:lnTo>
                <a:lnTo>
                  <a:pt x="917" y="241"/>
                </a:lnTo>
                <a:lnTo>
                  <a:pt x="917" y="374"/>
                </a:lnTo>
                <a:lnTo>
                  <a:pt x="966" y="455"/>
                </a:lnTo>
                <a:lnTo>
                  <a:pt x="954" y="568"/>
                </a:lnTo>
                <a:lnTo>
                  <a:pt x="902" y="614"/>
                </a:lnTo>
                <a:lnTo>
                  <a:pt x="891" y="571"/>
                </a:lnTo>
                <a:lnTo>
                  <a:pt x="876" y="590"/>
                </a:lnTo>
                <a:lnTo>
                  <a:pt x="887" y="617"/>
                </a:lnTo>
                <a:lnTo>
                  <a:pt x="794" y="684"/>
                </a:lnTo>
                <a:lnTo>
                  <a:pt x="770" y="689"/>
                </a:lnTo>
                <a:lnTo>
                  <a:pt x="722" y="722"/>
                </a:lnTo>
                <a:lnTo>
                  <a:pt x="722" y="741"/>
                </a:lnTo>
                <a:lnTo>
                  <a:pt x="707" y="746"/>
                </a:lnTo>
                <a:lnTo>
                  <a:pt x="719" y="768"/>
                </a:lnTo>
                <a:lnTo>
                  <a:pt x="692" y="802"/>
                </a:lnTo>
                <a:lnTo>
                  <a:pt x="707" y="850"/>
                </a:lnTo>
                <a:lnTo>
                  <a:pt x="722" y="864"/>
                </a:lnTo>
                <a:lnTo>
                  <a:pt x="719" y="894"/>
                </a:lnTo>
                <a:lnTo>
                  <a:pt x="681" y="894"/>
                </a:lnTo>
                <a:lnTo>
                  <a:pt x="647" y="880"/>
                </a:lnTo>
                <a:lnTo>
                  <a:pt x="625" y="883"/>
                </a:lnTo>
                <a:lnTo>
                  <a:pt x="550" y="856"/>
                </a:lnTo>
                <a:lnTo>
                  <a:pt x="516" y="756"/>
                </a:lnTo>
                <a:lnTo>
                  <a:pt x="464" y="708"/>
                </a:lnTo>
                <a:lnTo>
                  <a:pt x="419" y="617"/>
                </a:lnTo>
                <a:lnTo>
                  <a:pt x="398" y="608"/>
                </a:lnTo>
                <a:lnTo>
                  <a:pt x="372" y="585"/>
                </a:lnTo>
                <a:lnTo>
                  <a:pt x="348" y="585"/>
                </a:lnTo>
                <a:lnTo>
                  <a:pt x="312" y="579"/>
                </a:lnTo>
                <a:lnTo>
                  <a:pt x="285" y="585"/>
                </a:lnTo>
                <a:lnTo>
                  <a:pt x="266" y="630"/>
                </a:lnTo>
                <a:lnTo>
                  <a:pt x="237" y="638"/>
                </a:lnTo>
                <a:lnTo>
                  <a:pt x="176" y="603"/>
                </a:lnTo>
                <a:lnTo>
                  <a:pt x="140" y="561"/>
                </a:lnTo>
                <a:lnTo>
                  <a:pt x="133" y="509"/>
                </a:lnTo>
                <a:lnTo>
                  <a:pt x="107" y="474"/>
                </a:lnTo>
                <a:lnTo>
                  <a:pt x="46" y="426"/>
                </a:lnTo>
                <a:lnTo>
                  <a:pt x="0" y="375"/>
                </a:lnTo>
                <a:lnTo>
                  <a:pt x="0" y="354"/>
                </a:lnTo>
                <a:lnTo>
                  <a:pt x="147" y="355"/>
                </a:lnTo>
                <a:lnTo>
                  <a:pt x="266" y="364"/>
                </a:lnTo>
                <a:lnTo>
                  <a:pt x="280" y="0"/>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46" name="Freeform 173"/>
          <p:cNvSpPr>
            <a:spLocks/>
          </p:cNvSpPr>
          <p:nvPr/>
        </p:nvSpPr>
        <p:spPr bwMode="auto">
          <a:xfrm>
            <a:off x="5547665" y="4134131"/>
            <a:ext cx="664095" cy="671958"/>
          </a:xfrm>
          <a:custGeom>
            <a:avLst/>
            <a:gdLst>
              <a:gd name="T0" fmla="*/ 0 w 334"/>
              <a:gd name="T1" fmla="*/ 30 h 315"/>
              <a:gd name="T2" fmla="*/ 131 w 334"/>
              <a:gd name="T3" fmla="*/ 14 h 315"/>
              <a:gd name="T4" fmla="*/ 294 w 334"/>
              <a:gd name="T5" fmla="*/ 0 h 315"/>
              <a:gd name="T6" fmla="*/ 286 w 334"/>
              <a:gd name="T7" fmla="*/ 42 h 315"/>
              <a:gd name="T8" fmla="*/ 322 w 334"/>
              <a:gd name="T9" fmla="*/ 33 h 315"/>
              <a:gd name="T10" fmla="*/ 334 w 334"/>
              <a:gd name="T11" fmla="*/ 60 h 315"/>
              <a:gd name="T12" fmla="*/ 296 w 334"/>
              <a:gd name="T13" fmla="*/ 86 h 315"/>
              <a:gd name="T14" fmla="*/ 306 w 334"/>
              <a:gd name="T15" fmla="*/ 130 h 315"/>
              <a:gd name="T16" fmla="*/ 267 w 334"/>
              <a:gd name="T17" fmla="*/ 203 h 315"/>
              <a:gd name="T18" fmla="*/ 238 w 334"/>
              <a:gd name="T19" fmla="*/ 247 h 315"/>
              <a:gd name="T20" fmla="*/ 254 w 334"/>
              <a:gd name="T21" fmla="*/ 305 h 315"/>
              <a:gd name="T22" fmla="*/ 47 w 334"/>
              <a:gd name="T23" fmla="*/ 315 h 315"/>
              <a:gd name="T24" fmla="*/ 46 w 334"/>
              <a:gd name="T25" fmla="*/ 280 h 315"/>
              <a:gd name="T26" fmla="*/ 6 w 334"/>
              <a:gd name="T27" fmla="*/ 272 h 315"/>
              <a:gd name="T28" fmla="*/ 6 w 334"/>
              <a:gd name="T29" fmla="*/ 86 h 315"/>
              <a:gd name="T30" fmla="*/ 0 w 334"/>
              <a:gd name="T31" fmla="*/ 3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4" h="315">
                <a:moveTo>
                  <a:pt x="0" y="30"/>
                </a:moveTo>
                <a:lnTo>
                  <a:pt x="131" y="14"/>
                </a:lnTo>
                <a:lnTo>
                  <a:pt x="294" y="0"/>
                </a:lnTo>
                <a:lnTo>
                  <a:pt x="286" y="42"/>
                </a:lnTo>
                <a:lnTo>
                  <a:pt x="322" y="33"/>
                </a:lnTo>
                <a:lnTo>
                  <a:pt x="334" y="60"/>
                </a:lnTo>
                <a:lnTo>
                  <a:pt x="296" y="86"/>
                </a:lnTo>
                <a:lnTo>
                  <a:pt x="306" y="130"/>
                </a:lnTo>
                <a:lnTo>
                  <a:pt x="267" y="203"/>
                </a:lnTo>
                <a:lnTo>
                  <a:pt x="238" y="247"/>
                </a:lnTo>
                <a:lnTo>
                  <a:pt x="254" y="305"/>
                </a:lnTo>
                <a:lnTo>
                  <a:pt x="47" y="315"/>
                </a:lnTo>
                <a:lnTo>
                  <a:pt x="46" y="280"/>
                </a:lnTo>
                <a:lnTo>
                  <a:pt x="6" y="272"/>
                </a:lnTo>
                <a:lnTo>
                  <a:pt x="6" y="86"/>
                </a:lnTo>
                <a:lnTo>
                  <a:pt x="0" y="30"/>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47" name="Freeform 177"/>
          <p:cNvSpPr>
            <a:spLocks/>
          </p:cNvSpPr>
          <p:nvPr/>
        </p:nvSpPr>
        <p:spPr bwMode="auto">
          <a:xfrm>
            <a:off x="5233513" y="2879809"/>
            <a:ext cx="807253" cy="558898"/>
          </a:xfrm>
          <a:custGeom>
            <a:avLst/>
            <a:gdLst>
              <a:gd name="T0" fmla="*/ 7 w 406"/>
              <a:gd name="T1" fmla="*/ 14 h 262"/>
              <a:gd name="T2" fmla="*/ 0 w 406"/>
              <a:gd name="T3" fmla="*/ 58 h 262"/>
              <a:gd name="T4" fmla="*/ 9 w 406"/>
              <a:gd name="T5" fmla="*/ 107 h 262"/>
              <a:gd name="T6" fmla="*/ 47 w 406"/>
              <a:gd name="T7" fmla="*/ 208 h 262"/>
              <a:gd name="T8" fmla="*/ 68 w 406"/>
              <a:gd name="T9" fmla="*/ 262 h 262"/>
              <a:gd name="T10" fmla="*/ 305 w 406"/>
              <a:gd name="T11" fmla="*/ 249 h 262"/>
              <a:gd name="T12" fmla="*/ 345 w 406"/>
              <a:gd name="T13" fmla="*/ 262 h 262"/>
              <a:gd name="T14" fmla="*/ 369 w 406"/>
              <a:gd name="T15" fmla="*/ 210 h 262"/>
              <a:gd name="T16" fmla="*/ 359 w 406"/>
              <a:gd name="T17" fmla="*/ 173 h 262"/>
              <a:gd name="T18" fmla="*/ 400 w 406"/>
              <a:gd name="T19" fmla="*/ 166 h 262"/>
              <a:gd name="T20" fmla="*/ 406 w 406"/>
              <a:gd name="T21" fmla="*/ 108 h 262"/>
              <a:gd name="T22" fmla="*/ 381 w 406"/>
              <a:gd name="T23" fmla="*/ 82 h 262"/>
              <a:gd name="T24" fmla="*/ 339 w 406"/>
              <a:gd name="T25" fmla="*/ 58 h 262"/>
              <a:gd name="T26" fmla="*/ 349 w 406"/>
              <a:gd name="T27" fmla="*/ 24 h 262"/>
              <a:gd name="T28" fmla="*/ 331 w 406"/>
              <a:gd name="T29" fmla="*/ 0 h 262"/>
              <a:gd name="T30" fmla="*/ 242 w 406"/>
              <a:gd name="T31" fmla="*/ 3 h 262"/>
              <a:gd name="T32" fmla="*/ 152 w 406"/>
              <a:gd name="T33" fmla="*/ 7 h 262"/>
              <a:gd name="T34" fmla="*/ 7 w 406"/>
              <a:gd name="T35" fmla="*/ 1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6" h="262">
                <a:moveTo>
                  <a:pt x="7" y="14"/>
                </a:moveTo>
                <a:lnTo>
                  <a:pt x="0" y="58"/>
                </a:lnTo>
                <a:lnTo>
                  <a:pt x="9" y="107"/>
                </a:lnTo>
                <a:lnTo>
                  <a:pt x="47" y="208"/>
                </a:lnTo>
                <a:lnTo>
                  <a:pt x="68" y="262"/>
                </a:lnTo>
                <a:lnTo>
                  <a:pt x="305" y="249"/>
                </a:lnTo>
                <a:lnTo>
                  <a:pt x="345" y="262"/>
                </a:lnTo>
                <a:lnTo>
                  <a:pt x="369" y="210"/>
                </a:lnTo>
                <a:lnTo>
                  <a:pt x="359" y="173"/>
                </a:lnTo>
                <a:lnTo>
                  <a:pt x="400" y="166"/>
                </a:lnTo>
                <a:lnTo>
                  <a:pt x="406" y="108"/>
                </a:lnTo>
                <a:lnTo>
                  <a:pt x="381" y="82"/>
                </a:lnTo>
                <a:lnTo>
                  <a:pt x="339" y="58"/>
                </a:lnTo>
                <a:lnTo>
                  <a:pt x="349" y="24"/>
                </a:lnTo>
                <a:lnTo>
                  <a:pt x="331" y="0"/>
                </a:lnTo>
                <a:lnTo>
                  <a:pt x="242" y="3"/>
                </a:lnTo>
                <a:lnTo>
                  <a:pt x="152" y="7"/>
                </a:lnTo>
                <a:lnTo>
                  <a:pt x="7" y="14"/>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48" name="Freeform 189"/>
          <p:cNvSpPr>
            <a:spLocks/>
          </p:cNvSpPr>
          <p:nvPr/>
        </p:nvSpPr>
        <p:spPr bwMode="auto">
          <a:xfrm>
            <a:off x="5366730" y="3408843"/>
            <a:ext cx="920587" cy="817015"/>
          </a:xfrm>
          <a:custGeom>
            <a:avLst/>
            <a:gdLst>
              <a:gd name="T0" fmla="*/ 0 w 463"/>
              <a:gd name="T1" fmla="*/ 14 h 383"/>
              <a:gd name="T2" fmla="*/ 202 w 463"/>
              <a:gd name="T3" fmla="*/ 0 h 383"/>
              <a:gd name="T4" fmla="*/ 245 w 463"/>
              <a:gd name="T5" fmla="*/ 0 h 383"/>
              <a:gd name="T6" fmla="*/ 277 w 463"/>
              <a:gd name="T7" fmla="*/ 12 h 383"/>
              <a:gd name="T8" fmla="*/ 261 w 463"/>
              <a:gd name="T9" fmla="*/ 46 h 383"/>
              <a:gd name="T10" fmla="*/ 320 w 463"/>
              <a:gd name="T11" fmla="*/ 99 h 383"/>
              <a:gd name="T12" fmla="*/ 339 w 463"/>
              <a:gd name="T13" fmla="*/ 145 h 383"/>
              <a:gd name="T14" fmla="*/ 374 w 463"/>
              <a:gd name="T15" fmla="*/ 133 h 383"/>
              <a:gd name="T16" fmla="*/ 372 w 463"/>
              <a:gd name="T17" fmla="*/ 199 h 383"/>
              <a:gd name="T18" fmla="*/ 407 w 463"/>
              <a:gd name="T19" fmla="*/ 218 h 383"/>
              <a:gd name="T20" fmla="*/ 424 w 463"/>
              <a:gd name="T21" fmla="*/ 275 h 383"/>
              <a:gd name="T22" fmla="*/ 450 w 463"/>
              <a:gd name="T23" fmla="*/ 279 h 383"/>
              <a:gd name="T24" fmla="*/ 463 w 463"/>
              <a:gd name="T25" fmla="*/ 302 h 383"/>
              <a:gd name="T26" fmla="*/ 432 w 463"/>
              <a:gd name="T27" fmla="*/ 335 h 383"/>
              <a:gd name="T28" fmla="*/ 421 w 463"/>
              <a:gd name="T29" fmla="*/ 373 h 383"/>
              <a:gd name="T30" fmla="*/ 378 w 463"/>
              <a:gd name="T31" fmla="*/ 383 h 383"/>
              <a:gd name="T32" fmla="*/ 388 w 463"/>
              <a:gd name="T33" fmla="*/ 341 h 383"/>
              <a:gd name="T34" fmla="*/ 215 w 463"/>
              <a:gd name="T35" fmla="*/ 356 h 383"/>
              <a:gd name="T36" fmla="*/ 91 w 463"/>
              <a:gd name="T37" fmla="*/ 372 h 383"/>
              <a:gd name="T38" fmla="*/ 82 w 463"/>
              <a:gd name="T39" fmla="*/ 331 h 383"/>
              <a:gd name="T40" fmla="*/ 74 w 463"/>
              <a:gd name="T41" fmla="*/ 209 h 383"/>
              <a:gd name="T42" fmla="*/ 73 w 463"/>
              <a:gd name="T43" fmla="*/ 143 h 383"/>
              <a:gd name="T44" fmla="*/ 30 w 463"/>
              <a:gd name="T45" fmla="*/ 112 h 383"/>
              <a:gd name="T46" fmla="*/ 46 w 463"/>
              <a:gd name="T47" fmla="*/ 85 h 383"/>
              <a:gd name="T48" fmla="*/ 26 w 463"/>
              <a:gd name="T49" fmla="*/ 69 h 383"/>
              <a:gd name="T50" fmla="*/ 0 w 463"/>
              <a:gd name="T51" fmla="*/ 14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3" h="383">
                <a:moveTo>
                  <a:pt x="0" y="14"/>
                </a:moveTo>
                <a:lnTo>
                  <a:pt x="202" y="0"/>
                </a:lnTo>
                <a:lnTo>
                  <a:pt x="245" y="0"/>
                </a:lnTo>
                <a:lnTo>
                  <a:pt x="277" y="12"/>
                </a:lnTo>
                <a:lnTo>
                  <a:pt x="261" y="46"/>
                </a:lnTo>
                <a:lnTo>
                  <a:pt x="320" y="99"/>
                </a:lnTo>
                <a:lnTo>
                  <a:pt x="339" y="145"/>
                </a:lnTo>
                <a:lnTo>
                  <a:pt x="374" y="133"/>
                </a:lnTo>
                <a:lnTo>
                  <a:pt x="372" y="199"/>
                </a:lnTo>
                <a:lnTo>
                  <a:pt x="407" y="218"/>
                </a:lnTo>
                <a:lnTo>
                  <a:pt x="424" y="275"/>
                </a:lnTo>
                <a:lnTo>
                  <a:pt x="450" y="279"/>
                </a:lnTo>
                <a:lnTo>
                  <a:pt x="463" y="302"/>
                </a:lnTo>
                <a:lnTo>
                  <a:pt x="432" y="335"/>
                </a:lnTo>
                <a:lnTo>
                  <a:pt x="421" y="373"/>
                </a:lnTo>
                <a:lnTo>
                  <a:pt x="378" y="383"/>
                </a:lnTo>
                <a:lnTo>
                  <a:pt x="388" y="341"/>
                </a:lnTo>
                <a:lnTo>
                  <a:pt x="215" y="356"/>
                </a:lnTo>
                <a:lnTo>
                  <a:pt x="91" y="372"/>
                </a:lnTo>
                <a:lnTo>
                  <a:pt x="82" y="331"/>
                </a:lnTo>
                <a:lnTo>
                  <a:pt x="74" y="209"/>
                </a:lnTo>
                <a:lnTo>
                  <a:pt x="73" y="143"/>
                </a:lnTo>
                <a:lnTo>
                  <a:pt x="30" y="112"/>
                </a:lnTo>
                <a:lnTo>
                  <a:pt x="46" y="85"/>
                </a:lnTo>
                <a:lnTo>
                  <a:pt x="26" y="69"/>
                </a:lnTo>
                <a:lnTo>
                  <a:pt x="0" y="14"/>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49" name="Freeform 195"/>
          <p:cNvSpPr>
            <a:spLocks/>
          </p:cNvSpPr>
          <p:nvPr/>
        </p:nvSpPr>
        <p:spPr bwMode="auto">
          <a:xfrm>
            <a:off x="6812228" y="4277055"/>
            <a:ext cx="749592" cy="836213"/>
          </a:xfrm>
          <a:custGeom>
            <a:avLst/>
            <a:gdLst>
              <a:gd name="T0" fmla="*/ 0 w 377"/>
              <a:gd name="T1" fmla="*/ 24 h 392"/>
              <a:gd name="T2" fmla="*/ 4 w 377"/>
              <a:gd name="T3" fmla="*/ 24 h 392"/>
              <a:gd name="T4" fmla="*/ 91 w 377"/>
              <a:gd name="T5" fmla="*/ 8 h 392"/>
              <a:gd name="T6" fmla="*/ 170 w 377"/>
              <a:gd name="T7" fmla="*/ 0 h 392"/>
              <a:gd name="T8" fmla="*/ 158 w 377"/>
              <a:gd name="T9" fmla="*/ 21 h 392"/>
              <a:gd name="T10" fmla="*/ 182 w 377"/>
              <a:gd name="T11" fmla="*/ 21 h 392"/>
              <a:gd name="T12" fmla="*/ 316 w 377"/>
              <a:gd name="T13" fmla="*/ 142 h 392"/>
              <a:gd name="T14" fmla="*/ 369 w 377"/>
              <a:gd name="T15" fmla="*/ 220 h 392"/>
              <a:gd name="T16" fmla="*/ 377 w 377"/>
              <a:gd name="T17" fmla="*/ 273 h 392"/>
              <a:gd name="T18" fmla="*/ 359 w 377"/>
              <a:gd name="T19" fmla="*/ 286 h 392"/>
              <a:gd name="T20" fmla="*/ 369 w 377"/>
              <a:gd name="T21" fmla="*/ 340 h 392"/>
              <a:gd name="T22" fmla="*/ 331 w 377"/>
              <a:gd name="T23" fmla="*/ 342 h 392"/>
              <a:gd name="T24" fmla="*/ 331 w 377"/>
              <a:gd name="T25" fmla="*/ 386 h 392"/>
              <a:gd name="T26" fmla="*/ 302 w 377"/>
              <a:gd name="T27" fmla="*/ 363 h 392"/>
              <a:gd name="T28" fmla="*/ 107 w 377"/>
              <a:gd name="T29" fmla="*/ 392 h 392"/>
              <a:gd name="T30" fmla="*/ 64 w 377"/>
              <a:gd name="T31" fmla="*/ 309 h 392"/>
              <a:gd name="T32" fmla="*/ 96 w 377"/>
              <a:gd name="T33" fmla="*/ 251 h 392"/>
              <a:gd name="T34" fmla="*/ 53 w 377"/>
              <a:gd name="T35" fmla="*/ 221 h 392"/>
              <a:gd name="T36" fmla="*/ 0 w 377"/>
              <a:gd name="T37" fmla="*/ 2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7" h="392">
                <a:moveTo>
                  <a:pt x="0" y="24"/>
                </a:moveTo>
                <a:lnTo>
                  <a:pt x="4" y="24"/>
                </a:lnTo>
                <a:lnTo>
                  <a:pt x="91" y="8"/>
                </a:lnTo>
                <a:lnTo>
                  <a:pt x="170" y="0"/>
                </a:lnTo>
                <a:lnTo>
                  <a:pt x="158" y="21"/>
                </a:lnTo>
                <a:lnTo>
                  <a:pt x="182" y="21"/>
                </a:lnTo>
                <a:lnTo>
                  <a:pt x="316" y="142"/>
                </a:lnTo>
                <a:lnTo>
                  <a:pt x="369" y="220"/>
                </a:lnTo>
                <a:lnTo>
                  <a:pt x="377" y="273"/>
                </a:lnTo>
                <a:lnTo>
                  <a:pt x="359" y="286"/>
                </a:lnTo>
                <a:lnTo>
                  <a:pt x="369" y="340"/>
                </a:lnTo>
                <a:lnTo>
                  <a:pt x="331" y="342"/>
                </a:lnTo>
                <a:lnTo>
                  <a:pt x="331" y="386"/>
                </a:lnTo>
                <a:lnTo>
                  <a:pt x="302" y="363"/>
                </a:lnTo>
                <a:lnTo>
                  <a:pt x="107" y="392"/>
                </a:lnTo>
                <a:lnTo>
                  <a:pt x="64" y="309"/>
                </a:lnTo>
                <a:lnTo>
                  <a:pt x="96" y="251"/>
                </a:lnTo>
                <a:lnTo>
                  <a:pt x="53" y="221"/>
                </a:lnTo>
                <a:lnTo>
                  <a:pt x="0" y="24"/>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50" name="Freeform 197"/>
          <p:cNvSpPr>
            <a:spLocks/>
          </p:cNvSpPr>
          <p:nvPr/>
        </p:nvSpPr>
        <p:spPr bwMode="auto">
          <a:xfrm>
            <a:off x="7136323" y="4166129"/>
            <a:ext cx="683978" cy="580229"/>
          </a:xfrm>
          <a:custGeom>
            <a:avLst/>
            <a:gdLst>
              <a:gd name="T0" fmla="*/ 13 w 344"/>
              <a:gd name="T1" fmla="*/ 48 h 272"/>
              <a:gd name="T2" fmla="*/ 40 w 344"/>
              <a:gd name="T3" fmla="*/ 22 h 272"/>
              <a:gd name="T4" fmla="*/ 143 w 344"/>
              <a:gd name="T5" fmla="*/ 0 h 272"/>
              <a:gd name="T6" fmla="*/ 174 w 344"/>
              <a:gd name="T7" fmla="*/ 15 h 272"/>
              <a:gd name="T8" fmla="*/ 241 w 344"/>
              <a:gd name="T9" fmla="*/ 3 h 272"/>
              <a:gd name="T10" fmla="*/ 295 w 344"/>
              <a:gd name="T11" fmla="*/ 42 h 272"/>
              <a:gd name="T12" fmla="*/ 344 w 344"/>
              <a:gd name="T13" fmla="*/ 73 h 272"/>
              <a:gd name="T14" fmla="*/ 316 w 344"/>
              <a:gd name="T15" fmla="*/ 154 h 272"/>
              <a:gd name="T16" fmla="*/ 275 w 344"/>
              <a:gd name="T17" fmla="*/ 195 h 272"/>
              <a:gd name="T18" fmla="*/ 229 w 344"/>
              <a:gd name="T19" fmla="*/ 208 h 272"/>
              <a:gd name="T20" fmla="*/ 239 w 344"/>
              <a:gd name="T21" fmla="*/ 241 h 272"/>
              <a:gd name="T22" fmla="*/ 210 w 344"/>
              <a:gd name="T23" fmla="*/ 272 h 272"/>
              <a:gd name="T24" fmla="*/ 157 w 344"/>
              <a:gd name="T25" fmla="*/ 195 h 272"/>
              <a:gd name="T26" fmla="*/ 22 w 344"/>
              <a:gd name="T27" fmla="*/ 73 h 272"/>
              <a:gd name="T28" fmla="*/ 0 w 344"/>
              <a:gd name="T29" fmla="*/ 73 h 272"/>
              <a:gd name="T30" fmla="*/ 13 w 344"/>
              <a:gd name="T31" fmla="*/ 4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4" h="272">
                <a:moveTo>
                  <a:pt x="13" y="48"/>
                </a:moveTo>
                <a:lnTo>
                  <a:pt x="40" y="22"/>
                </a:lnTo>
                <a:lnTo>
                  <a:pt x="143" y="0"/>
                </a:lnTo>
                <a:lnTo>
                  <a:pt x="174" y="15"/>
                </a:lnTo>
                <a:lnTo>
                  <a:pt x="241" y="3"/>
                </a:lnTo>
                <a:lnTo>
                  <a:pt x="295" y="42"/>
                </a:lnTo>
                <a:lnTo>
                  <a:pt x="344" y="73"/>
                </a:lnTo>
                <a:lnTo>
                  <a:pt x="316" y="154"/>
                </a:lnTo>
                <a:lnTo>
                  <a:pt x="275" y="195"/>
                </a:lnTo>
                <a:lnTo>
                  <a:pt x="229" y="208"/>
                </a:lnTo>
                <a:lnTo>
                  <a:pt x="239" y="241"/>
                </a:lnTo>
                <a:lnTo>
                  <a:pt x="210" y="272"/>
                </a:lnTo>
                <a:lnTo>
                  <a:pt x="157" y="195"/>
                </a:lnTo>
                <a:lnTo>
                  <a:pt x="22" y="73"/>
                </a:lnTo>
                <a:lnTo>
                  <a:pt x="0" y="73"/>
                </a:lnTo>
                <a:lnTo>
                  <a:pt x="13" y="48"/>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51" name="Freeform 250"/>
          <p:cNvSpPr>
            <a:spLocks/>
          </p:cNvSpPr>
          <p:nvPr/>
        </p:nvSpPr>
        <p:spPr bwMode="auto">
          <a:xfrm>
            <a:off x="5641116" y="4778356"/>
            <a:ext cx="817195" cy="701823"/>
          </a:xfrm>
          <a:custGeom>
            <a:avLst/>
            <a:gdLst>
              <a:gd name="T0" fmla="*/ 0 w 411"/>
              <a:gd name="T1" fmla="*/ 8 h 329"/>
              <a:gd name="T2" fmla="*/ 207 w 411"/>
              <a:gd name="T3" fmla="*/ 0 h 329"/>
              <a:gd name="T4" fmla="*/ 244 w 411"/>
              <a:gd name="T5" fmla="*/ 68 h 329"/>
              <a:gd name="T6" fmla="*/ 212 w 411"/>
              <a:gd name="T7" fmla="*/ 147 h 329"/>
              <a:gd name="T8" fmla="*/ 202 w 411"/>
              <a:gd name="T9" fmla="*/ 183 h 329"/>
              <a:gd name="T10" fmla="*/ 340 w 411"/>
              <a:gd name="T11" fmla="*/ 168 h 329"/>
              <a:gd name="T12" fmla="*/ 350 w 411"/>
              <a:gd name="T13" fmla="*/ 221 h 329"/>
              <a:gd name="T14" fmla="*/ 307 w 411"/>
              <a:gd name="T15" fmla="*/ 216 h 329"/>
              <a:gd name="T16" fmla="*/ 288 w 411"/>
              <a:gd name="T17" fmla="*/ 239 h 329"/>
              <a:gd name="T18" fmla="*/ 311 w 411"/>
              <a:gd name="T19" fmla="*/ 254 h 329"/>
              <a:gd name="T20" fmla="*/ 349 w 411"/>
              <a:gd name="T21" fmla="*/ 236 h 329"/>
              <a:gd name="T22" fmla="*/ 350 w 411"/>
              <a:gd name="T23" fmla="*/ 261 h 329"/>
              <a:gd name="T24" fmla="*/ 370 w 411"/>
              <a:gd name="T25" fmla="*/ 240 h 329"/>
              <a:gd name="T26" fmla="*/ 384 w 411"/>
              <a:gd name="T27" fmla="*/ 240 h 329"/>
              <a:gd name="T28" fmla="*/ 367 w 411"/>
              <a:gd name="T29" fmla="*/ 283 h 329"/>
              <a:gd name="T30" fmla="*/ 400 w 411"/>
              <a:gd name="T31" fmla="*/ 292 h 329"/>
              <a:gd name="T32" fmla="*/ 411 w 411"/>
              <a:gd name="T33" fmla="*/ 315 h 329"/>
              <a:gd name="T34" fmla="*/ 396 w 411"/>
              <a:gd name="T35" fmla="*/ 322 h 329"/>
              <a:gd name="T36" fmla="*/ 374 w 411"/>
              <a:gd name="T37" fmla="*/ 307 h 329"/>
              <a:gd name="T38" fmla="*/ 337 w 411"/>
              <a:gd name="T39" fmla="*/ 296 h 329"/>
              <a:gd name="T40" fmla="*/ 345 w 411"/>
              <a:gd name="T41" fmla="*/ 325 h 329"/>
              <a:gd name="T42" fmla="*/ 325 w 411"/>
              <a:gd name="T43" fmla="*/ 329 h 329"/>
              <a:gd name="T44" fmla="*/ 309 w 411"/>
              <a:gd name="T45" fmla="*/ 302 h 329"/>
              <a:gd name="T46" fmla="*/ 299 w 411"/>
              <a:gd name="T47" fmla="*/ 319 h 329"/>
              <a:gd name="T48" fmla="*/ 239 w 411"/>
              <a:gd name="T49" fmla="*/ 319 h 329"/>
              <a:gd name="T50" fmla="*/ 239 w 411"/>
              <a:gd name="T51" fmla="*/ 302 h 329"/>
              <a:gd name="T52" fmla="*/ 216 w 411"/>
              <a:gd name="T53" fmla="*/ 283 h 329"/>
              <a:gd name="T54" fmla="*/ 170 w 411"/>
              <a:gd name="T55" fmla="*/ 281 h 329"/>
              <a:gd name="T56" fmla="*/ 208 w 411"/>
              <a:gd name="T57" fmla="*/ 302 h 329"/>
              <a:gd name="T58" fmla="*/ 155 w 411"/>
              <a:gd name="T59" fmla="*/ 314 h 329"/>
              <a:gd name="T60" fmla="*/ 72 w 411"/>
              <a:gd name="T61" fmla="*/ 299 h 329"/>
              <a:gd name="T62" fmla="*/ 41 w 411"/>
              <a:gd name="T63" fmla="*/ 302 h 329"/>
              <a:gd name="T64" fmla="*/ 52 w 411"/>
              <a:gd name="T65" fmla="*/ 192 h 329"/>
              <a:gd name="T66" fmla="*/ 2 w 411"/>
              <a:gd name="T67" fmla="*/ 106 h 329"/>
              <a:gd name="T68" fmla="*/ 0 w 411"/>
              <a:gd name="T69" fmla="*/ 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1" h="329">
                <a:moveTo>
                  <a:pt x="0" y="8"/>
                </a:moveTo>
                <a:lnTo>
                  <a:pt x="207" y="0"/>
                </a:lnTo>
                <a:lnTo>
                  <a:pt x="244" y="68"/>
                </a:lnTo>
                <a:lnTo>
                  <a:pt x="212" y="147"/>
                </a:lnTo>
                <a:lnTo>
                  <a:pt x="202" y="183"/>
                </a:lnTo>
                <a:lnTo>
                  <a:pt x="340" y="168"/>
                </a:lnTo>
                <a:lnTo>
                  <a:pt x="350" y="221"/>
                </a:lnTo>
                <a:lnTo>
                  <a:pt x="307" y="216"/>
                </a:lnTo>
                <a:lnTo>
                  <a:pt x="288" y="239"/>
                </a:lnTo>
                <a:lnTo>
                  <a:pt x="311" y="254"/>
                </a:lnTo>
                <a:lnTo>
                  <a:pt x="349" y="236"/>
                </a:lnTo>
                <a:lnTo>
                  <a:pt x="350" y="261"/>
                </a:lnTo>
                <a:lnTo>
                  <a:pt x="370" y="240"/>
                </a:lnTo>
                <a:lnTo>
                  <a:pt x="384" y="240"/>
                </a:lnTo>
                <a:lnTo>
                  <a:pt x="367" y="283"/>
                </a:lnTo>
                <a:lnTo>
                  <a:pt x="400" y="292"/>
                </a:lnTo>
                <a:lnTo>
                  <a:pt x="411" y="315"/>
                </a:lnTo>
                <a:lnTo>
                  <a:pt x="396" y="322"/>
                </a:lnTo>
                <a:lnTo>
                  <a:pt x="374" y="307"/>
                </a:lnTo>
                <a:lnTo>
                  <a:pt x="337" y="296"/>
                </a:lnTo>
                <a:lnTo>
                  <a:pt x="345" y="325"/>
                </a:lnTo>
                <a:lnTo>
                  <a:pt x="325" y="329"/>
                </a:lnTo>
                <a:lnTo>
                  <a:pt x="309" y="302"/>
                </a:lnTo>
                <a:lnTo>
                  <a:pt x="299" y="319"/>
                </a:lnTo>
                <a:lnTo>
                  <a:pt x="239" y="319"/>
                </a:lnTo>
                <a:lnTo>
                  <a:pt x="239" y="302"/>
                </a:lnTo>
                <a:lnTo>
                  <a:pt x="216" y="283"/>
                </a:lnTo>
                <a:lnTo>
                  <a:pt x="170" y="281"/>
                </a:lnTo>
                <a:lnTo>
                  <a:pt x="208" y="302"/>
                </a:lnTo>
                <a:lnTo>
                  <a:pt x="155" y="314"/>
                </a:lnTo>
                <a:lnTo>
                  <a:pt x="72" y="299"/>
                </a:lnTo>
                <a:lnTo>
                  <a:pt x="41" y="302"/>
                </a:lnTo>
                <a:lnTo>
                  <a:pt x="52" y="192"/>
                </a:lnTo>
                <a:lnTo>
                  <a:pt x="2" y="106"/>
                </a:lnTo>
                <a:lnTo>
                  <a:pt x="0" y="8"/>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52" name="Freeform 256"/>
          <p:cNvSpPr>
            <a:spLocks/>
          </p:cNvSpPr>
          <p:nvPr/>
        </p:nvSpPr>
        <p:spPr bwMode="auto">
          <a:xfrm>
            <a:off x="6136204" y="3950676"/>
            <a:ext cx="1169125" cy="447971"/>
          </a:xfrm>
          <a:custGeom>
            <a:avLst/>
            <a:gdLst>
              <a:gd name="T0" fmla="*/ 36 w 588"/>
              <a:gd name="T1" fmla="*/ 96 h 210"/>
              <a:gd name="T2" fmla="*/ 36 w 588"/>
              <a:gd name="T3" fmla="*/ 99 h 210"/>
              <a:gd name="T4" fmla="*/ 26 w 588"/>
              <a:gd name="T5" fmla="*/ 119 h 210"/>
              <a:gd name="T6" fmla="*/ 37 w 588"/>
              <a:gd name="T7" fmla="*/ 145 h 210"/>
              <a:gd name="T8" fmla="*/ 0 w 588"/>
              <a:gd name="T9" fmla="*/ 170 h 210"/>
              <a:gd name="T10" fmla="*/ 9 w 588"/>
              <a:gd name="T11" fmla="*/ 210 h 210"/>
              <a:gd name="T12" fmla="*/ 161 w 588"/>
              <a:gd name="T13" fmla="*/ 197 h 210"/>
              <a:gd name="T14" fmla="*/ 345 w 588"/>
              <a:gd name="T15" fmla="*/ 176 h 210"/>
              <a:gd name="T16" fmla="*/ 436 w 588"/>
              <a:gd name="T17" fmla="*/ 160 h 210"/>
              <a:gd name="T18" fmla="*/ 455 w 588"/>
              <a:gd name="T19" fmla="*/ 106 h 210"/>
              <a:gd name="T20" fmla="*/ 488 w 588"/>
              <a:gd name="T21" fmla="*/ 104 h 210"/>
              <a:gd name="T22" fmla="*/ 588 w 588"/>
              <a:gd name="T23" fmla="*/ 0 h 210"/>
              <a:gd name="T24" fmla="*/ 458 w 588"/>
              <a:gd name="T25" fmla="*/ 27 h 210"/>
              <a:gd name="T26" fmla="*/ 153 w 588"/>
              <a:gd name="T27" fmla="*/ 68 h 210"/>
              <a:gd name="T28" fmla="*/ 156 w 588"/>
              <a:gd name="T29" fmla="*/ 81 h 210"/>
              <a:gd name="T30" fmla="*/ 36 w 588"/>
              <a:gd name="T31" fmla="*/ 9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8" h="210">
                <a:moveTo>
                  <a:pt x="36" y="96"/>
                </a:moveTo>
                <a:lnTo>
                  <a:pt x="36" y="99"/>
                </a:lnTo>
                <a:lnTo>
                  <a:pt x="26" y="119"/>
                </a:lnTo>
                <a:lnTo>
                  <a:pt x="37" y="145"/>
                </a:lnTo>
                <a:lnTo>
                  <a:pt x="0" y="170"/>
                </a:lnTo>
                <a:lnTo>
                  <a:pt x="9" y="210"/>
                </a:lnTo>
                <a:lnTo>
                  <a:pt x="161" y="197"/>
                </a:lnTo>
                <a:lnTo>
                  <a:pt x="345" y="176"/>
                </a:lnTo>
                <a:lnTo>
                  <a:pt x="436" y="160"/>
                </a:lnTo>
                <a:lnTo>
                  <a:pt x="455" y="106"/>
                </a:lnTo>
                <a:lnTo>
                  <a:pt x="488" y="104"/>
                </a:lnTo>
                <a:lnTo>
                  <a:pt x="588" y="0"/>
                </a:lnTo>
                <a:lnTo>
                  <a:pt x="458" y="27"/>
                </a:lnTo>
                <a:lnTo>
                  <a:pt x="153" y="68"/>
                </a:lnTo>
                <a:lnTo>
                  <a:pt x="156" y="81"/>
                </a:lnTo>
                <a:lnTo>
                  <a:pt x="36" y="96"/>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53" name="Freeform 258"/>
          <p:cNvSpPr>
            <a:spLocks/>
          </p:cNvSpPr>
          <p:nvPr/>
        </p:nvSpPr>
        <p:spPr bwMode="auto">
          <a:xfrm>
            <a:off x="6022871" y="4368782"/>
            <a:ext cx="473217" cy="898077"/>
          </a:xfrm>
          <a:custGeom>
            <a:avLst/>
            <a:gdLst>
              <a:gd name="T0" fmla="*/ 68 w 238"/>
              <a:gd name="T1" fmla="*/ 15 h 421"/>
              <a:gd name="T2" fmla="*/ 32 w 238"/>
              <a:gd name="T3" fmla="*/ 85 h 421"/>
              <a:gd name="T4" fmla="*/ 0 w 238"/>
              <a:gd name="T5" fmla="*/ 133 h 421"/>
              <a:gd name="T6" fmla="*/ 11 w 238"/>
              <a:gd name="T7" fmla="*/ 188 h 421"/>
              <a:gd name="T8" fmla="*/ 48 w 238"/>
              <a:gd name="T9" fmla="*/ 264 h 421"/>
              <a:gd name="T10" fmla="*/ 19 w 238"/>
              <a:gd name="T11" fmla="*/ 339 h 421"/>
              <a:gd name="T12" fmla="*/ 7 w 238"/>
              <a:gd name="T13" fmla="*/ 379 h 421"/>
              <a:gd name="T14" fmla="*/ 147 w 238"/>
              <a:gd name="T15" fmla="*/ 363 h 421"/>
              <a:gd name="T16" fmla="*/ 152 w 238"/>
              <a:gd name="T17" fmla="*/ 415 h 421"/>
              <a:gd name="T18" fmla="*/ 179 w 238"/>
              <a:gd name="T19" fmla="*/ 421 h 421"/>
              <a:gd name="T20" fmla="*/ 187 w 238"/>
              <a:gd name="T21" fmla="*/ 395 h 421"/>
              <a:gd name="T22" fmla="*/ 238 w 238"/>
              <a:gd name="T23" fmla="*/ 386 h 421"/>
              <a:gd name="T24" fmla="*/ 226 w 238"/>
              <a:gd name="T25" fmla="*/ 303 h 421"/>
              <a:gd name="T26" fmla="*/ 224 w 238"/>
              <a:gd name="T27" fmla="*/ 0 h 421"/>
              <a:gd name="T28" fmla="*/ 68 w 238"/>
              <a:gd name="T29" fmla="*/ 1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8" h="421">
                <a:moveTo>
                  <a:pt x="68" y="15"/>
                </a:moveTo>
                <a:lnTo>
                  <a:pt x="32" y="85"/>
                </a:lnTo>
                <a:lnTo>
                  <a:pt x="0" y="133"/>
                </a:lnTo>
                <a:lnTo>
                  <a:pt x="11" y="188"/>
                </a:lnTo>
                <a:lnTo>
                  <a:pt x="48" y="264"/>
                </a:lnTo>
                <a:lnTo>
                  <a:pt x="19" y="339"/>
                </a:lnTo>
                <a:lnTo>
                  <a:pt x="7" y="379"/>
                </a:lnTo>
                <a:lnTo>
                  <a:pt x="147" y="363"/>
                </a:lnTo>
                <a:lnTo>
                  <a:pt x="152" y="415"/>
                </a:lnTo>
                <a:lnTo>
                  <a:pt x="179" y="421"/>
                </a:lnTo>
                <a:lnTo>
                  <a:pt x="187" y="395"/>
                </a:lnTo>
                <a:lnTo>
                  <a:pt x="238" y="386"/>
                </a:lnTo>
                <a:lnTo>
                  <a:pt x="226" y="303"/>
                </a:lnTo>
                <a:lnTo>
                  <a:pt x="224" y="0"/>
                </a:lnTo>
                <a:lnTo>
                  <a:pt x="68" y="15"/>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54" name="Freeform 260"/>
          <p:cNvSpPr>
            <a:spLocks/>
          </p:cNvSpPr>
          <p:nvPr/>
        </p:nvSpPr>
        <p:spPr bwMode="auto">
          <a:xfrm>
            <a:off x="6470239" y="4328252"/>
            <a:ext cx="540819" cy="898077"/>
          </a:xfrm>
          <a:custGeom>
            <a:avLst/>
            <a:gdLst>
              <a:gd name="T0" fmla="*/ 0 w 272"/>
              <a:gd name="T1" fmla="*/ 22 h 421"/>
              <a:gd name="T2" fmla="*/ 177 w 272"/>
              <a:gd name="T3" fmla="*/ 0 h 421"/>
              <a:gd name="T4" fmla="*/ 233 w 272"/>
              <a:gd name="T5" fmla="*/ 195 h 421"/>
              <a:gd name="T6" fmla="*/ 272 w 272"/>
              <a:gd name="T7" fmla="*/ 226 h 421"/>
              <a:gd name="T8" fmla="*/ 240 w 272"/>
              <a:gd name="T9" fmla="*/ 284 h 421"/>
              <a:gd name="T10" fmla="*/ 271 w 272"/>
              <a:gd name="T11" fmla="*/ 337 h 421"/>
              <a:gd name="T12" fmla="*/ 90 w 272"/>
              <a:gd name="T13" fmla="*/ 357 h 421"/>
              <a:gd name="T14" fmla="*/ 97 w 272"/>
              <a:gd name="T15" fmla="*/ 404 h 421"/>
              <a:gd name="T16" fmla="*/ 71 w 272"/>
              <a:gd name="T17" fmla="*/ 421 h 421"/>
              <a:gd name="T18" fmla="*/ 50 w 272"/>
              <a:gd name="T19" fmla="*/ 361 h 421"/>
              <a:gd name="T20" fmla="*/ 37 w 272"/>
              <a:gd name="T21" fmla="*/ 410 h 421"/>
              <a:gd name="T22" fmla="*/ 15 w 272"/>
              <a:gd name="T23" fmla="*/ 404 h 421"/>
              <a:gd name="T24" fmla="*/ 8 w 272"/>
              <a:gd name="T25" fmla="*/ 356 h 421"/>
              <a:gd name="T26" fmla="*/ 1 w 272"/>
              <a:gd name="T27" fmla="*/ 315 h 421"/>
              <a:gd name="T28" fmla="*/ 0 w 272"/>
              <a:gd name="T29" fmla="*/ 2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421">
                <a:moveTo>
                  <a:pt x="0" y="22"/>
                </a:moveTo>
                <a:lnTo>
                  <a:pt x="177" y="0"/>
                </a:lnTo>
                <a:lnTo>
                  <a:pt x="233" y="195"/>
                </a:lnTo>
                <a:lnTo>
                  <a:pt x="272" y="226"/>
                </a:lnTo>
                <a:lnTo>
                  <a:pt x="240" y="284"/>
                </a:lnTo>
                <a:lnTo>
                  <a:pt x="271" y="337"/>
                </a:lnTo>
                <a:lnTo>
                  <a:pt x="90" y="357"/>
                </a:lnTo>
                <a:lnTo>
                  <a:pt x="97" y="404"/>
                </a:lnTo>
                <a:lnTo>
                  <a:pt x="71" y="421"/>
                </a:lnTo>
                <a:lnTo>
                  <a:pt x="50" y="361"/>
                </a:lnTo>
                <a:lnTo>
                  <a:pt x="37" y="410"/>
                </a:lnTo>
                <a:lnTo>
                  <a:pt x="15" y="404"/>
                </a:lnTo>
                <a:lnTo>
                  <a:pt x="8" y="356"/>
                </a:lnTo>
                <a:lnTo>
                  <a:pt x="1" y="315"/>
                </a:lnTo>
                <a:lnTo>
                  <a:pt x="0" y="22"/>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55" name="Freeform 264"/>
          <p:cNvSpPr>
            <a:spLocks/>
          </p:cNvSpPr>
          <p:nvPr/>
        </p:nvSpPr>
        <p:spPr bwMode="auto">
          <a:xfrm>
            <a:off x="6651176" y="5002343"/>
            <a:ext cx="1272516" cy="927942"/>
          </a:xfrm>
          <a:custGeom>
            <a:avLst/>
            <a:gdLst>
              <a:gd name="T0" fmla="*/ 0 w 640"/>
              <a:gd name="T1" fmla="*/ 42 h 435"/>
              <a:gd name="T2" fmla="*/ 175 w 640"/>
              <a:gd name="T3" fmla="*/ 24 h 435"/>
              <a:gd name="T4" fmla="*/ 194 w 640"/>
              <a:gd name="T5" fmla="*/ 52 h 435"/>
              <a:gd name="T6" fmla="*/ 383 w 640"/>
              <a:gd name="T7" fmla="*/ 24 h 435"/>
              <a:gd name="T8" fmla="*/ 415 w 640"/>
              <a:gd name="T9" fmla="*/ 47 h 435"/>
              <a:gd name="T10" fmla="*/ 415 w 640"/>
              <a:gd name="T11" fmla="*/ 4 h 435"/>
              <a:gd name="T12" fmla="*/ 413 w 640"/>
              <a:gd name="T13" fmla="*/ 0 h 435"/>
              <a:gd name="T14" fmla="*/ 451 w 640"/>
              <a:gd name="T15" fmla="*/ 3 h 435"/>
              <a:gd name="T16" fmla="*/ 490 w 640"/>
              <a:gd name="T17" fmla="*/ 68 h 435"/>
              <a:gd name="T18" fmla="*/ 555 w 640"/>
              <a:gd name="T19" fmla="*/ 160 h 435"/>
              <a:gd name="T20" fmla="*/ 585 w 640"/>
              <a:gd name="T21" fmla="*/ 239 h 435"/>
              <a:gd name="T22" fmla="*/ 633 w 640"/>
              <a:gd name="T23" fmla="*/ 294 h 435"/>
              <a:gd name="T24" fmla="*/ 640 w 640"/>
              <a:gd name="T25" fmla="*/ 374 h 435"/>
              <a:gd name="T26" fmla="*/ 625 w 640"/>
              <a:gd name="T27" fmla="*/ 422 h 435"/>
              <a:gd name="T28" fmla="*/ 558 w 640"/>
              <a:gd name="T29" fmla="*/ 435 h 435"/>
              <a:gd name="T30" fmla="*/ 547 w 640"/>
              <a:gd name="T31" fmla="*/ 415 h 435"/>
              <a:gd name="T32" fmla="*/ 500 w 640"/>
              <a:gd name="T33" fmla="*/ 386 h 435"/>
              <a:gd name="T34" fmla="*/ 484 w 640"/>
              <a:gd name="T35" fmla="*/ 355 h 435"/>
              <a:gd name="T36" fmla="*/ 471 w 640"/>
              <a:gd name="T37" fmla="*/ 344 h 435"/>
              <a:gd name="T38" fmla="*/ 465 w 640"/>
              <a:gd name="T39" fmla="*/ 316 h 435"/>
              <a:gd name="T40" fmla="*/ 453 w 640"/>
              <a:gd name="T41" fmla="*/ 325 h 435"/>
              <a:gd name="T42" fmla="*/ 415 w 640"/>
              <a:gd name="T43" fmla="*/ 288 h 435"/>
              <a:gd name="T44" fmla="*/ 425 w 640"/>
              <a:gd name="T45" fmla="*/ 254 h 435"/>
              <a:gd name="T46" fmla="*/ 415 w 640"/>
              <a:gd name="T47" fmla="*/ 235 h 435"/>
              <a:gd name="T48" fmla="*/ 405 w 640"/>
              <a:gd name="T49" fmla="*/ 241 h 435"/>
              <a:gd name="T50" fmla="*/ 406 w 640"/>
              <a:gd name="T51" fmla="*/ 261 h 435"/>
              <a:gd name="T52" fmla="*/ 393 w 640"/>
              <a:gd name="T53" fmla="*/ 235 h 435"/>
              <a:gd name="T54" fmla="*/ 394 w 640"/>
              <a:gd name="T55" fmla="*/ 174 h 435"/>
              <a:gd name="T56" fmla="*/ 371 w 640"/>
              <a:gd name="T57" fmla="*/ 138 h 435"/>
              <a:gd name="T58" fmla="*/ 311 w 640"/>
              <a:gd name="T59" fmla="*/ 107 h 435"/>
              <a:gd name="T60" fmla="*/ 281 w 640"/>
              <a:gd name="T61" fmla="*/ 73 h 435"/>
              <a:gd name="T62" fmla="*/ 247 w 640"/>
              <a:gd name="T63" fmla="*/ 70 h 435"/>
              <a:gd name="T64" fmla="*/ 233 w 640"/>
              <a:gd name="T65" fmla="*/ 91 h 435"/>
              <a:gd name="T66" fmla="*/ 184 w 640"/>
              <a:gd name="T67" fmla="*/ 106 h 435"/>
              <a:gd name="T68" fmla="*/ 154 w 640"/>
              <a:gd name="T69" fmla="*/ 91 h 435"/>
              <a:gd name="T70" fmla="*/ 139 w 640"/>
              <a:gd name="T71" fmla="*/ 68 h 435"/>
              <a:gd name="T72" fmla="*/ 46 w 640"/>
              <a:gd name="T73" fmla="*/ 89 h 435"/>
              <a:gd name="T74" fmla="*/ 26 w 640"/>
              <a:gd name="T75" fmla="*/ 72 h 435"/>
              <a:gd name="T76" fmla="*/ 5 w 640"/>
              <a:gd name="T77" fmla="*/ 90 h 435"/>
              <a:gd name="T78" fmla="*/ 0 w 640"/>
              <a:gd name="T79" fmla="*/ 4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0" h="435">
                <a:moveTo>
                  <a:pt x="0" y="42"/>
                </a:moveTo>
                <a:lnTo>
                  <a:pt x="175" y="24"/>
                </a:lnTo>
                <a:lnTo>
                  <a:pt x="194" y="52"/>
                </a:lnTo>
                <a:lnTo>
                  <a:pt x="383" y="24"/>
                </a:lnTo>
                <a:lnTo>
                  <a:pt x="415" y="47"/>
                </a:lnTo>
                <a:lnTo>
                  <a:pt x="415" y="4"/>
                </a:lnTo>
                <a:lnTo>
                  <a:pt x="413" y="0"/>
                </a:lnTo>
                <a:lnTo>
                  <a:pt x="451" y="3"/>
                </a:lnTo>
                <a:lnTo>
                  <a:pt x="490" y="68"/>
                </a:lnTo>
                <a:lnTo>
                  <a:pt x="555" y="160"/>
                </a:lnTo>
                <a:lnTo>
                  <a:pt x="585" y="239"/>
                </a:lnTo>
                <a:lnTo>
                  <a:pt x="633" y="294"/>
                </a:lnTo>
                <a:lnTo>
                  <a:pt x="640" y="374"/>
                </a:lnTo>
                <a:lnTo>
                  <a:pt x="625" y="422"/>
                </a:lnTo>
                <a:lnTo>
                  <a:pt x="558" y="435"/>
                </a:lnTo>
                <a:lnTo>
                  <a:pt x="547" y="415"/>
                </a:lnTo>
                <a:lnTo>
                  <a:pt x="500" y="386"/>
                </a:lnTo>
                <a:lnTo>
                  <a:pt x="484" y="355"/>
                </a:lnTo>
                <a:lnTo>
                  <a:pt x="471" y="344"/>
                </a:lnTo>
                <a:lnTo>
                  <a:pt x="465" y="316"/>
                </a:lnTo>
                <a:lnTo>
                  <a:pt x="453" y="325"/>
                </a:lnTo>
                <a:lnTo>
                  <a:pt x="415" y="288"/>
                </a:lnTo>
                <a:lnTo>
                  <a:pt x="425" y="254"/>
                </a:lnTo>
                <a:lnTo>
                  <a:pt x="415" y="235"/>
                </a:lnTo>
                <a:lnTo>
                  <a:pt x="405" y="241"/>
                </a:lnTo>
                <a:lnTo>
                  <a:pt x="406" y="261"/>
                </a:lnTo>
                <a:lnTo>
                  <a:pt x="393" y="235"/>
                </a:lnTo>
                <a:lnTo>
                  <a:pt x="394" y="174"/>
                </a:lnTo>
                <a:lnTo>
                  <a:pt x="371" y="138"/>
                </a:lnTo>
                <a:lnTo>
                  <a:pt x="311" y="107"/>
                </a:lnTo>
                <a:lnTo>
                  <a:pt x="281" y="73"/>
                </a:lnTo>
                <a:lnTo>
                  <a:pt x="247" y="70"/>
                </a:lnTo>
                <a:lnTo>
                  <a:pt x="233" y="91"/>
                </a:lnTo>
                <a:lnTo>
                  <a:pt x="184" y="106"/>
                </a:lnTo>
                <a:lnTo>
                  <a:pt x="154" y="91"/>
                </a:lnTo>
                <a:lnTo>
                  <a:pt x="139" y="68"/>
                </a:lnTo>
                <a:lnTo>
                  <a:pt x="46" y="89"/>
                </a:lnTo>
                <a:lnTo>
                  <a:pt x="26" y="72"/>
                </a:lnTo>
                <a:lnTo>
                  <a:pt x="5" y="90"/>
                </a:lnTo>
                <a:lnTo>
                  <a:pt x="0" y="42"/>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56" name="Freeform 181"/>
          <p:cNvSpPr>
            <a:spLocks/>
          </p:cNvSpPr>
          <p:nvPr/>
        </p:nvSpPr>
        <p:spPr bwMode="auto">
          <a:xfrm>
            <a:off x="5947315" y="2071328"/>
            <a:ext cx="739650" cy="345578"/>
          </a:xfrm>
          <a:custGeom>
            <a:avLst/>
            <a:gdLst>
              <a:gd name="T0" fmla="*/ 0 w 372"/>
              <a:gd name="T1" fmla="*/ 90 h 162"/>
              <a:gd name="T2" fmla="*/ 84 w 372"/>
              <a:gd name="T3" fmla="*/ 0 h 162"/>
              <a:gd name="T4" fmla="*/ 69 w 372"/>
              <a:gd name="T5" fmla="*/ 37 h 162"/>
              <a:gd name="T6" fmla="*/ 79 w 372"/>
              <a:gd name="T7" fmla="*/ 48 h 162"/>
              <a:gd name="T8" fmla="*/ 107 w 372"/>
              <a:gd name="T9" fmla="*/ 34 h 162"/>
              <a:gd name="T10" fmla="*/ 164 w 372"/>
              <a:gd name="T11" fmla="*/ 56 h 162"/>
              <a:gd name="T12" fmla="*/ 189 w 372"/>
              <a:gd name="T13" fmla="*/ 37 h 162"/>
              <a:gd name="T14" fmla="*/ 264 w 372"/>
              <a:gd name="T15" fmla="*/ 26 h 162"/>
              <a:gd name="T16" fmla="*/ 279 w 372"/>
              <a:gd name="T17" fmla="*/ 49 h 162"/>
              <a:gd name="T18" fmla="*/ 310 w 372"/>
              <a:gd name="T19" fmla="*/ 44 h 162"/>
              <a:gd name="T20" fmla="*/ 368 w 372"/>
              <a:gd name="T21" fmla="*/ 68 h 162"/>
              <a:gd name="T22" fmla="*/ 372 w 372"/>
              <a:gd name="T23" fmla="*/ 85 h 162"/>
              <a:gd name="T24" fmla="*/ 309 w 372"/>
              <a:gd name="T25" fmla="*/ 101 h 162"/>
              <a:gd name="T26" fmla="*/ 290 w 372"/>
              <a:gd name="T27" fmla="*/ 90 h 162"/>
              <a:gd name="T28" fmla="*/ 257 w 372"/>
              <a:gd name="T29" fmla="*/ 94 h 162"/>
              <a:gd name="T30" fmla="*/ 219 w 372"/>
              <a:gd name="T31" fmla="*/ 116 h 162"/>
              <a:gd name="T32" fmla="*/ 204 w 372"/>
              <a:gd name="T33" fmla="*/ 117 h 162"/>
              <a:gd name="T34" fmla="*/ 190 w 372"/>
              <a:gd name="T35" fmla="*/ 101 h 162"/>
              <a:gd name="T36" fmla="*/ 169 w 372"/>
              <a:gd name="T37" fmla="*/ 161 h 162"/>
              <a:gd name="T38" fmla="*/ 145 w 372"/>
              <a:gd name="T39" fmla="*/ 162 h 162"/>
              <a:gd name="T40" fmla="*/ 135 w 372"/>
              <a:gd name="T41" fmla="*/ 139 h 162"/>
              <a:gd name="T42" fmla="*/ 85 w 372"/>
              <a:gd name="T43" fmla="*/ 128 h 162"/>
              <a:gd name="T44" fmla="*/ 61 w 372"/>
              <a:gd name="T45" fmla="*/ 110 h 162"/>
              <a:gd name="T46" fmla="*/ 20 w 372"/>
              <a:gd name="T47" fmla="*/ 116 h 162"/>
              <a:gd name="T48" fmla="*/ 0 w 372"/>
              <a:gd name="T49" fmla="*/ 9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2" h="162">
                <a:moveTo>
                  <a:pt x="0" y="90"/>
                </a:moveTo>
                <a:lnTo>
                  <a:pt x="84" y="0"/>
                </a:lnTo>
                <a:lnTo>
                  <a:pt x="69" y="37"/>
                </a:lnTo>
                <a:lnTo>
                  <a:pt x="79" y="48"/>
                </a:lnTo>
                <a:lnTo>
                  <a:pt x="107" y="34"/>
                </a:lnTo>
                <a:lnTo>
                  <a:pt x="164" y="56"/>
                </a:lnTo>
                <a:lnTo>
                  <a:pt x="189" y="37"/>
                </a:lnTo>
                <a:lnTo>
                  <a:pt x="264" y="26"/>
                </a:lnTo>
                <a:lnTo>
                  <a:pt x="279" y="49"/>
                </a:lnTo>
                <a:lnTo>
                  <a:pt x="310" y="44"/>
                </a:lnTo>
                <a:lnTo>
                  <a:pt x="368" y="68"/>
                </a:lnTo>
                <a:lnTo>
                  <a:pt x="372" y="85"/>
                </a:lnTo>
                <a:lnTo>
                  <a:pt x="309" y="101"/>
                </a:lnTo>
                <a:lnTo>
                  <a:pt x="290" y="90"/>
                </a:lnTo>
                <a:lnTo>
                  <a:pt x="257" y="94"/>
                </a:lnTo>
                <a:lnTo>
                  <a:pt x="219" y="116"/>
                </a:lnTo>
                <a:lnTo>
                  <a:pt x="204" y="117"/>
                </a:lnTo>
                <a:lnTo>
                  <a:pt x="190" y="101"/>
                </a:lnTo>
                <a:lnTo>
                  <a:pt x="169" y="161"/>
                </a:lnTo>
                <a:lnTo>
                  <a:pt x="145" y="162"/>
                </a:lnTo>
                <a:lnTo>
                  <a:pt x="135" y="139"/>
                </a:lnTo>
                <a:lnTo>
                  <a:pt x="85" y="128"/>
                </a:lnTo>
                <a:lnTo>
                  <a:pt x="61" y="110"/>
                </a:lnTo>
                <a:lnTo>
                  <a:pt x="20" y="116"/>
                </a:lnTo>
                <a:lnTo>
                  <a:pt x="0" y="90"/>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57" name="Freeform 185"/>
          <p:cNvSpPr>
            <a:spLocks/>
          </p:cNvSpPr>
          <p:nvPr/>
        </p:nvSpPr>
        <p:spPr bwMode="auto">
          <a:xfrm>
            <a:off x="6460299" y="2316645"/>
            <a:ext cx="530879" cy="774352"/>
          </a:xfrm>
          <a:custGeom>
            <a:avLst/>
            <a:gdLst>
              <a:gd name="T0" fmla="*/ 67 w 267"/>
              <a:gd name="T1" fmla="*/ 16 h 363"/>
              <a:gd name="T2" fmla="*/ 77 w 267"/>
              <a:gd name="T3" fmla="*/ 38 h 363"/>
              <a:gd name="T4" fmla="*/ 59 w 267"/>
              <a:gd name="T5" fmla="*/ 52 h 363"/>
              <a:gd name="T6" fmla="*/ 57 w 267"/>
              <a:gd name="T7" fmla="*/ 110 h 363"/>
              <a:gd name="T8" fmla="*/ 47 w 267"/>
              <a:gd name="T9" fmla="*/ 72 h 363"/>
              <a:gd name="T10" fmla="*/ 8 w 267"/>
              <a:gd name="T11" fmla="*/ 109 h 363"/>
              <a:gd name="T12" fmla="*/ 0 w 267"/>
              <a:gd name="T13" fmla="*/ 213 h 363"/>
              <a:gd name="T14" fmla="*/ 25 w 267"/>
              <a:gd name="T15" fmla="*/ 265 h 363"/>
              <a:gd name="T16" fmla="*/ 27 w 267"/>
              <a:gd name="T17" fmla="*/ 291 h 363"/>
              <a:gd name="T18" fmla="*/ 28 w 267"/>
              <a:gd name="T19" fmla="*/ 312 h 363"/>
              <a:gd name="T20" fmla="*/ 27 w 267"/>
              <a:gd name="T21" fmla="*/ 329 h 363"/>
              <a:gd name="T22" fmla="*/ 22 w 267"/>
              <a:gd name="T23" fmla="*/ 363 h 363"/>
              <a:gd name="T24" fmla="*/ 128 w 267"/>
              <a:gd name="T25" fmla="*/ 357 h 363"/>
              <a:gd name="T26" fmla="*/ 266 w 267"/>
              <a:gd name="T27" fmla="*/ 344 h 363"/>
              <a:gd name="T28" fmla="*/ 241 w 267"/>
              <a:gd name="T29" fmla="*/ 337 h 363"/>
              <a:gd name="T30" fmla="*/ 227 w 267"/>
              <a:gd name="T31" fmla="*/ 320 h 363"/>
              <a:gd name="T32" fmla="*/ 248 w 267"/>
              <a:gd name="T33" fmla="*/ 304 h 363"/>
              <a:gd name="T34" fmla="*/ 248 w 267"/>
              <a:gd name="T35" fmla="*/ 284 h 363"/>
              <a:gd name="T36" fmla="*/ 239 w 267"/>
              <a:gd name="T37" fmla="*/ 266 h 363"/>
              <a:gd name="T38" fmla="*/ 248 w 267"/>
              <a:gd name="T39" fmla="*/ 253 h 363"/>
              <a:gd name="T40" fmla="*/ 267 w 267"/>
              <a:gd name="T41" fmla="*/ 254 h 363"/>
              <a:gd name="T42" fmla="*/ 264 w 267"/>
              <a:gd name="T43" fmla="*/ 205 h 363"/>
              <a:gd name="T44" fmla="*/ 259 w 267"/>
              <a:gd name="T45" fmla="*/ 174 h 363"/>
              <a:gd name="T46" fmla="*/ 247 w 267"/>
              <a:gd name="T47" fmla="*/ 155 h 363"/>
              <a:gd name="T48" fmla="*/ 235 w 267"/>
              <a:gd name="T49" fmla="*/ 143 h 363"/>
              <a:gd name="T50" fmla="*/ 219 w 267"/>
              <a:gd name="T51" fmla="*/ 140 h 363"/>
              <a:gd name="T52" fmla="*/ 203 w 267"/>
              <a:gd name="T53" fmla="*/ 140 h 363"/>
              <a:gd name="T54" fmla="*/ 185 w 267"/>
              <a:gd name="T55" fmla="*/ 165 h 363"/>
              <a:gd name="T56" fmla="*/ 174 w 267"/>
              <a:gd name="T57" fmla="*/ 172 h 363"/>
              <a:gd name="T58" fmla="*/ 166 w 267"/>
              <a:gd name="T59" fmla="*/ 174 h 363"/>
              <a:gd name="T60" fmla="*/ 157 w 267"/>
              <a:gd name="T61" fmla="*/ 171 h 363"/>
              <a:gd name="T62" fmla="*/ 155 w 267"/>
              <a:gd name="T63" fmla="*/ 159 h 363"/>
              <a:gd name="T64" fmla="*/ 157 w 267"/>
              <a:gd name="T65" fmla="*/ 152 h 363"/>
              <a:gd name="T66" fmla="*/ 165 w 267"/>
              <a:gd name="T67" fmla="*/ 143 h 363"/>
              <a:gd name="T68" fmla="*/ 172 w 267"/>
              <a:gd name="T69" fmla="*/ 140 h 363"/>
              <a:gd name="T70" fmla="*/ 179 w 267"/>
              <a:gd name="T71" fmla="*/ 139 h 363"/>
              <a:gd name="T72" fmla="*/ 179 w 267"/>
              <a:gd name="T73" fmla="*/ 124 h 363"/>
              <a:gd name="T74" fmla="*/ 200 w 267"/>
              <a:gd name="T75" fmla="*/ 110 h 363"/>
              <a:gd name="T76" fmla="*/ 179 w 267"/>
              <a:gd name="T77" fmla="*/ 62 h 363"/>
              <a:gd name="T78" fmla="*/ 179 w 267"/>
              <a:gd name="T79" fmla="*/ 39 h 363"/>
              <a:gd name="T80" fmla="*/ 147 w 267"/>
              <a:gd name="T81" fmla="*/ 30 h 363"/>
              <a:gd name="T82" fmla="*/ 97 w 267"/>
              <a:gd name="T83" fmla="*/ 0 h 363"/>
              <a:gd name="T84" fmla="*/ 67 w 267"/>
              <a:gd name="T85" fmla="*/ 16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7" h="363">
                <a:moveTo>
                  <a:pt x="67" y="16"/>
                </a:moveTo>
                <a:lnTo>
                  <a:pt x="77" y="38"/>
                </a:lnTo>
                <a:lnTo>
                  <a:pt x="59" y="52"/>
                </a:lnTo>
                <a:lnTo>
                  <a:pt x="57" y="110"/>
                </a:lnTo>
                <a:lnTo>
                  <a:pt x="47" y="72"/>
                </a:lnTo>
                <a:lnTo>
                  <a:pt x="8" y="109"/>
                </a:lnTo>
                <a:lnTo>
                  <a:pt x="0" y="213"/>
                </a:lnTo>
                <a:lnTo>
                  <a:pt x="25" y="265"/>
                </a:lnTo>
                <a:lnTo>
                  <a:pt x="27" y="291"/>
                </a:lnTo>
                <a:lnTo>
                  <a:pt x="28" y="312"/>
                </a:lnTo>
                <a:lnTo>
                  <a:pt x="27" y="329"/>
                </a:lnTo>
                <a:lnTo>
                  <a:pt x="22" y="363"/>
                </a:lnTo>
                <a:lnTo>
                  <a:pt x="128" y="357"/>
                </a:lnTo>
                <a:lnTo>
                  <a:pt x="266" y="344"/>
                </a:lnTo>
                <a:lnTo>
                  <a:pt x="241" y="337"/>
                </a:lnTo>
                <a:lnTo>
                  <a:pt x="227" y="320"/>
                </a:lnTo>
                <a:lnTo>
                  <a:pt x="248" y="304"/>
                </a:lnTo>
                <a:lnTo>
                  <a:pt x="248" y="284"/>
                </a:lnTo>
                <a:lnTo>
                  <a:pt x="239" y="266"/>
                </a:lnTo>
                <a:lnTo>
                  <a:pt x="248" y="253"/>
                </a:lnTo>
                <a:lnTo>
                  <a:pt x="267" y="254"/>
                </a:lnTo>
                <a:lnTo>
                  <a:pt x="264" y="205"/>
                </a:lnTo>
                <a:lnTo>
                  <a:pt x="259" y="174"/>
                </a:lnTo>
                <a:lnTo>
                  <a:pt x="247" y="155"/>
                </a:lnTo>
                <a:lnTo>
                  <a:pt x="235" y="143"/>
                </a:lnTo>
                <a:lnTo>
                  <a:pt x="219" y="140"/>
                </a:lnTo>
                <a:lnTo>
                  <a:pt x="203" y="140"/>
                </a:lnTo>
                <a:lnTo>
                  <a:pt x="185" y="165"/>
                </a:lnTo>
                <a:lnTo>
                  <a:pt x="174" y="172"/>
                </a:lnTo>
                <a:lnTo>
                  <a:pt x="166" y="174"/>
                </a:lnTo>
                <a:lnTo>
                  <a:pt x="157" y="171"/>
                </a:lnTo>
                <a:lnTo>
                  <a:pt x="155" y="159"/>
                </a:lnTo>
                <a:lnTo>
                  <a:pt x="157" y="152"/>
                </a:lnTo>
                <a:lnTo>
                  <a:pt x="165" y="143"/>
                </a:lnTo>
                <a:lnTo>
                  <a:pt x="172" y="140"/>
                </a:lnTo>
                <a:lnTo>
                  <a:pt x="179" y="139"/>
                </a:lnTo>
                <a:lnTo>
                  <a:pt x="179" y="124"/>
                </a:lnTo>
                <a:lnTo>
                  <a:pt x="200" y="110"/>
                </a:lnTo>
                <a:lnTo>
                  <a:pt x="179" y="62"/>
                </a:lnTo>
                <a:lnTo>
                  <a:pt x="179" y="39"/>
                </a:lnTo>
                <a:lnTo>
                  <a:pt x="147" y="30"/>
                </a:lnTo>
                <a:lnTo>
                  <a:pt x="97" y="0"/>
                </a:lnTo>
                <a:lnTo>
                  <a:pt x="67" y="16"/>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58" name="Freeform 187"/>
          <p:cNvSpPr>
            <a:spLocks/>
          </p:cNvSpPr>
          <p:nvPr/>
        </p:nvSpPr>
        <p:spPr bwMode="auto">
          <a:xfrm>
            <a:off x="5879713" y="3001403"/>
            <a:ext cx="578598" cy="1019669"/>
          </a:xfrm>
          <a:custGeom>
            <a:avLst/>
            <a:gdLst>
              <a:gd name="T0" fmla="*/ 54 w 291"/>
              <a:gd name="T1" fmla="*/ 25 h 478"/>
              <a:gd name="T2" fmla="*/ 222 w 291"/>
              <a:gd name="T3" fmla="*/ 0 h 478"/>
              <a:gd name="T4" fmla="*/ 246 w 291"/>
              <a:gd name="T5" fmla="*/ 57 h 478"/>
              <a:gd name="T6" fmla="*/ 280 w 291"/>
              <a:gd name="T7" fmla="*/ 303 h 478"/>
              <a:gd name="T8" fmla="*/ 291 w 291"/>
              <a:gd name="T9" fmla="*/ 336 h 478"/>
              <a:gd name="T10" fmla="*/ 264 w 291"/>
              <a:gd name="T11" fmla="*/ 401 h 478"/>
              <a:gd name="T12" fmla="*/ 264 w 291"/>
              <a:gd name="T13" fmla="*/ 447 h 478"/>
              <a:gd name="T14" fmla="*/ 237 w 291"/>
              <a:gd name="T15" fmla="*/ 441 h 478"/>
              <a:gd name="T16" fmla="*/ 238 w 291"/>
              <a:gd name="T17" fmla="*/ 478 h 478"/>
              <a:gd name="T18" fmla="*/ 206 w 291"/>
              <a:gd name="T19" fmla="*/ 465 h 478"/>
              <a:gd name="T20" fmla="*/ 189 w 291"/>
              <a:gd name="T21" fmla="*/ 469 h 478"/>
              <a:gd name="T22" fmla="*/ 166 w 291"/>
              <a:gd name="T23" fmla="*/ 466 h 478"/>
              <a:gd name="T24" fmla="*/ 148 w 291"/>
              <a:gd name="T25" fmla="*/ 408 h 478"/>
              <a:gd name="T26" fmla="*/ 114 w 291"/>
              <a:gd name="T27" fmla="*/ 390 h 478"/>
              <a:gd name="T28" fmla="*/ 114 w 291"/>
              <a:gd name="T29" fmla="*/ 328 h 478"/>
              <a:gd name="T30" fmla="*/ 81 w 291"/>
              <a:gd name="T31" fmla="*/ 336 h 478"/>
              <a:gd name="T32" fmla="*/ 62 w 291"/>
              <a:gd name="T33" fmla="*/ 290 h 478"/>
              <a:gd name="T34" fmla="*/ 0 w 291"/>
              <a:gd name="T35" fmla="*/ 238 h 478"/>
              <a:gd name="T36" fmla="*/ 45 w 291"/>
              <a:gd name="T37" fmla="*/ 155 h 478"/>
              <a:gd name="T38" fmla="*/ 32 w 291"/>
              <a:gd name="T39" fmla="*/ 116 h 478"/>
              <a:gd name="T40" fmla="*/ 76 w 291"/>
              <a:gd name="T41" fmla="*/ 109 h 478"/>
              <a:gd name="T42" fmla="*/ 81 w 291"/>
              <a:gd name="T43" fmla="*/ 54 h 478"/>
              <a:gd name="T44" fmla="*/ 54 w 291"/>
              <a:gd name="T45" fmla="*/ 25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1" h="478">
                <a:moveTo>
                  <a:pt x="54" y="25"/>
                </a:moveTo>
                <a:lnTo>
                  <a:pt x="222" y="0"/>
                </a:lnTo>
                <a:lnTo>
                  <a:pt x="246" y="57"/>
                </a:lnTo>
                <a:lnTo>
                  <a:pt x="280" y="303"/>
                </a:lnTo>
                <a:lnTo>
                  <a:pt x="291" y="336"/>
                </a:lnTo>
                <a:lnTo>
                  <a:pt x="264" y="401"/>
                </a:lnTo>
                <a:lnTo>
                  <a:pt x="264" y="447"/>
                </a:lnTo>
                <a:lnTo>
                  <a:pt x="237" y="441"/>
                </a:lnTo>
                <a:lnTo>
                  <a:pt x="238" y="478"/>
                </a:lnTo>
                <a:lnTo>
                  <a:pt x="206" y="465"/>
                </a:lnTo>
                <a:lnTo>
                  <a:pt x="189" y="469"/>
                </a:lnTo>
                <a:lnTo>
                  <a:pt x="166" y="466"/>
                </a:lnTo>
                <a:lnTo>
                  <a:pt x="148" y="408"/>
                </a:lnTo>
                <a:lnTo>
                  <a:pt x="114" y="390"/>
                </a:lnTo>
                <a:lnTo>
                  <a:pt x="114" y="328"/>
                </a:lnTo>
                <a:lnTo>
                  <a:pt x="81" y="336"/>
                </a:lnTo>
                <a:lnTo>
                  <a:pt x="62" y="290"/>
                </a:lnTo>
                <a:lnTo>
                  <a:pt x="0" y="238"/>
                </a:lnTo>
                <a:lnTo>
                  <a:pt x="45" y="155"/>
                </a:lnTo>
                <a:lnTo>
                  <a:pt x="32" y="116"/>
                </a:lnTo>
                <a:lnTo>
                  <a:pt x="76" y="109"/>
                </a:lnTo>
                <a:lnTo>
                  <a:pt x="81" y="54"/>
                </a:lnTo>
                <a:lnTo>
                  <a:pt x="54" y="25"/>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59" name="Freeform 191"/>
          <p:cNvSpPr>
            <a:spLocks/>
          </p:cNvSpPr>
          <p:nvPr/>
        </p:nvSpPr>
        <p:spPr bwMode="auto">
          <a:xfrm>
            <a:off x="6716790" y="2920341"/>
            <a:ext cx="578598" cy="701823"/>
          </a:xfrm>
          <a:custGeom>
            <a:avLst/>
            <a:gdLst>
              <a:gd name="T0" fmla="*/ 0 w 291"/>
              <a:gd name="T1" fmla="*/ 72 h 329"/>
              <a:gd name="T2" fmla="*/ 132 w 291"/>
              <a:gd name="T3" fmla="*/ 59 h 329"/>
              <a:gd name="T4" fmla="*/ 159 w 291"/>
              <a:gd name="T5" fmla="*/ 64 h 329"/>
              <a:gd name="T6" fmla="*/ 220 w 291"/>
              <a:gd name="T7" fmla="*/ 38 h 329"/>
              <a:gd name="T8" fmla="*/ 234 w 291"/>
              <a:gd name="T9" fmla="*/ 11 h 329"/>
              <a:gd name="T10" fmla="*/ 271 w 291"/>
              <a:gd name="T11" fmla="*/ 0 h 329"/>
              <a:gd name="T12" fmla="*/ 291 w 291"/>
              <a:gd name="T13" fmla="*/ 122 h 329"/>
              <a:gd name="T14" fmla="*/ 276 w 291"/>
              <a:gd name="T15" fmla="*/ 136 h 329"/>
              <a:gd name="T16" fmla="*/ 281 w 291"/>
              <a:gd name="T17" fmla="*/ 224 h 329"/>
              <a:gd name="T18" fmla="*/ 251 w 291"/>
              <a:gd name="T19" fmla="*/ 231 h 329"/>
              <a:gd name="T20" fmla="*/ 234 w 291"/>
              <a:gd name="T21" fmla="*/ 280 h 329"/>
              <a:gd name="T22" fmla="*/ 212 w 291"/>
              <a:gd name="T23" fmla="*/ 273 h 329"/>
              <a:gd name="T24" fmla="*/ 205 w 291"/>
              <a:gd name="T25" fmla="*/ 329 h 329"/>
              <a:gd name="T26" fmla="*/ 172 w 291"/>
              <a:gd name="T27" fmla="*/ 306 h 329"/>
              <a:gd name="T28" fmla="*/ 107 w 291"/>
              <a:gd name="T29" fmla="*/ 321 h 329"/>
              <a:gd name="T30" fmla="*/ 80 w 291"/>
              <a:gd name="T31" fmla="*/ 300 h 329"/>
              <a:gd name="T32" fmla="*/ 43 w 291"/>
              <a:gd name="T33" fmla="*/ 299 h 329"/>
              <a:gd name="T34" fmla="*/ 24 w 291"/>
              <a:gd name="T35" fmla="*/ 205 h 329"/>
              <a:gd name="T36" fmla="*/ 0 w 291"/>
              <a:gd name="T37" fmla="*/ 7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1" h="329">
                <a:moveTo>
                  <a:pt x="0" y="72"/>
                </a:moveTo>
                <a:lnTo>
                  <a:pt x="132" y="59"/>
                </a:lnTo>
                <a:lnTo>
                  <a:pt x="159" y="64"/>
                </a:lnTo>
                <a:lnTo>
                  <a:pt x="220" y="38"/>
                </a:lnTo>
                <a:lnTo>
                  <a:pt x="234" y="11"/>
                </a:lnTo>
                <a:lnTo>
                  <a:pt x="271" y="0"/>
                </a:lnTo>
                <a:lnTo>
                  <a:pt x="291" y="122"/>
                </a:lnTo>
                <a:lnTo>
                  <a:pt x="276" y="136"/>
                </a:lnTo>
                <a:lnTo>
                  <a:pt x="281" y="224"/>
                </a:lnTo>
                <a:lnTo>
                  <a:pt x="251" y="231"/>
                </a:lnTo>
                <a:lnTo>
                  <a:pt x="234" y="280"/>
                </a:lnTo>
                <a:lnTo>
                  <a:pt x="212" y="273"/>
                </a:lnTo>
                <a:lnTo>
                  <a:pt x="205" y="329"/>
                </a:lnTo>
                <a:lnTo>
                  <a:pt x="172" y="306"/>
                </a:lnTo>
                <a:lnTo>
                  <a:pt x="107" y="321"/>
                </a:lnTo>
                <a:lnTo>
                  <a:pt x="80" y="300"/>
                </a:lnTo>
                <a:lnTo>
                  <a:pt x="43" y="299"/>
                </a:lnTo>
                <a:lnTo>
                  <a:pt x="24" y="205"/>
                </a:lnTo>
                <a:lnTo>
                  <a:pt x="0" y="72"/>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60" name="Freeform 193"/>
          <p:cNvSpPr>
            <a:spLocks/>
          </p:cNvSpPr>
          <p:nvPr/>
        </p:nvSpPr>
        <p:spPr bwMode="auto">
          <a:xfrm>
            <a:off x="6193865" y="3528458"/>
            <a:ext cx="1016025" cy="650615"/>
          </a:xfrm>
          <a:custGeom>
            <a:avLst/>
            <a:gdLst>
              <a:gd name="T0" fmla="*/ 0 w 511"/>
              <a:gd name="T1" fmla="*/ 281 h 281"/>
              <a:gd name="T2" fmla="*/ 123 w 511"/>
              <a:gd name="T3" fmla="*/ 263 h 281"/>
              <a:gd name="T4" fmla="*/ 123 w 511"/>
              <a:gd name="T5" fmla="*/ 251 h 281"/>
              <a:gd name="T6" fmla="*/ 425 w 511"/>
              <a:gd name="T7" fmla="*/ 211 h 281"/>
              <a:gd name="T8" fmla="*/ 430 w 511"/>
              <a:gd name="T9" fmla="*/ 189 h 281"/>
              <a:gd name="T10" fmla="*/ 473 w 511"/>
              <a:gd name="T11" fmla="*/ 173 h 281"/>
              <a:gd name="T12" fmla="*/ 478 w 511"/>
              <a:gd name="T13" fmla="*/ 151 h 281"/>
              <a:gd name="T14" fmla="*/ 497 w 511"/>
              <a:gd name="T15" fmla="*/ 143 h 281"/>
              <a:gd name="T16" fmla="*/ 511 w 511"/>
              <a:gd name="T17" fmla="*/ 110 h 281"/>
              <a:gd name="T18" fmla="*/ 470 w 511"/>
              <a:gd name="T19" fmla="*/ 76 h 281"/>
              <a:gd name="T20" fmla="*/ 462 w 511"/>
              <a:gd name="T21" fmla="*/ 30 h 281"/>
              <a:gd name="T22" fmla="*/ 430 w 511"/>
              <a:gd name="T23" fmla="*/ 8 h 281"/>
              <a:gd name="T24" fmla="*/ 362 w 511"/>
              <a:gd name="T25" fmla="*/ 21 h 281"/>
              <a:gd name="T26" fmla="*/ 331 w 511"/>
              <a:gd name="T27" fmla="*/ 1 h 281"/>
              <a:gd name="T28" fmla="*/ 301 w 511"/>
              <a:gd name="T29" fmla="*/ 0 h 281"/>
              <a:gd name="T30" fmla="*/ 307 w 511"/>
              <a:gd name="T31" fmla="*/ 30 h 281"/>
              <a:gd name="T32" fmla="*/ 265 w 511"/>
              <a:gd name="T33" fmla="*/ 46 h 281"/>
              <a:gd name="T34" fmla="*/ 238 w 511"/>
              <a:gd name="T35" fmla="*/ 117 h 281"/>
              <a:gd name="T36" fmla="*/ 200 w 511"/>
              <a:gd name="T37" fmla="*/ 105 h 281"/>
              <a:gd name="T38" fmla="*/ 154 w 511"/>
              <a:gd name="T39" fmla="*/ 132 h 281"/>
              <a:gd name="T40" fmla="*/ 96 w 511"/>
              <a:gd name="T41" fmla="*/ 141 h 281"/>
              <a:gd name="T42" fmla="*/ 96 w 511"/>
              <a:gd name="T43" fmla="*/ 181 h 281"/>
              <a:gd name="T44" fmla="*/ 70 w 511"/>
              <a:gd name="T45" fmla="*/ 180 h 281"/>
              <a:gd name="T46" fmla="*/ 71 w 511"/>
              <a:gd name="T47" fmla="*/ 214 h 281"/>
              <a:gd name="T48" fmla="*/ 40 w 511"/>
              <a:gd name="T49" fmla="*/ 201 h 281"/>
              <a:gd name="T50" fmla="*/ 23 w 511"/>
              <a:gd name="T51" fmla="*/ 208 h 281"/>
              <a:gd name="T52" fmla="*/ 38 w 511"/>
              <a:gd name="T53" fmla="*/ 230 h 281"/>
              <a:gd name="T54" fmla="*/ 7 w 511"/>
              <a:gd name="T55" fmla="*/ 262 h 281"/>
              <a:gd name="T56" fmla="*/ 0 w 511"/>
              <a:gd name="T5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1" h="281">
                <a:moveTo>
                  <a:pt x="0" y="281"/>
                </a:moveTo>
                <a:lnTo>
                  <a:pt x="123" y="263"/>
                </a:lnTo>
                <a:lnTo>
                  <a:pt x="123" y="251"/>
                </a:lnTo>
                <a:lnTo>
                  <a:pt x="425" y="211"/>
                </a:lnTo>
                <a:lnTo>
                  <a:pt x="430" y="189"/>
                </a:lnTo>
                <a:lnTo>
                  <a:pt x="473" y="173"/>
                </a:lnTo>
                <a:lnTo>
                  <a:pt x="478" y="151"/>
                </a:lnTo>
                <a:lnTo>
                  <a:pt x="497" y="143"/>
                </a:lnTo>
                <a:lnTo>
                  <a:pt x="511" y="110"/>
                </a:lnTo>
                <a:lnTo>
                  <a:pt x="470" y="76"/>
                </a:lnTo>
                <a:lnTo>
                  <a:pt x="462" y="30"/>
                </a:lnTo>
                <a:lnTo>
                  <a:pt x="430" y="8"/>
                </a:lnTo>
                <a:lnTo>
                  <a:pt x="362" y="21"/>
                </a:lnTo>
                <a:lnTo>
                  <a:pt x="331" y="1"/>
                </a:lnTo>
                <a:lnTo>
                  <a:pt x="301" y="0"/>
                </a:lnTo>
                <a:lnTo>
                  <a:pt x="307" y="30"/>
                </a:lnTo>
                <a:lnTo>
                  <a:pt x="265" y="46"/>
                </a:lnTo>
                <a:lnTo>
                  <a:pt x="238" y="117"/>
                </a:lnTo>
                <a:lnTo>
                  <a:pt x="200" y="105"/>
                </a:lnTo>
                <a:lnTo>
                  <a:pt x="154" y="132"/>
                </a:lnTo>
                <a:lnTo>
                  <a:pt x="96" y="141"/>
                </a:lnTo>
                <a:lnTo>
                  <a:pt x="96" y="181"/>
                </a:lnTo>
                <a:lnTo>
                  <a:pt x="70" y="180"/>
                </a:lnTo>
                <a:lnTo>
                  <a:pt x="71" y="214"/>
                </a:lnTo>
                <a:lnTo>
                  <a:pt x="40" y="201"/>
                </a:lnTo>
                <a:lnTo>
                  <a:pt x="23" y="208"/>
                </a:lnTo>
                <a:lnTo>
                  <a:pt x="38" y="230"/>
                </a:lnTo>
                <a:lnTo>
                  <a:pt x="7" y="262"/>
                </a:lnTo>
                <a:lnTo>
                  <a:pt x="0" y="281"/>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61" name="Freeform 199"/>
          <p:cNvSpPr>
            <a:spLocks/>
          </p:cNvSpPr>
          <p:nvPr/>
        </p:nvSpPr>
        <p:spPr bwMode="auto">
          <a:xfrm>
            <a:off x="7003106" y="3767220"/>
            <a:ext cx="1169125" cy="558898"/>
          </a:xfrm>
          <a:custGeom>
            <a:avLst/>
            <a:gdLst>
              <a:gd name="T0" fmla="*/ 20 w 588"/>
              <a:gd name="T1" fmla="*/ 193 h 262"/>
              <a:gd name="T2" fmla="*/ 0 w 588"/>
              <a:gd name="T3" fmla="*/ 249 h 262"/>
              <a:gd name="T4" fmla="*/ 76 w 588"/>
              <a:gd name="T5" fmla="*/ 242 h 262"/>
              <a:gd name="T6" fmla="*/ 106 w 588"/>
              <a:gd name="T7" fmla="*/ 216 h 262"/>
              <a:gd name="T8" fmla="*/ 210 w 588"/>
              <a:gd name="T9" fmla="*/ 189 h 262"/>
              <a:gd name="T10" fmla="*/ 238 w 588"/>
              <a:gd name="T11" fmla="*/ 204 h 262"/>
              <a:gd name="T12" fmla="*/ 307 w 588"/>
              <a:gd name="T13" fmla="*/ 193 h 262"/>
              <a:gd name="T14" fmla="*/ 307 w 588"/>
              <a:gd name="T15" fmla="*/ 197 h 262"/>
              <a:gd name="T16" fmla="*/ 409 w 588"/>
              <a:gd name="T17" fmla="*/ 262 h 262"/>
              <a:gd name="T18" fmla="*/ 468 w 588"/>
              <a:gd name="T19" fmla="*/ 243 h 262"/>
              <a:gd name="T20" fmla="*/ 501 w 588"/>
              <a:gd name="T21" fmla="*/ 171 h 262"/>
              <a:gd name="T22" fmla="*/ 560 w 588"/>
              <a:gd name="T23" fmla="*/ 150 h 262"/>
              <a:gd name="T24" fmla="*/ 588 w 588"/>
              <a:gd name="T25" fmla="*/ 98 h 262"/>
              <a:gd name="T26" fmla="*/ 586 w 588"/>
              <a:gd name="T27" fmla="*/ 34 h 262"/>
              <a:gd name="T28" fmla="*/ 578 w 588"/>
              <a:gd name="T29" fmla="*/ 87 h 262"/>
              <a:gd name="T30" fmla="*/ 547 w 588"/>
              <a:gd name="T31" fmla="*/ 131 h 262"/>
              <a:gd name="T32" fmla="*/ 534 w 588"/>
              <a:gd name="T33" fmla="*/ 128 h 262"/>
              <a:gd name="T34" fmla="*/ 490 w 588"/>
              <a:gd name="T35" fmla="*/ 139 h 262"/>
              <a:gd name="T36" fmla="*/ 490 w 588"/>
              <a:gd name="T37" fmla="*/ 125 h 262"/>
              <a:gd name="T38" fmla="*/ 534 w 588"/>
              <a:gd name="T39" fmla="*/ 111 h 262"/>
              <a:gd name="T40" fmla="*/ 494 w 588"/>
              <a:gd name="T41" fmla="*/ 106 h 262"/>
              <a:gd name="T42" fmla="*/ 539 w 588"/>
              <a:gd name="T43" fmla="*/ 92 h 262"/>
              <a:gd name="T44" fmla="*/ 556 w 588"/>
              <a:gd name="T45" fmla="*/ 99 h 262"/>
              <a:gd name="T46" fmla="*/ 565 w 588"/>
              <a:gd name="T47" fmla="*/ 49 h 262"/>
              <a:gd name="T48" fmla="*/ 554 w 588"/>
              <a:gd name="T49" fmla="*/ 37 h 262"/>
              <a:gd name="T50" fmla="*/ 500 w 588"/>
              <a:gd name="T51" fmla="*/ 57 h 262"/>
              <a:gd name="T52" fmla="*/ 501 w 588"/>
              <a:gd name="T53" fmla="*/ 26 h 262"/>
              <a:gd name="T54" fmla="*/ 523 w 588"/>
              <a:gd name="T55" fmla="*/ 35 h 262"/>
              <a:gd name="T56" fmla="*/ 554 w 588"/>
              <a:gd name="T57" fmla="*/ 12 h 262"/>
              <a:gd name="T58" fmla="*/ 537 w 588"/>
              <a:gd name="T59" fmla="*/ 0 h 262"/>
              <a:gd name="T60" fmla="*/ 363 w 588"/>
              <a:gd name="T61" fmla="*/ 41 h 262"/>
              <a:gd name="T62" fmla="*/ 147 w 588"/>
              <a:gd name="T63" fmla="*/ 85 h 262"/>
              <a:gd name="T64" fmla="*/ 49 w 588"/>
              <a:gd name="T65" fmla="*/ 192 h 262"/>
              <a:gd name="T66" fmla="*/ 20 w 588"/>
              <a:gd name="T67" fmla="*/ 19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8" h="262">
                <a:moveTo>
                  <a:pt x="20" y="193"/>
                </a:moveTo>
                <a:lnTo>
                  <a:pt x="0" y="249"/>
                </a:lnTo>
                <a:lnTo>
                  <a:pt x="76" y="242"/>
                </a:lnTo>
                <a:lnTo>
                  <a:pt x="106" y="216"/>
                </a:lnTo>
                <a:lnTo>
                  <a:pt x="210" y="189"/>
                </a:lnTo>
                <a:lnTo>
                  <a:pt x="238" y="204"/>
                </a:lnTo>
                <a:lnTo>
                  <a:pt x="307" y="193"/>
                </a:lnTo>
                <a:lnTo>
                  <a:pt x="307" y="197"/>
                </a:lnTo>
                <a:lnTo>
                  <a:pt x="409" y="262"/>
                </a:lnTo>
                <a:lnTo>
                  <a:pt x="468" y="243"/>
                </a:lnTo>
                <a:lnTo>
                  <a:pt x="501" y="171"/>
                </a:lnTo>
                <a:lnTo>
                  <a:pt x="560" y="150"/>
                </a:lnTo>
                <a:lnTo>
                  <a:pt x="588" y="98"/>
                </a:lnTo>
                <a:lnTo>
                  <a:pt x="586" y="34"/>
                </a:lnTo>
                <a:lnTo>
                  <a:pt x="578" y="87"/>
                </a:lnTo>
                <a:lnTo>
                  <a:pt x="547" y="131"/>
                </a:lnTo>
                <a:lnTo>
                  <a:pt x="534" y="128"/>
                </a:lnTo>
                <a:lnTo>
                  <a:pt x="490" y="139"/>
                </a:lnTo>
                <a:lnTo>
                  <a:pt x="490" y="125"/>
                </a:lnTo>
                <a:lnTo>
                  <a:pt x="534" y="111"/>
                </a:lnTo>
                <a:lnTo>
                  <a:pt x="494" y="106"/>
                </a:lnTo>
                <a:lnTo>
                  <a:pt x="539" y="92"/>
                </a:lnTo>
                <a:lnTo>
                  <a:pt x="556" y="99"/>
                </a:lnTo>
                <a:lnTo>
                  <a:pt x="565" y="49"/>
                </a:lnTo>
                <a:lnTo>
                  <a:pt x="554" y="37"/>
                </a:lnTo>
                <a:lnTo>
                  <a:pt x="500" y="57"/>
                </a:lnTo>
                <a:lnTo>
                  <a:pt x="501" y="26"/>
                </a:lnTo>
                <a:lnTo>
                  <a:pt x="523" y="35"/>
                </a:lnTo>
                <a:lnTo>
                  <a:pt x="554" y="12"/>
                </a:lnTo>
                <a:lnTo>
                  <a:pt x="537" y="0"/>
                </a:lnTo>
                <a:lnTo>
                  <a:pt x="363" y="41"/>
                </a:lnTo>
                <a:lnTo>
                  <a:pt x="147" y="85"/>
                </a:lnTo>
                <a:lnTo>
                  <a:pt x="49" y="192"/>
                </a:lnTo>
                <a:lnTo>
                  <a:pt x="20" y="193"/>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62" name="Freeform 201"/>
          <p:cNvSpPr>
            <a:spLocks/>
          </p:cNvSpPr>
          <p:nvPr/>
        </p:nvSpPr>
        <p:spPr bwMode="auto">
          <a:xfrm>
            <a:off x="7116440" y="3174191"/>
            <a:ext cx="588539" cy="663425"/>
          </a:xfrm>
          <a:custGeom>
            <a:avLst/>
            <a:gdLst>
              <a:gd name="T0" fmla="*/ 30 w 296"/>
              <a:gd name="T1" fmla="*/ 163 h 311"/>
              <a:gd name="T2" fmla="*/ 7 w 296"/>
              <a:gd name="T3" fmla="*/ 155 h 311"/>
              <a:gd name="T4" fmla="*/ 0 w 296"/>
              <a:gd name="T5" fmla="*/ 205 h 311"/>
              <a:gd name="T6" fmla="*/ 7 w 296"/>
              <a:gd name="T7" fmla="*/ 257 h 311"/>
              <a:gd name="T8" fmla="*/ 50 w 296"/>
              <a:gd name="T9" fmla="*/ 293 h 311"/>
              <a:gd name="T10" fmla="*/ 61 w 296"/>
              <a:gd name="T11" fmla="*/ 311 h 311"/>
              <a:gd name="T12" fmla="*/ 115 w 296"/>
              <a:gd name="T13" fmla="*/ 293 h 311"/>
              <a:gd name="T14" fmla="*/ 180 w 296"/>
              <a:gd name="T15" fmla="*/ 250 h 311"/>
              <a:gd name="T16" fmla="*/ 199 w 296"/>
              <a:gd name="T17" fmla="*/ 160 h 311"/>
              <a:gd name="T18" fmla="*/ 240 w 296"/>
              <a:gd name="T19" fmla="*/ 135 h 311"/>
              <a:gd name="T20" fmla="*/ 263 w 296"/>
              <a:gd name="T21" fmla="*/ 80 h 311"/>
              <a:gd name="T22" fmla="*/ 296 w 296"/>
              <a:gd name="T23" fmla="*/ 66 h 311"/>
              <a:gd name="T24" fmla="*/ 253 w 296"/>
              <a:gd name="T25" fmla="*/ 57 h 311"/>
              <a:gd name="T26" fmla="*/ 179 w 296"/>
              <a:gd name="T27" fmla="*/ 98 h 311"/>
              <a:gd name="T28" fmla="*/ 167 w 296"/>
              <a:gd name="T29" fmla="*/ 58 h 311"/>
              <a:gd name="T30" fmla="*/ 103 w 296"/>
              <a:gd name="T31" fmla="*/ 63 h 311"/>
              <a:gd name="T32" fmla="*/ 87 w 296"/>
              <a:gd name="T33" fmla="*/ 0 h 311"/>
              <a:gd name="T34" fmla="*/ 71 w 296"/>
              <a:gd name="T35" fmla="*/ 17 h 311"/>
              <a:gd name="T36" fmla="*/ 76 w 296"/>
              <a:gd name="T37" fmla="*/ 106 h 311"/>
              <a:gd name="T38" fmla="*/ 47 w 296"/>
              <a:gd name="T39" fmla="*/ 113 h 311"/>
              <a:gd name="T40" fmla="*/ 30 w 296"/>
              <a:gd name="T41" fmla="*/ 163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6" h="311">
                <a:moveTo>
                  <a:pt x="30" y="163"/>
                </a:moveTo>
                <a:lnTo>
                  <a:pt x="7" y="155"/>
                </a:lnTo>
                <a:lnTo>
                  <a:pt x="0" y="205"/>
                </a:lnTo>
                <a:lnTo>
                  <a:pt x="7" y="257"/>
                </a:lnTo>
                <a:lnTo>
                  <a:pt x="50" y="293"/>
                </a:lnTo>
                <a:lnTo>
                  <a:pt x="61" y="311"/>
                </a:lnTo>
                <a:lnTo>
                  <a:pt x="115" y="293"/>
                </a:lnTo>
                <a:lnTo>
                  <a:pt x="180" y="250"/>
                </a:lnTo>
                <a:lnTo>
                  <a:pt x="199" y="160"/>
                </a:lnTo>
                <a:lnTo>
                  <a:pt x="240" y="135"/>
                </a:lnTo>
                <a:lnTo>
                  <a:pt x="263" y="80"/>
                </a:lnTo>
                <a:lnTo>
                  <a:pt x="296" y="66"/>
                </a:lnTo>
                <a:lnTo>
                  <a:pt x="253" y="57"/>
                </a:lnTo>
                <a:lnTo>
                  <a:pt x="179" y="98"/>
                </a:lnTo>
                <a:lnTo>
                  <a:pt x="167" y="58"/>
                </a:lnTo>
                <a:lnTo>
                  <a:pt x="103" y="63"/>
                </a:lnTo>
                <a:lnTo>
                  <a:pt x="87" y="0"/>
                </a:lnTo>
                <a:lnTo>
                  <a:pt x="71" y="17"/>
                </a:lnTo>
                <a:lnTo>
                  <a:pt x="76" y="106"/>
                </a:lnTo>
                <a:lnTo>
                  <a:pt x="47" y="113"/>
                </a:lnTo>
                <a:lnTo>
                  <a:pt x="30" y="163"/>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63" name="Freeform 203"/>
          <p:cNvSpPr>
            <a:spLocks/>
          </p:cNvSpPr>
          <p:nvPr/>
        </p:nvSpPr>
        <p:spPr bwMode="auto">
          <a:xfrm>
            <a:off x="7953517" y="3184857"/>
            <a:ext cx="161053" cy="221853"/>
          </a:xfrm>
          <a:custGeom>
            <a:avLst/>
            <a:gdLst>
              <a:gd name="T0" fmla="*/ 0 w 81"/>
              <a:gd name="T1" fmla="*/ 6 h 104"/>
              <a:gd name="T2" fmla="*/ 17 w 81"/>
              <a:gd name="T3" fmla="*/ 0 h 104"/>
              <a:gd name="T4" fmla="*/ 54 w 81"/>
              <a:gd name="T5" fmla="*/ 23 h 104"/>
              <a:gd name="T6" fmla="*/ 54 w 81"/>
              <a:gd name="T7" fmla="*/ 46 h 104"/>
              <a:gd name="T8" fmla="*/ 80 w 81"/>
              <a:gd name="T9" fmla="*/ 62 h 104"/>
              <a:gd name="T10" fmla="*/ 81 w 81"/>
              <a:gd name="T11" fmla="*/ 92 h 104"/>
              <a:gd name="T12" fmla="*/ 39 w 81"/>
              <a:gd name="T13" fmla="*/ 104 h 104"/>
              <a:gd name="T14" fmla="*/ 0 w 81"/>
              <a:gd name="T15" fmla="*/ 6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0" y="6"/>
                </a:moveTo>
                <a:lnTo>
                  <a:pt x="17" y="0"/>
                </a:lnTo>
                <a:lnTo>
                  <a:pt x="54" y="23"/>
                </a:lnTo>
                <a:lnTo>
                  <a:pt x="54" y="46"/>
                </a:lnTo>
                <a:lnTo>
                  <a:pt x="80" y="62"/>
                </a:lnTo>
                <a:lnTo>
                  <a:pt x="81" y="92"/>
                </a:lnTo>
                <a:lnTo>
                  <a:pt x="39" y="104"/>
                </a:lnTo>
                <a:lnTo>
                  <a:pt x="0" y="6"/>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64" name="Freeform 206"/>
          <p:cNvSpPr>
            <a:spLocks/>
          </p:cNvSpPr>
          <p:nvPr/>
        </p:nvSpPr>
        <p:spPr bwMode="auto">
          <a:xfrm>
            <a:off x="7963459" y="2828613"/>
            <a:ext cx="208773" cy="437307"/>
          </a:xfrm>
          <a:custGeom>
            <a:avLst/>
            <a:gdLst>
              <a:gd name="T0" fmla="*/ 18 w 105"/>
              <a:gd name="T1" fmla="*/ 1 h 205"/>
              <a:gd name="T2" fmla="*/ 42 w 105"/>
              <a:gd name="T3" fmla="*/ 0 h 205"/>
              <a:gd name="T4" fmla="*/ 93 w 105"/>
              <a:gd name="T5" fmla="*/ 30 h 205"/>
              <a:gd name="T6" fmla="*/ 86 w 105"/>
              <a:gd name="T7" fmla="*/ 56 h 205"/>
              <a:gd name="T8" fmla="*/ 103 w 105"/>
              <a:gd name="T9" fmla="*/ 71 h 205"/>
              <a:gd name="T10" fmla="*/ 105 w 105"/>
              <a:gd name="T11" fmla="*/ 167 h 205"/>
              <a:gd name="T12" fmla="*/ 87 w 105"/>
              <a:gd name="T13" fmla="*/ 205 h 205"/>
              <a:gd name="T14" fmla="*/ 67 w 105"/>
              <a:gd name="T15" fmla="*/ 191 h 205"/>
              <a:gd name="T16" fmla="*/ 46 w 105"/>
              <a:gd name="T17" fmla="*/ 190 h 205"/>
              <a:gd name="T18" fmla="*/ 10 w 105"/>
              <a:gd name="T19" fmla="*/ 170 h 205"/>
              <a:gd name="T20" fmla="*/ 37 w 105"/>
              <a:gd name="T21" fmla="*/ 108 h 205"/>
              <a:gd name="T22" fmla="*/ 0 w 105"/>
              <a:gd name="T23" fmla="*/ 79 h 205"/>
              <a:gd name="T24" fmla="*/ 18 w 105"/>
              <a:gd name="T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205">
                <a:moveTo>
                  <a:pt x="18" y="1"/>
                </a:moveTo>
                <a:lnTo>
                  <a:pt x="42" y="0"/>
                </a:lnTo>
                <a:lnTo>
                  <a:pt x="93" y="30"/>
                </a:lnTo>
                <a:lnTo>
                  <a:pt x="86" y="56"/>
                </a:lnTo>
                <a:lnTo>
                  <a:pt x="103" y="71"/>
                </a:lnTo>
                <a:lnTo>
                  <a:pt x="105" y="167"/>
                </a:lnTo>
                <a:lnTo>
                  <a:pt x="87" y="205"/>
                </a:lnTo>
                <a:lnTo>
                  <a:pt x="67" y="191"/>
                </a:lnTo>
                <a:lnTo>
                  <a:pt x="46" y="190"/>
                </a:lnTo>
                <a:lnTo>
                  <a:pt x="10" y="170"/>
                </a:lnTo>
                <a:lnTo>
                  <a:pt x="37" y="108"/>
                </a:lnTo>
                <a:lnTo>
                  <a:pt x="0" y="79"/>
                </a:lnTo>
                <a:lnTo>
                  <a:pt x="18" y="1"/>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65" name="Freeform 208"/>
          <p:cNvSpPr>
            <a:spLocks/>
          </p:cNvSpPr>
          <p:nvPr/>
        </p:nvSpPr>
        <p:spPr bwMode="auto">
          <a:xfrm>
            <a:off x="7993283" y="2081994"/>
            <a:ext cx="236187" cy="458639"/>
          </a:xfrm>
          <a:custGeom>
            <a:avLst/>
            <a:gdLst>
              <a:gd name="T0" fmla="*/ 0 w 114"/>
              <a:gd name="T1" fmla="*/ 22 h 215"/>
              <a:gd name="T2" fmla="*/ 82 w 114"/>
              <a:gd name="T3" fmla="*/ 0 h 215"/>
              <a:gd name="T4" fmla="*/ 114 w 114"/>
              <a:gd name="T5" fmla="*/ 59 h 215"/>
              <a:gd name="T6" fmla="*/ 97 w 114"/>
              <a:gd name="T7" fmla="*/ 74 h 215"/>
              <a:gd name="T8" fmla="*/ 104 w 114"/>
              <a:gd name="T9" fmla="*/ 203 h 215"/>
              <a:gd name="T10" fmla="*/ 56 w 114"/>
              <a:gd name="T11" fmla="*/ 215 h 215"/>
              <a:gd name="T12" fmla="*/ 33 w 114"/>
              <a:gd name="T13" fmla="*/ 161 h 215"/>
              <a:gd name="T14" fmla="*/ 32 w 114"/>
              <a:gd name="T15" fmla="*/ 97 h 215"/>
              <a:gd name="T16" fmla="*/ 11 w 114"/>
              <a:gd name="T17" fmla="*/ 78 h 215"/>
              <a:gd name="T18" fmla="*/ 0 w 114"/>
              <a:gd name="T19" fmla="*/ 22 h 215"/>
              <a:gd name="connsiteX0" fmla="*/ 0 w 10000"/>
              <a:gd name="connsiteY0" fmla="*/ 1023 h 10000"/>
              <a:gd name="connsiteX1" fmla="*/ 7193 w 10000"/>
              <a:gd name="connsiteY1" fmla="*/ 0 h 10000"/>
              <a:gd name="connsiteX2" fmla="*/ 10000 w 10000"/>
              <a:gd name="connsiteY2" fmla="*/ 2744 h 10000"/>
              <a:gd name="connsiteX3" fmla="*/ 8509 w 10000"/>
              <a:gd name="connsiteY3" fmla="*/ 3442 h 10000"/>
              <a:gd name="connsiteX4" fmla="*/ 9543 w 10000"/>
              <a:gd name="connsiteY4" fmla="*/ 9553 h 10000"/>
              <a:gd name="connsiteX5" fmla="*/ 4912 w 10000"/>
              <a:gd name="connsiteY5" fmla="*/ 10000 h 10000"/>
              <a:gd name="connsiteX6" fmla="*/ 2895 w 10000"/>
              <a:gd name="connsiteY6" fmla="*/ 7488 h 10000"/>
              <a:gd name="connsiteX7" fmla="*/ 2807 w 10000"/>
              <a:gd name="connsiteY7" fmla="*/ 4512 h 10000"/>
              <a:gd name="connsiteX8" fmla="*/ 965 w 10000"/>
              <a:gd name="connsiteY8" fmla="*/ 3628 h 10000"/>
              <a:gd name="connsiteX9" fmla="*/ 0 w 10000"/>
              <a:gd name="connsiteY9" fmla="*/ 1023 h 10000"/>
              <a:gd name="connsiteX0" fmla="*/ 0 w 10420"/>
              <a:gd name="connsiteY0" fmla="*/ 1023 h 10000"/>
              <a:gd name="connsiteX1" fmla="*/ 7193 w 10420"/>
              <a:gd name="connsiteY1" fmla="*/ 0 h 10000"/>
              <a:gd name="connsiteX2" fmla="*/ 10420 w 10420"/>
              <a:gd name="connsiteY2" fmla="*/ 2744 h 10000"/>
              <a:gd name="connsiteX3" fmla="*/ 8509 w 10420"/>
              <a:gd name="connsiteY3" fmla="*/ 3442 h 10000"/>
              <a:gd name="connsiteX4" fmla="*/ 9543 w 10420"/>
              <a:gd name="connsiteY4" fmla="*/ 9553 h 10000"/>
              <a:gd name="connsiteX5" fmla="*/ 4912 w 10420"/>
              <a:gd name="connsiteY5" fmla="*/ 10000 h 10000"/>
              <a:gd name="connsiteX6" fmla="*/ 2895 w 10420"/>
              <a:gd name="connsiteY6" fmla="*/ 7488 h 10000"/>
              <a:gd name="connsiteX7" fmla="*/ 2807 w 10420"/>
              <a:gd name="connsiteY7" fmla="*/ 4512 h 10000"/>
              <a:gd name="connsiteX8" fmla="*/ 965 w 10420"/>
              <a:gd name="connsiteY8" fmla="*/ 3628 h 10000"/>
              <a:gd name="connsiteX9" fmla="*/ 0 w 10420"/>
              <a:gd name="connsiteY9" fmla="*/ 1023 h 10000"/>
              <a:gd name="connsiteX0" fmla="*/ 0 w 10420"/>
              <a:gd name="connsiteY0" fmla="*/ 1023 h 10000"/>
              <a:gd name="connsiteX1" fmla="*/ 7193 w 10420"/>
              <a:gd name="connsiteY1" fmla="*/ 0 h 10000"/>
              <a:gd name="connsiteX2" fmla="*/ 10420 w 10420"/>
              <a:gd name="connsiteY2" fmla="*/ 2744 h 10000"/>
              <a:gd name="connsiteX3" fmla="*/ 8929 w 10420"/>
              <a:gd name="connsiteY3" fmla="*/ 3498 h 10000"/>
              <a:gd name="connsiteX4" fmla="*/ 9543 w 10420"/>
              <a:gd name="connsiteY4" fmla="*/ 9553 h 10000"/>
              <a:gd name="connsiteX5" fmla="*/ 4912 w 10420"/>
              <a:gd name="connsiteY5" fmla="*/ 10000 h 10000"/>
              <a:gd name="connsiteX6" fmla="*/ 2895 w 10420"/>
              <a:gd name="connsiteY6" fmla="*/ 7488 h 10000"/>
              <a:gd name="connsiteX7" fmla="*/ 2807 w 10420"/>
              <a:gd name="connsiteY7" fmla="*/ 4512 h 10000"/>
              <a:gd name="connsiteX8" fmla="*/ 965 w 10420"/>
              <a:gd name="connsiteY8" fmla="*/ 3628 h 10000"/>
              <a:gd name="connsiteX9" fmla="*/ 0 w 10420"/>
              <a:gd name="connsiteY9" fmla="*/ 102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0" h="10000">
                <a:moveTo>
                  <a:pt x="0" y="1023"/>
                </a:moveTo>
                <a:lnTo>
                  <a:pt x="7193" y="0"/>
                </a:lnTo>
                <a:lnTo>
                  <a:pt x="10420" y="2744"/>
                </a:lnTo>
                <a:lnTo>
                  <a:pt x="8929" y="3498"/>
                </a:lnTo>
                <a:cubicBezTo>
                  <a:pt x="9134" y="5516"/>
                  <a:pt x="9338" y="7535"/>
                  <a:pt x="9543" y="9553"/>
                </a:cubicBezTo>
                <a:lnTo>
                  <a:pt x="4912" y="10000"/>
                </a:lnTo>
                <a:lnTo>
                  <a:pt x="2895" y="7488"/>
                </a:lnTo>
                <a:cubicBezTo>
                  <a:pt x="2866" y="6496"/>
                  <a:pt x="2836" y="5504"/>
                  <a:pt x="2807" y="4512"/>
                </a:cubicBezTo>
                <a:lnTo>
                  <a:pt x="965" y="3628"/>
                </a:lnTo>
                <a:lnTo>
                  <a:pt x="0" y="1023"/>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66" name="Freeform 210"/>
          <p:cNvSpPr>
            <a:spLocks/>
          </p:cNvSpPr>
          <p:nvPr/>
        </p:nvSpPr>
        <p:spPr bwMode="auto">
          <a:xfrm>
            <a:off x="8106617" y="2451037"/>
            <a:ext cx="493100" cy="232519"/>
          </a:xfrm>
          <a:custGeom>
            <a:avLst/>
            <a:gdLst>
              <a:gd name="T0" fmla="*/ 0 w 248"/>
              <a:gd name="T1" fmla="*/ 44 h 109"/>
              <a:gd name="T2" fmla="*/ 127 w 248"/>
              <a:gd name="T3" fmla="*/ 13 h 109"/>
              <a:gd name="T4" fmla="*/ 141 w 248"/>
              <a:gd name="T5" fmla="*/ 14 h 109"/>
              <a:gd name="T6" fmla="*/ 156 w 248"/>
              <a:gd name="T7" fmla="*/ 0 h 109"/>
              <a:gd name="T8" fmla="*/ 169 w 248"/>
              <a:gd name="T9" fmla="*/ 8 h 109"/>
              <a:gd name="T10" fmla="*/ 154 w 248"/>
              <a:gd name="T11" fmla="*/ 38 h 109"/>
              <a:gd name="T12" fmla="*/ 181 w 248"/>
              <a:gd name="T13" fmla="*/ 36 h 109"/>
              <a:gd name="T14" fmla="*/ 195 w 248"/>
              <a:gd name="T15" fmla="*/ 60 h 109"/>
              <a:gd name="T16" fmla="*/ 213 w 248"/>
              <a:gd name="T17" fmla="*/ 63 h 109"/>
              <a:gd name="T18" fmla="*/ 226 w 248"/>
              <a:gd name="T19" fmla="*/ 59 h 109"/>
              <a:gd name="T20" fmla="*/ 226 w 248"/>
              <a:gd name="T21" fmla="*/ 46 h 109"/>
              <a:gd name="T22" fmla="*/ 204 w 248"/>
              <a:gd name="T23" fmla="*/ 29 h 109"/>
              <a:gd name="T24" fmla="*/ 221 w 248"/>
              <a:gd name="T25" fmla="*/ 28 h 109"/>
              <a:gd name="T26" fmla="*/ 248 w 248"/>
              <a:gd name="T27" fmla="*/ 64 h 109"/>
              <a:gd name="T28" fmla="*/ 222 w 248"/>
              <a:gd name="T29" fmla="*/ 86 h 109"/>
              <a:gd name="T30" fmla="*/ 192 w 248"/>
              <a:gd name="T31" fmla="*/ 75 h 109"/>
              <a:gd name="T32" fmla="*/ 173 w 248"/>
              <a:gd name="T33" fmla="*/ 102 h 109"/>
              <a:gd name="T34" fmla="*/ 135 w 248"/>
              <a:gd name="T35" fmla="*/ 75 h 109"/>
              <a:gd name="T36" fmla="*/ 10 w 248"/>
              <a:gd name="T37" fmla="*/ 109 h 109"/>
              <a:gd name="T38" fmla="*/ 0 w 248"/>
              <a:gd name="T3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8" h="109">
                <a:moveTo>
                  <a:pt x="0" y="44"/>
                </a:moveTo>
                <a:lnTo>
                  <a:pt x="127" y="13"/>
                </a:lnTo>
                <a:lnTo>
                  <a:pt x="141" y="14"/>
                </a:lnTo>
                <a:lnTo>
                  <a:pt x="156" y="0"/>
                </a:lnTo>
                <a:lnTo>
                  <a:pt x="169" y="8"/>
                </a:lnTo>
                <a:lnTo>
                  <a:pt x="154" y="38"/>
                </a:lnTo>
                <a:lnTo>
                  <a:pt x="181" y="36"/>
                </a:lnTo>
                <a:lnTo>
                  <a:pt x="195" y="60"/>
                </a:lnTo>
                <a:lnTo>
                  <a:pt x="213" y="63"/>
                </a:lnTo>
                <a:lnTo>
                  <a:pt x="226" y="59"/>
                </a:lnTo>
                <a:lnTo>
                  <a:pt x="226" y="46"/>
                </a:lnTo>
                <a:lnTo>
                  <a:pt x="204" y="29"/>
                </a:lnTo>
                <a:lnTo>
                  <a:pt x="221" y="28"/>
                </a:lnTo>
                <a:lnTo>
                  <a:pt x="248" y="64"/>
                </a:lnTo>
                <a:lnTo>
                  <a:pt x="222" y="86"/>
                </a:lnTo>
                <a:lnTo>
                  <a:pt x="192" y="75"/>
                </a:lnTo>
                <a:lnTo>
                  <a:pt x="173" y="102"/>
                </a:lnTo>
                <a:lnTo>
                  <a:pt x="135" y="75"/>
                </a:lnTo>
                <a:lnTo>
                  <a:pt x="10" y="109"/>
                </a:lnTo>
                <a:lnTo>
                  <a:pt x="0" y="44"/>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67" name="Freeform 212"/>
          <p:cNvSpPr>
            <a:spLocks/>
          </p:cNvSpPr>
          <p:nvPr/>
        </p:nvSpPr>
        <p:spPr bwMode="auto">
          <a:xfrm>
            <a:off x="8126500" y="2626832"/>
            <a:ext cx="254503" cy="210315"/>
          </a:xfrm>
          <a:custGeom>
            <a:avLst/>
            <a:gdLst>
              <a:gd name="T0" fmla="*/ 0 w 128"/>
              <a:gd name="T1" fmla="*/ 24 h 95"/>
              <a:gd name="T2" fmla="*/ 99 w 128"/>
              <a:gd name="T3" fmla="*/ 0 h 95"/>
              <a:gd name="T4" fmla="*/ 128 w 128"/>
              <a:gd name="T5" fmla="*/ 43 h 95"/>
              <a:gd name="T6" fmla="*/ 110 w 128"/>
              <a:gd name="T7" fmla="*/ 62 h 95"/>
              <a:gd name="T8" fmla="*/ 80 w 128"/>
              <a:gd name="T9" fmla="*/ 55 h 95"/>
              <a:gd name="T10" fmla="*/ 31 w 128"/>
              <a:gd name="T11" fmla="*/ 95 h 95"/>
              <a:gd name="T12" fmla="*/ 6 w 128"/>
              <a:gd name="T13" fmla="*/ 74 h 95"/>
              <a:gd name="T14" fmla="*/ 0 w 128"/>
              <a:gd name="T15" fmla="*/ 24 h 95"/>
              <a:gd name="connsiteX0" fmla="*/ 0 w 10000"/>
              <a:gd name="connsiteY0" fmla="*/ 2904 h 10378"/>
              <a:gd name="connsiteX1" fmla="*/ 7453 w 10000"/>
              <a:gd name="connsiteY1" fmla="*/ 0 h 10378"/>
              <a:gd name="connsiteX2" fmla="*/ 10000 w 10000"/>
              <a:gd name="connsiteY2" fmla="*/ 4904 h 10378"/>
              <a:gd name="connsiteX3" fmla="*/ 8594 w 10000"/>
              <a:gd name="connsiteY3" fmla="*/ 6904 h 10378"/>
              <a:gd name="connsiteX4" fmla="*/ 6250 w 10000"/>
              <a:gd name="connsiteY4" fmla="*/ 6167 h 10378"/>
              <a:gd name="connsiteX5" fmla="*/ 2422 w 10000"/>
              <a:gd name="connsiteY5" fmla="*/ 10378 h 10378"/>
              <a:gd name="connsiteX6" fmla="*/ 469 w 10000"/>
              <a:gd name="connsiteY6" fmla="*/ 8167 h 10378"/>
              <a:gd name="connsiteX7" fmla="*/ 0 w 10000"/>
              <a:gd name="connsiteY7" fmla="*/ 2904 h 1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378">
                <a:moveTo>
                  <a:pt x="0" y="2904"/>
                </a:moveTo>
                <a:lnTo>
                  <a:pt x="7453" y="0"/>
                </a:lnTo>
                <a:lnTo>
                  <a:pt x="10000" y="4904"/>
                </a:lnTo>
                <a:lnTo>
                  <a:pt x="8594" y="6904"/>
                </a:lnTo>
                <a:lnTo>
                  <a:pt x="6250" y="6167"/>
                </a:lnTo>
                <a:lnTo>
                  <a:pt x="2422" y="10378"/>
                </a:lnTo>
                <a:lnTo>
                  <a:pt x="469" y="8167"/>
                </a:lnTo>
                <a:cubicBezTo>
                  <a:pt x="313" y="6413"/>
                  <a:pt x="156" y="4658"/>
                  <a:pt x="0" y="2904"/>
                </a:cubicBez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68" name="Freeform 214"/>
          <p:cNvSpPr>
            <a:spLocks/>
          </p:cNvSpPr>
          <p:nvPr/>
        </p:nvSpPr>
        <p:spPr bwMode="auto">
          <a:xfrm>
            <a:off x="8164277" y="2000932"/>
            <a:ext cx="274386" cy="518368"/>
          </a:xfrm>
          <a:custGeom>
            <a:avLst/>
            <a:gdLst>
              <a:gd name="T0" fmla="*/ 29 w 138"/>
              <a:gd name="T1" fmla="*/ 0 h 243"/>
              <a:gd name="T2" fmla="*/ 0 w 138"/>
              <a:gd name="T3" fmla="*/ 42 h 243"/>
              <a:gd name="T4" fmla="*/ 32 w 138"/>
              <a:gd name="T5" fmla="*/ 99 h 243"/>
              <a:gd name="T6" fmla="*/ 13 w 138"/>
              <a:gd name="T7" fmla="*/ 114 h 243"/>
              <a:gd name="T8" fmla="*/ 21 w 138"/>
              <a:gd name="T9" fmla="*/ 243 h 243"/>
              <a:gd name="T10" fmla="*/ 98 w 138"/>
              <a:gd name="T11" fmla="*/ 224 h 243"/>
              <a:gd name="T12" fmla="*/ 118 w 138"/>
              <a:gd name="T13" fmla="*/ 224 h 243"/>
              <a:gd name="T14" fmla="*/ 128 w 138"/>
              <a:gd name="T15" fmla="*/ 210 h 243"/>
              <a:gd name="T16" fmla="*/ 128 w 138"/>
              <a:gd name="T17" fmla="*/ 187 h 243"/>
              <a:gd name="T18" fmla="*/ 138 w 138"/>
              <a:gd name="T19" fmla="*/ 171 h 243"/>
              <a:gd name="T20" fmla="*/ 94 w 138"/>
              <a:gd name="T21" fmla="*/ 152 h 243"/>
              <a:gd name="T22" fmla="*/ 40 w 138"/>
              <a:gd name="T23" fmla="*/ 12 h 243"/>
              <a:gd name="T24" fmla="*/ 29 w 138"/>
              <a:gd name="T2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243">
                <a:moveTo>
                  <a:pt x="29" y="0"/>
                </a:moveTo>
                <a:lnTo>
                  <a:pt x="0" y="42"/>
                </a:lnTo>
                <a:lnTo>
                  <a:pt x="32" y="99"/>
                </a:lnTo>
                <a:lnTo>
                  <a:pt x="13" y="114"/>
                </a:lnTo>
                <a:lnTo>
                  <a:pt x="21" y="243"/>
                </a:lnTo>
                <a:lnTo>
                  <a:pt x="98" y="224"/>
                </a:lnTo>
                <a:lnTo>
                  <a:pt x="118" y="224"/>
                </a:lnTo>
                <a:lnTo>
                  <a:pt x="128" y="210"/>
                </a:lnTo>
                <a:lnTo>
                  <a:pt x="128" y="187"/>
                </a:lnTo>
                <a:lnTo>
                  <a:pt x="138" y="171"/>
                </a:lnTo>
                <a:lnTo>
                  <a:pt x="94" y="152"/>
                </a:lnTo>
                <a:lnTo>
                  <a:pt x="40" y="12"/>
                </a:lnTo>
                <a:lnTo>
                  <a:pt x="29" y="0"/>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69" name="Freeform 216"/>
          <p:cNvSpPr>
            <a:spLocks/>
          </p:cNvSpPr>
          <p:nvPr/>
        </p:nvSpPr>
        <p:spPr bwMode="auto">
          <a:xfrm>
            <a:off x="8318187" y="2613161"/>
            <a:ext cx="128431" cy="110926"/>
          </a:xfrm>
          <a:custGeom>
            <a:avLst/>
            <a:gdLst>
              <a:gd name="T0" fmla="*/ 0 w 61"/>
              <a:gd name="T1" fmla="*/ 9 h 52"/>
              <a:gd name="T2" fmla="*/ 26 w 61"/>
              <a:gd name="T3" fmla="*/ 0 h 52"/>
              <a:gd name="T4" fmla="*/ 61 w 61"/>
              <a:gd name="T5" fmla="*/ 27 h 52"/>
              <a:gd name="T6" fmla="*/ 55 w 61"/>
              <a:gd name="T7" fmla="*/ 34 h 52"/>
              <a:gd name="T8" fmla="*/ 37 w 61"/>
              <a:gd name="T9" fmla="*/ 34 h 52"/>
              <a:gd name="T10" fmla="*/ 28 w 61"/>
              <a:gd name="T11" fmla="*/ 52 h 52"/>
              <a:gd name="T12" fmla="*/ 0 w 61"/>
              <a:gd name="T13" fmla="*/ 9 h 52"/>
              <a:gd name="connsiteX0" fmla="*/ 0 w 10589"/>
              <a:gd name="connsiteY0" fmla="*/ 1501 h 10000"/>
              <a:gd name="connsiteX1" fmla="*/ 4851 w 10589"/>
              <a:gd name="connsiteY1" fmla="*/ 0 h 10000"/>
              <a:gd name="connsiteX2" fmla="*/ 10589 w 10589"/>
              <a:gd name="connsiteY2" fmla="*/ 5192 h 10000"/>
              <a:gd name="connsiteX3" fmla="*/ 9605 w 10589"/>
              <a:gd name="connsiteY3" fmla="*/ 6538 h 10000"/>
              <a:gd name="connsiteX4" fmla="*/ 6655 w 10589"/>
              <a:gd name="connsiteY4" fmla="*/ 6538 h 10000"/>
              <a:gd name="connsiteX5" fmla="*/ 5179 w 10589"/>
              <a:gd name="connsiteY5" fmla="*/ 10000 h 10000"/>
              <a:gd name="connsiteX6" fmla="*/ 0 w 10589"/>
              <a:gd name="connsiteY6" fmla="*/ 1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9" h="10000">
                <a:moveTo>
                  <a:pt x="0" y="1501"/>
                </a:moveTo>
                <a:lnTo>
                  <a:pt x="4851" y="0"/>
                </a:lnTo>
                <a:lnTo>
                  <a:pt x="10589" y="5192"/>
                </a:lnTo>
                <a:lnTo>
                  <a:pt x="9605" y="6538"/>
                </a:lnTo>
                <a:lnTo>
                  <a:pt x="6655" y="6538"/>
                </a:lnTo>
                <a:lnTo>
                  <a:pt x="5179" y="10000"/>
                </a:lnTo>
                <a:lnTo>
                  <a:pt x="0" y="1501"/>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70" name="Freeform 252"/>
          <p:cNvSpPr>
            <a:spLocks/>
          </p:cNvSpPr>
          <p:nvPr/>
        </p:nvSpPr>
        <p:spPr bwMode="auto">
          <a:xfrm>
            <a:off x="5670940" y="2195054"/>
            <a:ext cx="691931" cy="866079"/>
          </a:xfrm>
          <a:custGeom>
            <a:avLst/>
            <a:gdLst>
              <a:gd name="T0" fmla="*/ 25 w 348"/>
              <a:gd name="T1" fmla="*/ 27 h 406"/>
              <a:gd name="T2" fmla="*/ 52 w 348"/>
              <a:gd name="T3" fmla="*/ 23 h 406"/>
              <a:gd name="T4" fmla="*/ 75 w 348"/>
              <a:gd name="T5" fmla="*/ 23 h 406"/>
              <a:gd name="T6" fmla="*/ 90 w 348"/>
              <a:gd name="T7" fmla="*/ 0 h 406"/>
              <a:gd name="T8" fmla="*/ 101 w 348"/>
              <a:gd name="T9" fmla="*/ 29 h 406"/>
              <a:gd name="T10" fmla="*/ 139 w 348"/>
              <a:gd name="T11" fmla="*/ 29 h 406"/>
              <a:gd name="T12" fmla="*/ 159 w 348"/>
              <a:gd name="T13" fmla="*/ 58 h 406"/>
              <a:gd name="T14" fmla="*/ 197 w 348"/>
              <a:gd name="T15" fmla="*/ 51 h 406"/>
              <a:gd name="T16" fmla="*/ 225 w 348"/>
              <a:gd name="T17" fmla="*/ 67 h 406"/>
              <a:gd name="T18" fmla="*/ 273 w 348"/>
              <a:gd name="T19" fmla="*/ 80 h 406"/>
              <a:gd name="T20" fmla="*/ 282 w 348"/>
              <a:gd name="T21" fmla="*/ 101 h 406"/>
              <a:gd name="T22" fmla="*/ 307 w 348"/>
              <a:gd name="T23" fmla="*/ 102 h 406"/>
              <a:gd name="T24" fmla="*/ 300 w 348"/>
              <a:gd name="T25" fmla="*/ 124 h 406"/>
              <a:gd name="T26" fmla="*/ 308 w 348"/>
              <a:gd name="T27" fmla="*/ 149 h 406"/>
              <a:gd name="T28" fmla="*/ 292 w 348"/>
              <a:gd name="T29" fmla="*/ 178 h 406"/>
              <a:gd name="T30" fmla="*/ 303 w 348"/>
              <a:gd name="T31" fmla="*/ 185 h 406"/>
              <a:gd name="T32" fmla="*/ 331 w 348"/>
              <a:gd name="T33" fmla="*/ 152 h 406"/>
              <a:gd name="T34" fmla="*/ 329 w 348"/>
              <a:gd name="T35" fmla="*/ 140 h 406"/>
              <a:gd name="T36" fmla="*/ 341 w 348"/>
              <a:gd name="T37" fmla="*/ 136 h 406"/>
              <a:gd name="T38" fmla="*/ 348 w 348"/>
              <a:gd name="T39" fmla="*/ 152 h 406"/>
              <a:gd name="T40" fmla="*/ 327 w 348"/>
              <a:gd name="T41" fmla="*/ 175 h 406"/>
              <a:gd name="T42" fmla="*/ 319 w 348"/>
              <a:gd name="T43" fmla="*/ 226 h 406"/>
              <a:gd name="T44" fmla="*/ 319 w 348"/>
              <a:gd name="T45" fmla="*/ 312 h 406"/>
              <a:gd name="T46" fmla="*/ 331 w 348"/>
              <a:gd name="T47" fmla="*/ 328 h 406"/>
              <a:gd name="T48" fmla="*/ 326 w 348"/>
              <a:gd name="T49" fmla="*/ 381 h 406"/>
              <a:gd name="T50" fmla="*/ 160 w 348"/>
              <a:gd name="T51" fmla="*/ 406 h 406"/>
              <a:gd name="T52" fmla="*/ 119 w 348"/>
              <a:gd name="T53" fmla="*/ 381 h 406"/>
              <a:gd name="T54" fmla="*/ 128 w 348"/>
              <a:gd name="T55" fmla="*/ 350 h 406"/>
              <a:gd name="T56" fmla="*/ 108 w 348"/>
              <a:gd name="T57" fmla="*/ 316 h 406"/>
              <a:gd name="T58" fmla="*/ 90 w 348"/>
              <a:gd name="T59" fmla="*/ 271 h 406"/>
              <a:gd name="T60" fmla="*/ 43 w 348"/>
              <a:gd name="T61" fmla="*/ 228 h 406"/>
              <a:gd name="T62" fmla="*/ 15 w 348"/>
              <a:gd name="T63" fmla="*/ 228 h 406"/>
              <a:gd name="T64" fmla="*/ 15 w 348"/>
              <a:gd name="T65" fmla="*/ 167 h 406"/>
              <a:gd name="T66" fmla="*/ 0 w 348"/>
              <a:gd name="T67" fmla="*/ 145 h 406"/>
              <a:gd name="T68" fmla="*/ 33 w 348"/>
              <a:gd name="T69" fmla="*/ 110 h 406"/>
              <a:gd name="T70" fmla="*/ 25 w 348"/>
              <a:gd name="T71" fmla="*/ 2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8" h="406">
                <a:moveTo>
                  <a:pt x="25" y="27"/>
                </a:moveTo>
                <a:lnTo>
                  <a:pt x="52" y="23"/>
                </a:lnTo>
                <a:lnTo>
                  <a:pt x="75" y="23"/>
                </a:lnTo>
                <a:lnTo>
                  <a:pt x="90" y="0"/>
                </a:lnTo>
                <a:lnTo>
                  <a:pt x="101" y="29"/>
                </a:lnTo>
                <a:lnTo>
                  <a:pt x="139" y="29"/>
                </a:lnTo>
                <a:lnTo>
                  <a:pt x="159" y="58"/>
                </a:lnTo>
                <a:lnTo>
                  <a:pt x="197" y="51"/>
                </a:lnTo>
                <a:lnTo>
                  <a:pt x="225" y="67"/>
                </a:lnTo>
                <a:lnTo>
                  <a:pt x="273" y="80"/>
                </a:lnTo>
                <a:lnTo>
                  <a:pt x="282" y="101"/>
                </a:lnTo>
                <a:lnTo>
                  <a:pt x="307" y="102"/>
                </a:lnTo>
                <a:lnTo>
                  <a:pt x="300" y="124"/>
                </a:lnTo>
                <a:lnTo>
                  <a:pt x="308" y="149"/>
                </a:lnTo>
                <a:lnTo>
                  <a:pt x="292" y="178"/>
                </a:lnTo>
                <a:lnTo>
                  <a:pt x="303" y="185"/>
                </a:lnTo>
                <a:lnTo>
                  <a:pt x="331" y="152"/>
                </a:lnTo>
                <a:lnTo>
                  <a:pt x="329" y="140"/>
                </a:lnTo>
                <a:lnTo>
                  <a:pt x="341" y="136"/>
                </a:lnTo>
                <a:lnTo>
                  <a:pt x="348" y="152"/>
                </a:lnTo>
                <a:lnTo>
                  <a:pt x="327" y="175"/>
                </a:lnTo>
                <a:lnTo>
                  <a:pt x="319" y="226"/>
                </a:lnTo>
                <a:lnTo>
                  <a:pt x="319" y="312"/>
                </a:lnTo>
                <a:lnTo>
                  <a:pt x="331" y="328"/>
                </a:lnTo>
                <a:lnTo>
                  <a:pt x="326" y="381"/>
                </a:lnTo>
                <a:lnTo>
                  <a:pt x="160" y="406"/>
                </a:lnTo>
                <a:lnTo>
                  <a:pt x="119" y="381"/>
                </a:lnTo>
                <a:lnTo>
                  <a:pt x="128" y="350"/>
                </a:lnTo>
                <a:lnTo>
                  <a:pt x="108" y="316"/>
                </a:lnTo>
                <a:lnTo>
                  <a:pt x="90" y="271"/>
                </a:lnTo>
                <a:lnTo>
                  <a:pt x="43" y="228"/>
                </a:lnTo>
                <a:lnTo>
                  <a:pt x="15" y="228"/>
                </a:lnTo>
                <a:lnTo>
                  <a:pt x="15" y="167"/>
                </a:lnTo>
                <a:lnTo>
                  <a:pt x="0" y="145"/>
                </a:lnTo>
                <a:lnTo>
                  <a:pt x="33" y="110"/>
                </a:lnTo>
                <a:lnTo>
                  <a:pt x="25" y="27"/>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71" name="Freeform 254"/>
          <p:cNvSpPr>
            <a:spLocks/>
          </p:cNvSpPr>
          <p:nvPr/>
        </p:nvSpPr>
        <p:spPr bwMode="auto">
          <a:xfrm>
            <a:off x="6364860" y="3052599"/>
            <a:ext cx="445381" cy="793550"/>
          </a:xfrm>
          <a:custGeom>
            <a:avLst/>
            <a:gdLst>
              <a:gd name="T0" fmla="*/ 0 w 224"/>
              <a:gd name="T1" fmla="*/ 26 h 372"/>
              <a:gd name="T2" fmla="*/ 27 w 224"/>
              <a:gd name="T3" fmla="*/ 40 h 372"/>
              <a:gd name="T4" fmla="*/ 52 w 224"/>
              <a:gd name="T5" fmla="*/ 38 h 372"/>
              <a:gd name="T6" fmla="*/ 61 w 224"/>
              <a:gd name="T7" fmla="*/ 30 h 372"/>
              <a:gd name="T8" fmla="*/ 67 w 224"/>
              <a:gd name="T9" fmla="*/ 7 h 372"/>
              <a:gd name="T10" fmla="*/ 175 w 224"/>
              <a:gd name="T11" fmla="*/ 0 h 372"/>
              <a:gd name="T12" fmla="*/ 224 w 224"/>
              <a:gd name="T13" fmla="*/ 264 h 372"/>
              <a:gd name="T14" fmla="*/ 221 w 224"/>
              <a:gd name="T15" fmla="*/ 260 h 372"/>
              <a:gd name="T16" fmla="*/ 183 w 224"/>
              <a:gd name="T17" fmla="*/ 275 h 372"/>
              <a:gd name="T18" fmla="*/ 157 w 224"/>
              <a:gd name="T19" fmla="*/ 346 h 372"/>
              <a:gd name="T20" fmla="*/ 119 w 224"/>
              <a:gd name="T21" fmla="*/ 336 h 372"/>
              <a:gd name="T22" fmla="*/ 74 w 224"/>
              <a:gd name="T23" fmla="*/ 363 h 372"/>
              <a:gd name="T24" fmla="*/ 15 w 224"/>
              <a:gd name="T25" fmla="*/ 372 h 372"/>
              <a:gd name="T26" fmla="*/ 42 w 224"/>
              <a:gd name="T27" fmla="*/ 304 h 372"/>
              <a:gd name="T28" fmla="*/ 31 w 224"/>
              <a:gd name="T29" fmla="*/ 265 h 372"/>
              <a:gd name="T30" fmla="*/ 0 w 224"/>
              <a:gd name="T31" fmla="*/ 2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4" h="372">
                <a:moveTo>
                  <a:pt x="0" y="26"/>
                </a:moveTo>
                <a:lnTo>
                  <a:pt x="27" y="40"/>
                </a:lnTo>
                <a:lnTo>
                  <a:pt x="52" y="38"/>
                </a:lnTo>
                <a:lnTo>
                  <a:pt x="61" y="30"/>
                </a:lnTo>
                <a:lnTo>
                  <a:pt x="67" y="7"/>
                </a:lnTo>
                <a:lnTo>
                  <a:pt x="175" y="0"/>
                </a:lnTo>
                <a:lnTo>
                  <a:pt x="224" y="264"/>
                </a:lnTo>
                <a:lnTo>
                  <a:pt x="221" y="260"/>
                </a:lnTo>
                <a:lnTo>
                  <a:pt x="183" y="275"/>
                </a:lnTo>
                <a:lnTo>
                  <a:pt x="157" y="346"/>
                </a:lnTo>
                <a:lnTo>
                  <a:pt x="119" y="336"/>
                </a:lnTo>
                <a:lnTo>
                  <a:pt x="74" y="363"/>
                </a:lnTo>
                <a:lnTo>
                  <a:pt x="15" y="372"/>
                </a:lnTo>
                <a:lnTo>
                  <a:pt x="42" y="304"/>
                </a:lnTo>
                <a:lnTo>
                  <a:pt x="31" y="265"/>
                </a:lnTo>
                <a:lnTo>
                  <a:pt x="0" y="26"/>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72" name="Freeform 266"/>
          <p:cNvSpPr>
            <a:spLocks/>
          </p:cNvSpPr>
          <p:nvPr/>
        </p:nvSpPr>
        <p:spPr bwMode="auto">
          <a:xfrm>
            <a:off x="7249656" y="2756084"/>
            <a:ext cx="789358" cy="558898"/>
          </a:xfrm>
          <a:custGeom>
            <a:avLst/>
            <a:gdLst>
              <a:gd name="T0" fmla="*/ 37 w 397"/>
              <a:gd name="T1" fmla="*/ 38 h 262"/>
              <a:gd name="T2" fmla="*/ 0 w 397"/>
              <a:gd name="T3" fmla="*/ 74 h 262"/>
              <a:gd name="T4" fmla="*/ 20 w 397"/>
              <a:gd name="T5" fmla="*/ 199 h 262"/>
              <a:gd name="T6" fmla="*/ 37 w 397"/>
              <a:gd name="T7" fmla="*/ 262 h 262"/>
              <a:gd name="T8" fmla="*/ 105 w 397"/>
              <a:gd name="T9" fmla="*/ 257 h 262"/>
              <a:gd name="T10" fmla="*/ 355 w 397"/>
              <a:gd name="T11" fmla="*/ 209 h 262"/>
              <a:gd name="T12" fmla="*/ 372 w 397"/>
              <a:gd name="T13" fmla="*/ 200 h 262"/>
              <a:gd name="T14" fmla="*/ 397 w 397"/>
              <a:gd name="T15" fmla="*/ 141 h 262"/>
              <a:gd name="T16" fmla="*/ 360 w 397"/>
              <a:gd name="T17" fmla="*/ 111 h 262"/>
              <a:gd name="T18" fmla="*/ 379 w 397"/>
              <a:gd name="T19" fmla="*/ 35 h 262"/>
              <a:gd name="T20" fmla="*/ 352 w 397"/>
              <a:gd name="T21" fmla="*/ 26 h 262"/>
              <a:gd name="T22" fmla="*/ 352 w 397"/>
              <a:gd name="T23" fmla="*/ 7 h 262"/>
              <a:gd name="T24" fmla="*/ 339 w 397"/>
              <a:gd name="T25" fmla="*/ 0 h 262"/>
              <a:gd name="T26" fmla="*/ 49 w 397"/>
              <a:gd name="T27" fmla="*/ 55 h 262"/>
              <a:gd name="T28" fmla="*/ 37 w 397"/>
              <a:gd name="T29" fmla="*/ 38 h 262"/>
              <a:gd name="connsiteX0" fmla="*/ 932 w 10000"/>
              <a:gd name="connsiteY0" fmla="*/ 1450 h 10000"/>
              <a:gd name="connsiteX1" fmla="*/ 0 w 10000"/>
              <a:gd name="connsiteY1" fmla="*/ 2824 h 10000"/>
              <a:gd name="connsiteX2" fmla="*/ 504 w 10000"/>
              <a:gd name="connsiteY2" fmla="*/ 7595 h 10000"/>
              <a:gd name="connsiteX3" fmla="*/ 932 w 10000"/>
              <a:gd name="connsiteY3" fmla="*/ 10000 h 10000"/>
              <a:gd name="connsiteX4" fmla="*/ 2645 w 10000"/>
              <a:gd name="connsiteY4" fmla="*/ 9809 h 10000"/>
              <a:gd name="connsiteX5" fmla="*/ 8942 w 10000"/>
              <a:gd name="connsiteY5" fmla="*/ 7977 h 10000"/>
              <a:gd name="connsiteX6" fmla="*/ 9370 w 10000"/>
              <a:gd name="connsiteY6" fmla="*/ 7634 h 10000"/>
              <a:gd name="connsiteX7" fmla="*/ 10000 w 10000"/>
              <a:gd name="connsiteY7" fmla="*/ 5382 h 10000"/>
              <a:gd name="connsiteX8" fmla="*/ 9068 w 10000"/>
              <a:gd name="connsiteY8" fmla="*/ 4237 h 10000"/>
              <a:gd name="connsiteX9" fmla="*/ 9547 w 10000"/>
              <a:gd name="connsiteY9" fmla="*/ 1336 h 10000"/>
              <a:gd name="connsiteX10" fmla="*/ 8866 w 10000"/>
              <a:gd name="connsiteY10" fmla="*/ 992 h 10000"/>
              <a:gd name="connsiteX11" fmla="*/ 8866 w 10000"/>
              <a:gd name="connsiteY11" fmla="*/ 267 h 10000"/>
              <a:gd name="connsiteX12" fmla="*/ 8539 w 10000"/>
              <a:gd name="connsiteY12" fmla="*/ 0 h 10000"/>
              <a:gd name="connsiteX13" fmla="*/ 1301 w 10000"/>
              <a:gd name="connsiteY13" fmla="*/ 1950 h 10000"/>
              <a:gd name="connsiteX14" fmla="*/ 1234 w 10000"/>
              <a:gd name="connsiteY14" fmla="*/ 2099 h 10000"/>
              <a:gd name="connsiteX15" fmla="*/ 932 w 10000"/>
              <a:gd name="connsiteY15" fmla="*/ 145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0" h="10000">
                <a:moveTo>
                  <a:pt x="932" y="1450"/>
                </a:moveTo>
                <a:lnTo>
                  <a:pt x="0" y="2824"/>
                </a:lnTo>
                <a:lnTo>
                  <a:pt x="504" y="7595"/>
                </a:lnTo>
                <a:cubicBezTo>
                  <a:pt x="647" y="8397"/>
                  <a:pt x="789" y="9198"/>
                  <a:pt x="932" y="10000"/>
                </a:cubicBezTo>
                <a:lnTo>
                  <a:pt x="2645" y="9809"/>
                </a:lnTo>
                <a:lnTo>
                  <a:pt x="8942" y="7977"/>
                </a:lnTo>
                <a:lnTo>
                  <a:pt x="9370" y="7634"/>
                </a:lnTo>
                <a:lnTo>
                  <a:pt x="10000" y="5382"/>
                </a:lnTo>
                <a:lnTo>
                  <a:pt x="9068" y="4237"/>
                </a:lnTo>
                <a:cubicBezTo>
                  <a:pt x="9228" y="3270"/>
                  <a:pt x="9387" y="2303"/>
                  <a:pt x="9547" y="1336"/>
                </a:cubicBezTo>
                <a:lnTo>
                  <a:pt x="8866" y="992"/>
                </a:lnTo>
                <a:lnTo>
                  <a:pt x="8866" y="267"/>
                </a:lnTo>
                <a:lnTo>
                  <a:pt x="8539" y="0"/>
                </a:lnTo>
                <a:cubicBezTo>
                  <a:pt x="6136" y="696"/>
                  <a:pt x="3704" y="1254"/>
                  <a:pt x="1301" y="1950"/>
                </a:cubicBezTo>
                <a:cubicBezTo>
                  <a:pt x="1279" y="2000"/>
                  <a:pt x="1256" y="2049"/>
                  <a:pt x="1234" y="2099"/>
                </a:cubicBezTo>
                <a:cubicBezTo>
                  <a:pt x="1133" y="1883"/>
                  <a:pt x="1033" y="1666"/>
                  <a:pt x="932" y="1450"/>
                </a:cubicBez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76" name="Freeform 268"/>
          <p:cNvSpPr>
            <a:spLocks/>
          </p:cNvSpPr>
          <p:nvPr/>
        </p:nvSpPr>
        <p:spPr bwMode="auto">
          <a:xfrm>
            <a:off x="7307317" y="2133190"/>
            <a:ext cx="882808" cy="763685"/>
          </a:xfrm>
          <a:custGeom>
            <a:avLst/>
            <a:gdLst>
              <a:gd name="T0" fmla="*/ 36 w 444"/>
              <a:gd name="T1" fmla="*/ 234 h 358"/>
              <a:gd name="T2" fmla="*/ 79 w 444"/>
              <a:gd name="T3" fmla="*/ 214 h 358"/>
              <a:gd name="T4" fmla="*/ 136 w 444"/>
              <a:gd name="T5" fmla="*/ 211 h 358"/>
              <a:gd name="T6" fmla="*/ 150 w 444"/>
              <a:gd name="T7" fmla="*/ 192 h 358"/>
              <a:gd name="T8" fmla="*/ 170 w 444"/>
              <a:gd name="T9" fmla="*/ 190 h 358"/>
              <a:gd name="T10" fmla="*/ 181 w 444"/>
              <a:gd name="T11" fmla="*/ 170 h 358"/>
              <a:gd name="T12" fmla="*/ 200 w 444"/>
              <a:gd name="T13" fmla="*/ 163 h 358"/>
              <a:gd name="T14" fmla="*/ 193 w 444"/>
              <a:gd name="T15" fmla="*/ 125 h 358"/>
              <a:gd name="T16" fmla="*/ 181 w 444"/>
              <a:gd name="T17" fmla="*/ 115 h 358"/>
              <a:gd name="T18" fmla="*/ 205 w 444"/>
              <a:gd name="T19" fmla="*/ 86 h 358"/>
              <a:gd name="T20" fmla="*/ 220 w 444"/>
              <a:gd name="T21" fmla="*/ 86 h 358"/>
              <a:gd name="T22" fmla="*/ 274 w 444"/>
              <a:gd name="T23" fmla="*/ 24 h 358"/>
              <a:gd name="T24" fmla="*/ 354 w 444"/>
              <a:gd name="T25" fmla="*/ 0 h 358"/>
              <a:gd name="T26" fmla="*/ 362 w 444"/>
              <a:gd name="T27" fmla="*/ 60 h 358"/>
              <a:gd name="T28" fmla="*/ 366 w 444"/>
              <a:gd name="T29" fmla="*/ 58 h 358"/>
              <a:gd name="T30" fmla="*/ 385 w 444"/>
              <a:gd name="T31" fmla="*/ 79 h 358"/>
              <a:gd name="T32" fmla="*/ 385 w 444"/>
              <a:gd name="T33" fmla="*/ 141 h 358"/>
              <a:gd name="T34" fmla="*/ 407 w 444"/>
              <a:gd name="T35" fmla="*/ 191 h 358"/>
              <a:gd name="T36" fmla="*/ 416 w 444"/>
              <a:gd name="T37" fmla="*/ 256 h 358"/>
              <a:gd name="T38" fmla="*/ 417 w 444"/>
              <a:gd name="T39" fmla="*/ 312 h 358"/>
              <a:gd name="T40" fmla="*/ 444 w 444"/>
              <a:gd name="T41" fmla="*/ 331 h 358"/>
              <a:gd name="T42" fmla="*/ 423 w 444"/>
              <a:gd name="T43" fmla="*/ 358 h 358"/>
              <a:gd name="T44" fmla="*/ 372 w 444"/>
              <a:gd name="T45" fmla="*/ 325 h 358"/>
              <a:gd name="T46" fmla="*/ 345 w 444"/>
              <a:gd name="T47" fmla="*/ 328 h 358"/>
              <a:gd name="T48" fmla="*/ 320 w 444"/>
              <a:gd name="T49" fmla="*/ 320 h 358"/>
              <a:gd name="T50" fmla="*/ 322 w 444"/>
              <a:gd name="T51" fmla="*/ 301 h 358"/>
              <a:gd name="T52" fmla="*/ 305 w 444"/>
              <a:gd name="T53" fmla="*/ 294 h 358"/>
              <a:gd name="T54" fmla="*/ 12 w 444"/>
              <a:gd name="T55" fmla="*/ 344 h 358"/>
              <a:gd name="T56" fmla="*/ 0 w 444"/>
              <a:gd name="T57" fmla="*/ 328 h 358"/>
              <a:gd name="T58" fmla="*/ 45 w 444"/>
              <a:gd name="T59" fmla="*/ 266 h 358"/>
              <a:gd name="T60" fmla="*/ 36 w 444"/>
              <a:gd name="T61" fmla="*/ 23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4" h="358">
                <a:moveTo>
                  <a:pt x="36" y="234"/>
                </a:moveTo>
                <a:lnTo>
                  <a:pt x="79" y="214"/>
                </a:lnTo>
                <a:lnTo>
                  <a:pt x="136" y="211"/>
                </a:lnTo>
                <a:lnTo>
                  <a:pt x="150" y="192"/>
                </a:lnTo>
                <a:lnTo>
                  <a:pt x="170" y="190"/>
                </a:lnTo>
                <a:lnTo>
                  <a:pt x="181" y="170"/>
                </a:lnTo>
                <a:lnTo>
                  <a:pt x="200" y="163"/>
                </a:lnTo>
                <a:lnTo>
                  <a:pt x="193" y="125"/>
                </a:lnTo>
                <a:lnTo>
                  <a:pt x="181" y="115"/>
                </a:lnTo>
                <a:lnTo>
                  <a:pt x="205" y="86"/>
                </a:lnTo>
                <a:lnTo>
                  <a:pt x="220" y="86"/>
                </a:lnTo>
                <a:lnTo>
                  <a:pt x="274" y="24"/>
                </a:lnTo>
                <a:lnTo>
                  <a:pt x="354" y="0"/>
                </a:lnTo>
                <a:lnTo>
                  <a:pt x="362" y="60"/>
                </a:lnTo>
                <a:lnTo>
                  <a:pt x="366" y="58"/>
                </a:lnTo>
                <a:lnTo>
                  <a:pt x="385" y="79"/>
                </a:lnTo>
                <a:lnTo>
                  <a:pt x="385" y="141"/>
                </a:lnTo>
                <a:lnTo>
                  <a:pt x="407" y="191"/>
                </a:lnTo>
                <a:lnTo>
                  <a:pt x="416" y="256"/>
                </a:lnTo>
                <a:lnTo>
                  <a:pt x="417" y="312"/>
                </a:lnTo>
                <a:lnTo>
                  <a:pt x="444" y="331"/>
                </a:lnTo>
                <a:lnTo>
                  <a:pt x="423" y="358"/>
                </a:lnTo>
                <a:lnTo>
                  <a:pt x="372" y="325"/>
                </a:lnTo>
                <a:lnTo>
                  <a:pt x="345" y="328"/>
                </a:lnTo>
                <a:lnTo>
                  <a:pt x="320" y="320"/>
                </a:lnTo>
                <a:lnTo>
                  <a:pt x="322" y="301"/>
                </a:lnTo>
                <a:lnTo>
                  <a:pt x="305" y="294"/>
                </a:lnTo>
                <a:lnTo>
                  <a:pt x="12" y="344"/>
                </a:lnTo>
                <a:lnTo>
                  <a:pt x="0" y="328"/>
                </a:lnTo>
                <a:lnTo>
                  <a:pt x="45" y="266"/>
                </a:lnTo>
                <a:lnTo>
                  <a:pt x="36" y="234"/>
                </a:lnTo>
                <a:close/>
              </a:path>
            </a:pathLst>
          </a:custGeom>
          <a:solidFill>
            <a:schemeClr val="tx1">
              <a:lumMod val="95000"/>
            </a:schemeClr>
          </a:solidFill>
          <a:ln w="12700">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7" name="Freeform 270"/>
          <p:cNvSpPr>
            <a:spLocks/>
          </p:cNvSpPr>
          <p:nvPr/>
        </p:nvSpPr>
        <p:spPr bwMode="auto">
          <a:xfrm>
            <a:off x="8164277" y="2777416"/>
            <a:ext cx="254503" cy="159991"/>
          </a:xfrm>
          <a:custGeom>
            <a:avLst/>
            <a:gdLst>
              <a:gd name="T0" fmla="*/ 0 w 128"/>
              <a:gd name="T1" fmla="*/ 55 h 75"/>
              <a:gd name="T2" fmla="*/ 53 w 128"/>
              <a:gd name="T3" fmla="*/ 31 h 75"/>
              <a:gd name="T4" fmla="*/ 104 w 128"/>
              <a:gd name="T5" fmla="*/ 0 h 75"/>
              <a:gd name="T6" fmla="*/ 114 w 128"/>
              <a:gd name="T7" fmla="*/ 1 h 75"/>
              <a:gd name="T8" fmla="*/ 128 w 128"/>
              <a:gd name="T9" fmla="*/ 2 h 75"/>
              <a:gd name="T10" fmla="*/ 79 w 128"/>
              <a:gd name="T11" fmla="*/ 43 h 75"/>
              <a:gd name="T12" fmla="*/ 14 w 128"/>
              <a:gd name="T13" fmla="*/ 75 h 75"/>
              <a:gd name="T14" fmla="*/ 0 w 128"/>
              <a:gd name="T15" fmla="*/ 5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75">
                <a:moveTo>
                  <a:pt x="0" y="55"/>
                </a:moveTo>
                <a:lnTo>
                  <a:pt x="53" y="31"/>
                </a:lnTo>
                <a:lnTo>
                  <a:pt x="104" y="0"/>
                </a:lnTo>
                <a:lnTo>
                  <a:pt x="114" y="1"/>
                </a:lnTo>
                <a:lnTo>
                  <a:pt x="128" y="2"/>
                </a:lnTo>
                <a:lnTo>
                  <a:pt x="79" y="43"/>
                </a:lnTo>
                <a:lnTo>
                  <a:pt x="14" y="75"/>
                </a:lnTo>
                <a:lnTo>
                  <a:pt x="0" y="55"/>
                </a:lnTo>
                <a:close/>
              </a:path>
            </a:pathLst>
          </a:custGeom>
          <a:solidFill>
            <a:schemeClr val="tx1">
              <a:lumMod val="95000"/>
            </a:schemeClr>
          </a:solidFill>
          <a:ln w="12700">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4" name="Freeform 272"/>
          <p:cNvSpPr>
            <a:spLocks/>
          </p:cNvSpPr>
          <p:nvPr/>
        </p:nvSpPr>
        <p:spPr bwMode="auto">
          <a:xfrm>
            <a:off x="8219950" y="1510296"/>
            <a:ext cx="522925" cy="855414"/>
          </a:xfrm>
          <a:custGeom>
            <a:avLst/>
            <a:gdLst>
              <a:gd name="T0" fmla="*/ 62 w 263"/>
              <a:gd name="T1" fmla="*/ 13 h 401"/>
              <a:gd name="T2" fmla="*/ 23 w 263"/>
              <a:gd name="T3" fmla="*/ 86 h 401"/>
              <a:gd name="T4" fmla="*/ 41 w 263"/>
              <a:gd name="T5" fmla="*/ 114 h 401"/>
              <a:gd name="T6" fmla="*/ 23 w 263"/>
              <a:gd name="T7" fmla="*/ 149 h 401"/>
              <a:gd name="T8" fmla="*/ 35 w 263"/>
              <a:gd name="T9" fmla="*/ 159 h 401"/>
              <a:gd name="T10" fmla="*/ 27 w 263"/>
              <a:gd name="T11" fmla="*/ 183 h 401"/>
              <a:gd name="T12" fmla="*/ 27 w 263"/>
              <a:gd name="T13" fmla="*/ 220 h 401"/>
              <a:gd name="T14" fmla="*/ 0 w 263"/>
              <a:gd name="T15" fmla="*/ 232 h 401"/>
              <a:gd name="T16" fmla="*/ 11 w 263"/>
              <a:gd name="T17" fmla="*/ 244 h 401"/>
              <a:gd name="T18" fmla="*/ 65 w 263"/>
              <a:gd name="T19" fmla="*/ 384 h 401"/>
              <a:gd name="T20" fmla="*/ 109 w 263"/>
              <a:gd name="T21" fmla="*/ 401 h 401"/>
              <a:gd name="T22" fmla="*/ 107 w 263"/>
              <a:gd name="T23" fmla="*/ 373 h 401"/>
              <a:gd name="T24" fmla="*/ 128 w 263"/>
              <a:gd name="T25" fmla="*/ 350 h 401"/>
              <a:gd name="T26" fmla="*/ 120 w 263"/>
              <a:gd name="T27" fmla="*/ 326 h 401"/>
              <a:gd name="T28" fmla="*/ 174 w 263"/>
              <a:gd name="T29" fmla="*/ 298 h 401"/>
              <a:gd name="T30" fmla="*/ 176 w 263"/>
              <a:gd name="T31" fmla="*/ 259 h 401"/>
              <a:gd name="T32" fmla="*/ 208 w 263"/>
              <a:gd name="T33" fmla="*/ 255 h 401"/>
              <a:gd name="T34" fmla="*/ 232 w 263"/>
              <a:gd name="T35" fmla="*/ 227 h 401"/>
              <a:gd name="T36" fmla="*/ 263 w 263"/>
              <a:gd name="T37" fmla="*/ 207 h 401"/>
              <a:gd name="T38" fmla="*/ 263 w 263"/>
              <a:gd name="T39" fmla="*/ 183 h 401"/>
              <a:gd name="T40" fmla="*/ 222 w 263"/>
              <a:gd name="T41" fmla="*/ 174 h 401"/>
              <a:gd name="T42" fmla="*/ 213 w 263"/>
              <a:gd name="T43" fmla="*/ 147 h 401"/>
              <a:gd name="T44" fmla="*/ 172 w 263"/>
              <a:gd name="T45" fmla="*/ 143 h 401"/>
              <a:gd name="T46" fmla="*/ 139 w 263"/>
              <a:gd name="T47" fmla="*/ 24 h 401"/>
              <a:gd name="T48" fmla="*/ 125 w 263"/>
              <a:gd name="T49" fmla="*/ 0 h 401"/>
              <a:gd name="T50" fmla="*/ 82 w 263"/>
              <a:gd name="T51" fmla="*/ 10 h 401"/>
              <a:gd name="T52" fmla="*/ 76 w 263"/>
              <a:gd name="T53" fmla="*/ 21 h 401"/>
              <a:gd name="T54" fmla="*/ 62 w 263"/>
              <a:gd name="T55" fmla="*/ 1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3" h="401">
                <a:moveTo>
                  <a:pt x="62" y="13"/>
                </a:moveTo>
                <a:lnTo>
                  <a:pt x="23" y="86"/>
                </a:lnTo>
                <a:lnTo>
                  <a:pt x="41" y="114"/>
                </a:lnTo>
                <a:lnTo>
                  <a:pt x="23" y="149"/>
                </a:lnTo>
                <a:lnTo>
                  <a:pt x="35" y="159"/>
                </a:lnTo>
                <a:lnTo>
                  <a:pt x="27" y="183"/>
                </a:lnTo>
                <a:lnTo>
                  <a:pt x="27" y="220"/>
                </a:lnTo>
                <a:lnTo>
                  <a:pt x="0" y="232"/>
                </a:lnTo>
                <a:lnTo>
                  <a:pt x="11" y="244"/>
                </a:lnTo>
                <a:lnTo>
                  <a:pt x="65" y="384"/>
                </a:lnTo>
                <a:lnTo>
                  <a:pt x="109" y="401"/>
                </a:lnTo>
                <a:lnTo>
                  <a:pt x="107" y="373"/>
                </a:lnTo>
                <a:lnTo>
                  <a:pt x="128" y="350"/>
                </a:lnTo>
                <a:lnTo>
                  <a:pt x="120" y="326"/>
                </a:lnTo>
                <a:lnTo>
                  <a:pt x="174" y="298"/>
                </a:lnTo>
                <a:lnTo>
                  <a:pt x="176" y="259"/>
                </a:lnTo>
                <a:lnTo>
                  <a:pt x="208" y="255"/>
                </a:lnTo>
                <a:lnTo>
                  <a:pt x="232" y="227"/>
                </a:lnTo>
                <a:lnTo>
                  <a:pt x="263" y="207"/>
                </a:lnTo>
                <a:lnTo>
                  <a:pt x="263" y="183"/>
                </a:lnTo>
                <a:lnTo>
                  <a:pt x="222" y="174"/>
                </a:lnTo>
                <a:lnTo>
                  <a:pt x="213" y="147"/>
                </a:lnTo>
                <a:lnTo>
                  <a:pt x="172" y="143"/>
                </a:lnTo>
                <a:lnTo>
                  <a:pt x="139" y="24"/>
                </a:lnTo>
                <a:lnTo>
                  <a:pt x="125" y="0"/>
                </a:lnTo>
                <a:lnTo>
                  <a:pt x="82" y="10"/>
                </a:lnTo>
                <a:lnTo>
                  <a:pt x="76" y="21"/>
                </a:lnTo>
                <a:lnTo>
                  <a:pt x="62" y="13"/>
                </a:lnTo>
                <a:close/>
              </a:path>
            </a:pathLst>
          </a:custGeom>
          <a:solidFill>
            <a:schemeClr val="tx1">
              <a:lumMod val="95000"/>
            </a:schemeClr>
          </a:solidFill>
          <a:ln w="1270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75" name="Freeform 374"/>
          <p:cNvSpPr/>
          <p:nvPr/>
        </p:nvSpPr>
        <p:spPr>
          <a:xfrm>
            <a:off x="7754771" y="3361137"/>
            <a:ext cx="66675" cy="77180"/>
          </a:xfrm>
          <a:custGeom>
            <a:avLst/>
            <a:gdLst>
              <a:gd name="connsiteX0" fmla="*/ 40482 w 90488"/>
              <a:gd name="connsiteY0" fmla="*/ 0 h 97631"/>
              <a:gd name="connsiteX1" fmla="*/ 0 w 90488"/>
              <a:gd name="connsiteY1" fmla="*/ 50006 h 97631"/>
              <a:gd name="connsiteX2" fmla="*/ 50007 w 90488"/>
              <a:gd name="connsiteY2" fmla="*/ 97631 h 97631"/>
              <a:gd name="connsiteX3" fmla="*/ 90488 w 90488"/>
              <a:gd name="connsiteY3" fmla="*/ 40481 h 97631"/>
              <a:gd name="connsiteX4" fmla="*/ 40482 w 90488"/>
              <a:gd name="connsiteY4" fmla="*/ 0 h 9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97631">
                <a:moveTo>
                  <a:pt x="40482" y="0"/>
                </a:moveTo>
                <a:lnTo>
                  <a:pt x="0" y="50006"/>
                </a:lnTo>
                <a:lnTo>
                  <a:pt x="50007" y="97631"/>
                </a:lnTo>
                <a:lnTo>
                  <a:pt x="90488" y="40481"/>
                </a:lnTo>
                <a:lnTo>
                  <a:pt x="40482" y="0"/>
                </a:lnTo>
                <a:close/>
              </a:path>
            </a:pathLst>
          </a:custGeom>
          <a:solidFill>
            <a:schemeClr val="tx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489460" y="152400"/>
            <a:ext cx="6551424" cy="821889"/>
          </a:xfrm>
        </p:spPr>
        <p:txBody>
          <a:bodyPr/>
          <a:lstStyle/>
          <a:p>
            <a:r>
              <a:rPr lang="en-US" dirty="0" smtClean="0"/>
              <a:t/>
            </a:r>
            <a:br>
              <a:rPr lang="en-US" dirty="0" smtClean="0"/>
            </a:br>
            <a:r>
              <a:rPr lang="en-US" dirty="0" smtClean="0"/>
              <a:t>12 States Link Deposit Rules with Volatility</a:t>
            </a:r>
            <a:endParaRPr lang="en-US" dirty="0"/>
          </a:p>
        </p:txBody>
      </p:sp>
      <p:sp>
        <p:nvSpPr>
          <p:cNvPr id="2197" name="Freeform 159"/>
          <p:cNvSpPr>
            <a:spLocks/>
          </p:cNvSpPr>
          <p:nvPr/>
        </p:nvSpPr>
        <p:spPr bwMode="auto">
          <a:xfrm>
            <a:off x="7440533" y="3201067"/>
            <a:ext cx="674037" cy="299503"/>
          </a:xfrm>
          <a:custGeom>
            <a:avLst/>
            <a:gdLst>
              <a:gd name="T0" fmla="*/ 0 w 339"/>
              <a:gd name="T1" fmla="*/ 46 h 138"/>
              <a:gd name="T2" fmla="*/ 254 w 339"/>
              <a:gd name="T3" fmla="*/ 0 h 138"/>
              <a:gd name="T4" fmla="*/ 294 w 339"/>
              <a:gd name="T5" fmla="*/ 94 h 138"/>
              <a:gd name="T6" fmla="*/ 338 w 339"/>
              <a:gd name="T7" fmla="*/ 84 h 138"/>
              <a:gd name="T8" fmla="*/ 339 w 339"/>
              <a:gd name="T9" fmla="*/ 132 h 138"/>
              <a:gd name="T10" fmla="*/ 303 w 339"/>
              <a:gd name="T11" fmla="*/ 138 h 138"/>
              <a:gd name="T12" fmla="*/ 273 w 339"/>
              <a:gd name="T13" fmla="*/ 107 h 138"/>
              <a:gd name="T14" fmla="*/ 254 w 339"/>
              <a:gd name="T15" fmla="*/ 70 h 138"/>
              <a:gd name="T16" fmla="*/ 249 w 339"/>
              <a:gd name="T17" fmla="*/ 17 h 138"/>
              <a:gd name="T18" fmla="*/ 235 w 339"/>
              <a:gd name="T19" fmla="*/ 43 h 138"/>
              <a:gd name="T20" fmla="*/ 253 w 339"/>
              <a:gd name="T21" fmla="*/ 121 h 138"/>
              <a:gd name="T22" fmla="*/ 178 w 339"/>
              <a:gd name="T23" fmla="*/ 133 h 138"/>
              <a:gd name="T24" fmla="*/ 175 w 339"/>
              <a:gd name="T25" fmla="*/ 76 h 138"/>
              <a:gd name="T26" fmla="*/ 130 w 339"/>
              <a:gd name="T27" fmla="*/ 51 h 138"/>
              <a:gd name="T28" fmla="*/ 91 w 339"/>
              <a:gd name="T29" fmla="*/ 44 h 138"/>
              <a:gd name="T30" fmla="*/ 11 w 339"/>
              <a:gd name="T31" fmla="*/ 84 h 138"/>
              <a:gd name="T32" fmla="*/ 0 w 339"/>
              <a:gd name="T33" fmla="*/ 46 h 138"/>
              <a:gd name="connsiteX0" fmla="*/ 0 w 10000"/>
              <a:gd name="connsiteY0" fmla="*/ 3333 h 10000"/>
              <a:gd name="connsiteX1" fmla="*/ 7634 w 10000"/>
              <a:gd name="connsiteY1" fmla="*/ 0 h 10000"/>
              <a:gd name="connsiteX2" fmla="*/ 8673 w 10000"/>
              <a:gd name="connsiteY2" fmla="*/ 6812 h 10000"/>
              <a:gd name="connsiteX3" fmla="*/ 9971 w 10000"/>
              <a:gd name="connsiteY3" fmla="*/ 6087 h 10000"/>
              <a:gd name="connsiteX4" fmla="*/ 10000 w 10000"/>
              <a:gd name="connsiteY4" fmla="*/ 9565 h 10000"/>
              <a:gd name="connsiteX5" fmla="*/ 8938 w 10000"/>
              <a:gd name="connsiteY5" fmla="*/ 10000 h 10000"/>
              <a:gd name="connsiteX6" fmla="*/ 8053 w 10000"/>
              <a:gd name="connsiteY6" fmla="*/ 7754 h 10000"/>
              <a:gd name="connsiteX7" fmla="*/ 7493 w 10000"/>
              <a:gd name="connsiteY7" fmla="*/ 5072 h 10000"/>
              <a:gd name="connsiteX8" fmla="*/ 7345 w 10000"/>
              <a:gd name="connsiteY8" fmla="*/ 1232 h 10000"/>
              <a:gd name="connsiteX9" fmla="*/ 6932 w 10000"/>
              <a:gd name="connsiteY9" fmla="*/ 3116 h 10000"/>
              <a:gd name="connsiteX10" fmla="*/ 7463 w 10000"/>
              <a:gd name="connsiteY10" fmla="*/ 8768 h 10000"/>
              <a:gd name="connsiteX11" fmla="*/ 5251 w 10000"/>
              <a:gd name="connsiteY11" fmla="*/ 9638 h 10000"/>
              <a:gd name="connsiteX12" fmla="*/ 5162 w 10000"/>
              <a:gd name="connsiteY12" fmla="*/ 5507 h 10000"/>
              <a:gd name="connsiteX13" fmla="*/ 3835 w 10000"/>
              <a:gd name="connsiteY13" fmla="*/ 3696 h 10000"/>
              <a:gd name="connsiteX14" fmla="*/ 2684 w 10000"/>
              <a:gd name="connsiteY14" fmla="*/ 3188 h 10000"/>
              <a:gd name="connsiteX15" fmla="*/ 324 w 10000"/>
              <a:gd name="connsiteY15" fmla="*/ 6087 h 10000"/>
              <a:gd name="connsiteX16" fmla="*/ 0 w 10000"/>
              <a:gd name="connsiteY16" fmla="*/ 3333 h 10000"/>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812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986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986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986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00" h="10174">
                <a:moveTo>
                  <a:pt x="0" y="3507"/>
                </a:moveTo>
                <a:lnTo>
                  <a:pt x="7705" y="0"/>
                </a:lnTo>
                <a:lnTo>
                  <a:pt x="8673" y="6986"/>
                </a:lnTo>
                <a:lnTo>
                  <a:pt x="9971" y="6261"/>
                </a:lnTo>
                <a:cubicBezTo>
                  <a:pt x="9981" y="7420"/>
                  <a:pt x="9990" y="8580"/>
                  <a:pt x="10000" y="9739"/>
                </a:cubicBezTo>
                <a:lnTo>
                  <a:pt x="8938" y="10174"/>
                </a:lnTo>
                <a:lnTo>
                  <a:pt x="8053" y="7928"/>
                </a:lnTo>
                <a:lnTo>
                  <a:pt x="7493" y="5246"/>
                </a:lnTo>
                <a:cubicBezTo>
                  <a:pt x="7444" y="3966"/>
                  <a:pt x="7394" y="2686"/>
                  <a:pt x="7345" y="1406"/>
                </a:cubicBezTo>
                <a:cubicBezTo>
                  <a:pt x="7207" y="2034"/>
                  <a:pt x="7070" y="2662"/>
                  <a:pt x="6932" y="3290"/>
                </a:cubicBezTo>
                <a:lnTo>
                  <a:pt x="7463" y="8942"/>
                </a:lnTo>
                <a:lnTo>
                  <a:pt x="5251" y="9986"/>
                </a:lnTo>
                <a:cubicBezTo>
                  <a:pt x="5115" y="8782"/>
                  <a:pt x="5192" y="7058"/>
                  <a:pt x="5162" y="5681"/>
                </a:cubicBezTo>
                <a:lnTo>
                  <a:pt x="3835" y="3870"/>
                </a:lnTo>
                <a:lnTo>
                  <a:pt x="2684" y="3362"/>
                </a:lnTo>
                <a:lnTo>
                  <a:pt x="324" y="6261"/>
                </a:lnTo>
                <a:lnTo>
                  <a:pt x="0" y="3507"/>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1" name="Freeform 218"/>
          <p:cNvSpPr>
            <a:spLocks/>
          </p:cNvSpPr>
          <p:nvPr/>
        </p:nvSpPr>
        <p:spPr bwMode="auto">
          <a:xfrm>
            <a:off x="7040884" y="3317116"/>
            <a:ext cx="1025966" cy="693290"/>
          </a:xfrm>
          <a:custGeom>
            <a:avLst/>
            <a:gdLst>
              <a:gd name="T0" fmla="*/ 85 w 516"/>
              <a:gd name="T1" fmla="*/ 228 h 325"/>
              <a:gd name="T2" fmla="*/ 69 w 516"/>
              <a:gd name="T3" fmla="*/ 260 h 325"/>
              <a:gd name="T4" fmla="*/ 48 w 516"/>
              <a:gd name="T5" fmla="*/ 269 h 325"/>
              <a:gd name="T6" fmla="*/ 47 w 516"/>
              <a:gd name="T7" fmla="*/ 291 h 325"/>
              <a:gd name="T8" fmla="*/ 2 w 516"/>
              <a:gd name="T9" fmla="*/ 307 h 325"/>
              <a:gd name="T10" fmla="*/ 0 w 516"/>
              <a:gd name="T11" fmla="*/ 325 h 325"/>
              <a:gd name="T12" fmla="*/ 122 w 516"/>
              <a:gd name="T13" fmla="*/ 303 h 325"/>
              <a:gd name="T14" fmla="*/ 345 w 516"/>
              <a:gd name="T15" fmla="*/ 256 h 325"/>
              <a:gd name="T16" fmla="*/ 516 w 516"/>
              <a:gd name="T17" fmla="*/ 215 h 325"/>
              <a:gd name="T18" fmla="*/ 516 w 516"/>
              <a:gd name="T19" fmla="*/ 182 h 325"/>
              <a:gd name="T20" fmla="*/ 497 w 516"/>
              <a:gd name="T21" fmla="*/ 172 h 325"/>
              <a:gd name="T22" fmla="*/ 482 w 516"/>
              <a:gd name="T23" fmla="*/ 189 h 325"/>
              <a:gd name="T24" fmla="*/ 474 w 516"/>
              <a:gd name="T25" fmla="*/ 144 h 325"/>
              <a:gd name="T26" fmla="*/ 482 w 516"/>
              <a:gd name="T27" fmla="*/ 105 h 325"/>
              <a:gd name="T28" fmla="*/ 420 w 516"/>
              <a:gd name="T29" fmla="*/ 76 h 325"/>
              <a:gd name="T30" fmla="*/ 376 w 516"/>
              <a:gd name="T31" fmla="*/ 83 h 325"/>
              <a:gd name="T32" fmla="*/ 375 w 516"/>
              <a:gd name="T33" fmla="*/ 23 h 325"/>
              <a:gd name="T34" fmla="*/ 329 w 516"/>
              <a:gd name="T35" fmla="*/ 0 h 325"/>
              <a:gd name="T36" fmla="*/ 295 w 516"/>
              <a:gd name="T37" fmla="*/ 14 h 325"/>
              <a:gd name="T38" fmla="*/ 273 w 516"/>
              <a:gd name="T39" fmla="*/ 70 h 325"/>
              <a:gd name="T40" fmla="*/ 233 w 516"/>
              <a:gd name="T41" fmla="*/ 94 h 325"/>
              <a:gd name="T42" fmla="*/ 216 w 516"/>
              <a:gd name="T43" fmla="*/ 183 h 325"/>
              <a:gd name="T44" fmla="*/ 152 w 516"/>
              <a:gd name="T45" fmla="*/ 228 h 325"/>
              <a:gd name="T46" fmla="*/ 99 w 516"/>
              <a:gd name="T47" fmla="*/ 245 h 325"/>
              <a:gd name="T48" fmla="*/ 85 w 516"/>
              <a:gd name="T49" fmla="*/ 22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6" h="325">
                <a:moveTo>
                  <a:pt x="85" y="228"/>
                </a:moveTo>
                <a:lnTo>
                  <a:pt x="69" y="260"/>
                </a:lnTo>
                <a:lnTo>
                  <a:pt x="48" y="269"/>
                </a:lnTo>
                <a:lnTo>
                  <a:pt x="47" y="291"/>
                </a:lnTo>
                <a:lnTo>
                  <a:pt x="2" y="307"/>
                </a:lnTo>
                <a:lnTo>
                  <a:pt x="0" y="325"/>
                </a:lnTo>
                <a:lnTo>
                  <a:pt x="122" y="303"/>
                </a:lnTo>
                <a:lnTo>
                  <a:pt x="345" y="256"/>
                </a:lnTo>
                <a:lnTo>
                  <a:pt x="516" y="215"/>
                </a:lnTo>
                <a:lnTo>
                  <a:pt x="516" y="182"/>
                </a:lnTo>
                <a:lnTo>
                  <a:pt x="497" y="172"/>
                </a:lnTo>
                <a:lnTo>
                  <a:pt x="482" y="189"/>
                </a:lnTo>
                <a:lnTo>
                  <a:pt x="474" y="144"/>
                </a:lnTo>
                <a:lnTo>
                  <a:pt x="482" y="105"/>
                </a:lnTo>
                <a:lnTo>
                  <a:pt x="420" y="76"/>
                </a:lnTo>
                <a:lnTo>
                  <a:pt x="376" y="83"/>
                </a:lnTo>
                <a:lnTo>
                  <a:pt x="375" y="23"/>
                </a:lnTo>
                <a:lnTo>
                  <a:pt x="329" y="0"/>
                </a:lnTo>
                <a:lnTo>
                  <a:pt x="295" y="14"/>
                </a:lnTo>
                <a:lnTo>
                  <a:pt x="273" y="70"/>
                </a:lnTo>
                <a:lnTo>
                  <a:pt x="233" y="94"/>
                </a:lnTo>
                <a:lnTo>
                  <a:pt x="216" y="183"/>
                </a:lnTo>
                <a:lnTo>
                  <a:pt x="152" y="228"/>
                </a:lnTo>
                <a:lnTo>
                  <a:pt x="99" y="245"/>
                </a:lnTo>
                <a:lnTo>
                  <a:pt x="85" y="228"/>
                </a:lnTo>
                <a:close/>
              </a:path>
            </a:pathLst>
          </a:custGeom>
          <a:solidFill>
            <a:srgbClr val="028E9B"/>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222"/>
          <p:cNvSpPr>
            <a:spLocks/>
          </p:cNvSpPr>
          <p:nvPr/>
        </p:nvSpPr>
        <p:spPr bwMode="auto">
          <a:xfrm>
            <a:off x="8040586" y="3492038"/>
            <a:ext cx="73568" cy="130125"/>
          </a:xfrm>
          <a:custGeom>
            <a:avLst/>
            <a:gdLst>
              <a:gd name="T0" fmla="*/ 0 w 37"/>
              <a:gd name="T1" fmla="*/ 5 h 61"/>
              <a:gd name="T2" fmla="*/ 37 w 37"/>
              <a:gd name="T3" fmla="*/ 0 h 61"/>
              <a:gd name="T4" fmla="*/ 16 w 37"/>
              <a:gd name="T5" fmla="*/ 61 h 61"/>
              <a:gd name="T6" fmla="*/ 1 w 37"/>
              <a:gd name="T7" fmla="*/ 60 h 61"/>
              <a:gd name="T8" fmla="*/ 0 w 37"/>
              <a:gd name="T9" fmla="*/ 5 h 61"/>
            </a:gdLst>
            <a:ahLst/>
            <a:cxnLst>
              <a:cxn ang="0">
                <a:pos x="T0" y="T1"/>
              </a:cxn>
              <a:cxn ang="0">
                <a:pos x="T2" y="T3"/>
              </a:cxn>
              <a:cxn ang="0">
                <a:pos x="T4" y="T5"/>
              </a:cxn>
              <a:cxn ang="0">
                <a:pos x="T6" y="T7"/>
              </a:cxn>
              <a:cxn ang="0">
                <a:pos x="T8" y="T9"/>
              </a:cxn>
            </a:cxnLst>
            <a:rect l="0" t="0" r="r" b="b"/>
            <a:pathLst>
              <a:path w="37" h="61">
                <a:moveTo>
                  <a:pt x="0" y="5"/>
                </a:moveTo>
                <a:lnTo>
                  <a:pt x="37" y="0"/>
                </a:lnTo>
                <a:lnTo>
                  <a:pt x="16" y="61"/>
                </a:lnTo>
                <a:lnTo>
                  <a:pt x="1" y="60"/>
                </a:lnTo>
                <a:lnTo>
                  <a:pt x="0" y="5"/>
                </a:lnTo>
                <a:close/>
              </a:path>
            </a:pathLst>
          </a:custGeom>
          <a:solidFill>
            <a:schemeClr val="tx1">
              <a:lumMod val="95000"/>
            </a:schemeClr>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27" name="Freeform 133"/>
          <p:cNvSpPr>
            <a:spLocks/>
          </p:cNvSpPr>
          <p:nvPr/>
        </p:nvSpPr>
        <p:spPr bwMode="auto">
          <a:xfrm>
            <a:off x="986637" y="3001403"/>
            <a:ext cx="101404" cy="59730"/>
          </a:xfrm>
          <a:custGeom>
            <a:avLst/>
            <a:gdLst>
              <a:gd name="T0" fmla="*/ 10 w 51"/>
              <a:gd name="T1" fmla="*/ 0 h 28"/>
              <a:gd name="T2" fmla="*/ 38 w 51"/>
              <a:gd name="T3" fmla="*/ 0 h 28"/>
              <a:gd name="T4" fmla="*/ 51 w 51"/>
              <a:gd name="T5" fmla="*/ 9 h 28"/>
              <a:gd name="T6" fmla="*/ 40 w 51"/>
              <a:gd name="T7" fmla="*/ 23 h 28"/>
              <a:gd name="T8" fmla="*/ 23 w 51"/>
              <a:gd name="T9" fmla="*/ 21 h 28"/>
              <a:gd name="T10" fmla="*/ 15 w 51"/>
              <a:gd name="T11" fmla="*/ 28 h 28"/>
              <a:gd name="T12" fmla="*/ 0 w 51"/>
              <a:gd name="T13" fmla="*/ 25 h 28"/>
              <a:gd name="T14" fmla="*/ 10 w 51"/>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28">
                <a:moveTo>
                  <a:pt x="10" y="0"/>
                </a:moveTo>
                <a:lnTo>
                  <a:pt x="38" y="0"/>
                </a:lnTo>
                <a:lnTo>
                  <a:pt x="51" y="9"/>
                </a:lnTo>
                <a:lnTo>
                  <a:pt x="40" y="23"/>
                </a:lnTo>
                <a:lnTo>
                  <a:pt x="23" y="21"/>
                </a:lnTo>
                <a:lnTo>
                  <a:pt x="15" y="28"/>
                </a:lnTo>
                <a:lnTo>
                  <a:pt x="0" y="25"/>
                </a:lnTo>
                <a:lnTo>
                  <a:pt x="10" y="0"/>
                </a:lnTo>
                <a:close/>
              </a:path>
            </a:pathLst>
          </a:custGeom>
          <a:solidFill>
            <a:srgbClr val="028E9B"/>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29" name="Freeform 137"/>
          <p:cNvSpPr>
            <a:spLocks/>
          </p:cNvSpPr>
          <p:nvPr/>
        </p:nvSpPr>
        <p:spPr bwMode="auto">
          <a:xfrm>
            <a:off x="1072133" y="3041933"/>
            <a:ext cx="103392" cy="81062"/>
          </a:xfrm>
          <a:custGeom>
            <a:avLst/>
            <a:gdLst>
              <a:gd name="T0" fmla="*/ 9 w 52"/>
              <a:gd name="T1" fmla="*/ 0 h 38"/>
              <a:gd name="T2" fmla="*/ 32 w 52"/>
              <a:gd name="T3" fmla="*/ 2 h 38"/>
              <a:gd name="T4" fmla="*/ 52 w 52"/>
              <a:gd name="T5" fmla="*/ 16 h 38"/>
              <a:gd name="T6" fmla="*/ 50 w 52"/>
              <a:gd name="T7" fmla="*/ 32 h 38"/>
              <a:gd name="T8" fmla="*/ 23 w 52"/>
              <a:gd name="T9" fmla="*/ 38 h 38"/>
              <a:gd name="T10" fmla="*/ 15 w 52"/>
              <a:gd name="T11" fmla="*/ 22 h 38"/>
              <a:gd name="T12" fmla="*/ 5 w 52"/>
              <a:gd name="T13" fmla="*/ 20 h 38"/>
              <a:gd name="T14" fmla="*/ 0 w 52"/>
              <a:gd name="T15" fmla="*/ 11 h 38"/>
              <a:gd name="T16" fmla="*/ 9 w 52"/>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38">
                <a:moveTo>
                  <a:pt x="9" y="0"/>
                </a:moveTo>
                <a:lnTo>
                  <a:pt x="32" y="2"/>
                </a:lnTo>
                <a:lnTo>
                  <a:pt x="52" y="16"/>
                </a:lnTo>
                <a:lnTo>
                  <a:pt x="50" y="32"/>
                </a:lnTo>
                <a:lnTo>
                  <a:pt x="23" y="38"/>
                </a:lnTo>
                <a:lnTo>
                  <a:pt x="15" y="22"/>
                </a:lnTo>
                <a:lnTo>
                  <a:pt x="5" y="20"/>
                </a:lnTo>
                <a:lnTo>
                  <a:pt x="0" y="11"/>
                </a:lnTo>
                <a:lnTo>
                  <a:pt x="9" y="0"/>
                </a:lnTo>
                <a:close/>
              </a:path>
            </a:pathLst>
          </a:custGeom>
          <a:solidFill>
            <a:srgbClr val="028E9B"/>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31" name="Freeform 141"/>
          <p:cNvSpPr>
            <a:spLocks/>
          </p:cNvSpPr>
          <p:nvPr/>
        </p:nvSpPr>
        <p:spPr bwMode="auto">
          <a:xfrm>
            <a:off x="1014473" y="3082464"/>
            <a:ext cx="45732" cy="40531"/>
          </a:xfrm>
          <a:custGeom>
            <a:avLst/>
            <a:gdLst>
              <a:gd name="T0" fmla="*/ 0 w 23"/>
              <a:gd name="T1" fmla="*/ 2 h 19"/>
              <a:gd name="T2" fmla="*/ 22 w 23"/>
              <a:gd name="T3" fmla="*/ 0 h 19"/>
              <a:gd name="T4" fmla="*/ 23 w 23"/>
              <a:gd name="T5" fmla="*/ 15 h 19"/>
              <a:gd name="T6" fmla="*/ 4 w 23"/>
              <a:gd name="T7" fmla="*/ 19 h 19"/>
              <a:gd name="T8" fmla="*/ 0 w 23"/>
              <a:gd name="T9" fmla="*/ 2 h 19"/>
            </a:gdLst>
            <a:ahLst/>
            <a:cxnLst>
              <a:cxn ang="0">
                <a:pos x="T0" y="T1"/>
              </a:cxn>
              <a:cxn ang="0">
                <a:pos x="T2" y="T3"/>
              </a:cxn>
              <a:cxn ang="0">
                <a:pos x="T4" y="T5"/>
              </a:cxn>
              <a:cxn ang="0">
                <a:pos x="T6" y="T7"/>
              </a:cxn>
              <a:cxn ang="0">
                <a:pos x="T8" y="T9"/>
              </a:cxn>
            </a:cxnLst>
            <a:rect l="0" t="0" r="r" b="b"/>
            <a:pathLst>
              <a:path w="23" h="19">
                <a:moveTo>
                  <a:pt x="0" y="2"/>
                </a:moveTo>
                <a:lnTo>
                  <a:pt x="22" y="0"/>
                </a:lnTo>
                <a:lnTo>
                  <a:pt x="23" y="15"/>
                </a:lnTo>
                <a:lnTo>
                  <a:pt x="4" y="19"/>
                </a:lnTo>
                <a:lnTo>
                  <a:pt x="0" y="2"/>
                </a:lnTo>
                <a:close/>
              </a:path>
            </a:pathLst>
          </a:custGeom>
          <a:solidFill>
            <a:srgbClr val="028E9B"/>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81" name="Freeform 145"/>
          <p:cNvSpPr>
            <a:spLocks/>
          </p:cNvSpPr>
          <p:nvPr/>
        </p:nvSpPr>
        <p:spPr bwMode="auto">
          <a:xfrm>
            <a:off x="1137748" y="3133662"/>
            <a:ext cx="188890" cy="232519"/>
          </a:xfrm>
          <a:custGeom>
            <a:avLst/>
            <a:gdLst>
              <a:gd name="T0" fmla="*/ 15 w 95"/>
              <a:gd name="T1" fmla="*/ 0 h 109"/>
              <a:gd name="T2" fmla="*/ 72 w 95"/>
              <a:gd name="T3" fmla="*/ 24 h 109"/>
              <a:gd name="T4" fmla="*/ 95 w 95"/>
              <a:gd name="T5" fmla="*/ 59 h 109"/>
              <a:gd name="T6" fmla="*/ 72 w 95"/>
              <a:gd name="T7" fmla="*/ 83 h 109"/>
              <a:gd name="T8" fmla="*/ 42 w 95"/>
              <a:gd name="T9" fmla="*/ 88 h 109"/>
              <a:gd name="T10" fmla="*/ 34 w 95"/>
              <a:gd name="T11" fmla="*/ 109 h 109"/>
              <a:gd name="T12" fmla="*/ 11 w 95"/>
              <a:gd name="T13" fmla="*/ 98 h 109"/>
              <a:gd name="T14" fmla="*/ 10 w 95"/>
              <a:gd name="T15" fmla="*/ 63 h 109"/>
              <a:gd name="T16" fmla="*/ 0 w 95"/>
              <a:gd name="T17" fmla="*/ 44 h 109"/>
              <a:gd name="T18" fmla="*/ 15 w 9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09">
                <a:moveTo>
                  <a:pt x="15" y="0"/>
                </a:moveTo>
                <a:lnTo>
                  <a:pt x="72" y="24"/>
                </a:lnTo>
                <a:lnTo>
                  <a:pt x="95" y="59"/>
                </a:lnTo>
                <a:lnTo>
                  <a:pt x="72" y="83"/>
                </a:lnTo>
                <a:lnTo>
                  <a:pt x="42" y="88"/>
                </a:lnTo>
                <a:lnTo>
                  <a:pt x="34" y="109"/>
                </a:lnTo>
                <a:lnTo>
                  <a:pt x="11" y="98"/>
                </a:lnTo>
                <a:lnTo>
                  <a:pt x="10" y="63"/>
                </a:lnTo>
                <a:lnTo>
                  <a:pt x="0" y="44"/>
                </a:lnTo>
                <a:lnTo>
                  <a:pt x="15" y="0"/>
                </a:lnTo>
                <a:close/>
              </a:path>
            </a:pathLst>
          </a:custGeom>
          <a:solidFill>
            <a:srgbClr val="028E9B"/>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86" name="Freeform 150"/>
          <p:cNvSpPr>
            <a:spLocks/>
          </p:cNvSpPr>
          <p:nvPr/>
        </p:nvSpPr>
        <p:spPr bwMode="auto">
          <a:xfrm>
            <a:off x="690378" y="2931007"/>
            <a:ext cx="45732" cy="78929"/>
          </a:xfrm>
          <a:custGeom>
            <a:avLst/>
            <a:gdLst>
              <a:gd name="T0" fmla="*/ 14 w 23"/>
              <a:gd name="T1" fmla="*/ 0 h 37"/>
              <a:gd name="T2" fmla="*/ 23 w 23"/>
              <a:gd name="T3" fmla="*/ 7 h 37"/>
              <a:gd name="T4" fmla="*/ 14 w 23"/>
              <a:gd name="T5" fmla="*/ 35 h 37"/>
              <a:gd name="T6" fmla="*/ 0 w 23"/>
              <a:gd name="T7" fmla="*/ 37 h 37"/>
              <a:gd name="T8" fmla="*/ 0 w 23"/>
              <a:gd name="T9" fmla="*/ 24 h 37"/>
              <a:gd name="T10" fmla="*/ 14 w 23"/>
              <a:gd name="T11" fmla="*/ 0 h 37"/>
            </a:gdLst>
            <a:ahLst/>
            <a:cxnLst>
              <a:cxn ang="0">
                <a:pos x="T0" y="T1"/>
              </a:cxn>
              <a:cxn ang="0">
                <a:pos x="T2" y="T3"/>
              </a:cxn>
              <a:cxn ang="0">
                <a:pos x="T4" y="T5"/>
              </a:cxn>
              <a:cxn ang="0">
                <a:pos x="T6" y="T7"/>
              </a:cxn>
              <a:cxn ang="0">
                <a:pos x="T8" y="T9"/>
              </a:cxn>
              <a:cxn ang="0">
                <a:pos x="T10" y="T11"/>
              </a:cxn>
            </a:cxnLst>
            <a:rect l="0" t="0" r="r" b="b"/>
            <a:pathLst>
              <a:path w="23" h="37">
                <a:moveTo>
                  <a:pt x="14" y="0"/>
                </a:moveTo>
                <a:lnTo>
                  <a:pt x="23" y="7"/>
                </a:lnTo>
                <a:lnTo>
                  <a:pt x="14" y="35"/>
                </a:lnTo>
                <a:lnTo>
                  <a:pt x="0" y="37"/>
                </a:lnTo>
                <a:lnTo>
                  <a:pt x="0" y="24"/>
                </a:lnTo>
                <a:lnTo>
                  <a:pt x="14" y="0"/>
                </a:lnTo>
              </a:path>
            </a:pathLst>
          </a:custGeom>
          <a:solidFill>
            <a:srgbClr val="028E9B"/>
          </a:solidFill>
          <a:ln w="12700"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2189" name="Freeform 153"/>
          <p:cNvSpPr>
            <a:spLocks/>
          </p:cNvSpPr>
          <p:nvPr/>
        </p:nvSpPr>
        <p:spPr bwMode="auto">
          <a:xfrm>
            <a:off x="757981" y="2869145"/>
            <a:ext cx="93451" cy="78929"/>
          </a:xfrm>
          <a:custGeom>
            <a:avLst/>
            <a:gdLst>
              <a:gd name="T0" fmla="*/ 0 w 47"/>
              <a:gd name="T1" fmla="*/ 21 h 37"/>
              <a:gd name="T2" fmla="*/ 9 w 47"/>
              <a:gd name="T3" fmla="*/ 3 h 37"/>
              <a:gd name="T4" fmla="*/ 42 w 47"/>
              <a:gd name="T5" fmla="*/ 0 h 37"/>
              <a:gd name="T6" fmla="*/ 47 w 47"/>
              <a:gd name="T7" fmla="*/ 21 h 37"/>
              <a:gd name="T8" fmla="*/ 38 w 47"/>
              <a:gd name="T9" fmla="*/ 37 h 37"/>
              <a:gd name="T10" fmla="*/ 19 w 47"/>
              <a:gd name="T11" fmla="*/ 35 h 37"/>
              <a:gd name="T12" fmla="*/ 0 w 47"/>
              <a:gd name="T13" fmla="*/ 21 h 37"/>
            </a:gdLst>
            <a:ahLst/>
            <a:cxnLst>
              <a:cxn ang="0">
                <a:pos x="T0" y="T1"/>
              </a:cxn>
              <a:cxn ang="0">
                <a:pos x="T2" y="T3"/>
              </a:cxn>
              <a:cxn ang="0">
                <a:pos x="T4" y="T5"/>
              </a:cxn>
              <a:cxn ang="0">
                <a:pos x="T6" y="T7"/>
              </a:cxn>
              <a:cxn ang="0">
                <a:pos x="T8" y="T9"/>
              </a:cxn>
              <a:cxn ang="0">
                <a:pos x="T10" y="T11"/>
              </a:cxn>
              <a:cxn ang="0">
                <a:pos x="T12" y="T13"/>
              </a:cxn>
            </a:cxnLst>
            <a:rect l="0" t="0" r="r" b="b"/>
            <a:pathLst>
              <a:path w="47" h="37">
                <a:moveTo>
                  <a:pt x="0" y="21"/>
                </a:moveTo>
                <a:lnTo>
                  <a:pt x="9" y="3"/>
                </a:lnTo>
                <a:lnTo>
                  <a:pt x="42" y="0"/>
                </a:lnTo>
                <a:lnTo>
                  <a:pt x="47" y="21"/>
                </a:lnTo>
                <a:lnTo>
                  <a:pt x="38" y="37"/>
                </a:lnTo>
                <a:lnTo>
                  <a:pt x="19" y="35"/>
                </a:lnTo>
                <a:lnTo>
                  <a:pt x="0" y="21"/>
                </a:lnTo>
                <a:close/>
              </a:path>
            </a:pathLst>
          </a:custGeom>
          <a:solidFill>
            <a:srgbClr val="028E9B"/>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93" name="Freeform 157"/>
          <p:cNvSpPr>
            <a:spLocks/>
          </p:cNvSpPr>
          <p:nvPr/>
        </p:nvSpPr>
        <p:spPr bwMode="auto">
          <a:xfrm>
            <a:off x="843478" y="2920341"/>
            <a:ext cx="141170" cy="108794"/>
          </a:xfrm>
          <a:custGeom>
            <a:avLst/>
            <a:gdLst>
              <a:gd name="T0" fmla="*/ 0 w 71"/>
              <a:gd name="T1" fmla="*/ 20 h 51"/>
              <a:gd name="T2" fmla="*/ 49 w 71"/>
              <a:gd name="T3" fmla="*/ 0 h 51"/>
              <a:gd name="T4" fmla="*/ 58 w 71"/>
              <a:gd name="T5" fmla="*/ 24 h 51"/>
              <a:gd name="T6" fmla="*/ 66 w 71"/>
              <a:gd name="T7" fmla="*/ 26 h 51"/>
              <a:gd name="T8" fmla="*/ 71 w 71"/>
              <a:gd name="T9" fmla="*/ 47 h 51"/>
              <a:gd name="T10" fmla="*/ 30 w 71"/>
              <a:gd name="T11" fmla="*/ 51 h 51"/>
              <a:gd name="T12" fmla="*/ 0 w 71"/>
              <a:gd name="T13" fmla="*/ 20 h 51"/>
            </a:gdLst>
            <a:ahLst/>
            <a:cxnLst>
              <a:cxn ang="0">
                <a:pos x="T0" y="T1"/>
              </a:cxn>
              <a:cxn ang="0">
                <a:pos x="T2" y="T3"/>
              </a:cxn>
              <a:cxn ang="0">
                <a:pos x="T4" y="T5"/>
              </a:cxn>
              <a:cxn ang="0">
                <a:pos x="T6" y="T7"/>
              </a:cxn>
              <a:cxn ang="0">
                <a:pos x="T8" y="T9"/>
              </a:cxn>
              <a:cxn ang="0">
                <a:pos x="T10" y="T11"/>
              </a:cxn>
              <a:cxn ang="0">
                <a:pos x="T12" y="T13"/>
              </a:cxn>
            </a:cxnLst>
            <a:rect l="0" t="0" r="r" b="b"/>
            <a:pathLst>
              <a:path w="71" h="51">
                <a:moveTo>
                  <a:pt x="0" y="20"/>
                </a:moveTo>
                <a:lnTo>
                  <a:pt x="49" y="0"/>
                </a:lnTo>
                <a:lnTo>
                  <a:pt x="58" y="24"/>
                </a:lnTo>
                <a:lnTo>
                  <a:pt x="66" y="26"/>
                </a:lnTo>
                <a:lnTo>
                  <a:pt x="71" y="47"/>
                </a:lnTo>
                <a:lnTo>
                  <a:pt x="30" y="51"/>
                </a:lnTo>
                <a:lnTo>
                  <a:pt x="0" y="20"/>
                </a:lnTo>
                <a:close/>
              </a:path>
            </a:pathLst>
          </a:custGeom>
          <a:solidFill>
            <a:srgbClr val="028E9B"/>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01" name="Freeform 161"/>
          <p:cNvSpPr>
            <a:spLocks/>
          </p:cNvSpPr>
          <p:nvPr/>
        </p:nvSpPr>
        <p:spPr bwMode="auto">
          <a:xfrm>
            <a:off x="1749999" y="2071328"/>
            <a:ext cx="1101522" cy="917275"/>
          </a:xfrm>
          <a:custGeom>
            <a:avLst/>
            <a:gdLst>
              <a:gd name="T0" fmla="*/ 120 w 554"/>
              <a:gd name="T1" fmla="*/ 0 h 430"/>
              <a:gd name="T2" fmla="*/ 105 w 554"/>
              <a:gd name="T3" fmla="*/ 9 h 430"/>
              <a:gd name="T4" fmla="*/ 95 w 554"/>
              <a:gd name="T5" fmla="*/ 47 h 430"/>
              <a:gd name="T6" fmla="*/ 85 w 554"/>
              <a:gd name="T7" fmla="*/ 79 h 430"/>
              <a:gd name="T8" fmla="*/ 77 w 554"/>
              <a:gd name="T9" fmla="*/ 104 h 430"/>
              <a:gd name="T10" fmla="*/ 68 w 554"/>
              <a:gd name="T11" fmla="*/ 132 h 430"/>
              <a:gd name="T12" fmla="*/ 56 w 554"/>
              <a:gd name="T13" fmla="*/ 160 h 430"/>
              <a:gd name="T14" fmla="*/ 41 w 554"/>
              <a:gd name="T15" fmla="*/ 190 h 430"/>
              <a:gd name="T16" fmla="*/ 21 w 554"/>
              <a:gd name="T17" fmla="*/ 226 h 430"/>
              <a:gd name="T18" fmla="*/ 0 w 554"/>
              <a:gd name="T19" fmla="*/ 260 h 430"/>
              <a:gd name="T20" fmla="*/ 0 w 554"/>
              <a:gd name="T21" fmla="*/ 335 h 430"/>
              <a:gd name="T22" fmla="*/ 311 w 554"/>
              <a:gd name="T23" fmla="*/ 399 h 430"/>
              <a:gd name="T24" fmla="*/ 454 w 554"/>
              <a:gd name="T25" fmla="*/ 430 h 430"/>
              <a:gd name="T26" fmla="*/ 484 w 554"/>
              <a:gd name="T27" fmla="*/ 281 h 430"/>
              <a:gd name="T28" fmla="*/ 503 w 554"/>
              <a:gd name="T29" fmla="*/ 268 h 430"/>
              <a:gd name="T30" fmla="*/ 485 w 554"/>
              <a:gd name="T31" fmla="*/ 234 h 430"/>
              <a:gd name="T32" fmla="*/ 493 w 554"/>
              <a:gd name="T33" fmla="*/ 200 h 430"/>
              <a:gd name="T34" fmla="*/ 554 w 554"/>
              <a:gd name="T35" fmla="*/ 143 h 430"/>
              <a:gd name="T36" fmla="*/ 512 w 554"/>
              <a:gd name="T37" fmla="*/ 92 h 430"/>
              <a:gd name="T38" fmla="*/ 340 w 554"/>
              <a:gd name="T39" fmla="*/ 55 h 430"/>
              <a:gd name="T40" fmla="*/ 317 w 554"/>
              <a:gd name="T41" fmla="*/ 71 h 430"/>
              <a:gd name="T42" fmla="*/ 285 w 554"/>
              <a:gd name="T43" fmla="*/ 44 h 430"/>
              <a:gd name="T44" fmla="*/ 258 w 554"/>
              <a:gd name="T45" fmla="*/ 72 h 430"/>
              <a:gd name="T46" fmla="*/ 231 w 554"/>
              <a:gd name="T47" fmla="*/ 44 h 430"/>
              <a:gd name="T48" fmla="*/ 164 w 554"/>
              <a:gd name="T49" fmla="*/ 46 h 430"/>
              <a:gd name="T50" fmla="*/ 172 w 554"/>
              <a:gd name="T51" fmla="*/ 4 h 430"/>
              <a:gd name="T52" fmla="*/ 120 w 554"/>
              <a:gd name="T5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4" h="430">
                <a:moveTo>
                  <a:pt x="120" y="0"/>
                </a:moveTo>
                <a:lnTo>
                  <a:pt x="105" y="9"/>
                </a:lnTo>
                <a:lnTo>
                  <a:pt x="95" y="47"/>
                </a:lnTo>
                <a:lnTo>
                  <a:pt x="85" y="79"/>
                </a:lnTo>
                <a:lnTo>
                  <a:pt x="77" y="104"/>
                </a:lnTo>
                <a:lnTo>
                  <a:pt x="68" y="132"/>
                </a:lnTo>
                <a:lnTo>
                  <a:pt x="56" y="160"/>
                </a:lnTo>
                <a:lnTo>
                  <a:pt x="41" y="190"/>
                </a:lnTo>
                <a:lnTo>
                  <a:pt x="21" y="226"/>
                </a:lnTo>
                <a:lnTo>
                  <a:pt x="0" y="260"/>
                </a:lnTo>
                <a:lnTo>
                  <a:pt x="0" y="335"/>
                </a:lnTo>
                <a:lnTo>
                  <a:pt x="311" y="399"/>
                </a:lnTo>
                <a:lnTo>
                  <a:pt x="454" y="430"/>
                </a:lnTo>
                <a:lnTo>
                  <a:pt x="484" y="281"/>
                </a:lnTo>
                <a:lnTo>
                  <a:pt x="503" y="268"/>
                </a:lnTo>
                <a:lnTo>
                  <a:pt x="485" y="234"/>
                </a:lnTo>
                <a:lnTo>
                  <a:pt x="493" y="200"/>
                </a:lnTo>
                <a:lnTo>
                  <a:pt x="554" y="143"/>
                </a:lnTo>
                <a:lnTo>
                  <a:pt x="512" y="92"/>
                </a:lnTo>
                <a:lnTo>
                  <a:pt x="340" y="55"/>
                </a:lnTo>
                <a:lnTo>
                  <a:pt x="317" y="71"/>
                </a:lnTo>
                <a:lnTo>
                  <a:pt x="285" y="44"/>
                </a:lnTo>
                <a:lnTo>
                  <a:pt x="258" y="72"/>
                </a:lnTo>
                <a:lnTo>
                  <a:pt x="231" y="44"/>
                </a:lnTo>
                <a:lnTo>
                  <a:pt x="164" y="46"/>
                </a:lnTo>
                <a:lnTo>
                  <a:pt x="172" y="4"/>
                </a:lnTo>
                <a:lnTo>
                  <a:pt x="120" y="0"/>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205" name="Freeform 163"/>
          <p:cNvSpPr>
            <a:spLocks/>
          </p:cNvSpPr>
          <p:nvPr/>
        </p:nvSpPr>
        <p:spPr bwMode="auto">
          <a:xfrm>
            <a:off x="4308950" y="1887872"/>
            <a:ext cx="922574" cy="580229"/>
          </a:xfrm>
          <a:custGeom>
            <a:avLst/>
            <a:gdLst>
              <a:gd name="T0" fmla="*/ 3 w 464"/>
              <a:gd name="T1" fmla="*/ 0 h 272"/>
              <a:gd name="T2" fmla="*/ 389 w 464"/>
              <a:gd name="T3" fmla="*/ 10 h 272"/>
              <a:gd name="T4" fmla="*/ 418 w 464"/>
              <a:gd name="T5" fmla="*/ 88 h 272"/>
              <a:gd name="T6" fmla="*/ 445 w 464"/>
              <a:gd name="T7" fmla="*/ 149 h 272"/>
              <a:gd name="T8" fmla="*/ 464 w 464"/>
              <a:gd name="T9" fmla="*/ 249 h 272"/>
              <a:gd name="T10" fmla="*/ 453 w 464"/>
              <a:gd name="T11" fmla="*/ 272 h 272"/>
              <a:gd name="T12" fmla="*/ 309 w 464"/>
              <a:gd name="T13" fmla="*/ 267 h 272"/>
              <a:gd name="T14" fmla="*/ 0 w 464"/>
              <a:gd name="T15" fmla="*/ 263 h 272"/>
              <a:gd name="T16" fmla="*/ 3 w 464"/>
              <a:gd name="T1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272">
                <a:moveTo>
                  <a:pt x="3" y="0"/>
                </a:moveTo>
                <a:lnTo>
                  <a:pt x="389" y="10"/>
                </a:lnTo>
                <a:lnTo>
                  <a:pt x="418" y="88"/>
                </a:lnTo>
                <a:lnTo>
                  <a:pt x="445" y="149"/>
                </a:lnTo>
                <a:lnTo>
                  <a:pt x="464" y="249"/>
                </a:lnTo>
                <a:lnTo>
                  <a:pt x="453" y="272"/>
                </a:lnTo>
                <a:lnTo>
                  <a:pt x="309" y="267"/>
                </a:lnTo>
                <a:lnTo>
                  <a:pt x="0" y="263"/>
                </a:lnTo>
                <a:lnTo>
                  <a:pt x="3" y="0"/>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207" name="Freeform 165"/>
          <p:cNvSpPr>
            <a:spLocks/>
          </p:cNvSpPr>
          <p:nvPr/>
        </p:nvSpPr>
        <p:spPr bwMode="auto">
          <a:xfrm>
            <a:off x="4281114" y="2451037"/>
            <a:ext cx="978247" cy="671958"/>
          </a:xfrm>
          <a:custGeom>
            <a:avLst/>
            <a:gdLst>
              <a:gd name="T0" fmla="*/ 8 w 492"/>
              <a:gd name="T1" fmla="*/ 0 h 315"/>
              <a:gd name="T2" fmla="*/ 7 w 492"/>
              <a:gd name="T3" fmla="*/ 123 h 315"/>
              <a:gd name="T4" fmla="*/ 0 w 492"/>
              <a:gd name="T5" fmla="*/ 264 h 315"/>
              <a:gd name="T6" fmla="*/ 357 w 492"/>
              <a:gd name="T7" fmla="*/ 270 h 315"/>
              <a:gd name="T8" fmla="*/ 395 w 492"/>
              <a:gd name="T9" fmla="*/ 290 h 315"/>
              <a:gd name="T10" fmla="*/ 421 w 492"/>
              <a:gd name="T11" fmla="*/ 262 h 315"/>
              <a:gd name="T12" fmla="*/ 492 w 492"/>
              <a:gd name="T13" fmla="*/ 315 h 315"/>
              <a:gd name="T14" fmla="*/ 481 w 492"/>
              <a:gd name="T15" fmla="*/ 260 h 315"/>
              <a:gd name="T16" fmla="*/ 488 w 492"/>
              <a:gd name="T17" fmla="*/ 220 h 315"/>
              <a:gd name="T18" fmla="*/ 492 w 492"/>
              <a:gd name="T19" fmla="*/ 76 h 315"/>
              <a:gd name="T20" fmla="*/ 460 w 492"/>
              <a:gd name="T21" fmla="*/ 45 h 315"/>
              <a:gd name="T22" fmla="*/ 473 w 492"/>
              <a:gd name="T23" fmla="*/ 4 h 315"/>
              <a:gd name="T24" fmla="*/ 239 w 492"/>
              <a:gd name="T25" fmla="*/ 3 h 315"/>
              <a:gd name="T26" fmla="*/ 8 w 492"/>
              <a:gd name="T27"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2" h="315">
                <a:moveTo>
                  <a:pt x="8" y="0"/>
                </a:moveTo>
                <a:lnTo>
                  <a:pt x="7" y="123"/>
                </a:lnTo>
                <a:lnTo>
                  <a:pt x="0" y="264"/>
                </a:lnTo>
                <a:lnTo>
                  <a:pt x="357" y="270"/>
                </a:lnTo>
                <a:lnTo>
                  <a:pt x="395" y="290"/>
                </a:lnTo>
                <a:lnTo>
                  <a:pt x="421" y="262"/>
                </a:lnTo>
                <a:lnTo>
                  <a:pt x="492" y="315"/>
                </a:lnTo>
                <a:lnTo>
                  <a:pt x="481" y="260"/>
                </a:lnTo>
                <a:lnTo>
                  <a:pt x="488" y="220"/>
                </a:lnTo>
                <a:lnTo>
                  <a:pt x="492" y="76"/>
                </a:lnTo>
                <a:lnTo>
                  <a:pt x="460" y="45"/>
                </a:lnTo>
                <a:lnTo>
                  <a:pt x="473" y="4"/>
                </a:lnTo>
                <a:lnTo>
                  <a:pt x="239" y="3"/>
                </a:lnTo>
                <a:lnTo>
                  <a:pt x="8" y="0"/>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433" name="Freeform 167"/>
          <p:cNvSpPr>
            <a:spLocks/>
          </p:cNvSpPr>
          <p:nvPr/>
        </p:nvSpPr>
        <p:spPr bwMode="auto">
          <a:xfrm>
            <a:off x="4271172" y="3012068"/>
            <a:ext cx="1159184" cy="558898"/>
          </a:xfrm>
          <a:custGeom>
            <a:avLst/>
            <a:gdLst>
              <a:gd name="T0" fmla="*/ 7 w 583"/>
              <a:gd name="T1" fmla="*/ 0 h 262"/>
              <a:gd name="T2" fmla="*/ 0 w 583"/>
              <a:gd name="T3" fmla="*/ 173 h 262"/>
              <a:gd name="T4" fmla="*/ 132 w 583"/>
              <a:gd name="T5" fmla="*/ 178 h 262"/>
              <a:gd name="T6" fmla="*/ 131 w 583"/>
              <a:gd name="T7" fmla="*/ 262 h 262"/>
              <a:gd name="T8" fmla="*/ 308 w 583"/>
              <a:gd name="T9" fmla="*/ 260 h 262"/>
              <a:gd name="T10" fmla="*/ 467 w 583"/>
              <a:gd name="T11" fmla="*/ 257 h 262"/>
              <a:gd name="T12" fmla="*/ 583 w 583"/>
              <a:gd name="T13" fmla="*/ 260 h 262"/>
              <a:gd name="T14" fmla="*/ 547 w 583"/>
              <a:gd name="T15" fmla="*/ 186 h 262"/>
              <a:gd name="T16" fmla="*/ 522 w 583"/>
              <a:gd name="T17" fmla="*/ 117 h 262"/>
              <a:gd name="T18" fmla="*/ 495 w 583"/>
              <a:gd name="T19" fmla="*/ 47 h 262"/>
              <a:gd name="T20" fmla="*/ 428 w 583"/>
              <a:gd name="T21" fmla="*/ 1 h 262"/>
              <a:gd name="T22" fmla="*/ 399 w 583"/>
              <a:gd name="T23" fmla="*/ 28 h 262"/>
              <a:gd name="T24" fmla="*/ 362 w 583"/>
              <a:gd name="T25" fmla="*/ 9 h 262"/>
              <a:gd name="T26" fmla="*/ 204 w 583"/>
              <a:gd name="T27" fmla="*/ 3 h 262"/>
              <a:gd name="T28" fmla="*/ 7 w 583"/>
              <a:gd name="T2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3" h="262">
                <a:moveTo>
                  <a:pt x="7" y="0"/>
                </a:moveTo>
                <a:lnTo>
                  <a:pt x="0" y="173"/>
                </a:lnTo>
                <a:lnTo>
                  <a:pt x="132" y="178"/>
                </a:lnTo>
                <a:lnTo>
                  <a:pt x="131" y="262"/>
                </a:lnTo>
                <a:lnTo>
                  <a:pt x="308" y="260"/>
                </a:lnTo>
                <a:lnTo>
                  <a:pt x="467" y="257"/>
                </a:lnTo>
                <a:lnTo>
                  <a:pt x="583" y="260"/>
                </a:lnTo>
                <a:lnTo>
                  <a:pt x="547" y="186"/>
                </a:lnTo>
                <a:lnTo>
                  <a:pt x="522" y="117"/>
                </a:lnTo>
                <a:lnTo>
                  <a:pt x="495" y="47"/>
                </a:lnTo>
                <a:lnTo>
                  <a:pt x="428" y="1"/>
                </a:lnTo>
                <a:lnTo>
                  <a:pt x="399" y="28"/>
                </a:lnTo>
                <a:lnTo>
                  <a:pt x="362" y="9"/>
                </a:lnTo>
                <a:lnTo>
                  <a:pt x="204" y="3"/>
                </a:lnTo>
                <a:lnTo>
                  <a:pt x="7" y="0"/>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435" name="Freeform 169"/>
          <p:cNvSpPr>
            <a:spLocks/>
          </p:cNvSpPr>
          <p:nvPr/>
        </p:nvSpPr>
        <p:spPr bwMode="auto">
          <a:xfrm>
            <a:off x="4510160" y="3561993"/>
            <a:ext cx="1025576" cy="550805"/>
          </a:xfrm>
          <a:custGeom>
            <a:avLst/>
            <a:gdLst>
              <a:gd name="T0" fmla="*/ 4 w 511"/>
              <a:gd name="T1" fmla="*/ 3 h 258"/>
              <a:gd name="T2" fmla="*/ 3 w 511"/>
              <a:gd name="T3" fmla="*/ 151 h 258"/>
              <a:gd name="T4" fmla="*/ 0 w 511"/>
              <a:gd name="T5" fmla="*/ 254 h 258"/>
              <a:gd name="T6" fmla="*/ 511 w 511"/>
              <a:gd name="T7" fmla="*/ 258 h 258"/>
              <a:gd name="T8" fmla="*/ 501 w 511"/>
              <a:gd name="T9" fmla="*/ 123 h 258"/>
              <a:gd name="T10" fmla="*/ 501 w 511"/>
              <a:gd name="T11" fmla="*/ 74 h 258"/>
              <a:gd name="T12" fmla="*/ 460 w 511"/>
              <a:gd name="T13" fmla="*/ 42 h 258"/>
              <a:gd name="T14" fmla="*/ 472 w 511"/>
              <a:gd name="T15" fmla="*/ 16 h 258"/>
              <a:gd name="T16" fmla="*/ 455 w 511"/>
              <a:gd name="T17" fmla="*/ 0 h 258"/>
              <a:gd name="T18" fmla="*/ 222 w 511"/>
              <a:gd name="T19" fmla="*/ 3 h 258"/>
              <a:gd name="T20" fmla="*/ 4 w 511"/>
              <a:gd name="T21" fmla="*/ 3 h 258"/>
              <a:gd name="connsiteX0" fmla="*/ 172 w 10094"/>
              <a:gd name="connsiteY0" fmla="*/ 116 h 10000"/>
              <a:gd name="connsiteX1" fmla="*/ 153 w 10094"/>
              <a:gd name="connsiteY1" fmla="*/ 5853 h 10000"/>
              <a:gd name="connsiteX2" fmla="*/ 0 w 10094"/>
              <a:gd name="connsiteY2" fmla="*/ 9969 h 10000"/>
              <a:gd name="connsiteX3" fmla="*/ 10094 w 10094"/>
              <a:gd name="connsiteY3" fmla="*/ 10000 h 10000"/>
              <a:gd name="connsiteX4" fmla="*/ 9898 w 10094"/>
              <a:gd name="connsiteY4" fmla="*/ 4767 h 10000"/>
              <a:gd name="connsiteX5" fmla="*/ 9898 w 10094"/>
              <a:gd name="connsiteY5" fmla="*/ 2868 h 10000"/>
              <a:gd name="connsiteX6" fmla="*/ 9096 w 10094"/>
              <a:gd name="connsiteY6" fmla="*/ 1628 h 10000"/>
              <a:gd name="connsiteX7" fmla="*/ 9331 w 10094"/>
              <a:gd name="connsiteY7" fmla="*/ 620 h 10000"/>
              <a:gd name="connsiteX8" fmla="*/ 8998 w 10094"/>
              <a:gd name="connsiteY8" fmla="*/ 0 h 10000"/>
              <a:gd name="connsiteX9" fmla="*/ 4438 w 10094"/>
              <a:gd name="connsiteY9" fmla="*/ 116 h 10000"/>
              <a:gd name="connsiteX10" fmla="*/ 172 w 10094"/>
              <a:gd name="connsiteY10" fmla="*/ 116 h 10000"/>
              <a:gd name="connsiteX0" fmla="*/ 172 w 10094"/>
              <a:gd name="connsiteY0" fmla="*/ 124 h 10008"/>
              <a:gd name="connsiteX1" fmla="*/ 153 w 10094"/>
              <a:gd name="connsiteY1" fmla="*/ 5861 h 10008"/>
              <a:gd name="connsiteX2" fmla="*/ 0 w 10094"/>
              <a:gd name="connsiteY2" fmla="*/ 9977 h 10008"/>
              <a:gd name="connsiteX3" fmla="*/ 10094 w 10094"/>
              <a:gd name="connsiteY3" fmla="*/ 10008 h 10008"/>
              <a:gd name="connsiteX4" fmla="*/ 9898 w 10094"/>
              <a:gd name="connsiteY4" fmla="*/ 4775 h 10008"/>
              <a:gd name="connsiteX5" fmla="*/ 9898 w 10094"/>
              <a:gd name="connsiteY5" fmla="*/ 2876 h 10008"/>
              <a:gd name="connsiteX6" fmla="*/ 9096 w 10094"/>
              <a:gd name="connsiteY6" fmla="*/ 1636 h 10008"/>
              <a:gd name="connsiteX7" fmla="*/ 9331 w 10094"/>
              <a:gd name="connsiteY7" fmla="*/ 628 h 10008"/>
              <a:gd name="connsiteX8" fmla="*/ 8998 w 10094"/>
              <a:gd name="connsiteY8" fmla="*/ 8 h 10008"/>
              <a:gd name="connsiteX9" fmla="*/ 4625 w 10094"/>
              <a:gd name="connsiteY9" fmla="*/ 0 h 10008"/>
              <a:gd name="connsiteX10" fmla="*/ 172 w 10094"/>
              <a:gd name="connsiteY10" fmla="*/ 124 h 10008"/>
              <a:gd name="connsiteX0" fmla="*/ 172 w 10094"/>
              <a:gd name="connsiteY0" fmla="*/ 124 h 10008"/>
              <a:gd name="connsiteX1" fmla="*/ 28 w 10094"/>
              <a:gd name="connsiteY1" fmla="*/ 5923 h 10008"/>
              <a:gd name="connsiteX2" fmla="*/ 0 w 10094"/>
              <a:gd name="connsiteY2" fmla="*/ 9977 h 10008"/>
              <a:gd name="connsiteX3" fmla="*/ 10094 w 10094"/>
              <a:gd name="connsiteY3" fmla="*/ 10008 h 10008"/>
              <a:gd name="connsiteX4" fmla="*/ 9898 w 10094"/>
              <a:gd name="connsiteY4" fmla="*/ 4775 h 10008"/>
              <a:gd name="connsiteX5" fmla="*/ 9898 w 10094"/>
              <a:gd name="connsiteY5" fmla="*/ 2876 h 10008"/>
              <a:gd name="connsiteX6" fmla="*/ 9096 w 10094"/>
              <a:gd name="connsiteY6" fmla="*/ 1636 h 10008"/>
              <a:gd name="connsiteX7" fmla="*/ 9331 w 10094"/>
              <a:gd name="connsiteY7" fmla="*/ 628 h 10008"/>
              <a:gd name="connsiteX8" fmla="*/ 8998 w 10094"/>
              <a:gd name="connsiteY8" fmla="*/ 8 h 10008"/>
              <a:gd name="connsiteX9" fmla="*/ 4625 w 10094"/>
              <a:gd name="connsiteY9" fmla="*/ 0 h 10008"/>
              <a:gd name="connsiteX10" fmla="*/ 172 w 10094"/>
              <a:gd name="connsiteY10" fmla="*/ 124 h 1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4" h="10008">
                <a:moveTo>
                  <a:pt x="172" y="124"/>
                </a:moveTo>
                <a:cubicBezTo>
                  <a:pt x="166" y="2036"/>
                  <a:pt x="34" y="4011"/>
                  <a:pt x="28" y="5923"/>
                </a:cubicBezTo>
                <a:cubicBezTo>
                  <a:pt x="19" y="7274"/>
                  <a:pt x="9" y="8626"/>
                  <a:pt x="0" y="9977"/>
                </a:cubicBezTo>
                <a:lnTo>
                  <a:pt x="10094" y="10008"/>
                </a:lnTo>
                <a:cubicBezTo>
                  <a:pt x="10029" y="8264"/>
                  <a:pt x="9963" y="6519"/>
                  <a:pt x="9898" y="4775"/>
                </a:cubicBezTo>
                <a:lnTo>
                  <a:pt x="9898" y="2876"/>
                </a:lnTo>
                <a:lnTo>
                  <a:pt x="9096" y="1636"/>
                </a:lnTo>
                <a:cubicBezTo>
                  <a:pt x="9174" y="1300"/>
                  <a:pt x="9253" y="964"/>
                  <a:pt x="9331" y="628"/>
                </a:cubicBezTo>
                <a:lnTo>
                  <a:pt x="8998" y="8"/>
                </a:lnTo>
                <a:lnTo>
                  <a:pt x="4625" y="0"/>
                </a:lnTo>
                <a:lnTo>
                  <a:pt x="172" y="124"/>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437" name="Freeform 171"/>
          <p:cNvSpPr>
            <a:spLocks/>
          </p:cNvSpPr>
          <p:nvPr/>
        </p:nvSpPr>
        <p:spPr bwMode="auto">
          <a:xfrm>
            <a:off x="4376553" y="4104267"/>
            <a:ext cx="1196961" cy="620761"/>
          </a:xfrm>
          <a:custGeom>
            <a:avLst/>
            <a:gdLst>
              <a:gd name="T0" fmla="*/ 5 w 602"/>
              <a:gd name="T1" fmla="*/ 0 h 291"/>
              <a:gd name="T2" fmla="*/ 0 w 602"/>
              <a:gd name="T3" fmla="*/ 52 h 291"/>
              <a:gd name="T4" fmla="*/ 214 w 602"/>
              <a:gd name="T5" fmla="*/ 59 h 291"/>
              <a:gd name="T6" fmla="*/ 215 w 602"/>
              <a:gd name="T7" fmla="*/ 225 h 291"/>
              <a:gd name="T8" fmla="*/ 324 w 602"/>
              <a:gd name="T9" fmla="*/ 271 h 291"/>
              <a:gd name="T10" fmla="*/ 355 w 602"/>
              <a:gd name="T11" fmla="*/ 254 h 291"/>
              <a:gd name="T12" fmla="*/ 425 w 602"/>
              <a:gd name="T13" fmla="*/ 291 h 291"/>
              <a:gd name="T14" fmla="*/ 469 w 602"/>
              <a:gd name="T15" fmla="*/ 290 h 291"/>
              <a:gd name="T16" fmla="*/ 553 w 602"/>
              <a:gd name="T17" fmla="*/ 254 h 291"/>
              <a:gd name="T18" fmla="*/ 602 w 602"/>
              <a:gd name="T19" fmla="*/ 288 h 291"/>
              <a:gd name="T20" fmla="*/ 602 w 602"/>
              <a:gd name="T21" fmla="*/ 109 h 291"/>
              <a:gd name="T22" fmla="*/ 586 w 602"/>
              <a:gd name="T23" fmla="*/ 4 h 291"/>
              <a:gd name="T24" fmla="*/ 5 w 602"/>
              <a:gd name="T25"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2" h="291">
                <a:moveTo>
                  <a:pt x="5" y="0"/>
                </a:moveTo>
                <a:lnTo>
                  <a:pt x="0" y="52"/>
                </a:lnTo>
                <a:lnTo>
                  <a:pt x="214" y="59"/>
                </a:lnTo>
                <a:lnTo>
                  <a:pt x="215" y="225"/>
                </a:lnTo>
                <a:lnTo>
                  <a:pt x="324" y="271"/>
                </a:lnTo>
                <a:lnTo>
                  <a:pt x="355" y="254"/>
                </a:lnTo>
                <a:lnTo>
                  <a:pt x="425" y="291"/>
                </a:lnTo>
                <a:lnTo>
                  <a:pt x="469" y="290"/>
                </a:lnTo>
                <a:lnTo>
                  <a:pt x="553" y="254"/>
                </a:lnTo>
                <a:lnTo>
                  <a:pt x="602" y="288"/>
                </a:lnTo>
                <a:lnTo>
                  <a:pt x="602" y="109"/>
                </a:lnTo>
                <a:lnTo>
                  <a:pt x="586" y="4"/>
                </a:lnTo>
                <a:lnTo>
                  <a:pt x="5" y="0"/>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441" name="Freeform 175"/>
          <p:cNvSpPr>
            <a:spLocks/>
          </p:cNvSpPr>
          <p:nvPr/>
        </p:nvSpPr>
        <p:spPr bwMode="auto">
          <a:xfrm>
            <a:off x="5080414" y="1817477"/>
            <a:ext cx="912634" cy="1100730"/>
          </a:xfrm>
          <a:custGeom>
            <a:avLst/>
            <a:gdLst>
              <a:gd name="T0" fmla="*/ 0 w 459"/>
              <a:gd name="T1" fmla="*/ 40 h 516"/>
              <a:gd name="T2" fmla="*/ 121 w 459"/>
              <a:gd name="T3" fmla="*/ 40 h 516"/>
              <a:gd name="T4" fmla="*/ 118 w 459"/>
              <a:gd name="T5" fmla="*/ 0 h 516"/>
              <a:gd name="T6" fmla="*/ 145 w 459"/>
              <a:gd name="T7" fmla="*/ 11 h 516"/>
              <a:gd name="T8" fmla="*/ 150 w 459"/>
              <a:gd name="T9" fmla="*/ 42 h 516"/>
              <a:gd name="T10" fmla="*/ 208 w 459"/>
              <a:gd name="T11" fmla="*/ 76 h 516"/>
              <a:gd name="T12" fmla="*/ 225 w 459"/>
              <a:gd name="T13" fmla="*/ 61 h 516"/>
              <a:gd name="T14" fmla="*/ 259 w 459"/>
              <a:gd name="T15" fmla="*/ 61 h 516"/>
              <a:gd name="T16" fmla="*/ 285 w 459"/>
              <a:gd name="T17" fmla="*/ 89 h 516"/>
              <a:gd name="T18" fmla="*/ 302 w 459"/>
              <a:gd name="T19" fmla="*/ 80 h 516"/>
              <a:gd name="T20" fmla="*/ 353 w 459"/>
              <a:gd name="T21" fmla="*/ 91 h 516"/>
              <a:gd name="T22" fmla="*/ 371 w 459"/>
              <a:gd name="T23" fmla="*/ 69 h 516"/>
              <a:gd name="T24" fmla="*/ 402 w 459"/>
              <a:gd name="T25" fmla="*/ 86 h 516"/>
              <a:gd name="T26" fmla="*/ 459 w 459"/>
              <a:gd name="T27" fmla="*/ 84 h 516"/>
              <a:gd name="T28" fmla="*/ 367 w 459"/>
              <a:gd name="T29" fmla="*/ 147 h 516"/>
              <a:gd name="T30" fmla="*/ 321 w 459"/>
              <a:gd name="T31" fmla="*/ 203 h 516"/>
              <a:gd name="T32" fmla="*/ 331 w 459"/>
              <a:gd name="T33" fmla="*/ 286 h 516"/>
              <a:gd name="T34" fmla="*/ 299 w 459"/>
              <a:gd name="T35" fmla="*/ 319 h 516"/>
              <a:gd name="T36" fmla="*/ 312 w 459"/>
              <a:gd name="T37" fmla="*/ 344 h 516"/>
              <a:gd name="T38" fmla="*/ 312 w 459"/>
              <a:gd name="T39" fmla="*/ 404 h 516"/>
              <a:gd name="T40" fmla="*/ 343 w 459"/>
              <a:gd name="T41" fmla="*/ 404 h 516"/>
              <a:gd name="T42" fmla="*/ 389 w 459"/>
              <a:gd name="T43" fmla="*/ 447 h 516"/>
              <a:gd name="T44" fmla="*/ 408 w 459"/>
              <a:gd name="T45" fmla="*/ 500 h 516"/>
              <a:gd name="T46" fmla="*/ 85 w 459"/>
              <a:gd name="T47" fmla="*/ 516 h 516"/>
              <a:gd name="T48" fmla="*/ 86 w 459"/>
              <a:gd name="T49" fmla="*/ 372 h 516"/>
              <a:gd name="T50" fmla="*/ 57 w 459"/>
              <a:gd name="T51" fmla="*/ 341 h 516"/>
              <a:gd name="T52" fmla="*/ 67 w 459"/>
              <a:gd name="T53" fmla="*/ 304 h 516"/>
              <a:gd name="T54" fmla="*/ 76 w 459"/>
              <a:gd name="T55" fmla="*/ 281 h 516"/>
              <a:gd name="T56" fmla="*/ 57 w 459"/>
              <a:gd name="T57" fmla="*/ 183 h 516"/>
              <a:gd name="T58" fmla="*/ 29 w 459"/>
              <a:gd name="T59" fmla="*/ 118 h 516"/>
              <a:gd name="T60" fmla="*/ 0 w 459"/>
              <a:gd name="T61" fmla="*/ 4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9" h="516">
                <a:moveTo>
                  <a:pt x="0" y="40"/>
                </a:moveTo>
                <a:lnTo>
                  <a:pt x="121" y="40"/>
                </a:lnTo>
                <a:lnTo>
                  <a:pt x="118" y="0"/>
                </a:lnTo>
                <a:lnTo>
                  <a:pt x="145" y="11"/>
                </a:lnTo>
                <a:lnTo>
                  <a:pt x="150" y="42"/>
                </a:lnTo>
                <a:lnTo>
                  <a:pt x="208" y="76"/>
                </a:lnTo>
                <a:lnTo>
                  <a:pt x="225" y="61"/>
                </a:lnTo>
                <a:lnTo>
                  <a:pt x="259" y="61"/>
                </a:lnTo>
                <a:lnTo>
                  <a:pt x="285" y="89"/>
                </a:lnTo>
                <a:lnTo>
                  <a:pt x="302" y="80"/>
                </a:lnTo>
                <a:lnTo>
                  <a:pt x="353" y="91"/>
                </a:lnTo>
                <a:lnTo>
                  <a:pt x="371" y="69"/>
                </a:lnTo>
                <a:lnTo>
                  <a:pt x="402" y="86"/>
                </a:lnTo>
                <a:lnTo>
                  <a:pt x="459" y="84"/>
                </a:lnTo>
                <a:lnTo>
                  <a:pt x="367" y="147"/>
                </a:lnTo>
                <a:lnTo>
                  <a:pt x="321" y="203"/>
                </a:lnTo>
                <a:lnTo>
                  <a:pt x="331" y="286"/>
                </a:lnTo>
                <a:lnTo>
                  <a:pt x="299" y="319"/>
                </a:lnTo>
                <a:lnTo>
                  <a:pt x="312" y="344"/>
                </a:lnTo>
                <a:lnTo>
                  <a:pt x="312" y="404"/>
                </a:lnTo>
                <a:lnTo>
                  <a:pt x="343" y="404"/>
                </a:lnTo>
                <a:lnTo>
                  <a:pt x="389" y="447"/>
                </a:lnTo>
                <a:lnTo>
                  <a:pt x="408" y="500"/>
                </a:lnTo>
                <a:lnTo>
                  <a:pt x="85" y="516"/>
                </a:lnTo>
                <a:lnTo>
                  <a:pt x="86" y="372"/>
                </a:lnTo>
                <a:lnTo>
                  <a:pt x="57" y="341"/>
                </a:lnTo>
                <a:lnTo>
                  <a:pt x="67" y="304"/>
                </a:lnTo>
                <a:lnTo>
                  <a:pt x="76" y="281"/>
                </a:lnTo>
                <a:lnTo>
                  <a:pt x="57" y="183"/>
                </a:lnTo>
                <a:lnTo>
                  <a:pt x="29" y="118"/>
                </a:lnTo>
                <a:lnTo>
                  <a:pt x="0" y="40"/>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5" name="Freeform 226"/>
          <p:cNvSpPr>
            <a:spLocks/>
          </p:cNvSpPr>
          <p:nvPr/>
        </p:nvSpPr>
        <p:spPr bwMode="auto">
          <a:xfrm>
            <a:off x="1654560" y="2770603"/>
            <a:ext cx="1169125" cy="1950082"/>
          </a:xfrm>
          <a:custGeom>
            <a:avLst/>
            <a:gdLst>
              <a:gd name="T0" fmla="*/ 45 w 588"/>
              <a:gd name="T1" fmla="*/ 0 h 904"/>
              <a:gd name="T2" fmla="*/ 314 w 588"/>
              <a:gd name="T3" fmla="*/ 54 h 904"/>
              <a:gd name="T4" fmla="*/ 256 w 588"/>
              <a:gd name="T5" fmla="*/ 319 h 904"/>
              <a:gd name="T6" fmla="*/ 559 w 588"/>
              <a:gd name="T7" fmla="*/ 725 h 904"/>
              <a:gd name="T8" fmla="*/ 588 w 588"/>
              <a:gd name="T9" fmla="*/ 776 h 904"/>
              <a:gd name="T10" fmla="*/ 558 w 588"/>
              <a:gd name="T11" fmla="*/ 801 h 904"/>
              <a:gd name="T12" fmla="*/ 539 w 588"/>
              <a:gd name="T13" fmla="*/ 846 h 904"/>
              <a:gd name="T14" fmla="*/ 522 w 588"/>
              <a:gd name="T15" fmla="*/ 873 h 904"/>
              <a:gd name="T16" fmla="*/ 540 w 588"/>
              <a:gd name="T17" fmla="*/ 896 h 904"/>
              <a:gd name="T18" fmla="*/ 510 w 588"/>
              <a:gd name="T19" fmla="*/ 904 h 904"/>
              <a:gd name="T20" fmla="*/ 331 w 588"/>
              <a:gd name="T21" fmla="*/ 898 h 904"/>
              <a:gd name="T22" fmla="*/ 320 w 588"/>
              <a:gd name="T23" fmla="*/ 845 h 904"/>
              <a:gd name="T24" fmla="*/ 289 w 588"/>
              <a:gd name="T25" fmla="*/ 806 h 904"/>
              <a:gd name="T26" fmla="*/ 266 w 588"/>
              <a:gd name="T27" fmla="*/ 792 h 904"/>
              <a:gd name="T28" fmla="*/ 259 w 588"/>
              <a:gd name="T29" fmla="*/ 765 h 904"/>
              <a:gd name="T30" fmla="*/ 240 w 588"/>
              <a:gd name="T31" fmla="*/ 749 h 904"/>
              <a:gd name="T32" fmla="*/ 221 w 588"/>
              <a:gd name="T33" fmla="*/ 730 h 904"/>
              <a:gd name="T34" fmla="*/ 216 w 588"/>
              <a:gd name="T35" fmla="*/ 709 h 904"/>
              <a:gd name="T36" fmla="*/ 198 w 588"/>
              <a:gd name="T37" fmla="*/ 695 h 904"/>
              <a:gd name="T38" fmla="*/ 171 w 588"/>
              <a:gd name="T39" fmla="*/ 703 h 904"/>
              <a:gd name="T40" fmla="*/ 139 w 588"/>
              <a:gd name="T41" fmla="*/ 692 h 904"/>
              <a:gd name="T42" fmla="*/ 139 w 588"/>
              <a:gd name="T43" fmla="*/ 680 h 904"/>
              <a:gd name="T44" fmla="*/ 138 w 588"/>
              <a:gd name="T45" fmla="*/ 655 h 904"/>
              <a:gd name="T46" fmla="*/ 125 w 588"/>
              <a:gd name="T47" fmla="*/ 628 h 904"/>
              <a:gd name="T48" fmla="*/ 124 w 588"/>
              <a:gd name="T49" fmla="*/ 605 h 904"/>
              <a:gd name="T50" fmla="*/ 110 w 588"/>
              <a:gd name="T51" fmla="*/ 585 h 904"/>
              <a:gd name="T52" fmla="*/ 114 w 588"/>
              <a:gd name="T53" fmla="*/ 567 h 904"/>
              <a:gd name="T54" fmla="*/ 75 w 588"/>
              <a:gd name="T55" fmla="*/ 521 h 904"/>
              <a:gd name="T56" fmla="*/ 75 w 588"/>
              <a:gd name="T57" fmla="*/ 495 h 904"/>
              <a:gd name="T58" fmla="*/ 95 w 588"/>
              <a:gd name="T59" fmla="*/ 485 h 904"/>
              <a:gd name="T60" fmla="*/ 95 w 588"/>
              <a:gd name="T61" fmla="*/ 468 h 904"/>
              <a:gd name="T62" fmla="*/ 75 w 588"/>
              <a:gd name="T63" fmla="*/ 463 h 904"/>
              <a:gd name="T64" fmla="*/ 66 w 588"/>
              <a:gd name="T65" fmla="*/ 439 h 904"/>
              <a:gd name="T66" fmla="*/ 56 w 588"/>
              <a:gd name="T67" fmla="*/ 394 h 904"/>
              <a:gd name="T68" fmla="*/ 85 w 588"/>
              <a:gd name="T69" fmla="*/ 419 h 904"/>
              <a:gd name="T70" fmla="*/ 74 w 588"/>
              <a:gd name="T71" fmla="*/ 387 h 904"/>
              <a:gd name="T72" fmla="*/ 95 w 588"/>
              <a:gd name="T73" fmla="*/ 387 h 904"/>
              <a:gd name="T74" fmla="*/ 95 w 588"/>
              <a:gd name="T75" fmla="*/ 365 h 904"/>
              <a:gd name="T76" fmla="*/ 74 w 588"/>
              <a:gd name="T77" fmla="*/ 349 h 904"/>
              <a:gd name="T78" fmla="*/ 64 w 588"/>
              <a:gd name="T79" fmla="*/ 370 h 904"/>
              <a:gd name="T80" fmla="*/ 45 w 588"/>
              <a:gd name="T81" fmla="*/ 364 h 904"/>
              <a:gd name="T82" fmla="*/ 7 w 588"/>
              <a:gd name="T83" fmla="*/ 261 h 904"/>
              <a:gd name="T84" fmla="*/ 18 w 588"/>
              <a:gd name="T85" fmla="*/ 188 h 904"/>
              <a:gd name="T86" fmla="*/ 0 w 588"/>
              <a:gd name="T87" fmla="*/ 147 h 904"/>
              <a:gd name="T88" fmla="*/ 8 w 588"/>
              <a:gd name="T89" fmla="*/ 116 h 904"/>
              <a:gd name="T90" fmla="*/ 27 w 588"/>
              <a:gd name="T91" fmla="*/ 109 h 904"/>
              <a:gd name="T92" fmla="*/ 45 w 588"/>
              <a:gd name="T93" fmla="*/ 62 h 904"/>
              <a:gd name="T94" fmla="*/ 45 w 588"/>
              <a:gd name="T95"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88" h="904">
                <a:moveTo>
                  <a:pt x="45" y="0"/>
                </a:moveTo>
                <a:lnTo>
                  <a:pt x="314" y="54"/>
                </a:lnTo>
                <a:lnTo>
                  <a:pt x="256" y="319"/>
                </a:lnTo>
                <a:lnTo>
                  <a:pt x="559" y="725"/>
                </a:lnTo>
                <a:lnTo>
                  <a:pt x="588" y="776"/>
                </a:lnTo>
                <a:lnTo>
                  <a:pt x="558" y="801"/>
                </a:lnTo>
                <a:lnTo>
                  <a:pt x="539" y="846"/>
                </a:lnTo>
                <a:lnTo>
                  <a:pt x="522" y="873"/>
                </a:lnTo>
                <a:lnTo>
                  <a:pt x="540" y="896"/>
                </a:lnTo>
                <a:lnTo>
                  <a:pt x="510" y="904"/>
                </a:lnTo>
                <a:lnTo>
                  <a:pt x="331" y="898"/>
                </a:lnTo>
                <a:lnTo>
                  <a:pt x="320" y="845"/>
                </a:lnTo>
                <a:lnTo>
                  <a:pt x="289" y="806"/>
                </a:lnTo>
                <a:lnTo>
                  <a:pt x="266" y="792"/>
                </a:lnTo>
                <a:lnTo>
                  <a:pt x="259" y="765"/>
                </a:lnTo>
                <a:lnTo>
                  <a:pt x="240" y="749"/>
                </a:lnTo>
                <a:lnTo>
                  <a:pt x="221" y="730"/>
                </a:lnTo>
                <a:lnTo>
                  <a:pt x="216" y="709"/>
                </a:lnTo>
                <a:lnTo>
                  <a:pt x="198" y="695"/>
                </a:lnTo>
                <a:lnTo>
                  <a:pt x="171" y="703"/>
                </a:lnTo>
                <a:lnTo>
                  <a:pt x="139" y="692"/>
                </a:lnTo>
                <a:lnTo>
                  <a:pt x="139" y="680"/>
                </a:lnTo>
                <a:lnTo>
                  <a:pt x="138" y="655"/>
                </a:lnTo>
                <a:lnTo>
                  <a:pt x="125" y="628"/>
                </a:lnTo>
                <a:lnTo>
                  <a:pt x="124" y="605"/>
                </a:lnTo>
                <a:lnTo>
                  <a:pt x="110" y="585"/>
                </a:lnTo>
                <a:lnTo>
                  <a:pt x="114" y="567"/>
                </a:lnTo>
                <a:lnTo>
                  <a:pt x="75" y="521"/>
                </a:lnTo>
                <a:lnTo>
                  <a:pt x="75" y="495"/>
                </a:lnTo>
                <a:lnTo>
                  <a:pt x="95" y="485"/>
                </a:lnTo>
                <a:lnTo>
                  <a:pt x="95" y="468"/>
                </a:lnTo>
                <a:lnTo>
                  <a:pt x="75" y="463"/>
                </a:lnTo>
                <a:lnTo>
                  <a:pt x="66" y="439"/>
                </a:lnTo>
                <a:lnTo>
                  <a:pt x="56" y="394"/>
                </a:lnTo>
                <a:lnTo>
                  <a:pt x="85" y="419"/>
                </a:lnTo>
                <a:lnTo>
                  <a:pt x="74" y="387"/>
                </a:lnTo>
                <a:lnTo>
                  <a:pt x="95" y="387"/>
                </a:lnTo>
                <a:lnTo>
                  <a:pt x="95" y="365"/>
                </a:lnTo>
                <a:lnTo>
                  <a:pt x="74" y="349"/>
                </a:lnTo>
                <a:lnTo>
                  <a:pt x="64" y="370"/>
                </a:lnTo>
                <a:lnTo>
                  <a:pt x="45" y="364"/>
                </a:lnTo>
                <a:lnTo>
                  <a:pt x="7" y="261"/>
                </a:lnTo>
                <a:lnTo>
                  <a:pt x="18" y="188"/>
                </a:lnTo>
                <a:lnTo>
                  <a:pt x="0" y="147"/>
                </a:lnTo>
                <a:lnTo>
                  <a:pt x="8" y="116"/>
                </a:lnTo>
                <a:lnTo>
                  <a:pt x="27" y="109"/>
                </a:lnTo>
                <a:lnTo>
                  <a:pt x="45" y="62"/>
                </a:lnTo>
                <a:lnTo>
                  <a:pt x="45" y="0"/>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7" name="Freeform 228"/>
          <p:cNvSpPr>
            <a:spLocks/>
          </p:cNvSpPr>
          <p:nvPr/>
        </p:nvSpPr>
        <p:spPr bwMode="auto">
          <a:xfrm>
            <a:off x="1958772" y="1572159"/>
            <a:ext cx="882808" cy="701823"/>
          </a:xfrm>
          <a:custGeom>
            <a:avLst/>
            <a:gdLst>
              <a:gd name="T0" fmla="*/ 113 w 444"/>
              <a:gd name="T1" fmla="*/ 0 h 329"/>
              <a:gd name="T2" fmla="*/ 203 w 444"/>
              <a:gd name="T3" fmla="*/ 26 h 329"/>
              <a:gd name="T4" fmla="*/ 273 w 444"/>
              <a:gd name="T5" fmla="*/ 43 h 329"/>
              <a:gd name="T6" fmla="*/ 307 w 444"/>
              <a:gd name="T7" fmla="*/ 50 h 329"/>
              <a:gd name="T8" fmla="*/ 342 w 444"/>
              <a:gd name="T9" fmla="*/ 54 h 329"/>
              <a:gd name="T10" fmla="*/ 388 w 444"/>
              <a:gd name="T11" fmla="*/ 64 h 329"/>
              <a:gd name="T12" fmla="*/ 444 w 444"/>
              <a:gd name="T13" fmla="*/ 73 h 329"/>
              <a:gd name="T14" fmla="*/ 408 w 444"/>
              <a:gd name="T15" fmla="*/ 329 h 329"/>
              <a:gd name="T16" fmla="*/ 236 w 444"/>
              <a:gd name="T17" fmla="*/ 292 h 329"/>
              <a:gd name="T18" fmla="*/ 212 w 444"/>
              <a:gd name="T19" fmla="*/ 309 h 329"/>
              <a:gd name="T20" fmla="*/ 181 w 444"/>
              <a:gd name="T21" fmla="*/ 283 h 329"/>
              <a:gd name="T22" fmla="*/ 154 w 444"/>
              <a:gd name="T23" fmla="*/ 309 h 329"/>
              <a:gd name="T24" fmla="*/ 128 w 444"/>
              <a:gd name="T25" fmla="*/ 288 h 329"/>
              <a:gd name="T26" fmla="*/ 58 w 444"/>
              <a:gd name="T27" fmla="*/ 283 h 329"/>
              <a:gd name="T28" fmla="*/ 67 w 444"/>
              <a:gd name="T29" fmla="*/ 242 h 329"/>
              <a:gd name="T30" fmla="*/ 15 w 444"/>
              <a:gd name="T31" fmla="*/ 238 h 329"/>
              <a:gd name="T32" fmla="*/ 11 w 444"/>
              <a:gd name="T33" fmla="*/ 214 h 329"/>
              <a:gd name="T34" fmla="*/ 21 w 444"/>
              <a:gd name="T35" fmla="*/ 190 h 329"/>
              <a:gd name="T36" fmla="*/ 8 w 444"/>
              <a:gd name="T37" fmla="*/ 167 h 329"/>
              <a:gd name="T38" fmla="*/ 10 w 444"/>
              <a:gd name="T39" fmla="*/ 103 h 329"/>
              <a:gd name="T40" fmla="*/ 0 w 444"/>
              <a:gd name="T41" fmla="*/ 53 h 329"/>
              <a:gd name="T42" fmla="*/ 6 w 444"/>
              <a:gd name="T43" fmla="*/ 34 h 329"/>
              <a:gd name="T44" fmla="*/ 28 w 444"/>
              <a:gd name="T45" fmla="*/ 43 h 329"/>
              <a:gd name="T46" fmla="*/ 52 w 444"/>
              <a:gd name="T47" fmla="*/ 71 h 329"/>
              <a:gd name="T48" fmla="*/ 96 w 444"/>
              <a:gd name="T49" fmla="*/ 78 h 329"/>
              <a:gd name="T50" fmla="*/ 107 w 444"/>
              <a:gd name="T51" fmla="*/ 102 h 329"/>
              <a:gd name="T52" fmla="*/ 86 w 444"/>
              <a:gd name="T53" fmla="*/ 102 h 329"/>
              <a:gd name="T54" fmla="*/ 83 w 444"/>
              <a:gd name="T55" fmla="*/ 122 h 329"/>
              <a:gd name="T56" fmla="*/ 96 w 444"/>
              <a:gd name="T57" fmla="*/ 124 h 329"/>
              <a:gd name="T58" fmla="*/ 101 w 444"/>
              <a:gd name="T59" fmla="*/ 144 h 329"/>
              <a:gd name="T60" fmla="*/ 75 w 444"/>
              <a:gd name="T61" fmla="*/ 160 h 329"/>
              <a:gd name="T62" fmla="*/ 75 w 444"/>
              <a:gd name="T63" fmla="*/ 174 h 329"/>
              <a:gd name="T64" fmla="*/ 104 w 444"/>
              <a:gd name="T65" fmla="*/ 174 h 329"/>
              <a:gd name="T66" fmla="*/ 113 w 444"/>
              <a:gd name="T67" fmla="*/ 138 h 329"/>
              <a:gd name="T68" fmla="*/ 135 w 444"/>
              <a:gd name="T69" fmla="*/ 117 h 329"/>
              <a:gd name="T70" fmla="*/ 107 w 444"/>
              <a:gd name="T71" fmla="*/ 61 h 329"/>
              <a:gd name="T72" fmla="*/ 125 w 444"/>
              <a:gd name="T73" fmla="*/ 44 h 329"/>
              <a:gd name="T74" fmla="*/ 113 w 444"/>
              <a:gd name="T75"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4" h="329">
                <a:moveTo>
                  <a:pt x="113" y="0"/>
                </a:moveTo>
                <a:lnTo>
                  <a:pt x="203" y="26"/>
                </a:lnTo>
                <a:lnTo>
                  <a:pt x="273" y="43"/>
                </a:lnTo>
                <a:lnTo>
                  <a:pt x="307" y="50"/>
                </a:lnTo>
                <a:lnTo>
                  <a:pt x="342" y="54"/>
                </a:lnTo>
                <a:lnTo>
                  <a:pt x="388" y="64"/>
                </a:lnTo>
                <a:lnTo>
                  <a:pt x="444" y="73"/>
                </a:lnTo>
                <a:lnTo>
                  <a:pt x="408" y="329"/>
                </a:lnTo>
                <a:lnTo>
                  <a:pt x="236" y="292"/>
                </a:lnTo>
                <a:lnTo>
                  <a:pt x="212" y="309"/>
                </a:lnTo>
                <a:lnTo>
                  <a:pt x="181" y="283"/>
                </a:lnTo>
                <a:lnTo>
                  <a:pt x="154" y="309"/>
                </a:lnTo>
                <a:lnTo>
                  <a:pt x="128" y="288"/>
                </a:lnTo>
                <a:lnTo>
                  <a:pt x="58" y="283"/>
                </a:lnTo>
                <a:lnTo>
                  <a:pt x="67" y="242"/>
                </a:lnTo>
                <a:lnTo>
                  <a:pt x="15" y="238"/>
                </a:lnTo>
                <a:lnTo>
                  <a:pt x="11" y="214"/>
                </a:lnTo>
                <a:lnTo>
                  <a:pt x="21" y="190"/>
                </a:lnTo>
                <a:lnTo>
                  <a:pt x="8" y="167"/>
                </a:lnTo>
                <a:lnTo>
                  <a:pt x="10" y="103"/>
                </a:lnTo>
                <a:lnTo>
                  <a:pt x="0" y="53"/>
                </a:lnTo>
                <a:lnTo>
                  <a:pt x="6" y="34"/>
                </a:lnTo>
                <a:lnTo>
                  <a:pt x="28" y="43"/>
                </a:lnTo>
                <a:lnTo>
                  <a:pt x="52" y="71"/>
                </a:lnTo>
                <a:lnTo>
                  <a:pt x="96" y="78"/>
                </a:lnTo>
                <a:lnTo>
                  <a:pt x="107" y="102"/>
                </a:lnTo>
                <a:lnTo>
                  <a:pt x="86" y="102"/>
                </a:lnTo>
                <a:lnTo>
                  <a:pt x="83" y="122"/>
                </a:lnTo>
                <a:lnTo>
                  <a:pt x="96" y="124"/>
                </a:lnTo>
                <a:lnTo>
                  <a:pt x="101" y="144"/>
                </a:lnTo>
                <a:lnTo>
                  <a:pt x="75" y="160"/>
                </a:lnTo>
                <a:lnTo>
                  <a:pt x="75" y="174"/>
                </a:lnTo>
                <a:lnTo>
                  <a:pt x="104" y="174"/>
                </a:lnTo>
                <a:lnTo>
                  <a:pt x="113" y="138"/>
                </a:lnTo>
                <a:lnTo>
                  <a:pt x="135" y="117"/>
                </a:lnTo>
                <a:lnTo>
                  <a:pt x="107" y="61"/>
                </a:lnTo>
                <a:lnTo>
                  <a:pt x="125" y="44"/>
                </a:lnTo>
                <a:lnTo>
                  <a:pt x="113" y="0"/>
                </a:lnTo>
                <a:close/>
              </a:path>
            </a:pathLst>
          </a:custGeom>
          <a:solidFill>
            <a:srgbClr val="028E9B"/>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9" name="Freeform 230"/>
          <p:cNvSpPr>
            <a:spLocks/>
          </p:cNvSpPr>
          <p:nvPr/>
        </p:nvSpPr>
        <p:spPr bwMode="auto">
          <a:xfrm>
            <a:off x="2652690" y="1725750"/>
            <a:ext cx="789358" cy="1375914"/>
          </a:xfrm>
          <a:custGeom>
            <a:avLst/>
            <a:gdLst>
              <a:gd name="T0" fmla="*/ 96 w 397"/>
              <a:gd name="T1" fmla="*/ 0 h 645"/>
              <a:gd name="T2" fmla="*/ 60 w 397"/>
              <a:gd name="T3" fmla="*/ 253 h 645"/>
              <a:gd name="T4" fmla="*/ 98 w 397"/>
              <a:gd name="T5" fmla="*/ 306 h 645"/>
              <a:gd name="T6" fmla="*/ 39 w 397"/>
              <a:gd name="T7" fmla="*/ 362 h 645"/>
              <a:gd name="T8" fmla="*/ 32 w 397"/>
              <a:gd name="T9" fmla="*/ 402 h 645"/>
              <a:gd name="T10" fmla="*/ 49 w 397"/>
              <a:gd name="T11" fmla="*/ 430 h 645"/>
              <a:gd name="T12" fmla="*/ 32 w 397"/>
              <a:gd name="T13" fmla="*/ 444 h 645"/>
              <a:gd name="T14" fmla="*/ 0 w 397"/>
              <a:gd name="T15" fmla="*/ 591 h 645"/>
              <a:gd name="T16" fmla="*/ 190 w 397"/>
              <a:gd name="T17" fmla="*/ 621 h 645"/>
              <a:gd name="T18" fmla="*/ 369 w 397"/>
              <a:gd name="T19" fmla="*/ 645 h 645"/>
              <a:gd name="T20" fmla="*/ 387 w 397"/>
              <a:gd name="T21" fmla="*/ 513 h 645"/>
              <a:gd name="T22" fmla="*/ 397 w 397"/>
              <a:gd name="T23" fmla="*/ 440 h 645"/>
              <a:gd name="T24" fmla="*/ 379 w 397"/>
              <a:gd name="T25" fmla="*/ 413 h 645"/>
              <a:gd name="T26" fmla="*/ 338 w 397"/>
              <a:gd name="T27" fmla="*/ 421 h 645"/>
              <a:gd name="T28" fmla="*/ 285 w 397"/>
              <a:gd name="T29" fmla="*/ 427 h 645"/>
              <a:gd name="T30" fmla="*/ 275 w 397"/>
              <a:gd name="T31" fmla="*/ 367 h 645"/>
              <a:gd name="T32" fmla="*/ 211 w 397"/>
              <a:gd name="T33" fmla="*/ 318 h 645"/>
              <a:gd name="T34" fmla="*/ 220 w 397"/>
              <a:gd name="T35" fmla="*/ 286 h 645"/>
              <a:gd name="T36" fmla="*/ 226 w 397"/>
              <a:gd name="T37" fmla="*/ 231 h 645"/>
              <a:gd name="T38" fmla="*/ 143 w 397"/>
              <a:gd name="T39" fmla="*/ 113 h 645"/>
              <a:gd name="T40" fmla="*/ 154 w 397"/>
              <a:gd name="T41" fmla="*/ 8 h 645"/>
              <a:gd name="T42" fmla="*/ 96 w 397"/>
              <a:gd name="T43"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7" h="645">
                <a:moveTo>
                  <a:pt x="96" y="0"/>
                </a:moveTo>
                <a:lnTo>
                  <a:pt x="60" y="253"/>
                </a:lnTo>
                <a:lnTo>
                  <a:pt x="98" y="306"/>
                </a:lnTo>
                <a:lnTo>
                  <a:pt x="39" y="362"/>
                </a:lnTo>
                <a:lnTo>
                  <a:pt x="32" y="402"/>
                </a:lnTo>
                <a:lnTo>
                  <a:pt x="49" y="430"/>
                </a:lnTo>
                <a:lnTo>
                  <a:pt x="32" y="444"/>
                </a:lnTo>
                <a:lnTo>
                  <a:pt x="0" y="591"/>
                </a:lnTo>
                <a:lnTo>
                  <a:pt x="190" y="621"/>
                </a:lnTo>
                <a:lnTo>
                  <a:pt x="369" y="645"/>
                </a:lnTo>
                <a:lnTo>
                  <a:pt x="387" y="513"/>
                </a:lnTo>
                <a:lnTo>
                  <a:pt x="397" y="440"/>
                </a:lnTo>
                <a:lnTo>
                  <a:pt x="379" y="413"/>
                </a:lnTo>
                <a:lnTo>
                  <a:pt x="338" y="421"/>
                </a:lnTo>
                <a:lnTo>
                  <a:pt x="285" y="427"/>
                </a:lnTo>
                <a:lnTo>
                  <a:pt x="275" y="367"/>
                </a:lnTo>
                <a:lnTo>
                  <a:pt x="211" y="318"/>
                </a:lnTo>
                <a:lnTo>
                  <a:pt x="220" y="286"/>
                </a:lnTo>
                <a:lnTo>
                  <a:pt x="226" y="231"/>
                </a:lnTo>
                <a:lnTo>
                  <a:pt x="143" y="113"/>
                </a:lnTo>
                <a:lnTo>
                  <a:pt x="154" y="8"/>
                </a:lnTo>
                <a:lnTo>
                  <a:pt x="96" y="0"/>
                </a:lnTo>
                <a:close/>
              </a:path>
            </a:pathLst>
          </a:custGeom>
          <a:solidFill>
            <a:srgbClr val="028E9B"/>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1" name="Freeform 232"/>
          <p:cNvSpPr>
            <a:spLocks/>
          </p:cNvSpPr>
          <p:nvPr/>
        </p:nvSpPr>
        <p:spPr bwMode="auto">
          <a:xfrm>
            <a:off x="2167543" y="2899009"/>
            <a:ext cx="884797" cy="1427110"/>
          </a:xfrm>
          <a:custGeom>
            <a:avLst/>
            <a:gdLst>
              <a:gd name="T0" fmla="*/ 57 w 445"/>
              <a:gd name="T1" fmla="*/ 0 h 669"/>
              <a:gd name="T2" fmla="*/ 0 w 445"/>
              <a:gd name="T3" fmla="*/ 264 h 669"/>
              <a:gd name="T4" fmla="*/ 302 w 445"/>
              <a:gd name="T5" fmla="*/ 669 h 669"/>
              <a:gd name="T6" fmla="*/ 321 w 445"/>
              <a:gd name="T7" fmla="*/ 651 h 669"/>
              <a:gd name="T8" fmla="*/ 320 w 445"/>
              <a:gd name="T9" fmla="*/ 572 h 669"/>
              <a:gd name="T10" fmla="*/ 358 w 445"/>
              <a:gd name="T11" fmla="*/ 577 h 669"/>
              <a:gd name="T12" fmla="*/ 396 w 445"/>
              <a:gd name="T13" fmla="*/ 333 h 669"/>
              <a:gd name="T14" fmla="*/ 423 w 445"/>
              <a:gd name="T15" fmla="*/ 165 h 669"/>
              <a:gd name="T16" fmla="*/ 430 w 445"/>
              <a:gd name="T17" fmla="*/ 114 h 669"/>
              <a:gd name="T18" fmla="*/ 445 w 445"/>
              <a:gd name="T19" fmla="*/ 70 h 669"/>
              <a:gd name="T20" fmla="*/ 245 w 445"/>
              <a:gd name="T21" fmla="*/ 41 h 669"/>
              <a:gd name="T22" fmla="*/ 57 w 445"/>
              <a:gd name="T23"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5" h="669">
                <a:moveTo>
                  <a:pt x="57" y="0"/>
                </a:moveTo>
                <a:lnTo>
                  <a:pt x="0" y="264"/>
                </a:lnTo>
                <a:lnTo>
                  <a:pt x="302" y="669"/>
                </a:lnTo>
                <a:lnTo>
                  <a:pt x="321" y="651"/>
                </a:lnTo>
                <a:lnTo>
                  <a:pt x="320" y="572"/>
                </a:lnTo>
                <a:lnTo>
                  <a:pt x="358" y="577"/>
                </a:lnTo>
                <a:lnTo>
                  <a:pt x="396" y="333"/>
                </a:lnTo>
                <a:lnTo>
                  <a:pt x="423" y="165"/>
                </a:lnTo>
                <a:lnTo>
                  <a:pt x="430" y="114"/>
                </a:lnTo>
                <a:lnTo>
                  <a:pt x="445" y="70"/>
                </a:lnTo>
                <a:lnTo>
                  <a:pt x="245" y="41"/>
                </a:lnTo>
                <a:lnTo>
                  <a:pt x="57" y="0"/>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241" name="Freeform 234"/>
          <p:cNvSpPr>
            <a:spLocks/>
          </p:cNvSpPr>
          <p:nvPr/>
        </p:nvSpPr>
        <p:spPr bwMode="auto">
          <a:xfrm>
            <a:off x="2929065" y="1734282"/>
            <a:ext cx="1387838" cy="927942"/>
          </a:xfrm>
          <a:custGeom>
            <a:avLst/>
            <a:gdLst>
              <a:gd name="T0" fmla="*/ 11 w 698"/>
              <a:gd name="T1" fmla="*/ 0 h 435"/>
              <a:gd name="T2" fmla="*/ 147 w 698"/>
              <a:gd name="T3" fmla="*/ 18 h 435"/>
              <a:gd name="T4" fmla="*/ 231 w 698"/>
              <a:gd name="T5" fmla="*/ 29 h 435"/>
              <a:gd name="T6" fmla="*/ 340 w 698"/>
              <a:gd name="T7" fmla="*/ 41 h 435"/>
              <a:gd name="T8" fmla="*/ 441 w 698"/>
              <a:gd name="T9" fmla="*/ 50 h 435"/>
              <a:gd name="T10" fmla="*/ 615 w 698"/>
              <a:gd name="T11" fmla="*/ 63 h 435"/>
              <a:gd name="T12" fmla="*/ 698 w 698"/>
              <a:gd name="T13" fmla="*/ 69 h 435"/>
              <a:gd name="T14" fmla="*/ 695 w 698"/>
              <a:gd name="T15" fmla="*/ 423 h 435"/>
              <a:gd name="T16" fmla="*/ 267 w 698"/>
              <a:gd name="T17" fmla="*/ 387 h 435"/>
              <a:gd name="T18" fmla="*/ 258 w 698"/>
              <a:gd name="T19" fmla="*/ 435 h 435"/>
              <a:gd name="T20" fmla="*/ 241 w 698"/>
              <a:gd name="T21" fmla="*/ 412 h 435"/>
              <a:gd name="T22" fmla="*/ 202 w 698"/>
              <a:gd name="T23" fmla="*/ 416 h 435"/>
              <a:gd name="T24" fmla="*/ 146 w 698"/>
              <a:gd name="T25" fmla="*/ 424 h 435"/>
              <a:gd name="T26" fmla="*/ 136 w 698"/>
              <a:gd name="T27" fmla="*/ 363 h 435"/>
              <a:gd name="T28" fmla="*/ 70 w 698"/>
              <a:gd name="T29" fmla="*/ 313 h 435"/>
              <a:gd name="T30" fmla="*/ 81 w 698"/>
              <a:gd name="T31" fmla="*/ 267 h 435"/>
              <a:gd name="T32" fmla="*/ 87 w 698"/>
              <a:gd name="T33" fmla="*/ 230 h 435"/>
              <a:gd name="T34" fmla="*/ 0 w 698"/>
              <a:gd name="T35" fmla="*/ 108 h 435"/>
              <a:gd name="T36" fmla="*/ 11 w 698"/>
              <a:gd name="T3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8" h="435">
                <a:moveTo>
                  <a:pt x="11" y="0"/>
                </a:moveTo>
                <a:lnTo>
                  <a:pt x="147" y="18"/>
                </a:lnTo>
                <a:lnTo>
                  <a:pt x="231" y="29"/>
                </a:lnTo>
                <a:lnTo>
                  <a:pt x="340" y="41"/>
                </a:lnTo>
                <a:lnTo>
                  <a:pt x="441" y="50"/>
                </a:lnTo>
                <a:lnTo>
                  <a:pt x="615" y="63"/>
                </a:lnTo>
                <a:lnTo>
                  <a:pt x="698" y="69"/>
                </a:lnTo>
                <a:lnTo>
                  <a:pt x="695" y="423"/>
                </a:lnTo>
                <a:lnTo>
                  <a:pt x="267" y="387"/>
                </a:lnTo>
                <a:lnTo>
                  <a:pt x="258" y="435"/>
                </a:lnTo>
                <a:lnTo>
                  <a:pt x="241" y="412"/>
                </a:lnTo>
                <a:lnTo>
                  <a:pt x="202" y="416"/>
                </a:lnTo>
                <a:lnTo>
                  <a:pt x="146" y="424"/>
                </a:lnTo>
                <a:lnTo>
                  <a:pt x="136" y="363"/>
                </a:lnTo>
                <a:lnTo>
                  <a:pt x="70" y="313"/>
                </a:lnTo>
                <a:lnTo>
                  <a:pt x="81" y="267"/>
                </a:lnTo>
                <a:lnTo>
                  <a:pt x="87" y="230"/>
                </a:lnTo>
                <a:lnTo>
                  <a:pt x="0" y="108"/>
                </a:lnTo>
                <a:lnTo>
                  <a:pt x="11" y="0"/>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243" name="Freeform 236"/>
          <p:cNvSpPr>
            <a:spLocks/>
          </p:cNvSpPr>
          <p:nvPr/>
        </p:nvSpPr>
        <p:spPr bwMode="auto">
          <a:xfrm>
            <a:off x="3358540" y="2551297"/>
            <a:ext cx="948423" cy="825548"/>
          </a:xfrm>
          <a:custGeom>
            <a:avLst/>
            <a:gdLst>
              <a:gd name="T0" fmla="*/ 47 w 477"/>
              <a:gd name="T1" fmla="*/ 0 h 387"/>
              <a:gd name="T2" fmla="*/ 29 w 477"/>
              <a:gd name="T3" fmla="*/ 146 h 387"/>
              <a:gd name="T4" fmla="*/ 0 w 477"/>
              <a:gd name="T5" fmla="*/ 351 h 387"/>
              <a:gd name="T6" fmla="*/ 138 w 477"/>
              <a:gd name="T7" fmla="*/ 362 h 387"/>
              <a:gd name="T8" fmla="*/ 462 w 477"/>
              <a:gd name="T9" fmla="*/ 387 h 387"/>
              <a:gd name="T10" fmla="*/ 477 w 477"/>
              <a:gd name="T11" fmla="*/ 40 h 387"/>
              <a:gd name="T12" fmla="*/ 47 w 477"/>
              <a:gd name="T13" fmla="*/ 0 h 387"/>
            </a:gdLst>
            <a:ahLst/>
            <a:cxnLst>
              <a:cxn ang="0">
                <a:pos x="T0" y="T1"/>
              </a:cxn>
              <a:cxn ang="0">
                <a:pos x="T2" y="T3"/>
              </a:cxn>
              <a:cxn ang="0">
                <a:pos x="T4" y="T5"/>
              </a:cxn>
              <a:cxn ang="0">
                <a:pos x="T6" y="T7"/>
              </a:cxn>
              <a:cxn ang="0">
                <a:pos x="T8" y="T9"/>
              </a:cxn>
              <a:cxn ang="0">
                <a:pos x="T10" y="T11"/>
              </a:cxn>
              <a:cxn ang="0">
                <a:pos x="T12" y="T13"/>
              </a:cxn>
            </a:cxnLst>
            <a:rect l="0" t="0" r="r" b="b"/>
            <a:pathLst>
              <a:path w="477" h="387">
                <a:moveTo>
                  <a:pt x="47" y="0"/>
                </a:moveTo>
                <a:lnTo>
                  <a:pt x="29" y="146"/>
                </a:lnTo>
                <a:lnTo>
                  <a:pt x="0" y="351"/>
                </a:lnTo>
                <a:lnTo>
                  <a:pt x="138" y="362"/>
                </a:lnTo>
                <a:lnTo>
                  <a:pt x="462" y="387"/>
                </a:lnTo>
                <a:lnTo>
                  <a:pt x="477" y="40"/>
                </a:lnTo>
                <a:lnTo>
                  <a:pt x="47" y="0"/>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245" name="Freeform 238"/>
          <p:cNvSpPr>
            <a:spLocks/>
          </p:cNvSpPr>
          <p:nvPr/>
        </p:nvSpPr>
        <p:spPr bwMode="auto">
          <a:xfrm>
            <a:off x="2901229" y="3052599"/>
            <a:ext cx="731697" cy="1019669"/>
          </a:xfrm>
          <a:custGeom>
            <a:avLst/>
            <a:gdLst>
              <a:gd name="T0" fmla="*/ 68 w 368"/>
              <a:gd name="T1" fmla="*/ 0 h 478"/>
              <a:gd name="T2" fmla="*/ 248 w 368"/>
              <a:gd name="T3" fmla="*/ 25 h 478"/>
              <a:gd name="T4" fmla="*/ 235 w 368"/>
              <a:gd name="T5" fmla="*/ 117 h 478"/>
              <a:gd name="T6" fmla="*/ 368 w 368"/>
              <a:gd name="T7" fmla="*/ 129 h 478"/>
              <a:gd name="T8" fmla="*/ 331 w 368"/>
              <a:gd name="T9" fmla="*/ 478 h 478"/>
              <a:gd name="T10" fmla="*/ 0 w 368"/>
              <a:gd name="T11" fmla="*/ 444 h 478"/>
              <a:gd name="T12" fmla="*/ 33 w 368"/>
              <a:gd name="T13" fmla="*/ 220 h 478"/>
              <a:gd name="T14" fmla="*/ 68 w 368"/>
              <a:gd name="T15" fmla="*/ 0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8" h="478">
                <a:moveTo>
                  <a:pt x="68" y="0"/>
                </a:moveTo>
                <a:lnTo>
                  <a:pt x="248" y="25"/>
                </a:lnTo>
                <a:lnTo>
                  <a:pt x="235" y="117"/>
                </a:lnTo>
                <a:lnTo>
                  <a:pt x="368" y="129"/>
                </a:lnTo>
                <a:lnTo>
                  <a:pt x="331" y="478"/>
                </a:lnTo>
                <a:lnTo>
                  <a:pt x="0" y="444"/>
                </a:lnTo>
                <a:lnTo>
                  <a:pt x="33" y="220"/>
                </a:lnTo>
                <a:lnTo>
                  <a:pt x="68" y="0"/>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247" name="Freeform 240"/>
          <p:cNvSpPr>
            <a:spLocks/>
          </p:cNvSpPr>
          <p:nvPr/>
        </p:nvSpPr>
        <p:spPr bwMode="auto">
          <a:xfrm>
            <a:off x="3547428" y="3327781"/>
            <a:ext cx="988189" cy="785017"/>
          </a:xfrm>
          <a:custGeom>
            <a:avLst/>
            <a:gdLst>
              <a:gd name="T0" fmla="*/ 42 w 497"/>
              <a:gd name="T1" fmla="*/ 0 h 368"/>
              <a:gd name="T2" fmla="*/ 17 w 497"/>
              <a:gd name="T3" fmla="*/ 222 h 368"/>
              <a:gd name="T4" fmla="*/ 0 w 497"/>
              <a:gd name="T5" fmla="*/ 347 h 368"/>
              <a:gd name="T6" fmla="*/ 248 w 497"/>
              <a:gd name="T7" fmla="*/ 360 h 368"/>
              <a:gd name="T8" fmla="*/ 485 w 497"/>
              <a:gd name="T9" fmla="*/ 368 h 368"/>
              <a:gd name="T10" fmla="*/ 492 w 497"/>
              <a:gd name="T11" fmla="*/ 196 h 368"/>
              <a:gd name="T12" fmla="*/ 497 w 497"/>
              <a:gd name="T13" fmla="*/ 27 h 368"/>
              <a:gd name="T14" fmla="*/ 361 w 497"/>
              <a:gd name="T15" fmla="*/ 25 h 368"/>
              <a:gd name="T16" fmla="*/ 42 w 497"/>
              <a:gd name="T17"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368">
                <a:moveTo>
                  <a:pt x="42" y="0"/>
                </a:moveTo>
                <a:lnTo>
                  <a:pt x="17" y="222"/>
                </a:lnTo>
                <a:lnTo>
                  <a:pt x="0" y="347"/>
                </a:lnTo>
                <a:lnTo>
                  <a:pt x="248" y="360"/>
                </a:lnTo>
                <a:lnTo>
                  <a:pt x="485" y="368"/>
                </a:lnTo>
                <a:lnTo>
                  <a:pt x="492" y="196"/>
                </a:lnTo>
                <a:lnTo>
                  <a:pt x="497" y="27"/>
                </a:lnTo>
                <a:lnTo>
                  <a:pt x="361" y="25"/>
                </a:lnTo>
                <a:lnTo>
                  <a:pt x="42" y="0"/>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249" name="Freeform 242"/>
          <p:cNvSpPr>
            <a:spLocks/>
          </p:cNvSpPr>
          <p:nvPr/>
        </p:nvSpPr>
        <p:spPr bwMode="auto">
          <a:xfrm>
            <a:off x="2672573" y="4001872"/>
            <a:ext cx="882808" cy="1060200"/>
          </a:xfrm>
          <a:custGeom>
            <a:avLst/>
            <a:gdLst>
              <a:gd name="T0" fmla="*/ 113 w 444"/>
              <a:gd name="T1" fmla="*/ 0 h 497"/>
              <a:gd name="T2" fmla="*/ 104 w 444"/>
              <a:gd name="T3" fmla="*/ 65 h 497"/>
              <a:gd name="T4" fmla="*/ 66 w 444"/>
              <a:gd name="T5" fmla="*/ 56 h 497"/>
              <a:gd name="T6" fmla="*/ 68 w 444"/>
              <a:gd name="T7" fmla="*/ 141 h 497"/>
              <a:gd name="T8" fmla="*/ 49 w 444"/>
              <a:gd name="T9" fmla="*/ 157 h 497"/>
              <a:gd name="T10" fmla="*/ 77 w 444"/>
              <a:gd name="T11" fmla="*/ 209 h 497"/>
              <a:gd name="T12" fmla="*/ 49 w 444"/>
              <a:gd name="T13" fmla="*/ 231 h 497"/>
              <a:gd name="T14" fmla="*/ 34 w 444"/>
              <a:gd name="T15" fmla="*/ 268 h 497"/>
              <a:gd name="T16" fmla="*/ 13 w 444"/>
              <a:gd name="T17" fmla="*/ 305 h 497"/>
              <a:gd name="T18" fmla="*/ 28 w 444"/>
              <a:gd name="T19" fmla="*/ 326 h 497"/>
              <a:gd name="T20" fmla="*/ 2 w 444"/>
              <a:gd name="T21" fmla="*/ 334 h 497"/>
              <a:gd name="T22" fmla="*/ 0 w 444"/>
              <a:gd name="T23" fmla="*/ 368 h 497"/>
              <a:gd name="T24" fmla="*/ 250 w 444"/>
              <a:gd name="T25" fmla="*/ 495 h 497"/>
              <a:gd name="T26" fmla="*/ 392 w 444"/>
              <a:gd name="T27" fmla="*/ 497 h 497"/>
              <a:gd name="T28" fmla="*/ 444 w 444"/>
              <a:gd name="T29" fmla="*/ 38 h 497"/>
              <a:gd name="T30" fmla="*/ 113 w 444"/>
              <a:gd name="T31"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4" h="497">
                <a:moveTo>
                  <a:pt x="113" y="0"/>
                </a:moveTo>
                <a:lnTo>
                  <a:pt x="104" y="65"/>
                </a:lnTo>
                <a:lnTo>
                  <a:pt x="66" y="56"/>
                </a:lnTo>
                <a:lnTo>
                  <a:pt x="68" y="141"/>
                </a:lnTo>
                <a:lnTo>
                  <a:pt x="49" y="157"/>
                </a:lnTo>
                <a:lnTo>
                  <a:pt x="77" y="209"/>
                </a:lnTo>
                <a:lnTo>
                  <a:pt x="49" y="231"/>
                </a:lnTo>
                <a:lnTo>
                  <a:pt x="34" y="268"/>
                </a:lnTo>
                <a:lnTo>
                  <a:pt x="13" y="305"/>
                </a:lnTo>
                <a:lnTo>
                  <a:pt x="28" y="326"/>
                </a:lnTo>
                <a:lnTo>
                  <a:pt x="2" y="334"/>
                </a:lnTo>
                <a:lnTo>
                  <a:pt x="0" y="368"/>
                </a:lnTo>
                <a:lnTo>
                  <a:pt x="250" y="495"/>
                </a:lnTo>
                <a:lnTo>
                  <a:pt x="392" y="497"/>
                </a:lnTo>
                <a:lnTo>
                  <a:pt x="444" y="38"/>
                </a:lnTo>
                <a:lnTo>
                  <a:pt x="113" y="0"/>
                </a:lnTo>
                <a:close/>
              </a:path>
            </a:pathLst>
          </a:custGeom>
          <a:solidFill>
            <a:srgbClr val="028E9B"/>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251" name="Freeform 244"/>
          <p:cNvSpPr>
            <a:spLocks/>
          </p:cNvSpPr>
          <p:nvPr/>
        </p:nvSpPr>
        <p:spPr bwMode="auto">
          <a:xfrm>
            <a:off x="3434095" y="4063735"/>
            <a:ext cx="958364" cy="1017536"/>
          </a:xfrm>
          <a:custGeom>
            <a:avLst/>
            <a:gdLst>
              <a:gd name="T0" fmla="*/ 58 w 482"/>
              <a:gd name="T1" fmla="*/ 0 h 477"/>
              <a:gd name="T2" fmla="*/ 482 w 482"/>
              <a:gd name="T3" fmla="*/ 19 h 477"/>
              <a:gd name="T4" fmla="*/ 462 w 482"/>
              <a:gd name="T5" fmla="*/ 443 h 477"/>
              <a:gd name="T6" fmla="*/ 324 w 482"/>
              <a:gd name="T7" fmla="*/ 435 h 477"/>
              <a:gd name="T8" fmla="*/ 196 w 482"/>
              <a:gd name="T9" fmla="*/ 431 h 477"/>
              <a:gd name="T10" fmla="*/ 196 w 482"/>
              <a:gd name="T11" fmla="*/ 448 h 477"/>
              <a:gd name="T12" fmla="*/ 88 w 482"/>
              <a:gd name="T13" fmla="*/ 448 h 477"/>
              <a:gd name="T14" fmla="*/ 82 w 482"/>
              <a:gd name="T15" fmla="*/ 477 h 477"/>
              <a:gd name="T16" fmla="*/ 0 w 482"/>
              <a:gd name="T17" fmla="*/ 468 h 477"/>
              <a:gd name="T18" fmla="*/ 46 w 482"/>
              <a:gd name="T19" fmla="*/ 111 h 477"/>
              <a:gd name="T20" fmla="*/ 58 w 482"/>
              <a:gd name="T21"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2" h="477">
                <a:moveTo>
                  <a:pt x="58" y="0"/>
                </a:moveTo>
                <a:lnTo>
                  <a:pt x="482" y="19"/>
                </a:lnTo>
                <a:lnTo>
                  <a:pt x="462" y="443"/>
                </a:lnTo>
                <a:lnTo>
                  <a:pt x="324" y="435"/>
                </a:lnTo>
                <a:lnTo>
                  <a:pt x="196" y="431"/>
                </a:lnTo>
                <a:lnTo>
                  <a:pt x="196" y="448"/>
                </a:lnTo>
                <a:lnTo>
                  <a:pt x="88" y="448"/>
                </a:lnTo>
                <a:lnTo>
                  <a:pt x="82" y="477"/>
                </a:lnTo>
                <a:lnTo>
                  <a:pt x="0" y="468"/>
                </a:lnTo>
                <a:lnTo>
                  <a:pt x="46" y="111"/>
                </a:lnTo>
                <a:lnTo>
                  <a:pt x="58" y="0"/>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253" name="Freeform 248"/>
          <p:cNvSpPr>
            <a:spLocks/>
          </p:cNvSpPr>
          <p:nvPr/>
        </p:nvSpPr>
        <p:spPr bwMode="auto">
          <a:xfrm>
            <a:off x="3823804" y="4217326"/>
            <a:ext cx="1920705" cy="1907079"/>
          </a:xfrm>
          <a:custGeom>
            <a:avLst/>
            <a:gdLst>
              <a:gd name="T0" fmla="*/ 280 w 966"/>
              <a:gd name="T1" fmla="*/ 0 h 894"/>
              <a:gd name="T2" fmla="*/ 494 w 966"/>
              <a:gd name="T3" fmla="*/ 7 h 894"/>
              <a:gd name="T4" fmla="*/ 494 w 966"/>
              <a:gd name="T5" fmla="*/ 170 h 894"/>
              <a:gd name="T6" fmla="*/ 601 w 966"/>
              <a:gd name="T7" fmla="*/ 215 h 894"/>
              <a:gd name="T8" fmla="*/ 632 w 966"/>
              <a:gd name="T9" fmla="*/ 201 h 894"/>
              <a:gd name="T10" fmla="*/ 703 w 966"/>
              <a:gd name="T11" fmla="*/ 236 h 894"/>
              <a:gd name="T12" fmla="*/ 746 w 966"/>
              <a:gd name="T13" fmla="*/ 233 h 894"/>
              <a:gd name="T14" fmla="*/ 829 w 966"/>
              <a:gd name="T15" fmla="*/ 199 h 894"/>
              <a:gd name="T16" fmla="*/ 876 w 966"/>
              <a:gd name="T17" fmla="*/ 232 h 894"/>
              <a:gd name="T18" fmla="*/ 917 w 966"/>
              <a:gd name="T19" fmla="*/ 241 h 894"/>
              <a:gd name="T20" fmla="*/ 917 w 966"/>
              <a:gd name="T21" fmla="*/ 374 h 894"/>
              <a:gd name="T22" fmla="*/ 966 w 966"/>
              <a:gd name="T23" fmla="*/ 455 h 894"/>
              <a:gd name="T24" fmla="*/ 954 w 966"/>
              <a:gd name="T25" fmla="*/ 568 h 894"/>
              <a:gd name="T26" fmla="*/ 902 w 966"/>
              <a:gd name="T27" fmla="*/ 614 h 894"/>
              <a:gd name="T28" fmla="*/ 891 w 966"/>
              <a:gd name="T29" fmla="*/ 571 h 894"/>
              <a:gd name="T30" fmla="*/ 876 w 966"/>
              <a:gd name="T31" fmla="*/ 590 h 894"/>
              <a:gd name="T32" fmla="*/ 887 w 966"/>
              <a:gd name="T33" fmla="*/ 617 h 894"/>
              <a:gd name="T34" fmla="*/ 794 w 966"/>
              <a:gd name="T35" fmla="*/ 684 h 894"/>
              <a:gd name="T36" fmla="*/ 770 w 966"/>
              <a:gd name="T37" fmla="*/ 689 h 894"/>
              <a:gd name="T38" fmla="*/ 722 w 966"/>
              <a:gd name="T39" fmla="*/ 722 h 894"/>
              <a:gd name="T40" fmla="*/ 722 w 966"/>
              <a:gd name="T41" fmla="*/ 741 h 894"/>
              <a:gd name="T42" fmla="*/ 707 w 966"/>
              <a:gd name="T43" fmla="*/ 746 h 894"/>
              <a:gd name="T44" fmla="*/ 719 w 966"/>
              <a:gd name="T45" fmla="*/ 768 h 894"/>
              <a:gd name="T46" fmla="*/ 692 w 966"/>
              <a:gd name="T47" fmla="*/ 802 h 894"/>
              <a:gd name="T48" fmla="*/ 707 w 966"/>
              <a:gd name="T49" fmla="*/ 850 h 894"/>
              <a:gd name="T50" fmla="*/ 722 w 966"/>
              <a:gd name="T51" fmla="*/ 864 h 894"/>
              <a:gd name="T52" fmla="*/ 719 w 966"/>
              <a:gd name="T53" fmla="*/ 894 h 894"/>
              <a:gd name="T54" fmla="*/ 681 w 966"/>
              <a:gd name="T55" fmla="*/ 894 h 894"/>
              <a:gd name="T56" fmla="*/ 647 w 966"/>
              <a:gd name="T57" fmla="*/ 880 h 894"/>
              <a:gd name="T58" fmla="*/ 625 w 966"/>
              <a:gd name="T59" fmla="*/ 883 h 894"/>
              <a:gd name="T60" fmla="*/ 550 w 966"/>
              <a:gd name="T61" fmla="*/ 856 h 894"/>
              <a:gd name="T62" fmla="*/ 516 w 966"/>
              <a:gd name="T63" fmla="*/ 756 h 894"/>
              <a:gd name="T64" fmla="*/ 464 w 966"/>
              <a:gd name="T65" fmla="*/ 708 h 894"/>
              <a:gd name="T66" fmla="*/ 419 w 966"/>
              <a:gd name="T67" fmla="*/ 617 h 894"/>
              <a:gd name="T68" fmla="*/ 398 w 966"/>
              <a:gd name="T69" fmla="*/ 608 h 894"/>
              <a:gd name="T70" fmla="*/ 372 w 966"/>
              <a:gd name="T71" fmla="*/ 585 h 894"/>
              <a:gd name="T72" fmla="*/ 348 w 966"/>
              <a:gd name="T73" fmla="*/ 585 h 894"/>
              <a:gd name="T74" fmla="*/ 312 w 966"/>
              <a:gd name="T75" fmla="*/ 579 h 894"/>
              <a:gd name="T76" fmla="*/ 285 w 966"/>
              <a:gd name="T77" fmla="*/ 585 h 894"/>
              <a:gd name="T78" fmla="*/ 266 w 966"/>
              <a:gd name="T79" fmla="*/ 630 h 894"/>
              <a:gd name="T80" fmla="*/ 237 w 966"/>
              <a:gd name="T81" fmla="*/ 638 h 894"/>
              <a:gd name="T82" fmla="*/ 176 w 966"/>
              <a:gd name="T83" fmla="*/ 603 h 894"/>
              <a:gd name="T84" fmla="*/ 140 w 966"/>
              <a:gd name="T85" fmla="*/ 561 h 894"/>
              <a:gd name="T86" fmla="*/ 133 w 966"/>
              <a:gd name="T87" fmla="*/ 509 h 894"/>
              <a:gd name="T88" fmla="*/ 107 w 966"/>
              <a:gd name="T89" fmla="*/ 474 h 894"/>
              <a:gd name="T90" fmla="*/ 46 w 966"/>
              <a:gd name="T91" fmla="*/ 426 h 894"/>
              <a:gd name="T92" fmla="*/ 0 w 966"/>
              <a:gd name="T93" fmla="*/ 375 h 894"/>
              <a:gd name="T94" fmla="*/ 0 w 966"/>
              <a:gd name="T95" fmla="*/ 354 h 894"/>
              <a:gd name="T96" fmla="*/ 147 w 966"/>
              <a:gd name="T97" fmla="*/ 355 h 894"/>
              <a:gd name="T98" fmla="*/ 266 w 966"/>
              <a:gd name="T99" fmla="*/ 364 h 894"/>
              <a:gd name="T100" fmla="*/ 280 w 966"/>
              <a:gd name="T101" fmla="*/ 0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6" h="894">
                <a:moveTo>
                  <a:pt x="280" y="0"/>
                </a:moveTo>
                <a:lnTo>
                  <a:pt x="494" y="7"/>
                </a:lnTo>
                <a:lnTo>
                  <a:pt x="494" y="170"/>
                </a:lnTo>
                <a:lnTo>
                  <a:pt x="601" y="215"/>
                </a:lnTo>
                <a:lnTo>
                  <a:pt x="632" y="201"/>
                </a:lnTo>
                <a:lnTo>
                  <a:pt x="703" y="236"/>
                </a:lnTo>
                <a:lnTo>
                  <a:pt x="746" y="233"/>
                </a:lnTo>
                <a:lnTo>
                  <a:pt x="829" y="199"/>
                </a:lnTo>
                <a:lnTo>
                  <a:pt x="876" y="232"/>
                </a:lnTo>
                <a:lnTo>
                  <a:pt x="917" y="241"/>
                </a:lnTo>
                <a:lnTo>
                  <a:pt x="917" y="374"/>
                </a:lnTo>
                <a:lnTo>
                  <a:pt x="966" y="455"/>
                </a:lnTo>
                <a:lnTo>
                  <a:pt x="954" y="568"/>
                </a:lnTo>
                <a:lnTo>
                  <a:pt x="902" y="614"/>
                </a:lnTo>
                <a:lnTo>
                  <a:pt x="891" y="571"/>
                </a:lnTo>
                <a:lnTo>
                  <a:pt x="876" y="590"/>
                </a:lnTo>
                <a:lnTo>
                  <a:pt x="887" y="617"/>
                </a:lnTo>
                <a:lnTo>
                  <a:pt x="794" y="684"/>
                </a:lnTo>
                <a:lnTo>
                  <a:pt x="770" y="689"/>
                </a:lnTo>
                <a:lnTo>
                  <a:pt x="722" y="722"/>
                </a:lnTo>
                <a:lnTo>
                  <a:pt x="722" y="741"/>
                </a:lnTo>
                <a:lnTo>
                  <a:pt x="707" y="746"/>
                </a:lnTo>
                <a:lnTo>
                  <a:pt x="719" y="768"/>
                </a:lnTo>
                <a:lnTo>
                  <a:pt x="692" y="802"/>
                </a:lnTo>
                <a:lnTo>
                  <a:pt x="707" y="850"/>
                </a:lnTo>
                <a:lnTo>
                  <a:pt x="722" y="864"/>
                </a:lnTo>
                <a:lnTo>
                  <a:pt x="719" y="894"/>
                </a:lnTo>
                <a:lnTo>
                  <a:pt x="681" y="894"/>
                </a:lnTo>
                <a:lnTo>
                  <a:pt x="647" y="880"/>
                </a:lnTo>
                <a:lnTo>
                  <a:pt x="625" y="883"/>
                </a:lnTo>
                <a:lnTo>
                  <a:pt x="550" y="856"/>
                </a:lnTo>
                <a:lnTo>
                  <a:pt x="516" y="756"/>
                </a:lnTo>
                <a:lnTo>
                  <a:pt x="464" y="708"/>
                </a:lnTo>
                <a:lnTo>
                  <a:pt x="419" y="617"/>
                </a:lnTo>
                <a:lnTo>
                  <a:pt x="398" y="608"/>
                </a:lnTo>
                <a:lnTo>
                  <a:pt x="372" y="585"/>
                </a:lnTo>
                <a:lnTo>
                  <a:pt x="348" y="585"/>
                </a:lnTo>
                <a:lnTo>
                  <a:pt x="312" y="579"/>
                </a:lnTo>
                <a:lnTo>
                  <a:pt x="285" y="585"/>
                </a:lnTo>
                <a:lnTo>
                  <a:pt x="266" y="630"/>
                </a:lnTo>
                <a:lnTo>
                  <a:pt x="237" y="638"/>
                </a:lnTo>
                <a:lnTo>
                  <a:pt x="176" y="603"/>
                </a:lnTo>
                <a:lnTo>
                  <a:pt x="140" y="561"/>
                </a:lnTo>
                <a:lnTo>
                  <a:pt x="133" y="509"/>
                </a:lnTo>
                <a:lnTo>
                  <a:pt x="107" y="474"/>
                </a:lnTo>
                <a:lnTo>
                  <a:pt x="46" y="426"/>
                </a:lnTo>
                <a:lnTo>
                  <a:pt x="0" y="375"/>
                </a:lnTo>
                <a:lnTo>
                  <a:pt x="0" y="354"/>
                </a:lnTo>
                <a:lnTo>
                  <a:pt x="147" y="355"/>
                </a:lnTo>
                <a:lnTo>
                  <a:pt x="266" y="364"/>
                </a:lnTo>
                <a:lnTo>
                  <a:pt x="280" y="0"/>
                </a:lnTo>
                <a:close/>
              </a:path>
            </a:pathLst>
          </a:custGeom>
          <a:solidFill>
            <a:srgbClr val="028E9B"/>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439" name="Freeform 173"/>
          <p:cNvSpPr>
            <a:spLocks/>
          </p:cNvSpPr>
          <p:nvPr/>
        </p:nvSpPr>
        <p:spPr bwMode="auto">
          <a:xfrm>
            <a:off x="5547665" y="4134131"/>
            <a:ext cx="664095" cy="671958"/>
          </a:xfrm>
          <a:custGeom>
            <a:avLst/>
            <a:gdLst>
              <a:gd name="T0" fmla="*/ 0 w 334"/>
              <a:gd name="T1" fmla="*/ 30 h 315"/>
              <a:gd name="T2" fmla="*/ 131 w 334"/>
              <a:gd name="T3" fmla="*/ 14 h 315"/>
              <a:gd name="T4" fmla="*/ 294 w 334"/>
              <a:gd name="T5" fmla="*/ 0 h 315"/>
              <a:gd name="T6" fmla="*/ 286 w 334"/>
              <a:gd name="T7" fmla="*/ 42 h 315"/>
              <a:gd name="T8" fmla="*/ 322 w 334"/>
              <a:gd name="T9" fmla="*/ 33 h 315"/>
              <a:gd name="T10" fmla="*/ 334 w 334"/>
              <a:gd name="T11" fmla="*/ 60 h 315"/>
              <a:gd name="T12" fmla="*/ 296 w 334"/>
              <a:gd name="T13" fmla="*/ 86 h 315"/>
              <a:gd name="T14" fmla="*/ 306 w 334"/>
              <a:gd name="T15" fmla="*/ 130 h 315"/>
              <a:gd name="T16" fmla="*/ 267 w 334"/>
              <a:gd name="T17" fmla="*/ 203 h 315"/>
              <a:gd name="T18" fmla="*/ 238 w 334"/>
              <a:gd name="T19" fmla="*/ 247 h 315"/>
              <a:gd name="T20" fmla="*/ 254 w 334"/>
              <a:gd name="T21" fmla="*/ 305 h 315"/>
              <a:gd name="T22" fmla="*/ 47 w 334"/>
              <a:gd name="T23" fmla="*/ 315 h 315"/>
              <a:gd name="T24" fmla="*/ 46 w 334"/>
              <a:gd name="T25" fmla="*/ 280 h 315"/>
              <a:gd name="T26" fmla="*/ 6 w 334"/>
              <a:gd name="T27" fmla="*/ 272 h 315"/>
              <a:gd name="T28" fmla="*/ 6 w 334"/>
              <a:gd name="T29" fmla="*/ 86 h 315"/>
              <a:gd name="T30" fmla="*/ 0 w 334"/>
              <a:gd name="T31" fmla="*/ 3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4" h="315">
                <a:moveTo>
                  <a:pt x="0" y="30"/>
                </a:moveTo>
                <a:lnTo>
                  <a:pt x="131" y="14"/>
                </a:lnTo>
                <a:lnTo>
                  <a:pt x="294" y="0"/>
                </a:lnTo>
                <a:lnTo>
                  <a:pt x="286" y="42"/>
                </a:lnTo>
                <a:lnTo>
                  <a:pt x="322" y="33"/>
                </a:lnTo>
                <a:lnTo>
                  <a:pt x="334" y="60"/>
                </a:lnTo>
                <a:lnTo>
                  <a:pt x="296" y="86"/>
                </a:lnTo>
                <a:lnTo>
                  <a:pt x="306" y="130"/>
                </a:lnTo>
                <a:lnTo>
                  <a:pt x="267" y="203"/>
                </a:lnTo>
                <a:lnTo>
                  <a:pt x="238" y="247"/>
                </a:lnTo>
                <a:lnTo>
                  <a:pt x="254" y="305"/>
                </a:lnTo>
                <a:lnTo>
                  <a:pt x="47" y="315"/>
                </a:lnTo>
                <a:lnTo>
                  <a:pt x="46" y="280"/>
                </a:lnTo>
                <a:lnTo>
                  <a:pt x="6" y="272"/>
                </a:lnTo>
                <a:lnTo>
                  <a:pt x="6" y="86"/>
                </a:lnTo>
                <a:lnTo>
                  <a:pt x="0" y="30"/>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443" name="Freeform 177"/>
          <p:cNvSpPr>
            <a:spLocks/>
          </p:cNvSpPr>
          <p:nvPr/>
        </p:nvSpPr>
        <p:spPr bwMode="auto">
          <a:xfrm>
            <a:off x="5233513" y="2879809"/>
            <a:ext cx="807253" cy="558898"/>
          </a:xfrm>
          <a:custGeom>
            <a:avLst/>
            <a:gdLst>
              <a:gd name="T0" fmla="*/ 7 w 406"/>
              <a:gd name="T1" fmla="*/ 14 h 262"/>
              <a:gd name="T2" fmla="*/ 0 w 406"/>
              <a:gd name="T3" fmla="*/ 58 h 262"/>
              <a:gd name="T4" fmla="*/ 9 w 406"/>
              <a:gd name="T5" fmla="*/ 107 h 262"/>
              <a:gd name="T6" fmla="*/ 47 w 406"/>
              <a:gd name="T7" fmla="*/ 208 h 262"/>
              <a:gd name="T8" fmla="*/ 68 w 406"/>
              <a:gd name="T9" fmla="*/ 262 h 262"/>
              <a:gd name="T10" fmla="*/ 305 w 406"/>
              <a:gd name="T11" fmla="*/ 249 h 262"/>
              <a:gd name="T12" fmla="*/ 345 w 406"/>
              <a:gd name="T13" fmla="*/ 262 h 262"/>
              <a:gd name="T14" fmla="*/ 369 w 406"/>
              <a:gd name="T15" fmla="*/ 210 h 262"/>
              <a:gd name="T16" fmla="*/ 359 w 406"/>
              <a:gd name="T17" fmla="*/ 173 h 262"/>
              <a:gd name="T18" fmla="*/ 400 w 406"/>
              <a:gd name="T19" fmla="*/ 166 h 262"/>
              <a:gd name="T20" fmla="*/ 406 w 406"/>
              <a:gd name="T21" fmla="*/ 108 h 262"/>
              <a:gd name="T22" fmla="*/ 381 w 406"/>
              <a:gd name="T23" fmla="*/ 82 h 262"/>
              <a:gd name="T24" fmla="*/ 339 w 406"/>
              <a:gd name="T25" fmla="*/ 58 h 262"/>
              <a:gd name="T26" fmla="*/ 349 w 406"/>
              <a:gd name="T27" fmla="*/ 24 h 262"/>
              <a:gd name="T28" fmla="*/ 331 w 406"/>
              <a:gd name="T29" fmla="*/ 0 h 262"/>
              <a:gd name="T30" fmla="*/ 242 w 406"/>
              <a:gd name="T31" fmla="*/ 3 h 262"/>
              <a:gd name="T32" fmla="*/ 152 w 406"/>
              <a:gd name="T33" fmla="*/ 7 h 262"/>
              <a:gd name="T34" fmla="*/ 7 w 406"/>
              <a:gd name="T35" fmla="*/ 1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6" h="262">
                <a:moveTo>
                  <a:pt x="7" y="14"/>
                </a:moveTo>
                <a:lnTo>
                  <a:pt x="0" y="58"/>
                </a:lnTo>
                <a:lnTo>
                  <a:pt x="9" y="107"/>
                </a:lnTo>
                <a:lnTo>
                  <a:pt x="47" y="208"/>
                </a:lnTo>
                <a:lnTo>
                  <a:pt x="68" y="262"/>
                </a:lnTo>
                <a:lnTo>
                  <a:pt x="305" y="249"/>
                </a:lnTo>
                <a:lnTo>
                  <a:pt x="345" y="262"/>
                </a:lnTo>
                <a:lnTo>
                  <a:pt x="369" y="210"/>
                </a:lnTo>
                <a:lnTo>
                  <a:pt x="359" y="173"/>
                </a:lnTo>
                <a:lnTo>
                  <a:pt x="400" y="166"/>
                </a:lnTo>
                <a:lnTo>
                  <a:pt x="406" y="108"/>
                </a:lnTo>
                <a:lnTo>
                  <a:pt x="381" y="82"/>
                </a:lnTo>
                <a:lnTo>
                  <a:pt x="339" y="58"/>
                </a:lnTo>
                <a:lnTo>
                  <a:pt x="349" y="24"/>
                </a:lnTo>
                <a:lnTo>
                  <a:pt x="331" y="0"/>
                </a:lnTo>
                <a:lnTo>
                  <a:pt x="242" y="3"/>
                </a:lnTo>
                <a:lnTo>
                  <a:pt x="152" y="7"/>
                </a:lnTo>
                <a:lnTo>
                  <a:pt x="7" y="14"/>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451" name="Freeform 189"/>
          <p:cNvSpPr>
            <a:spLocks/>
          </p:cNvSpPr>
          <p:nvPr/>
        </p:nvSpPr>
        <p:spPr bwMode="auto">
          <a:xfrm>
            <a:off x="5366730" y="3408843"/>
            <a:ext cx="920587" cy="817015"/>
          </a:xfrm>
          <a:custGeom>
            <a:avLst/>
            <a:gdLst>
              <a:gd name="T0" fmla="*/ 0 w 463"/>
              <a:gd name="T1" fmla="*/ 14 h 383"/>
              <a:gd name="T2" fmla="*/ 202 w 463"/>
              <a:gd name="T3" fmla="*/ 0 h 383"/>
              <a:gd name="T4" fmla="*/ 245 w 463"/>
              <a:gd name="T5" fmla="*/ 0 h 383"/>
              <a:gd name="T6" fmla="*/ 277 w 463"/>
              <a:gd name="T7" fmla="*/ 12 h 383"/>
              <a:gd name="T8" fmla="*/ 261 w 463"/>
              <a:gd name="T9" fmla="*/ 46 h 383"/>
              <a:gd name="T10" fmla="*/ 320 w 463"/>
              <a:gd name="T11" fmla="*/ 99 h 383"/>
              <a:gd name="T12" fmla="*/ 339 w 463"/>
              <a:gd name="T13" fmla="*/ 145 h 383"/>
              <a:gd name="T14" fmla="*/ 374 w 463"/>
              <a:gd name="T15" fmla="*/ 133 h 383"/>
              <a:gd name="T16" fmla="*/ 372 w 463"/>
              <a:gd name="T17" fmla="*/ 199 h 383"/>
              <a:gd name="T18" fmla="*/ 407 w 463"/>
              <a:gd name="T19" fmla="*/ 218 h 383"/>
              <a:gd name="T20" fmla="*/ 424 w 463"/>
              <a:gd name="T21" fmla="*/ 275 h 383"/>
              <a:gd name="T22" fmla="*/ 450 w 463"/>
              <a:gd name="T23" fmla="*/ 279 h 383"/>
              <a:gd name="T24" fmla="*/ 463 w 463"/>
              <a:gd name="T25" fmla="*/ 302 h 383"/>
              <a:gd name="T26" fmla="*/ 432 w 463"/>
              <a:gd name="T27" fmla="*/ 335 h 383"/>
              <a:gd name="T28" fmla="*/ 421 w 463"/>
              <a:gd name="T29" fmla="*/ 373 h 383"/>
              <a:gd name="T30" fmla="*/ 378 w 463"/>
              <a:gd name="T31" fmla="*/ 383 h 383"/>
              <a:gd name="T32" fmla="*/ 388 w 463"/>
              <a:gd name="T33" fmla="*/ 341 h 383"/>
              <a:gd name="T34" fmla="*/ 215 w 463"/>
              <a:gd name="T35" fmla="*/ 356 h 383"/>
              <a:gd name="T36" fmla="*/ 91 w 463"/>
              <a:gd name="T37" fmla="*/ 372 h 383"/>
              <a:gd name="T38" fmla="*/ 82 w 463"/>
              <a:gd name="T39" fmla="*/ 331 h 383"/>
              <a:gd name="T40" fmla="*/ 74 w 463"/>
              <a:gd name="T41" fmla="*/ 209 h 383"/>
              <a:gd name="T42" fmla="*/ 73 w 463"/>
              <a:gd name="T43" fmla="*/ 143 h 383"/>
              <a:gd name="T44" fmla="*/ 30 w 463"/>
              <a:gd name="T45" fmla="*/ 112 h 383"/>
              <a:gd name="T46" fmla="*/ 46 w 463"/>
              <a:gd name="T47" fmla="*/ 85 h 383"/>
              <a:gd name="T48" fmla="*/ 26 w 463"/>
              <a:gd name="T49" fmla="*/ 69 h 383"/>
              <a:gd name="T50" fmla="*/ 0 w 463"/>
              <a:gd name="T51" fmla="*/ 14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3" h="383">
                <a:moveTo>
                  <a:pt x="0" y="14"/>
                </a:moveTo>
                <a:lnTo>
                  <a:pt x="202" y="0"/>
                </a:lnTo>
                <a:lnTo>
                  <a:pt x="245" y="0"/>
                </a:lnTo>
                <a:lnTo>
                  <a:pt x="277" y="12"/>
                </a:lnTo>
                <a:lnTo>
                  <a:pt x="261" y="46"/>
                </a:lnTo>
                <a:lnTo>
                  <a:pt x="320" y="99"/>
                </a:lnTo>
                <a:lnTo>
                  <a:pt x="339" y="145"/>
                </a:lnTo>
                <a:lnTo>
                  <a:pt x="374" y="133"/>
                </a:lnTo>
                <a:lnTo>
                  <a:pt x="372" y="199"/>
                </a:lnTo>
                <a:lnTo>
                  <a:pt x="407" y="218"/>
                </a:lnTo>
                <a:lnTo>
                  <a:pt x="424" y="275"/>
                </a:lnTo>
                <a:lnTo>
                  <a:pt x="450" y="279"/>
                </a:lnTo>
                <a:lnTo>
                  <a:pt x="463" y="302"/>
                </a:lnTo>
                <a:lnTo>
                  <a:pt x="432" y="335"/>
                </a:lnTo>
                <a:lnTo>
                  <a:pt x="421" y="373"/>
                </a:lnTo>
                <a:lnTo>
                  <a:pt x="378" y="383"/>
                </a:lnTo>
                <a:lnTo>
                  <a:pt x="388" y="341"/>
                </a:lnTo>
                <a:lnTo>
                  <a:pt x="215" y="356"/>
                </a:lnTo>
                <a:lnTo>
                  <a:pt x="91" y="372"/>
                </a:lnTo>
                <a:lnTo>
                  <a:pt x="82" y="331"/>
                </a:lnTo>
                <a:lnTo>
                  <a:pt x="74" y="209"/>
                </a:lnTo>
                <a:lnTo>
                  <a:pt x="73" y="143"/>
                </a:lnTo>
                <a:lnTo>
                  <a:pt x="30" y="112"/>
                </a:lnTo>
                <a:lnTo>
                  <a:pt x="46" y="85"/>
                </a:lnTo>
                <a:lnTo>
                  <a:pt x="26" y="69"/>
                </a:lnTo>
                <a:lnTo>
                  <a:pt x="0" y="14"/>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457" name="Freeform 195"/>
          <p:cNvSpPr>
            <a:spLocks/>
          </p:cNvSpPr>
          <p:nvPr/>
        </p:nvSpPr>
        <p:spPr bwMode="auto">
          <a:xfrm>
            <a:off x="6812228" y="4277055"/>
            <a:ext cx="749592" cy="836213"/>
          </a:xfrm>
          <a:custGeom>
            <a:avLst/>
            <a:gdLst>
              <a:gd name="T0" fmla="*/ 0 w 377"/>
              <a:gd name="T1" fmla="*/ 24 h 392"/>
              <a:gd name="T2" fmla="*/ 4 w 377"/>
              <a:gd name="T3" fmla="*/ 24 h 392"/>
              <a:gd name="T4" fmla="*/ 91 w 377"/>
              <a:gd name="T5" fmla="*/ 8 h 392"/>
              <a:gd name="T6" fmla="*/ 170 w 377"/>
              <a:gd name="T7" fmla="*/ 0 h 392"/>
              <a:gd name="T8" fmla="*/ 158 w 377"/>
              <a:gd name="T9" fmla="*/ 21 h 392"/>
              <a:gd name="T10" fmla="*/ 182 w 377"/>
              <a:gd name="T11" fmla="*/ 21 h 392"/>
              <a:gd name="T12" fmla="*/ 316 w 377"/>
              <a:gd name="T13" fmla="*/ 142 h 392"/>
              <a:gd name="T14" fmla="*/ 369 w 377"/>
              <a:gd name="T15" fmla="*/ 220 h 392"/>
              <a:gd name="T16" fmla="*/ 377 w 377"/>
              <a:gd name="T17" fmla="*/ 273 h 392"/>
              <a:gd name="T18" fmla="*/ 359 w 377"/>
              <a:gd name="T19" fmla="*/ 286 h 392"/>
              <a:gd name="T20" fmla="*/ 369 w 377"/>
              <a:gd name="T21" fmla="*/ 340 h 392"/>
              <a:gd name="T22" fmla="*/ 331 w 377"/>
              <a:gd name="T23" fmla="*/ 342 h 392"/>
              <a:gd name="T24" fmla="*/ 331 w 377"/>
              <a:gd name="T25" fmla="*/ 386 h 392"/>
              <a:gd name="T26" fmla="*/ 302 w 377"/>
              <a:gd name="T27" fmla="*/ 363 h 392"/>
              <a:gd name="T28" fmla="*/ 107 w 377"/>
              <a:gd name="T29" fmla="*/ 392 h 392"/>
              <a:gd name="T30" fmla="*/ 64 w 377"/>
              <a:gd name="T31" fmla="*/ 309 h 392"/>
              <a:gd name="T32" fmla="*/ 96 w 377"/>
              <a:gd name="T33" fmla="*/ 251 h 392"/>
              <a:gd name="T34" fmla="*/ 53 w 377"/>
              <a:gd name="T35" fmla="*/ 221 h 392"/>
              <a:gd name="T36" fmla="*/ 0 w 377"/>
              <a:gd name="T37" fmla="*/ 2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7" h="392">
                <a:moveTo>
                  <a:pt x="0" y="24"/>
                </a:moveTo>
                <a:lnTo>
                  <a:pt x="4" y="24"/>
                </a:lnTo>
                <a:lnTo>
                  <a:pt x="91" y="8"/>
                </a:lnTo>
                <a:lnTo>
                  <a:pt x="170" y="0"/>
                </a:lnTo>
                <a:lnTo>
                  <a:pt x="158" y="21"/>
                </a:lnTo>
                <a:lnTo>
                  <a:pt x="182" y="21"/>
                </a:lnTo>
                <a:lnTo>
                  <a:pt x="316" y="142"/>
                </a:lnTo>
                <a:lnTo>
                  <a:pt x="369" y="220"/>
                </a:lnTo>
                <a:lnTo>
                  <a:pt x="377" y="273"/>
                </a:lnTo>
                <a:lnTo>
                  <a:pt x="359" y="286"/>
                </a:lnTo>
                <a:lnTo>
                  <a:pt x="369" y="340"/>
                </a:lnTo>
                <a:lnTo>
                  <a:pt x="331" y="342"/>
                </a:lnTo>
                <a:lnTo>
                  <a:pt x="331" y="386"/>
                </a:lnTo>
                <a:lnTo>
                  <a:pt x="302" y="363"/>
                </a:lnTo>
                <a:lnTo>
                  <a:pt x="107" y="392"/>
                </a:lnTo>
                <a:lnTo>
                  <a:pt x="64" y="309"/>
                </a:lnTo>
                <a:lnTo>
                  <a:pt x="96" y="251"/>
                </a:lnTo>
                <a:lnTo>
                  <a:pt x="53" y="221"/>
                </a:lnTo>
                <a:lnTo>
                  <a:pt x="0" y="24"/>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459" name="Freeform 197"/>
          <p:cNvSpPr>
            <a:spLocks/>
          </p:cNvSpPr>
          <p:nvPr/>
        </p:nvSpPr>
        <p:spPr bwMode="auto">
          <a:xfrm>
            <a:off x="7136323" y="4166129"/>
            <a:ext cx="683978" cy="580229"/>
          </a:xfrm>
          <a:custGeom>
            <a:avLst/>
            <a:gdLst>
              <a:gd name="T0" fmla="*/ 13 w 344"/>
              <a:gd name="T1" fmla="*/ 48 h 272"/>
              <a:gd name="T2" fmla="*/ 40 w 344"/>
              <a:gd name="T3" fmla="*/ 22 h 272"/>
              <a:gd name="T4" fmla="*/ 143 w 344"/>
              <a:gd name="T5" fmla="*/ 0 h 272"/>
              <a:gd name="T6" fmla="*/ 174 w 344"/>
              <a:gd name="T7" fmla="*/ 15 h 272"/>
              <a:gd name="T8" fmla="*/ 241 w 344"/>
              <a:gd name="T9" fmla="*/ 3 h 272"/>
              <a:gd name="T10" fmla="*/ 295 w 344"/>
              <a:gd name="T11" fmla="*/ 42 h 272"/>
              <a:gd name="T12" fmla="*/ 344 w 344"/>
              <a:gd name="T13" fmla="*/ 73 h 272"/>
              <a:gd name="T14" fmla="*/ 316 w 344"/>
              <a:gd name="T15" fmla="*/ 154 h 272"/>
              <a:gd name="T16" fmla="*/ 275 w 344"/>
              <a:gd name="T17" fmla="*/ 195 h 272"/>
              <a:gd name="T18" fmla="*/ 229 w 344"/>
              <a:gd name="T19" fmla="*/ 208 h 272"/>
              <a:gd name="T20" fmla="*/ 239 w 344"/>
              <a:gd name="T21" fmla="*/ 241 h 272"/>
              <a:gd name="T22" fmla="*/ 210 w 344"/>
              <a:gd name="T23" fmla="*/ 272 h 272"/>
              <a:gd name="T24" fmla="*/ 157 w 344"/>
              <a:gd name="T25" fmla="*/ 195 h 272"/>
              <a:gd name="T26" fmla="*/ 22 w 344"/>
              <a:gd name="T27" fmla="*/ 73 h 272"/>
              <a:gd name="T28" fmla="*/ 0 w 344"/>
              <a:gd name="T29" fmla="*/ 73 h 272"/>
              <a:gd name="T30" fmla="*/ 13 w 344"/>
              <a:gd name="T31" fmla="*/ 4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4" h="272">
                <a:moveTo>
                  <a:pt x="13" y="48"/>
                </a:moveTo>
                <a:lnTo>
                  <a:pt x="40" y="22"/>
                </a:lnTo>
                <a:lnTo>
                  <a:pt x="143" y="0"/>
                </a:lnTo>
                <a:lnTo>
                  <a:pt x="174" y="15"/>
                </a:lnTo>
                <a:lnTo>
                  <a:pt x="241" y="3"/>
                </a:lnTo>
                <a:lnTo>
                  <a:pt x="295" y="42"/>
                </a:lnTo>
                <a:lnTo>
                  <a:pt x="344" y="73"/>
                </a:lnTo>
                <a:lnTo>
                  <a:pt x="316" y="154"/>
                </a:lnTo>
                <a:lnTo>
                  <a:pt x="275" y="195"/>
                </a:lnTo>
                <a:lnTo>
                  <a:pt x="229" y="208"/>
                </a:lnTo>
                <a:lnTo>
                  <a:pt x="239" y="241"/>
                </a:lnTo>
                <a:lnTo>
                  <a:pt x="210" y="272"/>
                </a:lnTo>
                <a:lnTo>
                  <a:pt x="157" y="195"/>
                </a:lnTo>
                <a:lnTo>
                  <a:pt x="22" y="73"/>
                </a:lnTo>
                <a:lnTo>
                  <a:pt x="0" y="73"/>
                </a:lnTo>
                <a:lnTo>
                  <a:pt x="13" y="48"/>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255" name="Freeform 250"/>
          <p:cNvSpPr>
            <a:spLocks/>
          </p:cNvSpPr>
          <p:nvPr/>
        </p:nvSpPr>
        <p:spPr bwMode="auto">
          <a:xfrm>
            <a:off x="5641116" y="4778356"/>
            <a:ext cx="817195" cy="701823"/>
          </a:xfrm>
          <a:custGeom>
            <a:avLst/>
            <a:gdLst>
              <a:gd name="T0" fmla="*/ 0 w 411"/>
              <a:gd name="T1" fmla="*/ 8 h 329"/>
              <a:gd name="T2" fmla="*/ 207 w 411"/>
              <a:gd name="T3" fmla="*/ 0 h 329"/>
              <a:gd name="T4" fmla="*/ 244 w 411"/>
              <a:gd name="T5" fmla="*/ 68 h 329"/>
              <a:gd name="T6" fmla="*/ 212 w 411"/>
              <a:gd name="T7" fmla="*/ 147 h 329"/>
              <a:gd name="T8" fmla="*/ 202 w 411"/>
              <a:gd name="T9" fmla="*/ 183 h 329"/>
              <a:gd name="T10" fmla="*/ 340 w 411"/>
              <a:gd name="T11" fmla="*/ 168 h 329"/>
              <a:gd name="T12" fmla="*/ 350 w 411"/>
              <a:gd name="T13" fmla="*/ 221 h 329"/>
              <a:gd name="T14" fmla="*/ 307 w 411"/>
              <a:gd name="T15" fmla="*/ 216 h 329"/>
              <a:gd name="T16" fmla="*/ 288 w 411"/>
              <a:gd name="T17" fmla="*/ 239 h 329"/>
              <a:gd name="T18" fmla="*/ 311 w 411"/>
              <a:gd name="T19" fmla="*/ 254 h 329"/>
              <a:gd name="T20" fmla="*/ 349 w 411"/>
              <a:gd name="T21" fmla="*/ 236 h 329"/>
              <a:gd name="T22" fmla="*/ 350 w 411"/>
              <a:gd name="T23" fmla="*/ 261 h 329"/>
              <a:gd name="T24" fmla="*/ 370 w 411"/>
              <a:gd name="T25" fmla="*/ 240 h 329"/>
              <a:gd name="T26" fmla="*/ 384 w 411"/>
              <a:gd name="T27" fmla="*/ 240 h 329"/>
              <a:gd name="T28" fmla="*/ 367 w 411"/>
              <a:gd name="T29" fmla="*/ 283 h 329"/>
              <a:gd name="T30" fmla="*/ 400 w 411"/>
              <a:gd name="T31" fmla="*/ 292 h 329"/>
              <a:gd name="T32" fmla="*/ 411 w 411"/>
              <a:gd name="T33" fmla="*/ 315 h 329"/>
              <a:gd name="T34" fmla="*/ 396 w 411"/>
              <a:gd name="T35" fmla="*/ 322 h 329"/>
              <a:gd name="T36" fmla="*/ 374 w 411"/>
              <a:gd name="T37" fmla="*/ 307 h 329"/>
              <a:gd name="T38" fmla="*/ 337 w 411"/>
              <a:gd name="T39" fmla="*/ 296 h 329"/>
              <a:gd name="T40" fmla="*/ 345 w 411"/>
              <a:gd name="T41" fmla="*/ 325 h 329"/>
              <a:gd name="T42" fmla="*/ 325 w 411"/>
              <a:gd name="T43" fmla="*/ 329 h 329"/>
              <a:gd name="T44" fmla="*/ 309 w 411"/>
              <a:gd name="T45" fmla="*/ 302 h 329"/>
              <a:gd name="T46" fmla="*/ 299 w 411"/>
              <a:gd name="T47" fmla="*/ 319 h 329"/>
              <a:gd name="T48" fmla="*/ 239 w 411"/>
              <a:gd name="T49" fmla="*/ 319 h 329"/>
              <a:gd name="T50" fmla="*/ 239 w 411"/>
              <a:gd name="T51" fmla="*/ 302 h 329"/>
              <a:gd name="T52" fmla="*/ 216 w 411"/>
              <a:gd name="T53" fmla="*/ 283 h 329"/>
              <a:gd name="T54" fmla="*/ 170 w 411"/>
              <a:gd name="T55" fmla="*/ 281 h 329"/>
              <a:gd name="T56" fmla="*/ 208 w 411"/>
              <a:gd name="T57" fmla="*/ 302 h 329"/>
              <a:gd name="T58" fmla="*/ 155 w 411"/>
              <a:gd name="T59" fmla="*/ 314 h 329"/>
              <a:gd name="T60" fmla="*/ 72 w 411"/>
              <a:gd name="T61" fmla="*/ 299 h 329"/>
              <a:gd name="T62" fmla="*/ 41 w 411"/>
              <a:gd name="T63" fmla="*/ 302 h 329"/>
              <a:gd name="T64" fmla="*/ 52 w 411"/>
              <a:gd name="T65" fmla="*/ 192 h 329"/>
              <a:gd name="T66" fmla="*/ 2 w 411"/>
              <a:gd name="T67" fmla="*/ 106 h 329"/>
              <a:gd name="T68" fmla="*/ 0 w 411"/>
              <a:gd name="T69" fmla="*/ 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1" h="329">
                <a:moveTo>
                  <a:pt x="0" y="8"/>
                </a:moveTo>
                <a:lnTo>
                  <a:pt x="207" y="0"/>
                </a:lnTo>
                <a:lnTo>
                  <a:pt x="244" y="68"/>
                </a:lnTo>
                <a:lnTo>
                  <a:pt x="212" y="147"/>
                </a:lnTo>
                <a:lnTo>
                  <a:pt x="202" y="183"/>
                </a:lnTo>
                <a:lnTo>
                  <a:pt x="340" y="168"/>
                </a:lnTo>
                <a:lnTo>
                  <a:pt x="350" y="221"/>
                </a:lnTo>
                <a:lnTo>
                  <a:pt x="307" y="216"/>
                </a:lnTo>
                <a:lnTo>
                  <a:pt x="288" y="239"/>
                </a:lnTo>
                <a:lnTo>
                  <a:pt x="311" y="254"/>
                </a:lnTo>
                <a:lnTo>
                  <a:pt x="349" y="236"/>
                </a:lnTo>
                <a:lnTo>
                  <a:pt x="350" y="261"/>
                </a:lnTo>
                <a:lnTo>
                  <a:pt x="370" y="240"/>
                </a:lnTo>
                <a:lnTo>
                  <a:pt x="384" y="240"/>
                </a:lnTo>
                <a:lnTo>
                  <a:pt x="367" y="283"/>
                </a:lnTo>
                <a:lnTo>
                  <a:pt x="400" y="292"/>
                </a:lnTo>
                <a:lnTo>
                  <a:pt x="411" y="315"/>
                </a:lnTo>
                <a:lnTo>
                  <a:pt x="396" y="322"/>
                </a:lnTo>
                <a:lnTo>
                  <a:pt x="374" y="307"/>
                </a:lnTo>
                <a:lnTo>
                  <a:pt x="337" y="296"/>
                </a:lnTo>
                <a:lnTo>
                  <a:pt x="345" y="325"/>
                </a:lnTo>
                <a:lnTo>
                  <a:pt x="325" y="329"/>
                </a:lnTo>
                <a:lnTo>
                  <a:pt x="309" y="302"/>
                </a:lnTo>
                <a:lnTo>
                  <a:pt x="299" y="319"/>
                </a:lnTo>
                <a:lnTo>
                  <a:pt x="239" y="319"/>
                </a:lnTo>
                <a:lnTo>
                  <a:pt x="239" y="302"/>
                </a:lnTo>
                <a:lnTo>
                  <a:pt x="216" y="283"/>
                </a:lnTo>
                <a:lnTo>
                  <a:pt x="170" y="281"/>
                </a:lnTo>
                <a:lnTo>
                  <a:pt x="208" y="302"/>
                </a:lnTo>
                <a:lnTo>
                  <a:pt x="155" y="314"/>
                </a:lnTo>
                <a:lnTo>
                  <a:pt x="72" y="299"/>
                </a:lnTo>
                <a:lnTo>
                  <a:pt x="41" y="302"/>
                </a:lnTo>
                <a:lnTo>
                  <a:pt x="52" y="192"/>
                </a:lnTo>
                <a:lnTo>
                  <a:pt x="2" y="106"/>
                </a:lnTo>
                <a:lnTo>
                  <a:pt x="0" y="8"/>
                </a:lnTo>
                <a:close/>
              </a:path>
            </a:pathLst>
          </a:custGeom>
          <a:solidFill>
            <a:srgbClr val="028E9B"/>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261" name="Freeform 256"/>
          <p:cNvSpPr>
            <a:spLocks/>
          </p:cNvSpPr>
          <p:nvPr/>
        </p:nvSpPr>
        <p:spPr bwMode="auto">
          <a:xfrm>
            <a:off x="6136204" y="3950676"/>
            <a:ext cx="1169125" cy="447971"/>
          </a:xfrm>
          <a:custGeom>
            <a:avLst/>
            <a:gdLst>
              <a:gd name="T0" fmla="*/ 36 w 588"/>
              <a:gd name="T1" fmla="*/ 96 h 210"/>
              <a:gd name="T2" fmla="*/ 36 w 588"/>
              <a:gd name="T3" fmla="*/ 99 h 210"/>
              <a:gd name="T4" fmla="*/ 26 w 588"/>
              <a:gd name="T5" fmla="*/ 119 h 210"/>
              <a:gd name="T6" fmla="*/ 37 w 588"/>
              <a:gd name="T7" fmla="*/ 145 h 210"/>
              <a:gd name="T8" fmla="*/ 0 w 588"/>
              <a:gd name="T9" fmla="*/ 170 h 210"/>
              <a:gd name="T10" fmla="*/ 9 w 588"/>
              <a:gd name="T11" fmla="*/ 210 h 210"/>
              <a:gd name="T12" fmla="*/ 161 w 588"/>
              <a:gd name="T13" fmla="*/ 197 h 210"/>
              <a:gd name="T14" fmla="*/ 345 w 588"/>
              <a:gd name="T15" fmla="*/ 176 h 210"/>
              <a:gd name="T16" fmla="*/ 436 w 588"/>
              <a:gd name="T17" fmla="*/ 160 h 210"/>
              <a:gd name="T18" fmla="*/ 455 w 588"/>
              <a:gd name="T19" fmla="*/ 106 h 210"/>
              <a:gd name="T20" fmla="*/ 488 w 588"/>
              <a:gd name="T21" fmla="*/ 104 h 210"/>
              <a:gd name="T22" fmla="*/ 588 w 588"/>
              <a:gd name="T23" fmla="*/ 0 h 210"/>
              <a:gd name="T24" fmla="*/ 458 w 588"/>
              <a:gd name="T25" fmla="*/ 27 h 210"/>
              <a:gd name="T26" fmla="*/ 153 w 588"/>
              <a:gd name="T27" fmla="*/ 68 h 210"/>
              <a:gd name="T28" fmla="*/ 156 w 588"/>
              <a:gd name="T29" fmla="*/ 81 h 210"/>
              <a:gd name="T30" fmla="*/ 36 w 588"/>
              <a:gd name="T31" fmla="*/ 9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8" h="210">
                <a:moveTo>
                  <a:pt x="36" y="96"/>
                </a:moveTo>
                <a:lnTo>
                  <a:pt x="36" y="99"/>
                </a:lnTo>
                <a:lnTo>
                  <a:pt x="26" y="119"/>
                </a:lnTo>
                <a:lnTo>
                  <a:pt x="37" y="145"/>
                </a:lnTo>
                <a:lnTo>
                  <a:pt x="0" y="170"/>
                </a:lnTo>
                <a:lnTo>
                  <a:pt x="9" y="210"/>
                </a:lnTo>
                <a:lnTo>
                  <a:pt x="161" y="197"/>
                </a:lnTo>
                <a:lnTo>
                  <a:pt x="345" y="176"/>
                </a:lnTo>
                <a:lnTo>
                  <a:pt x="436" y="160"/>
                </a:lnTo>
                <a:lnTo>
                  <a:pt x="455" y="106"/>
                </a:lnTo>
                <a:lnTo>
                  <a:pt x="488" y="104"/>
                </a:lnTo>
                <a:lnTo>
                  <a:pt x="588" y="0"/>
                </a:lnTo>
                <a:lnTo>
                  <a:pt x="458" y="27"/>
                </a:lnTo>
                <a:lnTo>
                  <a:pt x="153" y="68"/>
                </a:lnTo>
                <a:lnTo>
                  <a:pt x="156" y="81"/>
                </a:lnTo>
                <a:lnTo>
                  <a:pt x="36" y="96"/>
                </a:lnTo>
                <a:close/>
              </a:path>
            </a:pathLst>
          </a:custGeom>
          <a:solidFill>
            <a:srgbClr val="028E9B"/>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263" name="Freeform 258"/>
          <p:cNvSpPr>
            <a:spLocks/>
          </p:cNvSpPr>
          <p:nvPr/>
        </p:nvSpPr>
        <p:spPr bwMode="auto">
          <a:xfrm>
            <a:off x="6022871" y="4368782"/>
            <a:ext cx="473217" cy="898077"/>
          </a:xfrm>
          <a:custGeom>
            <a:avLst/>
            <a:gdLst>
              <a:gd name="T0" fmla="*/ 68 w 238"/>
              <a:gd name="T1" fmla="*/ 15 h 421"/>
              <a:gd name="T2" fmla="*/ 32 w 238"/>
              <a:gd name="T3" fmla="*/ 85 h 421"/>
              <a:gd name="T4" fmla="*/ 0 w 238"/>
              <a:gd name="T5" fmla="*/ 133 h 421"/>
              <a:gd name="T6" fmla="*/ 11 w 238"/>
              <a:gd name="T7" fmla="*/ 188 h 421"/>
              <a:gd name="T8" fmla="*/ 48 w 238"/>
              <a:gd name="T9" fmla="*/ 264 h 421"/>
              <a:gd name="T10" fmla="*/ 19 w 238"/>
              <a:gd name="T11" fmla="*/ 339 h 421"/>
              <a:gd name="T12" fmla="*/ 7 w 238"/>
              <a:gd name="T13" fmla="*/ 379 h 421"/>
              <a:gd name="T14" fmla="*/ 147 w 238"/>
              <a:gd name="T15" fmla="*/ 363 h 421"/>
              <a:gd name="T16" fmla="*/ 152 w 238"/>
              <a:gd name="T17" fmla="*/ 415 h 421"/>
              <a:gd name="T18" fmla="*/ 179 w 238"/>
              <a:gd name="T19" fmla="*/ 421 h 421"/>
              <a:gd name="T20" fmla="*/ 187 w 238"/>
              <a:gd name="T21" fmla="*/ 395 h 421"/>
              <a:gd name="T22" fmla="*/ 238 w 238"/>
              <a:gd name="T23" fmla="*/ 386 h 421"/>
              <a:gd name="T24" fmla="*/ 226 w 238"/>
              <a:gd name="T25" fmla="*/ 303 h 421"/>
              <a:gd name="T26" fmla="*/ 224 w 238"/>
              <a:gd name="T27" fmla="*/ 0 h 421"/>
              <a:gd name="T28" fmla="*/ 68 w 238"/>
              <a:gd name="T29" fmla="*/ 1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8" h="421">
                <a:moveTo>
                  <a:pt x="68" y="15"/>
                </a:moveTo>
                <a:lnTo>
                  <a:pt x="32" y="85"/>
                </a:lnTo>
                <a:lnTo>
                  <a:pt x="0" y="133"/>
                </a:lnTo>
                <a:lnTo>
                  <a:pt x="11" y="188"/>
                </a:lnTo>
                <a:lnTo>
                  <a:pt x="48" y="264"/>
                </a:lnTo>
                <a:lnTo>
                  <a:pt x="19" y="339"/>
                </a:lnTo>
                <a:lnTo>
                  <a:pt x="7" y="379"/>
                </a:lnTo>
                <a:lnTo>
                  <a:pt x="147" y="363"/>
                </a:lnTo>
                <a:lnTo>
                  <a:pt x="152" y="415"/>
                </a:lnTo>
                <a:lnTo>
                  <a:pt x="179" y="421"/>
                </a:lnTo>
                <a:lnTo>
                  <a:pt x="187" y="395"/>
                </a:lnTo>
                <a:lnTo>
                  <a:pt x="238" y="386"/>
                </a:lnTo>
                <a:lnTo>
                  <a:pt x="226" y="303"/>
                </a:lnTo>
                <a:lnTo>
                  <a:pt x="224" y="0"/>
                </a:lnTo>
                <a:lnTo>
                  <a:pt x="68" y="15"/>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265" name="Freeform 260"/>
          <p:cNvSpPr>
            <a:spLocks/>
          </p:cNvSpPr>
          <p:nvPr/>
        </p:nvSpPr>
        <p:spPr bwMode="auto">
          <a:xfrm>
            <a:off x="6470239" y="4328252"/>
            <a:ext cx="540819" cy="898077"/>
          </a:xfrm>
          <a:custGeom>
            <a:avLst/>
            <a:gdLst>
              <a:gd name="T0" fmla="*/ 0 w 272"/>
              <a:gd name="T1" fmla="*/ 22 h 421"/>
              <a:gd name="T2" fmla="*/ 177 w 272"/>
              <a:gd name="T3" fmla="*/ 0 h 421"/>
              <a:gd name="T4" fmla="*/ 233 w 272"/>
              <a:gd name="T5" fmla="*/ 195 h 421"/>
              <a:gd name="T6" fmla="*/ 272 w 272"/>
              <a:gd name="T7" fmla="*/ 226 h 421"/>
              <a:gd name="T8" fmla="*/ 240 w 272"/>
              <a:gd name="T9" fmla="*/ 284 h 421"/>
              <a:gd name="T10" fmla="*/ 271 w 272"/>
              <a:gd name="T11" fmla="*/ 337 h 421"/>
              <a:gd name="T12" fmla="*/ 90 w 272"/>
              <a:gd name="T13" fmla="*/ 357 h 421"/>
              <a:gd name="T14" fmla="*/ 97 w 272"/>
              <a:gd name="T15" fmla="*/ 404 h 421"/>
              <a:gd name="T16" fmla="*/ 71 w 272"/>
              <a:gd name="T17" fmla="*/ 421 h 421"/>
              <a:gd name="T18" fmla="*/ 50 w 272"/>
              <a:gd name="T19" fmla="*/ 361 h 421"/>
              <a:gd name="T20" fmla="*/ 37 w 272"/>
              <a:gd name="T21" fmla="*/ 410 h 421"/>
              <a:gd name="T22" fmla="*/ 15 w 272"/>
              <a:gd name="T23" fmla="*/ 404 h 421"/>
              <a:gd name="T24" fmla="*/ 8 w 272"/>
              <a:gd name="T25" fmla="*/ 356 h 421"/>
              <a:gd name="T26" fmla="*/ 1 w 272"/>
              <a:gd name="T27" fmla="*/ 315 h 421"/>
              <a:gd name="T28" fmla="*/ 0 w 272"/>
              <a:gd name="T29" fmla="*/ 2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421">
                <a:moveTo>
                  <a:pt x="0" y="22"/>
                </a:moveTo>
                <a:lnTo>
                  <a:pt x="177" y="0"/>
                </a:lnTo>
                <a:lnTo>
                  <a:pt x="233" y="195"/>
                </a:lnTo>
                <a:lnTo>
                  <a:pt x="272" y="226"/>
                </a:lnTo>
                <a:lnTo>
                  <a:pt x="240" y="284"/>
                </a:lnTo>
                <a:lnTo>
                  <a:pt x="271" y="337"/>
                </a:lnTo>
                <a:lnTo>
                  <a:pt x="90" y="357"/>
                </a:lnTo>
                <a:lnTo>
                  <a:pt x="97" y="404"/>
                </a:lnTo>
                <a:lnTo>
                  <a:pt x="71" y="421"/>
                </a:lnTo>
                <a:lnTo>
                  <a:pt x="50" y="361"/>
                </a:lnTo>
                <a:lnTo>
                  <a:pt x="37" y="410"/>
                </a:lnTo>
                <a:lnTo>
                  <a:pt x="15" y="404"/>
                </a:lnTo>
                <a:lnTo>
                  <a:pt x="8" y="356"/>
                </a:lnTo>
                <a:lnTo>
                  <a:pt x="1" y="315"/>
                </a:lnTo>
                <a:lnTo>
                  <a:pt x="0" y="22"/>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267" name="Freeform 264"/>
          <p:cNvSpPr>
            <a:spLocks/>
          </p:cNvSpPr>
          <p:nvPr/>
        </p:nvSpPr>
        <p:spPr bwMode="auto">
          <a:xfrm>
            <a:off x="6651176" y="5002343"/>
            <a:ext cx="1272516" cy="927942"/>
          </a:xfrm>
          <a:custGeom>
            <a:avLst/>
            <a:gdLst>
              <a:gd name="T0" fmla="*/ 0 w 640"/>
              <a:gd name="T1" fmla="*/ 42 h 435"/>
              <a:gd name="T2" fmla="*/ 175 w 640"/>
              <a:gd name="T3" fmla="*/ 24 h 435"/>
              <a:gd name="T4" fmla="*/ 194 w 640"/>
              <a:gd name="T5" fmla="*/ 52 h 435"/>
              <a:gd name="T6" fmla="*/ 383 w 640"/>
              <a:gd name="T7" fmla="*/ 24 h 435"/>
              <a:gd name="T8" fmla="*/ 415 w 640"/>
              <a:gd name="T9" fmla="*/ 47 h 435"/>
              <a:gd name="T10" fmla="*/ 415 w 640"/>
              <a:gd name="T11" fmla="*/ 4 h 435"/>
              <a:gd name="T12" fmla="*/ 413 w 640"/>
              <a:gd name="T13" fmla="*/ 0 h 435"/>
              <a:gd name="T14" fmla="*/ 451 w 640"/>
              <a:gd name="T15" fmla="*/ 3 h 435"/>
              <a:gd name="T16" fmla="*/ 490 w 640"/>
              <a:gd name="T17" fmla="*/ 68 h 435"/>
              <a:gd name="T18" fmla="*/ 555 w 640"/>
              <a:gd name="T19" fmla="*/ 160 h 435"/>
              <a:gd name="T20" fmla="*/ 585 w 640"/>
              <a:gd name="T21" fmla="*/ 239 h 435"/>
              <a:gd name="T22" fmla="*/ 633 w 640"/>
              <a:gd name="T23" fmla="*/ 294 h 435"/>
              <a:gd name="T24" fmla="*/ 640 w 640"/>
              <a:gd name="T25" fmla="*/ 374 h 435"/>
              <a:gd name="T26" fmla="*/ 625 w 640"/>
              <a:gd name="T27" fmla="*/ 422 h 435"/>
              <a:gd name="T28" fmla="*/ 558 w 640"/>
              <a:gd name="T29" fmla="*/ 435 h 435"/>
              <a:gd name="T30" fmla="*/ 547 w 640"/>
              <a:gd name="T31" fmla="*/ 415 h 435"/>
              <a:gd name="T32" fmla="*/ 500 w 640"/>
              <a:gd name="T33" fmla="*/ 386 h 435"/>
              <a:gd name="T34" fmla="*/ 484 w 640"/>
              <a:gd name="T35" fmla="*/ 355 h 435"/>
              <a:gd name="T36" fmla="*/ 471 w 640"/>
              <a:gd name="T37" fmla="*/ 344 h 435"/>
              <a:gd name="T38" fmla="*/ 465 w 640"/>
              <a:gd name="T39" fmla="*/ 316 h 435"/>
              <a:gd name="T40" fmla="*/ 453 w 640"/>
              <a:gd name="T41" fmla="*/ 325 h 435"/>
              <a:gd name="T42" fmla="*/ 415 w 640"/>
              <a:gd name="T43" fmla="*/ 288 h 435"/>
              <a:gd name="T44" fmla="*/ 425 w 640"/>
              <a:gd name="T45" fmla="*/ 254 h 435"/>
              <a:gd name="T46" fmla="*/ 415 w 640"/>
              <a:gd name="T47" fmla="*/ 235 h 435"/>
              <a:gd name="T48" fmla="*/ 405 w 640"/>
              <a:gd name="T49" fmla="*/ 241 h 435"/>
              <a:gd name="T50" fmla="*/ 406 w 640"/>
              <a:gd name="T51" fmla="*/ 261 h 435"/>
              <a:gd name="T52" fmla="*/ 393 w 640"/>
              <a:gd name="T53" fmla="*/ 235 h 435"/>
              <a:gd name="T54" fmla="*/ 394 w 640"/>
              <a:gd name="T55" fmla="*/ 174 h 435"/>
              <a:gd name="T56" fmla="*/ 371 w 640"/>
              <a:gd name="T57" fmla="*/ 138 h 435"/>
              <a:gd name="T58" fmla="*/ 311 w 640"/>
              <a:gd name="T59" fmla="*/ 107 h 435"/>
              <a:gd name="T60" fmla="*/ 281 w 640"/>
              <a:gd name="T61" fmla="*/ 73 h 435"/>
              <a:gd name="T62" fmla="*/ 247 w 640"/>
              <a:gd name="T63" fmla="*/ 70 h 435"/>
              <a:gd name="T64" fmla="*/ 233 w 640"/>
              <a:gd name="T65" fmla="*/ 91 h 435"/>
              <a:gd name="T66" fmla="*/ 184 w 640"/>
              <a:gd name="T67" fmla="*/ 106 h 435"/>
              <a:gd name="T68" fmla="*/ 154 w 640"/>
              <a:gd name="T69" fmla="*/ 91 h 435"/>
              <a:gd name="T70" fmla="*/ 139 w 640"/>
              <a:gd name="T71" fmla="*/ 68 h 435"/>
              <a:gd name="T72" fmla="*/ 46 w 640"/>
              <a:gd name="T73" fmla="*/ 89 h 435"/>
              <a:gd name="T74" fmla="*/ 26 w 640"/>
              <a:gd name="T75" fmla="*/ 72 h 435"/>
              <a:gd name="T76" fmla="*/ 5 w 640"/>
              <a:gd name="T77" fmla="*/ 90 h 435"/>
              <a:gd name="T78" fmla="*/ 0 w 640"/>
              <a:gd name="T79" fmla="*/ 4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0" h="435">
                <a:moveTo>
                  <a:pt x="0" y="42"/>
                </a:moveTo>
                <a:lnTo>
                  <a:pt x="175" y="24"/>
                </a:lnTo>
                <a:lnTo>
                  <a:pt x="194" y="52"/>
                </a:lnTo>
                <a:lnTo>
                  <a:pt x="383" y="24"/>
                </a:lnTo>
                <a:lnTo>
                  <a:pt x="415" y="47"/>
                </a:lnTo>
                <a:lnTo>
                  <a:pt x="415" y="4"/>
                </a:lnTo>
                <a:lnTo>
                  <a:pt x="413" y="0"/>
                </a:lnTo>
                <a:lnTo>
                  <a:pt x="451" y="3"/>
                </a:lnTo>
                <a:lnTo>
                  <a:pt x="490" y="68"/>
                </a:lnTo>
                <a:lnTo>
                  <a:pt x="555" y="160"/>
                </a:lnTo>
                <a:lnTo>
                  <a:pt x="585" y="239"/>
                </a:lnTo>
                <a:lnTo>
                  <a:pt x="633" y="294"/>
                </a:lnTo>
                <a:lnTo>
                  <a:pt x="640" y="374"/>
                </a:lnTo>
                <a:lnTo>
                  <a:pt x="625" y="422"/>
                </a:lnTo>
                <a:lnTo>
                  <a:pt x="558" y="435"/>
                </a:lnTo>
                <a:lnTo>
                  <a:pt x="547" y="415"/>
                </a:lnTo>
                <a:lnTo>
                  <a:pt x="500" y="386"/>
                </a:lnTo>
                <a:lnTo>
                  <a:pt x="484" y="355"/>
                </a:lnTo>
                <a:lnTo>
                  <a:pt x="471" y="344"/>
                </a:lnTo>
                <a:lnTo>
                  <a:pt x="465" y="316"/>
                </a:lnTo>
                <a:lnTo>
                  <a:pt x="453" y="325"/>
                </a:lnTo>
                <a:lnTo>
                  <a:pt x="415" y="288"/>
                </a:lnTo>
                <a:lnTo>
                  <a:pt x="425" y="254"/>
                </a:lnTo>
                <a:lnTo>
                  <a:pt x="415" y="235"/>
                </a:lnTo>
                <a:lnTo>
                  <a:pt x="405" y="241"/>
                </a:lnTo>
                <a:lnTo>
                  <a:pt x="406" y="261"/>
                </a:lnTo>
                <a:lnTo>
                  <a:pt x="393" y="235"/>
                </a:lnTo>
                <a:lnTo>
                  <a:pt x="394" y="174"/>
                </a:lnTo>
                <a:lnTo>
                  <a:pt x="371" y="138"/>
                </a:lnTo>
                <a:lnTo>
                  <a:pt x="311" y="107"/>
                </a:lnTo>
                <a:lnTo>
                  <a:pt x="281" y="73"/>
                </a:lnTo>
                <a:lnTo>
                  <a:pt x="247" y="70"/>
                </a:lnTo>
                <a:lnTo>
                  <a:pt x="233" y="91"/>
                </a:lnTo>
                <a:lnTo>
                  <a:pt x="184" y="106"/>
                </a:lnTo>
                <a:lnTo>
                  <a:pt x="154" y="91"/>
                </a:lnTo>
                <a:lnTo>
                  <a:pt x="139" y="68"/>
                </a:lnTo>
                <a:lnTo>
                  <a:pt x="46" y="89"/>
                </a:lnTo>
                <a:lnTo>
                  <a:pt x="26" y="72"/>
                </a:lnTo>
                <a:lnTo>
                  <a:pt x="5" y="90"/>
                </a:lnTo>
                <a:lnTo>
                  <a:pt x="0" y="42"/>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445" name="Freeform 181"/>
          <p:cNvSpPr>
            <a:spLocks/>
          </p:cNvSpPr>
          <p:nvPr/>
        </p:nvSpPr>
        <p:spPr bwMode="auto">
          <a:xfrm>
            <a:off x="5947315" y="2071328"/>
            <a:ext cx="739650" cy="345578"/>
          </a:xfrm>
          <a:custGeom>
            <a:avLst/>
            <a:gdLst>
              <a:gd name="T0" fmla="*/ 0 w 372"/>
              <a:gd name="T1" fmla="*/ 90 h 162"/>
              <a:gd name="T2" fmla="*/ 84 w 372"/>
              <a:gd name="T3" fmla="*/ 0 h 162"/>
              <a:gd name="T4" fmla="*/ 69 w 372"/>
              <a:gd name="T5" fmla="*/ 37 h 162"/>
              <a:gd name="T6" fmla="*/ 79 w 372"/>
              <a:gd name="T7" fmla="*/ 48 h 162"/>
              <a:gd name="T8" fmla="*/ 107 w 372"/>
              <a:gd name="T9" fmla="*/ 34 h 162"/>
              <a:gd name="T10" fmla="*/ 164 w 372"/>
              <a:gd name="T11" fmla="*/ 56 h 162"/>
              <a:gd name="T12" fmla="*/ 189 w 372"/>
              <a:gd name="T13" fmla="*/ 37 h 162"/>
              <a:gd name="T14" fmla="*/ 264 w 372"/>
              <a:gd name="T15" fmla="*/ 26 h 162"/>
              <a:gd name="T16" fmla="*/ 279 w 372"/>
              <a:gd name="T17" fmla="*/ 49 h 162"/>
              <a:gd name="T18" fmla="*/ 310 w 372"/>
              <a:gd name="T19" fmla="*/ 44 h 162"/>
              <a:gd name="T20" fmla="*/ 368 w 372"/>
              <a:gd name="T21" fmla="*/ 68 h 162"/>
              <a:gd name="T22" fmla="*/ 372 w 372"/>
              <a:gd name="T23" fmla="*/ 85 h 162"/>
              <a:gd name="T24" fmla="*/ 309 w 372"/>
              <a:gd name="T25" fmla="*/ 101 h 162"/>
              <a:gd name="T26" fmla="*/ 290 w 372"/>
              <a:gd name="T27" fmla="*/ 90 h 162"/>
              <a:gd name="T28" fmla="*/ 257 w 372"/>
              <a:gd name="T29" fmla="*/ 94 h 162"/>
              <a:gd name="T30" fmla="*/ 219 w 372"/>
              <a:gd name="T31" fmla="*/ 116 h 162"/>
              <a:gd name="T32" fmla="*/ 204 w 372"/>
              <a:gd name="T33" fmla="*/ 117 h 162"/>
              <a:gd name="T34" fmla="*/ 190 w 372"/>
              <a:gd name="T35" fmla="*/ 101 h 162"/>
              <a:gd name="T36" fmla="*/ 169 w 372"/>
              <a:gd name="T37" fmla="*/ 161 h 162"/>
              <a:gd name="T38" fmla="*/ 145 w 372"/>
              <a:gd name="T39" fmla="*/ 162 h 162"/>
              <a:gd name="T40" fmla="*/ 135 w 372"/>
              <a:gd name="T41" fmla="*/ 139 h 162"/>
              <a:gd name="T42" fmla="*/ 85 w 372"/>
              <a:gd name="T43" fmla="*/ 128 h 162"/>
              <a:gd name="T44" fmla="*/ 61 w 372"/>
              <a:gd name="T45" fmla="*/ 110 h 162"/>
              <a:gd name="T46" fmla="*/ 20 w 372"/>
              <a:gd name="T47" fmla="*/ 116 h 162"/>
              <a:gd name="T48" fmla="*/ 0 w 372"/>
              <a:gd name="T49" fmla="*/ 9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2" h="162">
                <a:moveTo>
                  <a:pt x="0" y="90"/>
                </a:moveTo>
                <a:lnTo>
                  <a:pt x="84" y="0"/>
                </a:lnTo>
                <a:lnTo>
                  <a:pt x="69" y="37"/>
                </a:lnTo>
                <a:lnTo>
                  <a:pt x="79" y="48"/>
                </a:lnTo>
                <a:lnTo>
                  <a:pt x="107" y="34"/>
                </a:lnTo>
                <a:lnTo>
                  <a:pt x="164" y="56"/>
                </a:lnTo>
                <a:lnTo>
                  <a:pt x="189" y="37"/>
                </a:lnTo>
                <a:lnTo>
                  <a:pt x="264" y="26"/>
                </a:lnTo>
                <a:lnTo>
                  <a:pt x="279" y="49"/>
                </a:lnTo>
                <a:lnTo>
                  <a:pt x="310" y="44"/>
                </a:lnTo>
                <a:lnTo>
                  <a:pt x="368" y="68"/>
                </a:lnTo>
                <a:lnTo>
                  <a:pt x="372" y="85"/>
                </a:lnTo>
                <a:lnTo>
                  <a:pt x="309" y="101"/>
                </a:lnTo>
                <a:lnTo>
                  <a:pt x="290" y="90"/>
                </a:lnTo>
                <a:lnTo>
                  <a:pt x="257" y="94"/>
                </a:lnTo>
                <a:lnTo>
                  <a:pt x="219" y="116"/>
                </a:lnTo>
                <a:lnTo>
                  <a:pt x="204" y="117"/>
                </a:lnTo>
                <a:lnTo>
                  <a:pt x="190" y="101"/>
                </a:lnTo>
                <a:lnTo>
                  <a:pt x="169" y="161"/>
                </a:lnTo>
                <a:lnTo>
                  <a:pt x="145" y="162"/>
                </a:lnTo>
                <a:lnTo>
                  <a:pt x="135" y="139"/>
                </a:lnTo>
                <a:lnTo>
                  <a:pt x="85" y="128"/>
                </a:lnTo>
                <a:lnTo>
                  <a:pt x="61" y="110"/>
                </a:lnTo>
                <a:lnTo>
                  <a:pt x="20" y="116"/>
                </a:lnTo>
                <a:lnTo>
                  <a:pt x="0" y="90"/>
                </a:lnTo>
                <a:close/>
              </a:path>
            </a:pathLst>
          </a:custGeom>
          <a:solidFill>
            <a:srgbClr val="028E9B"/>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447" name="Freeform 185"/>
          <p:cNvSpPr>
            <a:spLocks/>
          </p:cNvSpPr>
          <p:nvPr/>
        </p:nvSpPr>
        <p:spPr bwMode="auto">
          <a:xfrm>
            <a:off x="6460299" y="2316645"/>
            <a:ext cx="530879" cy="774352"/>
          </a:xfrm>
          <a:custGeom>
            <a:avLst/>
            <a:gdLst>
              <a:gd name="T0" fmla="*/ 67 w 267"/>
              <a:gd name="T1" fmla="*/ 16 h 363"/>
              <a:gd name="T2" fmla="*/ 77 w 267"/>
              <a:gd name="T3" fmla="*/ 38 h 363"/>
              <a:gd name="T4" fmla="*/ 59 w 267"/>
              <a:gd name="T5" fmla="*/ 52 h 363"/>
              <a:gd name="T6" fmla="*/ 57 w 267"/>
              <a:gd name="T7" fmla="*/ 110 h 363"/>
              <a:gd name="T8" fmla="*/ 47 w 267"/>
              <a:gd name="T9" fmla="*/ 72 h 363"/>
              <a:gd name="T10" fmla="*/ 8 w 267"/>
              <a:gd name="T11" fmla="*/ 109 h 363"/>
              <a:gd name="T12" fmla="*/ 0 w 267"/>
              <a:gd name="T13" fmla="*/ 213 h 363"/>
              <a:gd name="T14" fmla="*/ 25 w 267"/>
              <a:gd name="T15" fmla="*/ 265 h 363"/>
              <a:gd name="T16" fmla="*/ 27 w 267"/>
              <a:gd name="T17" fmla="*/ 291 h 363"/>
              <a:gd name="T18" fmla="*/ 28 w 267"/>
              <a:gd name="T19" fmla="*/ 312 h 363"/>
              <a:gd name="T20" fmla="*/ 27 w 267"/>
              <a:gd name="T21" fmla="*/ 329 h 363"/>
              <a:gd name="T22" fmla="*/ 22 w 267"/>
              <a:gd name="T23" fmla="*/ 363 h 363"/>
              <a:gd name="T24" fmla="*/ 128 w 267"/>
              <a:gd name="T25" fmla="*/ 357 h 363"/>
              <a:gd name="T26" fmla="*/ 266 w 267"/>
              <a:gd name="T27" fmla="*/ 344 h 363"/>
              <a:gd name="T28" fmla="*/ 241 w 267"/>
              <a:gd name="T29" fmla="*/ 337 h 363"/>
              <a:gd name="T30" fmla="*/ 227 w 267"/>
              <a:gd name="T31" fmla="*/ 320 h 363"/>
              <a:gd name="T32" fmla="*/ 248 w 267"/>
              <a:gd name="T33" fmla="*/ 304 h 363"/>
              <a:gd name="T34" fmla="*/ 248 w 267"/>
              <a:gd name="T35" fmla="*/ 284 h 363"/>
              <a:gd name="T36" fmla="*/ 239 w 267"/>
              <a:gd name="T37" fmla="*/ 266 h 363"/>
              <a:gd name="T38" fmla="*/ 248 w 267"/>
              <a:gd name="T39" fmla="*/ 253 h 363"/>
              <a:gd name="T40" fmla="*/ 267 w 267"/>
              <a:gd name="T41" fmla="*/ 254 h 363"/>
              <a:gd name="T42" fmla="*/ 264 w 267"/>
              <a:gd name="T43" fmla="*/ 205 h 363"/>
              <a:gd name="T44" fmla="*/ 259 w 267"/>
              <a:gd name="T45" fmla="*/ 174 h 363"/>
              <a:gd name="T46" fmla="*/ 247 w 267"/>
              <a:gd name="T47" fmla="*/ 155 h 363"/>
              <a:gd name="T48" fmla="*/ 235 w 267"/>
              <a:gd name="T49" fmla="*/ 143 h 363"/>
              <a:gd name="T50" fmla="*/ 219 w 267"/>
              <a:gd name="T51" fmla="*/ 140 h 363"/>
              <a:gd name="T52" fmla="*/ 203 w 267"/>
              <a:gd name="T53" fmla="*/ 140 h 363"/>
              <a:gd name="T54" fmla="*/ 185 w 267"/>
              <a:gd name="T55" fmla="*/ 165 h 363"/>
              <a:gd name="T56" fmla="*/ 174 w 267"/>
              <a:gd name="T57" fmla="*/ 172 h 363"/>
              <a:gd name="T58" fmla="*/ 166 w 267"/>
              <a:gd name="T59" fmla="*/ 174 h 363"/>
              <a:gd name="T60" fmla="*/ 157 w 267"/>
              <a:gd name="T61" fmla="*/ 171 h 363"/>
              <a:gd name="T62" fmla="*/ 155 w 267"/>
              <a:gd name="T63" fmla="*/ 159 h 363"/>
              <a:gd name="T64" fmla="*/ 157 w 267"/>
              <a:gd name="T65" fmla="*/ 152 h 363"/>
              <a:gd name="T66" fmla="*/ 165 w 267"/>
              <a:gd name="T67" fmla="*/ 143 h 363"/>
              <a:gd name="T68" fmla="*/ 172 w 267"/>
              <a:gd name="T69" fmla="*/ 140 h 363"/>
              <a:gd name="T70" fmla="*/ 179 w 267"/>
              <a:gd name="T71" fmla="*/ 139 h 363"/>
              <a:gd name="T72" fmla="*/ 179 w 267"/>
              <a:gd name="T73" fmla="*/ 124 h 363"/>
              <a:gd name="T74" fmla="*/ 200 w 267"/>
              <a:gd name="T75" fmla="*/ 110 h 363"/>
              <a:gd name="T76" fmla="*/ 179 w 267"/>
              <a:gd name="T77" fmla="*/ 62 h 363"/>
              <a:gd name="T78" fmla="*/ 179 w 267"/>
              <a:gd name="T79" fmla="*/ 39 h 363"/>
              <a:gd name="T80" fmla="*/ 147 w 267"/>
              <a:gd name="T81" fmla="*/ 30 h 363"/>
              <a:gd name="T82" fmla="*/ 97 w 267"/>
              <a:gd name="T83" fmla="*/ 0 h 363"/>
              <a:gd name="T84" fmla="*/ 67 w 267"/>
              <a:gd name="T85" fmla="*/ 16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7" h="363">
                <a:moveTo>
                  <a:pt x="67" y="16"/>
                </a:moveTo>
                <a:lnTo>
                  <a:pt x="77" y="38"/>
                </a:lnTo>
                <a:lnTo>
                  <a:pt x="59" y="52"/>
                </a:lnTo>
                <a:lnTo>
                  <a:pt x="57" y="110"/>
                </a:lnTo>
                <a:lnTo>
                  <a:pt x="47" y="72"/>
                </a:lnTo>
                <a:lnTo>
                  <a:pt x="8" y="109"/>
                </a:lnTo>
                <a:lnTo>
                  <a:pt x="0" y="213"/>
                </a:lnTo>
                <a:lnTo>
                  <a:pt x="25" y="265"/>
                </a:lnTo>
                <a:lnTo>
                  <a:pt x="27" y="291"/>
                </a:lnTo>
                <a:lnTo>
                  <a:pt x="28" y="312"/>
                </a:lnTo>
                <a:lnTo>
                  <a:pt x="27" y="329"/>
                </a:lnTo>
                <a:lnTo>
                  <a:pt x="22" y="363"/>
                </a:lnTo>
                <a:lnTo>
                  <a:pt x="128" y="357"/>
                </a:lnTo>
                <a:lnTo>
                  <a:pt x="266" y="344"/>
                </a:lnTo>
                <a:lnTo>
                  <a:pt x="241" y="337"/>
                </a:lnTo>
                <a:lnTo>
                  <a:pt x="227" y="320"/>
                </a:lnTo>
                <a:lnTo>
                  <a:pt x="248" y="304"/>
                </a:lnTo>
                <a:lnTo>
                  <a:pt x="248" y="284"/>
                </a:lnTo>
                <a:lnTo>
                  <a:pt x="239" y="266"/>
                </a:lnTo>
                <a:lnTo>
                  <a:pt x="248" y="253"/>
                </a:lnTo>
                <a:lnTo>
                  <a:pt x="267" y="254"/>
                </a:lnTo>
                <a:lnTo>
                  <a:pt x="264" y="205"/>
                </a:lnTo>
                <a:lnTo>
                  <a:pt x="259" y="174"/>
                </a:lnTo>
                <a:lnTo>
                  <a:pt x="247" y="155"/>
                </a:lnTo>
                <a:lnTo>
                  <a:pt x="235" y="143"/>
                </a:lnTo>
                <a:lnTo>
                  <a:pt x="219" y="140"/>
                </a:lnTo>
                <a:lnTo>
                  <a:pt x="203" y="140"/>
                </a:lnTo>
                <a:lnTo>
                  <a:pt x="185" y="165"/>
                </a:lnTo>
                <a:lnTo>
                  <a:pt x="174" y="172"/>
                </a:lnTo>
                <a:lnTo>
                  <a:pt x="166" y="174"/>
                </a:lnTo>
                <a:lnTo>
                  <a:pt x="157" y="171"/>
                </a:lnTo>
                <a:lnTo>
                  <a:pt x="155" y="159"/>
                </a:lnTo>
                <a:lnTo>
                  <a:pt x="157" y="152"/>
                </a:lnTo>
                <a:lnTo>
                  <a:pt x="165" y="143"/>
                </a:lnTo>
                <a:lnTo>
                  <a:pt x="172" y="140"/>
                </a:lnTo>
                <a:lnTo>
                  <a:pt x="179" y="139"/>
                </a:lnTo>
                <a:lnTo>
                  <a:pt x="179" y="124"/>
                </a:lnTo>
                <a:lnTo>
                  <a:pt x="200" y="110"/>
                </a:lnTo>
                <a:lnTo>
                  <a:pt x="179" y="62"/>
                </a:lnTo>
                <a:lnTo>
                  <a:pt x="179" y="39"/>
                </a:lnTo>
                <a:lnTo>
                  <a:pt x="147" y="30"/>
                </a:lnTo>
                <a:lnTo>
                  <a:pt x="97" y="0"/>
                </a:lnTo>
                <a:lnTo>
                  <a:pt x="67" y="16"/>
                </a:lnTo>
                <a:close/>
              </a:path>
            </a:pathLst>
          </a:custGeom>
          <a:solidFill>
            <a:srgbClr val="028E9B"/>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449" name="Freeform 187"/>
          <p:cNvSpPr>
            <a:spLocks/>
          </p:cNvSpPr>
          <p:nvPr/>
        </p:nvSpPr>
        <p:spPr bwMode="auto">
          <a:xfrm>
            <a:off x="5879713" y="3001403"/>
            <a:ext cx="578598" cy="1019669"/>
          </a:xfrm>
          <a:custGeom>
            <a:avLst/>
            <a:gdLst>
              <a:gd name="T0" fmla="*/ 54 w 291"/>
              <a:gd name="T1" fmla="*/ 25 h 478"/>
              <a:gd name="T2" fmla="*/ 222 w 291"/>
              <a:gd name="T3" fmla="*/ 0 h 478"/>
              <a:gd name="T4" fmla="*/ 246 w 291"/>
              <a:gd name="T5" fmla="*/ 57 h 478"/>
              <a:gd name="T6" fmla="*/ 280 w 291"/>
              <a:gd name="T7" fmla="*/ 303 h 478"/>
              <a:gd name="T8" fmla="*/ 291 w 291"/>
              <a:gd name="T9" fmla="*/ 336 h 478"/>
              <a:gd name="T10" fmla="*/ 264 w 291"/>
              <a:gd name="T11" fmla="*/ 401 h 478"/>
              <a:gd name="T12" fmla="*/ 264 w 291"/>
              <a:gd name="T13" fmla="*/ 447 h 478"/>
              <a:gd name="T14" fmla="*/ 237 w 291"/>
              <a:gd name="T15" fmla="*/ 441 h 478"/>
              <a:gd name="T16" fmla="*/ 238 w 291"/>
              <a:gd name="T17" fmla="*/ 478 h 478"/>
              <a:gd name="T18" fmla="*/ 206 w 291"/>
              <a:gd name="T19" fmla="*/ 465 h 478"/>
              <a:gd name="T20" fmla="*/ 189 w 291"/>
              <a:gd name="T21" fmla="*/ 469 h 478"/>
              <a:gd name="T22" fmla="*/ 166 w 291"/>
              <a:gd name="T23" fmla="*/ 466 h 478"/>
              <a:gd name="T24" fmla="*/ 148 w 291"/>
              <a:gd name="T25" fmla="*/ 408 h 478"/>
              <a:gd name="T26" fmla="*/ 114 w 291"/>
              <a:gd name="T27" fmla="*/ 390 h 478"/>
              <a:gd name="T28" fmla="*/ 114 w 291"/>
              <a:gd name="T29" fmla="*/ 328 h 478"/>
              <a:gd name="T30" fmla="*/ 81 w 291"/>
              <a:gd name="T31" fmla="*/ 336 h 478"/>
              <a:gd name="T32" fmla="*/ 62 w 291"/>
              <a:gd name="T33" fmla="*/ 290 h 478"/>
              <a:gd name="T34" fmla="*/ 0 w 291"/>
              <a:gd name="T35" fmla="*/ 238 h 478"/>
              <a:gd name="T36" fmla="*/ 45 w 291"/>
              <a:gd name="T37" fmla="*/ 155 h 478"/>
              <a:gd name="T38" fmla="*/ 32 w 291"/>
              <a:gd name="T39" fmla="*/ 116 h 478"/>
              <a:gd name="T40" fmla="*/ 76 w 291"/>
              <a:gd name="T41" fmla="*/ 109 h 478"/>
              <a:gd name="T42" fmla="*/ 81 w 291"/>
              <a:gd name="T43" fmla="*/ 54 h 478"/>
              <a:gd name="T44" fmla="*/ 54 w 291"/>
              <a:gd name="T45" fmla="*/ 25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1" h="478">
                <a:moveTo>
                  <a:pt x="54" y="25"/>
                </a:moveTo>
                <a:lnTo>
                  <a:pt x="222" y="0"/>
                </a:lnTo>
                <a:lnTo>
                  <a:pt x="246" y="57"/>
                </a:lnTo>
                <a:lnTo>
                  <a:pt x="280" y="303"/>
                </a:lnTo>
                <a:lnTo>
                  <a:pt x="291" y="336"/>
                </a:lnTo>
                <a:lnTo>
                  <a:pt x="264" y="401"/>
                </a:lnTo>
                <a:lnTo>
                  <a:pt x="264" y="447"/>
                </a:lnTo>
                <a:lnTo>
                  <a:pt x="237" y="441"/>
                </a:lnTo>
                <a:lnTo>
                  <a:pt x="238" y="478"/>
                </a:lnTo>
                <a:lnTo>
                  <a:pt x="206" y="465"/>
                </a:lnTo>
                <a:lnTo>
                  <a:pt x="189" y="469"/>
                </a:lnTo>
                <a:lnTo>
                  <a:pt x="166" y="466"/>
                </a:lnTo>
                <a:lnTo>
                  <a:pt x="148" y="408"/>
                </a:lnTo>
                <a:lnTo>
                  <a:pt x="114" y="390"/>
                </a:lnTo>
                <a:lnTo>
                  <a:pt x="114" y="328"/>
                </a:lnTo>
                <a:lnTo>
                  <a:pt x="81" y="336"/>
                </a:lnTo>
                <a:lnTo>
                  <a:pt x="62" y="290"/>
                </a:lnTo>
                <a:lnTo>
                  <a:pt x="0" y="238"/>
                </a:lnTo>
                <a:lnTo>
                  <a:pt x="45" y="155"/>
                </a:lnTo>
                <a:lnTo>
                  <a:pt x="32" y="116"/>
                </a:lnTo>
                <a:lnTo>
                  <a:pt x="76" y="109"/>
                </a:lnTo>
                <a:lnTo>
                  <a:pt x="81" y="54"/>
                </a:lnTo>
                <a:lnTo>
                  <a:pt x="54" y="25"/>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453" name="Freeform 191"/>
          <p:cNvSpPr>
            <a:spLocks/>
          </p:cNvSpPr>
          <p:nvPr/>
        </p:nvSpPr>
        <p:spPr bwMode="auto">
          <a:xfrm>
            <a:off x="6716790" y="2920341"/>
            <a:ext cx="578598" cy="701823"/>
          </a:xfrm>
          <a:custGeom>
            <a:avLst/>
            <a:gdLst>
              <a:gd name="T0" fmla="*/ 0 w 291"/>
              <a:gd name="T1" fmla="*/ 72 h 329"/>
              <a:gd name="T2" fmla="*/ 132 w 291"/>
              <a:gd name="T3" fmla="*/ 59 h 329"/>
              <a:gd name="T4" fmla="*/ 159 w 291"/>
              <a:gd name="T5" fmla="*/ 64 h 329"/>
              <a:gd name="T6" fmla="*/ 220 w 291"/>
              <a:gd name="T7" fmla="*/ 38 h 329"/>
              <a:gd name="T8" fmla="*/ 234 w 291"/>
              <a:gd name="T9" fmla="*/ 11 h 329"/>
              <a:gd name="T10" fmla="*/ 271 w 291"/>
              <a:gd name="T11" fmla="*/ 0 h 329"/>
              <a:gd name="T12" fmla="*/ 291 w 291"/>
              <a:gd name="T13" fmla="*/ 122 h 329"/>
              <a:gd name="T14" fmla="*/ 276 w 291"/>
              <a:gd name="T15" fmla="*/ 136 h 329"/>
              <a:gd name="T16" fmla="*/ 281 w 291"/>
              <a:gd name="T17" fmla="*/ 224 h 329"/>
              <a:gd name="T18" fmla="*/ 251 w 291"/>
              <a:gd name="T19" fmla="*/ 231 h 329"/>
              <a:gd name="T20" fmla="*/ 234 w 291"/>
              <a:gd name="T21" fmla="*/ 280 h 329"/>
              <a:gd name="T22" fmla="*/ 212 w 291"/>
              <a:gd name="T23" fmla="*/ 273 h 329"/>
              <a:gd name="T24" fmla="*/ 205 w 291"/>
              <a:gd name="T25" fmla="*/ 329 h 329"/>
              <a:gd name="T26" fmla="*/ 172 w 291"/>
              <a:gd name="T27" fmla="*/ 306 h 329"/>
              <a:gd name="T28" fmla="*/ 107 w 291"/>
              <a:gd name="T29" fmla="*/ 321 h 329"/>
              <a:gd name="T30" fmla="*/ 80 w 291"/>
              <a:gd name="T31" fmla="*/ 300 h 329"/>
              <a:gd name="T32" fmla="*/ 43 w 291"/>
              <a:gd name="T33" fmla="*/ 299 h 329"/>
              <a:gd name="T34" fmla="*/ 24 w 291"/>
              <a:gd name="T35" fmla="*/ 205 h 329"/>
              <a:gd name="T36" fmla="*/ 0 w 291"/>
              <a:gd name="T37" fmla="*/ 7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1" h="329">
                <a:moveTo>
                  <a:pt x="0" y="72"/>
                </a:moveTo>
                <a:lnTo>
                  <a:pt x="132" y="59"/>
                </a:lnTo>
                <a:lnTo>
                  <a:pt x="159" y="64"/>
                </a:lnTo>
                <a:lnTo>
                  <a:pt x="220" y="38"/>
                </a:lnTo>
                <a:lnTo>
                  <a:pt x="234" y="11"/>
                </a:lnTo>
                <a:lnTo>
                  <a:pt x="271" y="0"/>
                </a:lnTo>
                <a:lnTo>
                  <a:pt x="291" y="122"/>
                </a:lnTo>
                <a:lnTo>
                  <a:pt x="276" y="136"/>
                </a:lnTo>
                <a:lnTo>
                  <a:pt x="281" y="224"/>
                </a:lnTo>
                <a:lnTo>
                  <a:pt x="251" y="231"/>
                </a:lnTo>
                <a:lnTo>
                  <a:pt x="234" y="280"/>
                </a:lnTo>
                <a:lnTo>
                  <a:pt x="212" y="273"/>
                </a:lnTo>
                <a:lnTo>
                  <a:pt x="205" y="329"/>
                </a:lnTo>
                <a:lnTo>
                  <a:pt x="172" y="306"/>
                </a:lnTo>
                <a:lnTo>
                  <a:pt x="107" y="321"/>
                </a:lnTo>
                <a:lnTo>
                  <a:pt x="80" y="300"/>
                </a:lnTo>
                <a:lnTo>
                  <a:pt x="43" y="299"/>
                </a:lnTo>
                <a:lnTo>
                  <a:pt x="24" y="205"/>
                </a:lnTo>
                <a:lnTo>
                  <a:pt x="0" y="72"/>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455" name="Freeform 193"/>
          <p:cNvSpPr>
            <a:spLocks/>
          </p:cNvSpPr>
          <p:nvPr/>
        </p:nvSpPr>
        <p:spPr bwMode="auto">
          <a:xfrm>
            <a:off x="6193865" y="3528458"/>
            <a:ext cx="1016025" cy="650615"/>
          </a:xfrm>
          <a:custGeom>
            <a:avLst/>
            <a:gdLst>
              <a:gd name="T0" fmla="*/ 0 w 511"/>
              <a:gd name="T1" fmla="*/ 281 h 281"/>
              <a:gd name="T2" fmla="*/ 123 w 511"/>
              <a:gd name="T3" fmla="*/ 263 h 281"/>
              <a:gd name="T4" fmla="*/ 123 w 511"/>
              <a:gd name="T5" fmla="*/ 251 h 281"/>
              <a:gd name="T6" fmla="*/ 425 w 511"/>
              <a:gd name="T7" fmla="*/ 211 h 281"/>
              <a:gd name="T8" fmla="*/ 430 w 511"/>
              <a:gd name="T9" fmla="*/ 189 h 281"/>
              <a:gd name="T10" fmla="*/ 473 w 511"/>
              <a:gd name="T11" fmla="*/ 173 h 281"/>
              <a:gd name="T12" fmla="*/ 478 w 511"/>
              <a:gd name="T13" fmla="*/ 151 h 281"/>
              <a:gd name="T14" fmla="*/ 497 w 511"/>
              <a:gd name="T15" fmla="*/ 143 h 281"/>
              <a:gd name="T16" fmla="*/ 511 w 511"/>
              <a:gd name="T17" fmla="*/ 110 h 281"/>
              <a:gd name="T18" fmla="*/ 470 w 511"/>
              <a:gd name="T19" fmla="*/ 76 h 281"/>
              <a:gd name="T20" fmla="*/ 462 w 511"/>
              <a:gd name="T21" fmla="*/ 30 h 281"/>
              <a:gd name="T22" fmla="*/ 430 w 511"/>
              <a:gd name="T23" fmla="*/ 8 h 281"/>
              <a:gd name="T24" fmla="*/ 362 w 511"/>
              <a:gd name="T25" fmla="*/ 21 h 281"/>
              <a:gd name="T26" fmla="*/ 331 w 511"/>
              <a:gd name="T27" fmla="*/ 1 h 281"/>
              <a:gd name="T28" fmla="*/ 301 w 511"/>
              <a:gd name="T29" fmla="*/ 0 h 281"/>
              <a:gd name="T30" fmla="*/ 307 w 511"/>
              <a:gd name="T31" fmla="*/ 30 h 281"/>
              <a:gd name="T32" fmla="*/ 265 w 511"/>
              <a:gd name="T33" fmla="*/ 46 h 281"/>
              <a:gd name="T34" fmla="*/ 238 w 511"/>
              <a:gd name="T35" fmla="*/ 117 h 281"/>
              <a:gd name="T36" fmla="*/ 200 w 511"/>
              <a:gd name="T37" fmla="*/ 105 h 281"/>
              <a:gd name="T38" fmla="*/ 154 w 511"/>
              <a:gd name="T39" fmla="*/ 132 h 281"/>
              <a:gd name="T40" fmla="*/ 96 w 511"/>
              <a:gd name="T41" fmla="*/ 141 h 281"/>
              <a:gd name="T42" fmla="*/ 96 w 511"/>
              <a:gd name="T43" fmla="*/ 181 h 281"/>
              <a:gd name="T44" fmla="*/ 70 w 511"/>
              <a:gd name="T45" fmla="*/ 180 h 281"/>
              <a:gd name="T46" fmla="*/ 71 w 511"/>
              <a:gd name="T47" fmla="*/ 214 h 281"/>
              <a:gd name="T48" fmla="*/ 40 w 511"/>
              <a:gd name="T49" fmla="*/ 201 h 281"/>
              <a:gd name="T50" fmla="*/ 23 w 511"/>
              <a:gd name="T51" fmla="*/ 208 h 281"/>
              <a:gd name="T52" fmla="*/ 38 w 511"/>
              <a:gd name="T53" fmla="*/ 230 h 281"/>
              <a:gd name="T54" fmla="*/ 7 w 511"/>
              <a:gd name="T55" fmla="*/ 262 h 281"/>
              <a:gd name="T56" fmla="*/ 0 w 511"/>
              <a:gd name="T5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1" h="281">
                <a:moveTo>
                  <a:pt x="0" y="281"/>
                </a:moveTo>
                <a:lnTo>
                  <a:pt x="123" y="263"/>
                </a:lnTo>
                <a:lnTo>
                  <a:pt x="123" y="251"/>
                </a:lnTo>
                <a:lnTo>
                  <a:pt x="425" y="211"/>
                </a:lnTo>
                <a:lnTo>
                  <a:pt x="430" y="189"/>
                </a:lnTo>
                <a:lnTo>
                  <a:pt x="473" y="173"/>
                </a:lnTo>
                <a:lnTo>
                  <a:pt x="478" y="151"/>
                </a:lnTo>
                <a:lnTo>
                  <a:pt x="497" y="143"/>
                </a:lnTo>
                <a:lnTo>
                  <a:pt x="511" y="110"/>
                </a:lnTo>
                <a:lnTo>
                  <a:pt x="470" y="76"/>
                </a:lnTo>
                <a:lnTo>
                  <a:pt x="462" y="30"/>
                </a:lnTo>
                <a:lnTo>
                  <a:pt x="430" y="8"/>
                </a:lnTo>
                <a:lnTo>
                  <a:pt x="362" y="21"/>
                </a:lnTo>
                <a:lnTo>
                  <a:pt x="331" y="1"/>
                </a:lnTo>
                <a:lnTo>
                  <a:pt x="301" y="0"/>
                </a:lnTo>
                <a:lnTo>
                  <a:pt x="307" y="30"/>
                </a:lnTo>
                <a:lnTo>
                  <a:pt x="265" y="46"/>
                </a:lnTo>
                <a:lnTo>
                  <a:pt x="238" y="117"/>
                </a:lnTo>
                <a:lnTo>
                  <a:pt x="200" y="105"/>
                </a:lnTo>
                <a:lnTo>
                  <a:pt x="154" y="132"/>
                </a:lnTo>
                <a:lnTo>
                  <a:pt x="96" y="141"/>
                </a:lnTo>
                <a:lnTo>
                  <a:pt x="96" y="181"/>
                </a:lnTo>
                <a:lnTo>
                  <a:pt x="70" y="180"/>
                </a:lnTo>
                <a:lnTo>
                  <a:pt x="71" y="214"/>
                </a:lnTo>
                <a:lnTo>
                  <a:pt x="40" y="201"/>
                </a:lnTo>
                <a:lnTo>
                  <a:pt x="23" y="208"/>
                </a:lnTo>
                <a:lnTo>
                  <a:pt x="38" y="230"/>
                </a:lnTo>
                <a:lnTo>
                  <a:pt x="7" y="262"/>
                </a:lnTo>
                <a:lnTo>
                  <a:pt x="0" y="281"/>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461" name="Freeform 199"/>
          <p:cNvSpPr>
            <a:spLocks/>
          </p:cNvSpPr>
          <p:nvPr/>
        </p:nvSpPr>
        <p:spPr bwMode="auto">
          <a:xfrm>
            <a:off x="7003106" y="3767220"/>
            <a:ext cx="1169125" cy="558898"/>
          </a:xfrm>
          <a:custGeom>
            <a:avLst/>
            <a:gdLst>
              <a:gd name="T0" fmla="*/ 20 w 588"/>
              <a:gd name="T1" fmla="*/ 193 h 262"/>
              <a:gd name="T2" fmla="*/ 0 w 588"/>
              <a:gd name="T3" fmla="*/ 249 h 262"/>
              <a:gd name="T4" fmla="*/ 76 w 588"/>
              <a:gd name="T5" fmla="*/ 242 h 262"/>
              <a:gd name="T6" fmla="*/ 106 w 588"/>
              <a:gd name="T7" fmla="*/ 216 h 262"/>
              <a:gd name="T8" fmla="*/ 210 w 588"/>
              <a:gd name="T9" fmla="*/ 189 h 262"/>
              <a:gd name="T10" fmla="*/ 238 w 588"/>
              <a:gd name="T11" fmla="*/ 204 h 262"/>
              <a:gd name="T12" fmla="*/ 307 w 588"/>
              <a:gd name="T13" fmla="*/ 193 h 262"/>
              <a:gd name="T14" fmla="*/ 307 w 588"/>
              <a:gd name="T15" fmla="*/ 197 h 262"/>
              <a:gd name="T16" fmla="*/ 409 w 588"/>
              <a:gd name="T17" fmla="*/ 262 h 262"/>
              <a:gd name="T18" fmla="*/ 468 w 588"/>
              <a:gd name="T19" fmla="*/ 243 h 262"/>
              <a:gd name="T20" fmla="*/ 501 w 588"/>
              <a:gd name="T21" fmla="*/ 171 h 262"/>
              <a:gd name="T22" fmla="*/ 560 w 588"/>
              <a:gd name="T23" fmla="*/ 150 h 262"/>
              <a:gd name="T24" fmla="*/ 588 w 588"/>
              <a:gd name="T25" fmla="*/ 98 h 262"/>
              <a:gd name="T26" fmla="*/ 586 w 588"/>
              <a:gd name="T27" fmla="*/ 34 h 262"/>
              <a:gd name="T28" fmla="*/ 578 w 588"/>
              <a:gd name="T29" fmla="*/ 87 h 262"/>
              <a:gd name="T30" fmla="*/ 547 w 588"/>
              <a:gd name="T31" fmla="*/ 131 h 262"/>
              <a:gd name="T32" fmla="*/ 534 w 588"/>
              <a:gd name="T33" fmla="*/ 128 h 262"/>
              <a:gd name="T34" fmla="*/ 490 w 588"/>
              <a:gd name="T35" fmla="*/ 139 h 262"/>
              <a:gd name="T36" fmla="*/ 490 w 588"/>
              <a:gd name="T37" fmla="*/ 125 h 262"/>
              <a:gd name="T38" fmla="*/ 534 w 588"/>
              <a:gd name="T39" fmla="*/ 111 h 262"/>
              <a:gd name="T40" fmla="*/ 494 w 588"/>
              <a:gd name="T41" fmla="*/ 106 h 262"/>
              <a:gd name="T42" fmla="*/ 539 w 588"/>
              <a:gd name="T43" fmla="*/ 92 h 262"/>
              <a:gd name="T44" fmla="*/ 556 w 588"/>
              <a:gd name="T45" fmla="*/ 99 h 262"/>
              <a:gd name="T46" fmla="*/ 565 w 588"/>
              <a:gd name="T47" fmla="*/ 49 h 262"/>
              <a:gd name="T48" fmla="*/ 554 w 588"/>
              <a:gd name="T49" fmla="*/ 37 h 262"/>
              <a:gd name="T50" fmla="*/ 500 w 588"/>
              <a:gd name="T51" fmla="*/ 57 h 262"/>
              <a:gd name="T52" fmla="*/ 501 w 588"/>
              <a:gd name="T53" fmla="*/ 26 h 262"/>
              <a:gd name="T54" fmla="*/ 523 w 588"/>
              <a:gd name="T55" fmla="*/ 35 h 262"/>
              <a:gd name="T56" fmla="*/ 554 w 588"/>
              <a:gd name="T57" fmla="*/ 12 h 262"/>
              <a:gd name="T58" fmla="*/ 537 w 588"/>
              <a:gd name="T59" fmla="*/ 0 h 262"/>
              <a:gd name="T60" fmla="*/ 363 w 588"/>
              <a:gd name="T61" fmla="*/ 41 h 262"/>
              <a:gd name="T62" fmla="*/ 147 w 588"/>
              <a:gd name="T63" fmla="*/ 85 h 262"/>
              <a:gd name="T64" fmla="*/ 49 w 588"/>
              <a:gd name="T65" fmla="*/ 192 h 262"/>
              <a:gd name="T66" fmla="*/ 20 w 588"/>
              <a:gd name="T67" fmla="*/ 19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8" h="262">
                <a:moveTo>
                  <a:pt x="20" y="193"/>
                </a:moveTo>
                <a:lnTo>
                  <a:pt x="0" y="249"/>
                </a:lnTo>
                <a:lnTo>
                  <a:pt x="76" y="242"/>
                </a:lnTo>
                <a:lnTo>
                  <a:pt x="106" y="216"/>
                </a:lnTo>
                <a:lnTo>
                  <a:pt x="210" y="189"/>
                </a:lnTo>
                <a:lnTo>
                  <a:pt x="238" y="204"/>
                </a:lnTo>
                <a:lnTo>
                  <a:pt x="307" y="193"/>
                </a:lnTo>
                <a:lnTo>
                  <a:pt x="307" y="197"/>
                </a:lnTo>
                <a:lnTo>
                  <a:pt x="409" y="262"/>
                </a:lnTo>
                <a:lnTo>
                  <a:pt x="468" y="243"/>
                </a:lnTo>
                <a:lnTo>
                  <a:pt x="501" y="171"/>
                </a:lnTo>
                <a:lnTo>
                  <a:pt x="560" y="150"/>
                </a:lnTo>
                <a:lnTo>
                  <a:pt x="588" y="98"/>
                </a:lnTo>
                <a:lnTo>
                  <a:pt x="586" y="34"/>
                </a:lnTo>
                <a:lnTo>
                  <a:pt x="578" y="87"/>
                </a:lnTo>
                <a:lnTo>
                  <a:pt x="547" y="131"/>
                </a:lnTo>
                <a:lnTo>
                  <a:pt x="534" y="128"/>
                </a:lnTo>
                <a:lnTo>
                  <a:pt x="490" y="139"/>
                </a:lnTo>
                <a:lnTo>
                  <a:pt x="490" y="125"/>
                </a:lnTo>
                <a:lnTo>
                  <a:pt x="534" y="111"/>
                </a:lnTo>
                <a:lnTo>
                  <a:pt x="494" y="106"/>
                </a:lnTo>
                <a:lnTo>
                  <a:pt x="539" y="92"/>
                </a:lnTo>
                <a:lnTo>
                  <a:pt x="556" y="99"/>
                </a:lnTo>
                <a:lnTo>
                  <a:pt x="565" y="49"/>
                </a:lnTo>
                <a:lnTo>
                  <a:pt x="554" y="37"/>
                </a:lnTo>
                <a:lnTo>
                  <a:pt x="500" y="57"/>
                </a:lnTo>
                <a:lnTo>
                  <a:pt x="501" y="26"/>
                </a:lnTo>
                <a:lnTo>
                  <a:pt x="523" y="35"/>
                </a:lnTo>
                <a:lnTo>
                  <a:pt x="554" y="12"/>
                </a:lnTo>
                <a:lnTo>
                  <a:pt x="537" y="0"/>
                </a:lnTo>
                <a:lnTo>
                  <a:pt x="363" y="41"/>
                </a:lnTo>
                <a:lnTo>
                  <a:pt x="147" y="85"/>
                </a:lnTo>
                <a:lnTo>
                  <a:pt x="49" y="192"/>
                </a:lnTo>
                <a:lnTo>
                  <a:pt x="20" y="193"/>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463" name="Freeform 201"/>
          <p:cNvSpPr>
            <a:spLocks/>
          </p:cNvSpPr>
          <p:nvPr/>
        </p:nvSpPr>
        <p:spPr bwMode="auto">
          <a:xfrm>
            <a:off x="7116440" y="3174191"/>
            <a:ext cx="588539" cy="663425"/>
          </a:xfrm>
          <a:custGeom>
            <a:avLst/>
            <a:gdLst>
              <a:gd name="T0" fmla="*/ 30 w 296"/>
              <a:gd name="T1" fmla="*/ 163 h 311"/>
              <a:gd name="T2" fmla="*/ 7 w 296"/>
              <a:gd name="T3" fmla="*/ 155 h 311"/>
              <a:gd name="T4" fmla="*/ 0 w 296"/>
              <a:gd name="T5" fmla="*/ 205 h 311"/>
              <a:gd name="T6" fmla="*/ 7 w 296"/>
              <a:gd name="T7" fmla="*/ 257 h 311"/>
              <a:gd name="T8" fmla="*/ 50 w 296"/>
              <a:gd name="T9" fmla="*/ 293 h 311"/>
              <a:gd name="T10" fmla="*/ 61 w 296"/>
              <a:gd name="T11" fmla="*/ 311 h 311"/>
              <a:gd name="T12" fmla="*/ 115 w 296"/>
              <a:gd name="T13" fmla="*/ 293 h 311"/>
              <a:gd name="T14" fmla="*/ 180 w 296"/>
              <a:gd name="T15" fmla="*/ 250 h 311"/>
              <a:gd name="T16" fmla="*/ 199 w 296"/>
              <a:gd name="T17" fmla="*/ 160 h 311"/>
              <a:gd name="T18" fmla="*/ 240 w 296"/>
              <a:gd name="T19" fmla="*/ 135 h 311"/>
              <a:gd name="T20" fmla="*/ 263 w 296"/>
              <a:gd name="T21" fmla="*/ 80 h 311"/>
              <a:gd name="T22" fmla="*/ 296 w 296"/>
              <a:gd name="T23" fmla="*/ 66 h 311"/>
              <a:gd name="T24" fmla="*/ 253 w 296"/>
              <a:gd name="T25" fmla="*/ 57 h 311"/>
              <a:gd name="T26" fmla="*/ 179 w 296"/>
              <a:gd name="T27" fmla="*/ 98 h 311"/>
              <a:gd name="T28" fmla="*/ 167 w 296"/>
              <a:gd name="T29" fmla="*/ 58 h 311"/>
              <a:gd name="T30" fmla="*/ 103 w 296"/>
              <a:gd name="T31" fmla="*/ 63 h 311"/>
              <a:gd name="T32" fmla="*/ 87 w 296"/>
              <a:gd name="T33" fmla="*/ 0 h 311"/>
              <a:gd name="T34" fmla="*/ 71 w 296"/>
              <a:gd name="T35" fmla="*/ 17 h 311"/>
              <a:gd name="T36" fmla="*/ 76 w 296"/>
              <a:gd name="T37" fmla="*/ 106 h 311"/>
              <a:gd name="T38" fmla="*/ 47 w 296"/>
              <a:gd name="T39" fmla="*/ 113 h 311"/>
              <a:gd name="T40" fmla="*/ 30 w 296"/>
              <a:gd name="T41" fmla="*/ 163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6" h="311">
                <a:moveTo>
                  <a:pt x="30" y="163"/>
                </a:moveTo>
                <a:lnTo>
                  <a:pt x="7" y="155"/>
                </a:lnTo>
                <a:lnTo>
                  <a:pt x="0" y="205"/>
                </a:lnTo>
                <a:lnTo>
                  <a:pt x="7" y="257"/>
                </a:lnTo>
                <a:lnTo>
                  <a:pt x="50" y="293"/>
                </a:lnTo>
                <a:lnTo>
                  <a:pt x="61" y="311"/>
                </a:lnTo>
                <a:lnTo>
                  <a:pt x="115" y="293"/>
                </a:lnTo>
                <a:lnTo>
                  <a:pt x="180" y="250"/>
                </a:lnTo>
                <a:lnTo>
                  <a:pt x="199" y="160"/>
                </a:lnTo>
                <a:lnTo>
                  <a:pt x="240" y="135"/>
                </a:lnTo>
                <a:lnTo>
                  <a:pt x="263" y="80"/>
                </a:lnTo>
                <a:lnTo>
                  <a:pt x="296" y="66"/>
                </a:lnTo>
                <a:lnTo>
                  <a:pt x="253" y="57"/>
                </a:lnTo>
                <a:lnTo>
                  <a:pt x="179" y="98"/>
                </a:lnTo>
                <a:lnTo>
                  <a:pt x="167" y="58"/>
                </a:lnTo>
                <a:lnTo>
                  <a:pt x="103" y="63"/>
                </a:lnTo>
                <a:lnTo>
                  <a:pt x="87" y="0"/>
                </a:lnTo>
                <a:lnTo>
                  <a:pt x="71" y="17"/>
                </a:lnTo>
                <a:lnTo>
                  <a:pt x="76" y="106"/>
                </a:lnTo>
                <a:lnTo>
                  <a:pt x="47" y="113"/>
                </a:lnTo>
                <a:lnTo>
                  <a:pt x="30" y="163"/>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209" name="Freeform 203"/>
          <p:cNvSpPr>
            <a:spLocks/>
          </p:cNvSpPr>
          <p:nvPr/>
        </p:nvSpPr>
        <p:spPr bwMode="auto">
          <a:xfrm>
            <a:off x="7953517" y="3184857"/>
            <a:ext cx="161053" cy="221853"/>
          </a:xfrm>
          <a:custGeom>
            <a:avLst/>
            <a:gdLst>
              <a:gd name="T0" fmla="*/ 0 w 81"/>
              <a:gd name="T1" fmla="*/ 6 h 104"/>
              <a:gd name="T2" fmla="*/ 17 w 81"/>
              <a:gd name="T3" fmla="*/ 0 h 104"/>
              <a:gd name="T4" fmla="*/ 54 w 81"/>
              <a:gd name="T5" fmla="*/ 23 h 104"/>
              <a:gd name="T6" fmla="*/ 54 w 81"/>
              <a:gd name="T7" fmla="*/ 46 h 104"/>
              <a:gd name="T8" fmla="*/ 80 w 81"/>
              <a:gd name="T9" fmla="*/ 62 h 104"/>
              <a:gd name="T10" fmla="*/ 81 w 81"/>
              <a:gd name="T11" fmla="*/ 92 h 104"/>
              <a:gd name="T12" fmla="*/ 39 w 81"/>
              <a:gd name="T13" fmla="*/ 104 h 104"/>
              <a:gd name="T14" fmla="*/ 0 w 81"/>
              <a:gd name="T15" fmla="*/ 6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0" y="6"/>
                </a:moveTo>
                <a:lnTo>
                  <a:pt x="17" y="0"/>
                </a:lnTo>
                <a:lnTo>
                  <a:pt x="54" y="23"/>
                </a:lnTo>
                <a:lnTo>
                  <a:pt x="54" y="46"/>
                </a:lnTo>
                <a:lnTo>
                  <a:pt x="80" y="62"/>
                </a:lnTo>
                <a:lnTo>
                  <a:pt x="81" y="92"/>
                </a:lnTo>
                <a:lnTo>
                  <a:pt x="39" y="104"/>
                </a:lnTo>
                <a:lnTo>
                  <a:pt x="0" y="6"/>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 name="Freeform 206"/>
          <p:cNvSpPr>
            <a:spLocks/>
          </p:cNvSpPr>
          <p:nvPr/>
        </p:nvSpPr>
        <p:spPr bwMode="auto">
          <a:xfrm>
            <a:off x="7963459" y="2828613"/>
            <a:ext cx="208773" cy="437307"/>
          </a:xfrm>
          <a:custGeom>
            <a:avLst/>
            <a:gdLst>
              <a:gd name="T0" fmla="*/ 18 w 105"/>
              <a:gd name="T1" fmla="*/ 1 h 205"/>
              <a:gd name="T2" fmla="*/ 42 w 105"/>
              <a:gd name="T3" fmla="*/ 0 h 205"/>
              <a:gd name="T4" fmla="*/ 93 w 105"/>
              <a:gd name="T5" fmla="*/ 30 h 205"/>
              <a:gd name="T6" fmla="*/ 86 w 105"/>
              <a:gd name="T7" fmla="*/ 56 h 205"/>
              <a:gd name="T8" fmla="*/ 103 w 105"/>
              <a:gd name="T9" fmla="*/ 71 h 205"/>
              <a:gd name="T10" fmla="*/ 105 w 105"/>
              <a:gd name="T11" fmla="*/ 167 h 205"/>
              <a:gd name="T12" fmla="*/ 87 w 105"/>
              <a:gd name="T13" fmla="*/ 205 h 205"/>
              <a:gd name="T14" fmla="*/ 67 w 105"/>
              <a:gd name="T15" fmla="*/ 191 h 205"/>
              <a:gd name="T16" fmla="*/ 46 w 105"/>
              <a:gd name="T17" fmla="*/ 190 h 205"/>
              <a:gd name="T18" fmla="*/ 10 w 105"/>
              <a:gd name="T19" fmla="*/ 170 h 205"/>
              <a:gd name="T20" fmla="*/ 37 w 105"/>
              <a:gd name="T21" fmla="*/ 108 h 205"/>
              <a:gd name="T22" fmla="*/ 0 w 105"/>
              <a:gd name="T23" fmla="*/ 79 h 205"/>
              <a:gd name="T24" fmla="*/ 18 w 105"/>
              <a:gd name="T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205">
                <a:moveTo>
                  <a:pt x="18" y="1"/>
                </a:moveTo>
                <a:lnTo>
                  <a:pt x="42" y="0"/>
                </a:lnTo>
                <a:lnTo>
                  <a:pt x="93" y="30"/>
                </a:lnTo>
                <a:lnTo>
                  <a:pt x="86" y="56"/>
                </a:lnTo>
                <a:lnTo>
                  <a:pt x="103" y="71"/>
                </a:lnTo>
                <a:lnTo>
                  <a:pt x="105" y="167"/>
                </a:lnTo>
                <a:lnTo>
                  <a:pt x="87" y="205"/>
                </a:lnTo>
                <a:lnTo>
                  <a:pt x="67" y="191"/>
                </a:lnTo>
                <a:lnTo>
                  <a:pt x="46" y="190"/>
                </a:lnTo>
                <a:lnTo>
                  <a:pt x="10" y="170"/>
                </a:lnTo>
                <a:lnTo>
                  <a:pt x="37" y="108"/>
                </a:lnTo>
                <a:lnTo>
                  <a:pt x="0" y="79"/>
                </a:lnTo>
                <a:lnTo>
                  <a:pt x="18" y="1"/>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0" name="Freeform 208"/>
          <p:cNvSpPr>
            <a:spLocks/>
          </p:cNvSpPr>
          <p:nvPr/>
        </p:nvSpPr>
        <p:spPr bwMode="auto">
          <a:xfrm>
            <a:off x="7993283" y="2081994"/>
            <a:ext cx="236187" cy="458639"/>
          </a:xfrm>
          <a:custGeom>
            <a:avLst/>
            <a:gdLst>
              <a:gd name="T0" fmla="*/ 0 w 114"/>
              <a:gd name="T1" fmla="*/ 22 h 215"/>
              <a:gd name="T2" fmla="*/ 82 w 114"/>
              <a:gd name="T3" fmla="*/ 0 h 215"/>
              <a:gd name="T4" fmla="*/ 114 w 114"/>
              <a:gd name="T5" fmla="*/ 59 h 215"/>
              <a:gd name="T6" fmla="*/ 97 w 114"/>
              <a:gd name="T7" fmla="*/ 74 h 215"/>
              <a:gd name="T8" fmla="*/ 104 w 114"/>
              <a:gd name="T9" fmla="*/ 203 h 215"/>
              <a:gd name="T10" fmla="*/ 56 w 114"/>
              <a:gd name="T11" fmla="*/ 215 h 215"/>
              <a:gd name="T12" fmla="*/ 33 w 114"/>
              <a:gd name="T13" fmla="*/ 161 h 215"/>
              <a:gd name="T14" fmla="*/ 32 w 114"/>
              <a:gd name="T15" fmla="*/ 97 h 215"/>
              <a:gd name="T16" fmla="*/ 11 w 114"/>
              <a:gd name="T17" fmla="*/ 78 h 215"/>
              <a:gd name="T18" fmla="*/ 0 w 114"/>
              <a:gd name="T19" fmla="*/ 22 h 215"/>
              <a:gd name="connsiteX0" fmla="*/ 0 w 10000"/>
              <a:gd name="connsiteY0" fmla="*/ 1023 h 10000"/>
              <a:gd name="connsiteX1" fmla="*/ 7193 w 10000"/>
              <a:gd name="connsiteY1" fmla="*/ 0 h 10000"/>
              <a:gd name="connsiteX2" fmla="*/ 10000 w 10000"/>
              <a:gd name="connsiteY2" fmla="*/ 2744 h 10000"/>
              <a:gd name="connsiteX3" fmla="*/ 8509 w 10000"/>
              <a:gd name="connsiteY3" fmla="*/ 3442 h 10000"/>
              <a:gd name="connsiteX4" fmla="*/ 9543 w 10000"/>
              <a:gd name="connsiteY4" fmla="*/ 9553 h 10000"/>
              <a:gd name="connsiteX5" fmla="*/ 4912 w 10000"/>
              <a:gd name="connsiteY5" fmla="*/ 10000 h 10000"/>
              <a:gd name="connsiteX6" fmla="*/ 2895 w 10000"/>
              <a:gd name="connsiteY6" fmla="*/ 7488 h 10000"/>
              <a:gd name="connsiteX7" fmla="*/ 2807 w 10000"/>
              <a:gd name="connsiteY7" fmla="*/ 4512 h 10000"/>
              <a:gd name="connsiteX8" fmla="*/ 965 w 10000"/>
              <a:gd name="connsiteY8" fmla="*/ 3628 h 10000"/>
              <a:gd name="connsiteX9" fmla="*/ 0 w 10000"/>
              <a:gd name="connsiteY9" fmla="*/ 1023 h 10000"/>
              <a:gd name="connsiteX0" fmla="*/ 0 w 10420"/>
              <a:gd name="connsiteY0" fmla="*/ 1023 h 10000"/>
              <a:gd name="connsiteX1" fmla="*/ 7193 w 10420"/>
              <a:gd name="connsiteY1" fmla="*/ 0 h 10000"/>
              <a:gd name="connsiteX2" fmla="*/ 10420 w 10420"/>
              <a:gd name="connsiteY2" fmla="*/ 2744 h 10000"/>
              <a:gd name="connsiteX3" fmla="*/ 8509 w 10420"/>
              <a:gd name="connsiteY3" fmla="*/ 3442 h 10000"/>
              <a:gd name="connsiteX4" fmla="*/ 9543 w 10420"/>
              <a:gd name="connsiteY4" fmla="*/ 9553 h 10000"/>
              <a:gd name="connsiteX5" fmla="*/ 4912 w 10420"/>
              <a:gd name="connsiteY5" fmla="*/ 10000 h 10000"/>
              <a:gd name="connsiteX6" fmla="*/ 2895 w 10420"/>
              <a:gd name="connsiteY6" fmla="*/ 7488 h 10000"/>
              <a:gd name="connsiteX7" fmla="*/ 2807 w 10420"/>
              <a:gd name="connsiteY7" fmla="*/ 4512 h 10000"/>
              <a:gd name="connsiteX8" fmla="*/ 965 w 10420"/>
              <a:gd name="connsiteY8" fmla="*/ 3628 h 10000"/>
              <a:gd name="connsiteX9" fmla="*/ 0 w 10420"/>
              <a:gd name="connsiteY9" fmla="*/ 1023 h 10000"/>
              <a:gd name="connsiteX0" fmla="*/ 0 w 10420"/>
              <a:gd name="connsiteY0" fmla="*/ 1023 h 10000"/>
              <a:gd name="connsiteX1" fmla="*/ 7193 w 10420"/>
              <a:gd name="connsiteY1" fmla="*/ 0 h 10000"/>
              <a:gd name="connsiteX2" fmla="*/ 10420 w 10420"/>
              <a:gd name="connsiteY2" fmla="*/ 2744 h 10000"/>
              <a:gd name="connsiteX3" fmla="*/ 8929 w 10420"/>
              <a:gd name="connsiteY3" fmla="*/ 3498 h 10000"/>
              <a:gd name="connsiteX4" fmla="*/ 9543 w 10420"/>
              <a:gd name="connsiteY4" fmla="*/ 9553 h 10000"/>
              <a:gd name="connsiteX5" fmla="*/ 4912 w 10420"/>
              <a:gd name="connsiteY5" fmla="*/ 10000 h 10000"/>
              <a:gd name="connsiteX6" fmla="*/ 2895 w 10420"/>
              <a:gd name="connsiteY6" fmla="*/ 7488 h 10000"/>
              <a:gd name="connsiteX7" fmla="*/ 2807 w 10420"/>
              <a:gd name="connsiteY7" fmla="*/ 4512 h 10000"/>
              <a:gd name="connsiteX8" fmla="*/ 965 w 10420"/>
              <a:gd name="connsiteY8" fmla="*/ 3628 h 10000"/>
              <a:gd name="connsiteX9" fmla="*/ 0 w 10420"/>
              <a:gd name="connsiteY9" fmla="*/ 102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0" h="10000">
                <a:moveTo>
                  <a:pt x="0" y="1023"/>
                </a:moveTo>
                <a:lnTo>
                  <a:pt x="7193" y="0"/>
                </a:lnTo>
                <a:lnTo>
                  <a:pt x="10420" y="2744"/>
                </a:lnTo>
                <a:lnTo>
                  <a:pt x="8929" y="3498"/>
                </a:lnTo>
                <a:cubicBezTo>
                  <a:pt x="9134" y="5516"/>
                  <a:pt x="9338" y="7535"/>
                  <a:pt x="9543" y="9553"/>
                </a:cubicBezTo>
                <a:lnTo>
                  <a:pt x="4912" y="10000"/>
                </a:lnTo>
                <a:lnTo>
                  <a:pt x="2895" y="7488"/>
                </a:lnTo>
                <a:cubicBezTo>
                  <a:pt x="2866" y="6496"/>
                  <a:pt x="2836" y="5504"/>
                  <a:pt x="2807" y="4512"/>
                </a:cubicBezTo>
                <a:lnTo>
                  <a:pt x="965" y="3628"/>
                </a:lnTo>
                <a:lnTo>
                  <a:pt x="0" y="1023"/>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 name="Freeform 210"/>
          <p:cNvSpPr>
            <a:spLocks/>
          </p:cNvSpPr>
          <p:nvPr/>
        </p:nvSpPr>
        <p:spPr bwMode="auto">
          <a:xfrm>
            <a:off x="8106617" y="2451037"/>
            <a:ext cx="493100" cy="232519"/>
          </a:xfrm>
          <a:custGeom>
            <a:avLst/>
            <a:gdLst>
              <a:gd name="T0" fmla="*/ 0 w 248"/>
              <a:gd name="T1" fmla="*/ 44 h 109"/>
              <a:gd name="T2" fmla="*/ 127 w 248"/>
              <a:gd name="T3" fmla="*/ 13 h 109"/>
              <a:gd name="T4" fmla="*/ 141 w 248"/>
              <a:gd name="T5" fmla="*/ 14 h 109"/>
              <a:gd name="T6" fmla="*/ 156 w 248"/>
              <a:gd name="T7" fmla="*/ 0 h 109"/>
              <a:gd name="T8" fmla="*/ 169 w 248"/>
              <a:gd name="T9" fmla="*/ 8 h 109"/>
              <a:gd name="T10" fmla="*/ 154 w 248"/>
              <a:gd name="T11" fmla="*/ 38 h 109"/>
              <a:gd name="T12" fmla="*/ 181 w 248"/>
              <a:gd name="T13" fmla="*/ 36 h 109"/>
              <a:gd name="T14" fmla="*/ 195 w 248"/>
              <a:gd name="T15" fmla="*/ 60 h 109"/>
              <a:gd name="T16" fmla="*/ 213 w 248"/>
              <a:gd name="T17" fmla="*/ 63 h 109"/>
              <a:gd name="T18" fmla="*/ 226 w 248"/>
              <a:gd name="T19" fmla="*/ 59 h 109"/>
              <a:gd name="T20" fmla="*/ 226 w 248"/>
              <a:gd name="T21" fmla="*/ 46 h 109"/>
              <a:gd name="T22" fmla="*/ 204 w 248"/>
              <a:gd name="T23" fmla="*/ 29 h 109"/>
              <a:gd name="T24" fmla="*/ 221 w 248"/>
              <a:gd name="T25" fmla="*/ 28 h 109"/>
              <a:gd name="T26" fmla="*/ 248 w 248"/>
              <a:gd name="T27" fmla="*/ 64 h 109"/>
              <a:gd name="T28" fmla="*/ 222 w 248"/>
              <a:gd name="T29" fmla="*/ 86 h 109"/>
              <a:gd name="T30" fmla="*/ 192 w 248"/>
              <a:gd name="T31" fmla="*/ 75 h 109"/>
              <a:gd name="T32" fmla="*/ 173 w 248"/>
              <a:gd name="T33" fmla="*/ 102 h 109"/>
              <a:gd name="T34" fmla="*/ 135 w 248"/>
              <a:gd name="T35" fmla="*/ 75 h 109"/>
              <a:gd name="T36" fmla="*/ 10 w 248"/>
              <a:gd name="T37" fmla="*/ 109 h 109"/>
              <a:gd name="T38" fmla="*/ 0 w 248"/>
              <a:gd name="T3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8" h="109">
                <a:moveTo>
                  <a:pt x="0" y="44"/>
                </a:moveTo>
                <a:lnTo>
                  <a:pt x="127" y="13"/>
                </a:lnTo>
                <a:lnTo>
                  <a:pt x="141" y="14"/>
                </a:lnTo>
                <a:lnTo>
                  <a:pt x="156" y="0"/>
                </a:lnTo>
                <a:lnTo>
                  <a:pt x="169" y="8"/>
                </a:lnTo>
                <a:lnTo>
                  <a:pt x="154" y="38"/>
                </a:lnTo>
                <a:lnTo>
                  <a:pt x="181" y="36"/>
                </a:lnTo>
                <a:lnTo>
                  <a:pt x="195" y="60"/>
                </a:lnTo>
                <a:lnTo>
                  <a:pt x="213" y="63"/>
                </a:lnTo>
                <a:lnTo>
                  <a:pt x="226" y="59"/>
                </a:lnTo>
                <a:lnTo>
                  <a:pt x="226" y="46"/>
                </a:lnTo>
                <a:lnTo>
                  <a:pt x="204" y="29"/>
                </a:lnTo>
                <a:lnTo>
                  <a:pt x="221" y="28"/>
                </a:lnTo>
                <a:lnTo>
                  <a:pt x="248" y="64"/>
                </a:lnTo>
                <a:lnTo>
                  <a:pt x="222" y="86"/>
                </a:lnTo>
                <a:lnTo>
                  <a:pt x="192" y="75"/>
                </a:lnTo>
                <a:lnTo>
                  <a:pt x="173" y="102"/>
                </a:lnTo>
                <a:lnTo>
                  <a:pt x="135" y="75"/>
                </a:lnTo>
                <a:lnTo>
                  <a:pt x="10" y="109"/>
                </a:lnTo>
                <a:lnTo>
                  <a:pt x="0" y="44"/>
                </a:lnTo>
                <a:close/>
              </a:path>
            </a:pathLst>
          </a:custGeom>
          <a:solidFill>
            <a:srgbClr val="028E9B"/>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 name="Freeform 212"/>
          <p:cNvSpPr>
            <a:spLocks/>
          </p:cNvSpPr>
          <p:nvPr/>
        </p:nvSpPr>
        <p:spPr bwMode="auto">
          <a:xfrm>
            <a:off x="8126500" y="2626832"/>
            <a:ext cx="254503" cy="210315"/>
          </a:xfrm>
          <a:custGeom>
            <a:avLst/>
            <a:gdLst>
              <a:gd name="T0" fmla="*/ 0 w 128"/>
              <a:gd name="T1" fmla="*/ 24 h 95"/>
              <a:gd name="T2" fmla="*/ 99 w 128"/>
              <a:gd name="T3" fmla="*/ 0 h 95"/>
              <a:gd name="T4" fmla="*/ 128 w 128"/>
              <a:gd name="T5" fmla="*/ 43 h 95"/>
              <a:gd name="T6" fmla="*/ 110 w 128"/>
              <a:gd name="T7" fmla="*/ 62 h 95"/>
              <a:gd name="T8" fmla="*/ 80 w 128"/>
              <a:gd name="T9" fmla="*/ 55 h 95"/>
              <a:gd name="T10" fmla="*/ 31 w 128"/>
              <a:gd name="T11" fmla="*/ 95 h 95"/>
              <a:gd name="T12" fmla="*/ 6 w 128"/>
              <a:gd name="T13" fmla="*/ 74 h 95"/>
              <a:gd name="T14" fmla="*/ 0 w 128"/>
              <a:gd name="T15" fmla="*/ 24 h 95"/>
              <a:gd name="connsiteX0" fmla="*/ 0 w 10000"/>
              <a:gd name="connsiteY0" fmla="*/ 2904 h 10378"/>
              <a:gd name="connsiteX1" fmla="*/ 7453 w 10000"/>
              <a:gd name="connsiteY1" fmla="*/ 0 h 10378"/>
              <a:gd name="connsiteX2" fmla="*/ 10000 w 10000"/>
              <a:gd name="connsiteY2" fmla="*/ 4904 h 10378"/>
              <a:gd name="connsiteX3" fmla="*/ 8594 w 10000"/>
              <a:gd name="connsiteY3" fmla="*/ 6904 h 10378"/>
              <a:gd name="connsiteX4" fmla="*/ 6250 w 10000"/>
              <a:gd name="connsiteY4" fmla="*/ 6167 h 10378"/>
              <a:gd name="connsiteX5" fmla="*/ 2422 w 10000"/>
              <a:gd name="connsiteY5" fmla="*/ 10378 h 10378"/>
              <a:gd name="connsiteX6" fmla="*/ 469 w 10000"/>
              <a:gd name="connsiteY6" fmla="*/ 8167 h 10378"/>
              <a:gd name="connsiteX7" fmla="*/ 0 w 10000"/>
              <a:gd name="connsiteY7" fmla="*/ 2904 h 1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378">
                <a:moveTo>
                  <a:pt x="0" y="2904"/>
                </a:moveTo>
                <a:lnTo>
                  <a:pt x="7453" y="0"/>
                </a:lnTo>
                <a:lnTo>
                  <a:pt x="10000" y="4904"/>
                </a:lnTo>
                <a:lnTo>
                  <a:pt x="8594" y="6904"/>
                </a:lnTo>
                <a:lnTo>
                  <a:pt x="6250" y="6167"/>
                </a:lnTo>
                <a:lnTo>
                  <a:pt x="2422" y="10378"/>
                </a:lnTo>
                <a:lnTo>
                  <a:pt x="469" y="8167"/>
                </a:lnTo>
                <a:cubicBezTo>
                  <a:pt x="313" y="6413"/>
                  <a:pt x="156" y="4658"/>
                  <a:pt x="0" y="2904"/>
                </a:cubicBez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 name="Freeform 214"/>
          <p:cNvSpPr>
            <a:spLocks/>
          </p:cNvSpPr>
          <p:nvPr/>
        </p:nvSpPr>
        <p:spPr bwMode="auto">
          <a:xfrm>
            <a:off x="8164277" y="2000932"/>
            <a:ext cx="274386" cy="518368"/>
          </a:xfrm>
          <a:custGeom>
            <a:avLst/>
            <a:gdLst>
              <a:gd name="T0" fmla="*/ 29 w 138"/>
              <a:gd name="T1" fmla="*/ 0 h 243"/>
              <a:gd name="T2" fmla="*/ 0 w 138"/>
              <a:gd name="T3" fmla="*/ 42 h 243"/>
              <a:gd name="T4" fmla="*/ 32 w 138"/>
              <a:gd name="T5" fmla="*/ 99 h 243"/>
              <a:gd name="T6" fmla="*/ 13 w 138"/>
              <a:gd name="T7" fmla="*/ 114 h 243"/>
              <a:gd name="T8" fmla="*/ 21 w 138"/>
              <a:gd name="T9" fmla="*/ 243 h 243"/>
              <a:gd name="T10" fmla="*/ 98 w 138"/>
              <a:gd name="T11" fmla="*/ 224 h 243"/>
              <a:gd name="T12" fmla="*/ 118 w 138"/>
              <a:gd name="T13" fmla="*/ 224 h 243"/>
              <a:gd name="T14" fmla="*/ 128 w 138"/>
              <a:gd name="T15" fmla="*/ 210 h 243"/>
              <a:gd name="T16" fmla="*/ 128 w 138"/>
              <a:gd name="T17" fmla="*/ 187 h 243"/>
              <a:gd name="T18" fmla="*/ 138 w 138"/>
              <a:gd name="T19" fmla="*/ 171 h 243"/>
              <a:gd name="T20" fmla="*/ 94 w 138"/>
              <a:gd name="T21" fmla="*/ 152 h 243"/>
              <a:gd name="T22" fmla="*/ 40 w 138"/>
              <a:gd name="T23" fmla="*/ 12 h 243"/>
              <a:gd name="T24" fmla="*/ 29 w 138"/>
              <a:gd name="T2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243">
                <a:moveTo>
                  <a:pt x="29" y="0"/>
                </a:moveTo>
                <a:lnTo>
                  <a:pt x="0" y="42"/>
                </a:lnTo>
                <a:lnTo>
                  <a:pt x="32" y="99"/>
                </a:lnTo>
                <a:lnTo>
                  <a:pt x="13" y="114"/>
                </a:lnTo>
                <a:lnTo>
                  <a:pt x="21" y="243"/>
                </a:lnTo>
                <a:lnTo>
                  <a:pt x="98" y="224"/>
                </a:lnTo>
                <a:lnTo>
                  <a:pt x="118" y="224"/>
                </a:lnTo>
                <a:lnTo>
                  <a:pt x="128" y="210"/>
                </a:lnTo>
                <a:lnTo>
                  <a:pt x="128" y="187"/>
                </a:lnTo>
                <a:lnTo>
                  <a:pt x="138" y="171"/>
                </a:lnTo>
                <a:lnTo>
                  <a:pt x="94" y="152"/>
                </a:lnTo>
                <a:lnTo>
                  <a:pt x="40" y="12"/>
                </a:lnTo>
                <a:lnTo>
                  <a:pt x="29" y="0"/>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9" name="Freeform 216"/>
          <p:cNvSpPr>
            <a:spLocks/>
          </p:cNvSpPr>
          <p:nvPr/>
        </p:nvSpPr>
        <p:spPr bwMode="auto">
          <a:xfrm>
            <a:off x="8318187" y="2613161"/>
            <a:ext cx="128431" cy="110926"/>
          </a:xfrm>
          <a:custGeom>
            <a:avLst/>
            <a:gdLst>
              <a:gd name="T0" fmla="*/ 0 w 61"/>
              <a:gd name="T1" fmla="*/ 9 h 52"/>
              <a:gd name="T2" fmla="*/ 26 w 61"/>
              <a:gd name="T3" fmla="*/ 0 h 52"/>
              <a:gd name="T4" fmla="*/ 61 w 61"/>
              <a:gd name="T5" fmla="*/ 27 h 52"/>
              <a:gd name="T6" fmla="*/ 55 w 61"/>
              <a:gd name="T7" fmla="*/ 34 h 52"/>
              <a:gd name="T8" fmla="*/ 37 w 61"/>
              <a:gd name="T9" fmla="*/ 34 h 52"/>
              <a:gd name="T10" fmla="*/ 28 w 61"/>
              <a:gd name="T11" fmla="*/ 52 h 52"/>
              <a:gd name="T12" fmla="*/ 0 w 61"/>
              <a:gd name="T13" fmla="*/ 9 h 52"/>
              <a:gd name="connsiteX0" fmla="*/ 0 w 10589"/>
              <a:gd name="connsiteY0" fmla="*/ 1501 h 10000"/>
              <a:gd name="connsiteX1" fmla="*/ 4851 w 10589"/>
              <a:gd name="connsiteY1" fmla="*/ 0 h 10000"/>
              <a:gd name="connsiteX2" fmla="*/ 10589 w 10589"/>
              <a:gd name="connsiteY2" fmla="*/ 5192 h 10000"/>
              <a:gd name="connsiteX3" fmla="*/ 9605 w 10589"/>
              <a:gd name="connsiteY3" fmla="*/ 6538 h 10000"/>
              <a:gd name="connsiteX4" fmla="*/ 6655 w 10589"/>
              <a:gd name="connsiteY4" fmla="*/ 6538 h 10000"/>
              <a:gd name="connsiteX5" fmla="*/ 5179 w 10589"/>
              <a:gd name="connsiteY5" fmla="*/ 10000 h 10000"/>
              <a:gd name="connsiteX6" fmla="*/ 0 w 10589"/>
              <a:gd name="connsiteY6" fmla="*/ 1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9" h="10000">
                <a:moveTo>
                  <a:pt x="0" y="1501"/>
                </a:moveTo>
                <a:lnTo>
                  <a:pt x="4851" y="0"/>
                </a:lnTo>
                <a:lnTo>
                  <a:pt x="10589" y="5192"/>
                </a:lnTo>
                <a:lnTo>
                  <a:pt x="9605" y="6538"/>
                </a:lnTo>
                <a:lnTo>
                  <a:pt x="6655" y="6538"/>
                </a:lnTo>
                <a:lnTo>
                  <a:pt x="5179" y="10000"/>
                </a:lnTo>
                <a:lnTo>
                  <a:pt x="0" y="1501"/>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257" name="Freeform 252"/>
          <p:cNvSpPr>
            <a:spLocks/>
          </p:cNvSpPr>
          <p:nvPr/>
        </p:nvSpPr>
        <p:spPr bwMode="auto">
          <a:xfrm>
            <a:off x="5670940" y="2195054"/>
            <a:ext cx="691931" cy="866079"/>
          </a:xfrm>
          <a:custGeom>
            <a:avLst/>
            <a:gdLst>
              <a:gd name="T0" fmla="*/ 25 w 348"/>
              <a:gd name="T1" fmla="*/ 27 h 406"/>
              <a:gd name="T2" fmla="*/ 52 w 348"/>
              <a:gd name="T3" fmla="*/ 23 h 406"/>
              <a:gd name="T4" fmla="*/ 75 w 348"/>
              <a:gd name="T5" fmla="*/ 23 h 406"/>
              <a:gd name="T6" fmla="*/ 90 w 348"/>
              <a:gd name="T7" fmla="*/ 0 h 406"/>
              <a:gd name="T8" fmla="*/ 101 w 348"/>
              <a:gd name="T9" fmla="*/ 29 h 406"/>
              <a:gd name="T10" fmla="*/ 139 w 348"/>
              <a:gd name="T11" fmla="*/ 29 h 406"/>
              <a:gd name="T12" fmla="*/ 159 w 348"/>
              <a:gd name="T13" fmla="*/ 58 h 406"/>
              <a:gd name="T14" fmla="*/ 197 w 348"/>
              <a:gd name="T15" fmla="*/ 51 h 406"/>
              <a:gd name="T16" fmla="*/ 225 w 348"/>
              <a:gd name="T17" fmla="*/ 67 h 406"/>
              <a:gd name="T18" fmla="*/ 273 w 348"/>
              <a:gd name="T19" fmla="*/ 80 h 406"/>
              <a:gd name="T20" fmla="*/ 282 w 348"/>
              <a:gd name="T21" fmla="*/ 101 h 406"/>
              <a:gd name="T22" fmla="*/ 307 w 348"/>
              <a:gd name="T23" fmla="*/ 102 h 406"/>
              <a:gd name="T24" fmla="*/ 300 w 348"/>
              <a:gd name="T25" fmla="*/ 124 h 406"/>
              <a:gd name="T26" fmla="*/ 308 w 348"/>
              <a:gd name="T27" fmla="*/ 149 h 406"/>
              <a:gd name="T28" fmla="*/ 292 w 348"/>
              <a:gd name="T29" fmla="*/ 178 h 406"/>
              <a:gd name="T30" fmla="*/ 303 w 348"/>
              <a:gd name="T31" fmla="*/ 185 h 406"/>
              <a:gd name="T32" fmla="*/ 331 w 348"/>
              <a:gd name="T33" fmla="*/ 152 h 406"/>
              <a:gd name="T34" fmla="*/ 329 w 348"/>
              <a:gd name="T35" fmla="*/ 140 h 406"/>
              <a:gd name="T36" fmla="*/ 341 w 348"/>
              <a:gd name="T37" fmla="*/ 136 h 406"/>
              <a:gd name="T38" fmla="*/ 348 w 348"/>
              <a:gd name="T39" fmla="*/ 152 h 406"/>
              <a:gd name="T40" fmla="*/ 327 w 348"/>
              <a:gd name="T41" fmla="*/ 175 h 406"/>
              <a:gd name="T42" fmla="*/ 319 w 348"/>
              <a:gd name="T43" fmla="*/ 226 h 406"/>
              <a:gd name="T44" fmla="*/ 319 w 348"/>
              <a:gd name="T45" fmla="*/ 312 h 406"/>
              <a:gd name="T46" fmla="*/ 331 w 348"/>
              <a:gd name="T47" fmla="*/ 328 h 406"/>
              <a:gd name="T48" fmla="*/ 326 w 348"/>
              <a:gd name="T49" fmla="*/ 381 h 406"/>
              <a:gd name="T50" fmla="*/ 160 w 348"/>
              <a:gd name="T51" fmla="*/ 406 h 406"/>
              <a:gd name="T52" fmla="*/ 119 w 348"/>
              <a:gd name="T53" fmla="*/ 381 h 406"/>
              <a:gd name="T54" fmla="*/ 128 w 348"/>
              <a:gd name="T55" fmla="*/ 350 h 406"/>
              <a:gd name="T56" fmla="*/ 108 w 348"/>
              <a:gd name="T57" fmla="*/ 316 h 406"/>
              <a:gd name="T58" fmla="*/ 90 w 348"/>
              <a:gd name="T59" fmla="*/ 271 h 406"/>
              <a:gd name="T60" fmla="*/ 43 w 348"/>
              <a:gd name="T61" fmla="*/ 228 h 406"/>
              <a:gd name="T62" fmla="*/ 15 w 348"/>
              <a:gd name="T63" fmla="*/ 228 h 406"/>
              <a:gd name="T64" fmla="*/ 15 w 348"/>
              <a:gd name="T65" fmla="*/ 167 h 406"/>
              <a:gd name="T66" fmla="*/ 0 w 348"/>
              <a:gd name="T67" fmla="*/ 145 h 406"/>
              <a:gd name="T68" fmla="*/ 33 w 348"/>
              <a:gd name="T69" fmla="*/ 110 h 406"/>
              <a:gd name="T70" fmla="*/ 25 w 348"/>
              <a:gd name="T71" fmla="*/ 2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8" h="406">
                <a:moveTo>
                  <a:pt x="25" y="27"/>
                </a:moveTo>
                <a:lnTo>
                  <a:pt x="52" y="23"/>
                </a:lnTo>
                <a:lnTo>
                  <a:pt x="75" y="23"/>
                </a:lnTo>
                <a:lnTo>
                  <a:pt x="90" y="0"/>
                </a:lnTo>
                <a:lnTo>
                  <a:pt x="101" y="29"/>
                </a:lnTo>
                <a:lnTo>
                  <a:pt x="139" y="29"/>
                </a:lnTo>
                <a:lnTo>
                  <a:pt x="159" y="58"/>
                </a:lnTo>
                <a:lnTo>
                  <a:pt x="197" y="51"/>
                </a:lnTo>
                <a:lnTo>
                  <a:pt x="225" y="67"/>
                </a:lnTo>
                <a:lnTo>
                  <a:pt x="273" y="80"/>
                </a:lnTo>
                <a:lnTo>
                  <a:pt x="282" y="101"/>
                </a:lnTo>
                <a:lnTo>
                  <a:pt x="307" y="102"/>
                </a:lnTo>
                <a:lnTo>
                  <a:pt x="300" y="124"/>
                </a:lnTo>
                <a:lnTo>
                  <a:pt x="308" y="149"/>
                </a:lnTo>
                <a:lnTo>
                  <a:pt x="292" y="178"/>
                </a:lnTo>
                <a:lnTo>
                  <a:pt x="303" y="185"/>
                </a:lnTo>
                <a:lnTo>
                  <a:pt x="331" y="152"/>
                </a:lnTo>
                <a:lnTo>
                  <a:pt x="329" y="140"/>
                </a:lnTo>
                <a:lnTo>
                  <a:pt x="341" y="136"/>
                </a:lnTo>
                <a:lnTo>
                  <a:pt x="348" y="152"/>
                </a:lnTo>
                <a:lnTo>
                  <a:pt x="327" y="175"/>
                </a:lnTo>
                <a:lnTo>
                  <a:pt x="319" y="226"/>
                </a:lnTo>
                <a:lnTo>
                  <a:pt x="319" y="312"/>
                </a:lnTo>
                <a:lnTo>
                  <a:pt x="331" y="328"/>
                </a:lnTo>
                <a:lnTo>
                  <a:pt x="326" y="381"/>
                </a:lnTo>
                <a:lnTo>
                  <a:pt x="160" y="406"/>
                </a:lnTo>
                <a:lnTo>
                  <a:pt x="119" y="381"/>
                </a:lnTo>
                <a:lnTo>
                  <a:pt x="128" y="350"/>
                </a:lnTo>
                <a:lnTo>
                  <a:pt x="108" y="316"/>
                </a:lnTo>
                <a:lnTo>
                  <a:pt x="90" y="271"/>
                </a:lnTo>
                <a:lnTo>
                  <a:pt x="43" y="228"/>
                </a:lnTo>
                <a:lnTo>
                  <a:pt x="15" y="228"/>
                </a:lnTo>
                <a:lnTo>
                  <a:pt x="15" y="167"/>
                </a:lnTo>
                <a:lnTo>
                  <a:pt x="0" y="145"/>
                </a:lnTo>
                <a:lnTo>
                  <a:pt x="33" y="110"/>
                </a:lnTo>
                <a:lnTo>
                  <a:pt x="25" y="27"/>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259" name="Freeform 254"/>
          <p:cNvSpPr>
            <a:spLocks/>
          </p:cNvSpPr>
          <p:nvPr/>
        </p:nvSpPr>
        <p:spPr bwMode="auto">
          <a:xfrm>
            <a:off x="6364860" y="3052599"/>
            <a:ext cx="445381" cy="793550"/>
          </a:xfrm>
          <a:custGeom>
            <a:avLst/>
            <a:gdLst>
              <a:gd name="T0" fmla="*/ 0 w 224"/>
              <a:gd name="T1" fmla="*/ 26 h 372"/>
              <a:gd name="T2" fmla="*/ 27 w 224"/>
              <a:gd name="T3" fmla="*/ 40 h 372"/>
              <a:gd name="T4" fmla="*/ 52 w 224"/>
              <a:gd name="T5" fmla="*/ 38 h 372"/>
              <a:gd name="T6" fmla="*/ 61 w 224"/>
              <a:gd name="T7" fmla="*/ 30 h 372"/>
              <a:gd name="T8" fmla="*/ 67 w 224"/>
              <a:gd name="T9" fmla="*/ 7 h 372"/>
              <a:gd name="T10" fmla="*/ 175 w 224"/>
              <a:gd name="T11" fmla="*/ 0 h 372"/>
              <a:gd name="T12" fmla="*/ 224 w 224"/>
              <a:gd name="T13" fmla="*/ 264 h 372"/>
              <a:gd name="T14" fmla="*/ 221 w 224"/>
              <a:gd name="T15" fmla="*/ 260 h 372"/>
              <a:gd name="T16" fmla="*/ 183 w 224"/>
              <a:gd name="T17" fmla="*/ 275 h 372"/>
              <a:gd name="T18" fmla="*/ 157 w 224"/>
              <a:gd name="T19" fmla="*/ 346 h 372"/>
              <a:gd name="T20" fmla="*/ 119 w 224"/>
              <a:gd name="T21" fmla="*/ 336 h 372"/>
              <a:gd name="T22" fmla="*/ 74 w 224"/>
              <a:gd name="T23" fmla="*/ 363 h 372"/>
              <a:gd name="T24" fmla="*/ 15 w 224"/>
              <a:gd name="T25" fmla="*/ 372 h 372"/>
              <a:gd name="T26" fmla="*/ 42 w 224"/>
              <a:gd name="T27" fmla="*/ 304 h 372"/>
              <a:gd name="T28" fmla="*/ 31 w 224"/>
              <a:gd name="T29" fmla="*/ 265 h 372"/>
              <a:gd name="T30" fmla="*/ 0 w 224"/>
              <a:gd name="T31" fmla="*/ 2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4" h="372">
                <a:moveTo>
                  <a:pt x="0" y="26"/>
                </a:moveTo>
                <a:lnTo>
                  <a:pt x="27" y="40"/>
                </a:lnTo>
                <a:lnTo>
                  <a:pt x="52" y="38"/>
                </a:lnTo>
                <a:lnTo>
                  <a:pt x="61" y="30"/>
                </a:lnTo>
                <a:lnTo>
                  <a:pt x="67" y="7"/>
                </a:lnTo>
                <a:lnTo>
                  <a:pt x="175" y="0"/>
                </a:lnTo>
                <a:lnTo>
                  <a:pt x="224" y="264"/>
                </a:lnTo>
                <a:lnTo>
                  <a:pt x="221" y="260"/>
                </a:lnTo>
                <a:lnTo>
                  <a:pt x="183" y="275"/>
                </a:lnTo>
                <a:lnTo>
                  <a:pt x="157" y="346"/>
                </a:lnTo>
                <a:lnTo>
                  <a:pt x="119" y="336"/>
                </a:lnTo>
                <a:lnTo>
                  <a:pt x="74" y="363"/>
                </a:lnTo>
                <a:lnTo>
                  <a:pt x="15" y="372"/>
                </a:lnTo>
                <a:lnTo>
                  <a:pt x="42" y="304"/>
                </a:lnTo>
                <a:lnTo>
                  <a:pt x="31" y="265"/>
                </a:lnTo>
                <a:lnTo>
                  <a:pt x="0" y="26"/>
                </a:lnTo>
                <a:close/>
              </a:path>
            </a:pathLst>
          </a:custGeom>
          <a:solidFill>
            <a:srgbClr val="028E9B"/>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271" name="Freeform 266"/>
          <p:cNvSpPr>
            <a:spLocks/>
          </p:cNvSpPr>
          <p:nvPr/>
        </p:nvSpPr>
        <p:spPr bwMode="auto">
          <a:xfrm>
            <a:off x="7249656" y="2756084"/>
            <a:ext cx="789358" cy="558898"/>
          </a:xfrm>
          <a:custGeom>
            <a:avLst/>
            <a:gdLst>
              <a:gd name="T0" fmla="*/ 37 w 397"/>
              <a:gd name="T1" fmla="*/ 38 h 262"/>
              <a:gd name="T2" fmla="*/ 0 w 397"/>
              <a:gd name="T3" fmla="*/ 74 h 262"/>
              <a:gd name="T4" fmla="*/ 20 w 397"/>
              <a:gd name="T5" fmla="*/ 199 h 262"/>
              <a:gd name="T6" fmla="*/ 37 w 397"/>
              <a:gd name="T7" fmla="*/ 262 h 262"/>
              <a:gd name="T8" fmla="*/ 105 w 397"/>
              <a:gd name="T9" fmla="*/ 257 h 262"/>
              <a:gd name="T10" fmla="*/ 355 w 397"/>
              <a:gd name="T11" fmla="*/ 209 h 262"/>
              <a:gd name="T12" fmla="*/ 372 w 397"/>
              <a:gd name="T13" fmla="*/ 200 h 262"/>
              <a:gd name="T14" fmla="*/ 397 w 397"/>
              <a:gd name="T15" fmla="*/ 141 h 262"/>
              <a:gd name="T16" fmla="*/ 360 w 397"/>
              <a:gd name="T17" fmla="*/ 111 h 262"/>
              <a:gd name="T18" fmla="*/ 379 w 397"/>
              <a:gd name="T19" fmla="*/ 35 h 262"/>
              <a:gd name="T20" fmla="*/ 352 w 397"/>
              <a:gd name="T21" fmla="*/ 26 h 262"/>
              <a:gd name="T22" fmla="*/ 352 w 397"/>
              <a:gd name="T23" fmla="*/ 7 h 262"/>
              <a:gd name="T24" fmla="*/ 339 w 397"/>
              <a:gd name="T25" fmla="*/ 0 h 262"/>
              <a:gd name="T26" fmla="*/ 49 w 397"/>
              <a:gd name="T27" fmla="*/ 55 h 262"/>
              <a:gd name="T28" fmla="*/ 37 w 397"/>
              <a:gd name="T29" fmla="*/ 38 h 262"/>
              <a:gd name="connsiteX0" fmla="*/ 932 w 10000"/>
              <a:gd name="connsiteY0" fmla="*/ 1450 h 10000"/>
              <a:gd name="connsiteX1" fmla="*/ 0 w 10000"/>
              <a:gd name="connsiteY1" fmla="*/ 2824 h 10000"/>
              <a:gd name="connsiteX2" fmla="*/ 504 w 10000"/>
              <a:gd name="connsiteY2" fmla="*/ 7595 h 10000"/>
              <a:gd name="connsiteX3" fmla="*/ 932 w 10000"/>
              <a:gd name="connsiteY3" fmla="*/ 10000 h 10000"/>
              <a:gd name="connsiteX4" fmla="*/ 2645 w 10000"/>
              <a:gd name="connsiteY4" fmla="*/ 9809 h 10000"/>
              <a:gd name="connsiteX5" fmla="*/ 8942 w 10000"/>
              <a:gd name="connsiteY5" fmla="*/ 7977 h 10000"/>
              <a:gd name="connsiteX6" fmla="*/ 9370 w 10000"/>
              <a:gd name="connsiteY6" fmla="*/ 7634 h 10000"/>
              <a:gd name="connsiteX7" fmla="*/ 10000 w 10000"/>
              <a:gd name="connsiteY7" fmla="*/ 5382 h 10000"/>
              <a:gd name="connsiteX8" fmla="*/ 9068 w 10000"/>
              <a:gd name="connsiteY8" fmla="*/ 4237 h 10000"/>
              <a:gd name="connsiteX9" fmla="*/ 9547 w 10000"/>
              <a:gd name="connsiteY9" fmla="*/ 1336 h 10000"/>
              <a:gd name="connsiteX10" fmla="*/ 8866 w 10000"/>
              <a:gd name="connsiteY10" fmla="*/ 992 h 10000"/>
              <a:gd name="connsiteX11" fmla="*/ 8866 w 10000"/>
              <a:gd name="connsiteY11" fmla="*/ 267 h 10000"/>
              <a:gd name="connsiteX12" fmla="*/ 8539 w 10000"/>
              <a:gd name="connsiteY12" fmla="*/ 0 h 10000"/>
              <a:gd name="connsiteX13" fmla="*/ 1301 w 10000"/>
              <a:gd name="connsiteY13" fmla="*/ 1950 h 10000"/>
              <a:gd name="connsiteX14" fmla="*/ 1234 w 10000"/>
              <a:gd name="connsiteY14" fmla="*/ 2099 h 10000"/>
              <a:gd name="connsiteX15" fmla="*/ 932 w 10000"/>
              <a:gd name="connsiteY15" fmla="*/ 145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0" h="10000">
                <a:moveTo>
                  <a:pt x="932" y="1450"/>
                </a:moveTo>
                <a:lnTo>
                  <a:pt x="0" y="2824"/>
                </a:lnTo>
                <a:lnTo>
                  <a:pt x="504" y="7595"/>
                </a:lnTo>
                <a:cubicBezTo>
                  <a:pt x="647" y="8397"/>
                  <a:pt x="789" y="9198"/>
                  <a:pt x="932" y="10000"/>
                </a:cubicBezTo>
                <a:lnTo>
                  <a:pt x="2645" y="9809"/>
                </a:lnTo>
                <a:lnTo>
                  <a:pt x="8942" y="7977"/>
                </a:lnTo>
                <a:lnTo>
                  <a:pt x="9370" y="7634"/>
                </a:lnTo>
                <a:lnTo>
                  <a:pt x="10000" y="5382"/>
                </a:lnTo>
                <a:lnTo>
                  <a:pt x="9068" y="4237"/>
                </a:lnTo>
                <a:cubicBezTo>
                  <a:pt x="9228" y="3270"/>
                  <a:pt x="9387" y="2303"/>
                  <a:pt x="9547" y="1336"/>
                </a:cubicBezTo>
                <a:lnTo>
                  <a:pt x="8866" y="992"/>
                </a:lnTo>
                <a:lnTo>
                  <a:pt x="8866" y="267"/>
                </a:lnTo>
                <a:lnTo>
                  <a:pt x="8539" y="0"/>
                </a:lnTo>
                <a:cubicBezTo>
                  <a:pt x="6136" y="696"/>
                  <a:pt x="3704" y="1254"/>
                  <a:pt x="1301" y="1950"/>
                </a:cubicBezTo>
                <a:cubicBezTo>
                  <a:pt x="1279" y="2000"/>
                  <a:pt x="1256" y="2049"/>
                  <a:pt x="1234" y="2099"/>
                </a:cubicBezTo>
                <a:cubicBezTo>
                  <a:pt x="1133" y="1883"/>
                  <a:pt x="1033" y="1666"/>
                  <a:pt x="932" y="1450"/>
                </a:cubicBez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275" name="Freeform 268"/>
          <p:cNvSpPr>
            <a:spLocks/>
          </p:cNvSpPr>
          <p:nvPr/>
        </p:nvSpPr>
        <p:spPr bwMode="auto">
          <a:xfrm>
            <a:off x="7307317" y="2133190"/>
            <a:ext cx="882808" cy="763685"/>
          </a:xfrm>
          <a:custGeom>
            <a:avLst/>
            <a:gdLst>
              <a:gd name="T0" fmla="*/ 36 w 444"/>
              <a:gd name="T1" fmla="*/ 234 h 358"/>
              <a:gd name="T2" fmla="*/ 79 w 444"/>
              <a:gd name="T3" fmla="*/ 214 h 358"/>
              <a:gd name="T4" fmla="*/ 136 w 444"/>
              <a:gd name="T5" fmla="*/ 211 h 358"/>
              <a:gd name="T6" fmla="*/ 150 w 444"/>
              <a:gd name="T7" fmla="*/ 192 h 358"/>
              <a:gd name="T8" fmla="*/ 170 w 444"/>
              <a:gd name="T9" fmla="*/ 190 h 358"/>
              <a:gd name="T10" fmla="*/ 181 w 444"/>
              <a:gd name="T11" fmla="*/ 170 h 358"/>
              <a:gd name="T12" fmla="*/ 200 w 444"/>
              <a:gd name="T13" fmla="*/ 163 h 358"/>
              <a:gd name="T14" fmla="*/ 193 w 444"/>
              <a:gd name="T15" fmla="*/ 125 h 358"/>
              <a:gd name="T16" fmla="*/ 181 w 444"/>
              <a:gd name="T17" fmla="*/ 115 h 358"/>
              <a:gd name="T18" fmla="*/ 205 w 444"/>
              <a:gd name="T19" fmla="*/ 86 h 358"/>
              <a:gd name="T20" fmla="*/ 220 w 444"/>
              <a:gd name="T21" fmla="*/ 86 h 358"/>
              <a:gd name="T22" fmla="*/ 274 w 444"/>
              <a:gd name="T23" fmla="*/ 24 h 358"/>
              <a:gd name="T24" fmla="*/ 354 w 444"/>
              <a:gd name="T25" fmla="*/ 0 h 358"/>
              <a:gd name="T26" fmla="*/ 362 w 444"/>
              <a:gd name="T27" fmla="*/ 60 h 358"/>
              <a:gd name="T28" fmla="*/ 366 w 444"/>
              <a:gd name="T29" fmla="*/ 58 h 358"/>
              <a:gd name="T30" fmla="*/ 385 w 444"/>
              <a:gd name="T31" fmla="*/ 79 h 358"/>
              <a:gd name="T32" fmla="*/ 385 w 444"/>
              <a:gd name="T33" fmla="*/ 141 h 358"/>
              <a:gd name="T34" fmla="*/ 407 w 444"/>
              <a:gd name="T35" fmla="*/ 191 h 358"/>
              <a:gd name="T36" fmla="*/ 416 w 444"/>
              <a:gd name="T37" fmla="*/ 256 h 358"/>
              <a:gd name="T38" fmla="*/ 417 w 444"/>
              <a:gd name="T39" fmla="*/ 312 h 358"/>
              <a:gd name="T40" fmla="*/ 444 w 444"/>
              <a:gd name="T41" fmla="*/ 331 h 358"/>
              <a:gd name="T42" fmla="*/ 423 w 444"/>
              <a:gd name="T43" fmla="*/ 358 h 358"/>
              <a:gd name="T44" fmla="*/ 372 w 444"/>
              <a:gd name="T45" fmla="*/ 325 h 358"/>
              <a:gd name="T46" fmla="*/ 345 w 444"/>
              <a:gd name="T47" fmla="*/ 328 h 358"/>
              <a:gd name="T48" fmla="*/ 320 w 444"/>
              <a:gd name="T49" fmla="*/ 320 h 358"/>
              <a:gd name="T50" fmla="*/ 322 w 444"/>
              <a:gd name="T51" fmla="*/ 301 h 358"/>
              <a:gd name="T52" fmla="*/ 305 w 444"/>
              <a:gd name="T53" fmla="*/ 294 h 358"/>
              <a:gd name="T54" fmla="*/ 12 w 444"/>
              <a:gd name="T55" fmla="*/ 344 h 358"/>
              <a:gd name="T56" fmla="*/ 0 w 444"/>
              <a:gd name="T57" fmla="*/ 328 h 358"/>
              <a:gd name="T58" fmla="*/ 45 w 444"/>
              <a:gd name="T59" fmla="*/ 266 h 358"/>
              <a:gd name="T60" fmla="*/ 36 w 444"/>
              <a:gd name="T61" fmla="*/ 23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4" h="358">
                <a:moveTo>
                  <a:pt x="36" y="234"/>
                </a:moveTo>
                <a:lnTo>
                  <a:pt x="79" y="214"/>
                </a:lnTo>
                <a:lnTo>
                  <a:pt x="136" y="211"/>
                </a:lnTo>
                <a:lnTo>
                  <a:pt x="150" y="192"/>
                </a:lnTo>
                <a:lnTo>
                  <a:pt x="170" y="190"/>
                </a:lnTo>
                <a:lnTo>
                  <a:pt x="181" y="170"/>
                </a:lnTo>
                <a:lnTo>
                  <a:pt x="200" y="163"/>
                </a:lnTo>
                <a:lnTo>
                  <a:pt x="193" y="125"/>
                </a:lnTo>
                <a:lnTo>
                  <a:pt x="181" y="115"/>
                </a:lnTo>
                <a:lnTo>
                  <a:pt x="205" y="86"/>
                </a:lnTo>
                <a:lnTo>
                  <a:pt x="220" y="86"/>
                </a:lnTo>
                <a:lnTo>
                  <a:pt x="274" y="24"/>
                </a:lnTo>
                <a:lnTo>
                  <a:pt x="354" y="0"/>
                </a:lnTo>
                <a:lnTo>
                  <a:pt x="362" y="60"/>
                </a:lnTo>
                <a:lnTo>
                  <a:pt x="366" y="58"/>
                </a:lnTo>
                <a:lnTo>
                  <a:pt x="385" y="79"/>
                </a:lnTo>
                <a:lnTo>
                  <a:pt x="385" y="141"/>
                </a:lnTo>
                <a:lnTo>
                  <a:pt x="407" y="191"/>
                </a:lnTo>
                <a:lnTo>
                  <a:pt x="416" y="256"/>
                </a:lnTo>
                <a:lnTo>
                  <a:pt x="417" y="312"/>
                </a:lnTo>
                <a:lnTo>
                  <a:pt x="444" y="331"/>
                </a:lnTo>
                <a:lnTo>
                  <a:pt x="423" y="358"/>
                </a:lnTo>
                <a:lnTo>
                  <a:pt x="372" y="325"/>
                </a:lnTo>
                <a:lnTo>
                  <a:pt x="345" y="328"/>
                </a:lnTo>
                <a:lnTo>
                  <a:pt x="320" y="320"/>
                </a:lnTo>
                <a:lnTo>
                  <a:pt x="322" y="301"/>
                </a:lnTo>
                <a:lnTo>
                  <a:pt x="305" y="294"/>
                </a:lnTo>
                <a:lnTo>
                  <a:pt x="12" y="344"/>
                </a:lnTo>
                <a:lnTo>
                  <a:pt x="0" y="328"/>
                </a:lnTo>
                <a:lnTo>
                  <a:pt x="45" y="266"/>
                </a:lnTo>
                <a:lnTo>
                  <a:pt x="36" y="234"/>
                </a:lnTo>
                <a:close/>
              </a:path>
            </a:pathLst>
          </a:custGeom>
          <a:solidFill>
            <a:schemeClr val="tx1">
              <a:lumMod val="95000"/>
            </a:schemeClr>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77" name="Freeform 270"/>
          <p:cNvSpPr>
            <a:spLocks/>
          </p:cNvSpPr>
          <p:nvPr/>
        </p:nvSpPr>
        <p:spPr bwMode="auto">
          <a:xfrm>
            <a:off x="8164277" y="2777416"/>
            <a:ext cx="254503" cy="159991"/>
          </a:xfrm>
          <a:custGeom>
            <a:avLst/>
            <a:gdLst>
              <a:gd name="T0" fmla="*/ 0 w 128"/>
              <a:gd name="T1" fmla="*/ 55 h 75"/>
              <a:gd name="T2" fmla="*/ 53 w 128"/>
              <a:gd name="T3" fmla="*/ 31 h 75"/>
              <a:gd name="T4" fmla="*/ 104 w 128"/>
              <a:gd name="T5" fmla="*/ 0 h 75"/>
              <a:gd name="T6" fmla="*/ 114 w 128"/>
              <a:gd name="T7" fmla="*/ 1 h 75"/>
              <a:gd name="T8" fmla="*/ 128 w 128"/>
              <a:gd name="T9" fmla="*/ 2 h 75"/>
              <a:gd name="T10" fmla="*/ 79 w 128"/>
              <a:gd name="T11" fmla="*/ 43 h 75"/>
              <a:gd name="T12" fmla="*/ 14 w 128"/>
              <a:gd name="T13" fmla="*/ 75 h 75"/>
              <a:gd name="T14" fmla="*/ 0 w 128"/>
              <a:gd name="T15" fmla="*/ 5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75">
                <a:moveTo>
                  <a:pt x="0" y="55"/>
                </a:moveTo>
                <a:lnTo>
                  <a:pt x="53" y="31"/>
                </a:lnTo>
                <a:lnTo>
                  <a:pt x="104" y="0"/>
                </a:lnTo>
                <a:lnTo>
                  <a:pt x="114" y="1"/>
                </a:lnTo>
                <a:lnTo>
                  <a:pt x="128" y="2"/>
                </a:lnTo>
                <a:lnTo>
                  <a:pt x="79" y="43"/>
                </a:lnTo>
                <a:lnTo>
                  <a:pt x="14" y="75"/>
                </a:lnTo>
                <a:lnTo>
                  <a:pt x="0" y="55"/>
                </a:lnTo>
                <a:close/>
              </a:path>
            </a:pathLst>
          </a:custGeom>
          <a:solidFill>
            <a:schemeClr val="tx1">
              <a:lumMod val="95000"/>
            </a:schemeClr>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79" name="Freeform 272"/>
          <p:cNvSpPr>
            <a:spLocks/>
          </p:cNvSpPr>
          <p:nvPr/>
        </p:nvSpPr>
        <p:spPr bwMode="auto">
          <a:xfrm>
            <a:off x="8219950" y="1510296"/>
            <a:ext cx="522925" cy="855414"/>
          </a:xfrm>
          <a:custGeom>
            <a:avLst/>
            <a:gdLst>
              <a:gd name="T0" fmla="*/ 62 w 263"/>
              <a:gd name="T1" fmla="*/ 13 h 401"/>
              <a:gd name="T2" fmla="*/ 23 w 263"/>
              <a:gd name="T3" fmla="*/ 86 h 401"/>
              <a:gd name="T4" fmla="*/ 41 w 263"/>
              <a:gd name="T5" fmla="*/ 114 h 401"/>
              <a:gd name="T6" fmla="*/ 23 w 263"/>
              <a:gd name="T7" fmla="*/ 149 h 401"/>
              <a:gd name="T8" fmla="*/ 35 w 263"/>
              <a:gd name="T9" fmla="*/ 159 h 401"/>
              <a:gd name="T10" fmla="*/ 27 w 263"/>
              <a:gd name="T11" fmla="*/ 183 h 401"/>
              <a:gd name="T12" fmla="*/ 27 w 263"/>
              <a:gd name="T13" fmla="*/ 220 h 401"/>
              <a:gd name="T14" fmla="*/ 0 w 263"/>
              <a:gd name="T15" fmla="*/ 232 h 401"/>
              <a:gd name="T16" fmla="*/ 11 w 263"/>
              <a:gd name="T17" fmla="*/ 244 h 401"/>
              <a:gd name="T18" fmla="*/ 65 w 263"/>
              <a:gd name="T19" fmla="*/ 384 h 401"/>
              <a:gd name="T20" fmla="*/ 109 w 263"/>
              <a:gd name="T21" fmla="*/ 401 h 401"/>
              <a:gd name="T22" fmla="*/ 107 w 263"/>
              <a:gd name="T23" fmla="*/ 373 h 401"/>
              <a:gd name="T24" fmla="*/ 128 w 263"/>
              <a:gd name="T25" fmla="*/ 350 h 401"/>
              <a:gd name="T26" fmla="*/ 120 w 263"/>
              <a:gd name="T27" fmla="*/ 326 h 401"/>
              <a:gd name="T28" fmla="*/ 174 w 263"/>
              <a:gd name="T29" fmla="*/ 298 h 401"/>
              <a:gd name="T30" fmla="*/ 176 w 263"/>
              <a:gd name="T31" fmla="*/ 259 h 401"/>
              <a:gd name="T32" fmla="*/ 208 w 263"/>
              <a:gd name="T33" fmla="*/ 255 h 401"/>
              <a:gd name="T34" fmla="*/ 232 w 263"/>
              <a:gd name="T35" fmla="*/ 227 h 401"/>
              <a:gd name="T36" fmla="*/ 263 w 263"/>
              <a:gd name="T37" fmla="*/ 207 h 401"/>
              <a:gd name="T38" fmla="*/ 263 w 263"/>
              <a:gd name="T39" fmla="*/ 183 h 401"/>
              <a:gd name="T40" fmla="*/ 222 w 263"/>
              <a:gd name="T41" fmla="*/ 174 h 401"/>
              <a:gd name="T42" fmla="*/ 213 w 263"/>
              <a:gd name="T43" fmla="*/ 147 h 401"/>
              <a:gd name="T44" fmla="*/ 172 w 263"/>
              <a:gd name="T45" fmla="*/ 143 h 401"/>
              <a:gd name="T46" fmla="*/ 139 w 263"/>
              <a:gd name="T47" fmla="*/ 24 h 401"/>
              <a:gd name="T48" fmla="*/ 125 w 263"/>
              <a:gd name="T49" fmla="*/ 0 h 401"/>
              <a:gd name="T50" fmla="*/ 82 w 263"/>
              <a:gd name="T51" fmla="*/ 10 h 401"/>
              <a:gd name="T52" fmla="*/ 76 w 263"/>
              <a:gd name="T53" fmla="*/ 21 h 401"/>
              <a:gd name="T54" fmla="*/ 62 w 263"/>
              <a:gd name="T55" fmla="*/ 1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3" h="401">
                <a:moveTo>
                  <a:pt x="62" y="13"/>
                </a:moveTo>
                <a:lnTo>
                  <a:pt x="23" y="86"/>
                </a:lnTo>
                <a:lnTo>
                  <a:pt x="41" y="114"/>
                </a:lnTo>
                <a:lnTo>
                  <a:pt x="23" y="149"/>
                </a:lnTo>
                <a:lnTo>
                  <a:pt x="35" y="159"/>
                </a:lnTo>
                <a:lnTo>
                  <a:pt x="27" y="183"/>
                </a:lnTo>
                <a:lnTo>
                  <a:pt x="27" y="220"/>
                </a:lnTo>
                <a:lnTo>
                  <a:pt x="0" y="232"/>
                </a:lnTo>
                <a:lnTo>
                  <a:pt x="11" y="244"/>
                </a:lnTo>
                <a:lnTo>
                  <a:pt x="65" y="384"/>
                </a:lnTo>
                <a:lnTo>
                  <a:pt x="109" y="401"/>
                </a:lnTo>
                <a:lnTo>
                  <a:pt x="107" y="373"/>
                </a:lnTo>
                <a:lnTo>
                  <a:pt x="128" y="350"/>
                </a:lnTo>
                <a:lnTo>
                  <a:pt x="120" y="326"/>
                </a:lnTo>
                <a:lnTo>
                  <a:pt x="174" y="298"/>
                </a:lnTo>
                <a:lnTo>
                  <a:pt x="176" y="259"/>
                </a:lnTo>
                <a:lnTo>
                  <a:pt x="208" y="255"/>
                </a:lnTo>
                <a:lnTo>
                  <a:pt x="232" y="227"/>
                </a:lnTo>
                <a:lnTo>
                  <a:pt x="263" y="207"/>
                </a:lnTo>
                <a:lnTo>
                  <a:pt x="263" y="183"/>
                </a:lnTo>
                <a:lnTo>
                  <a:pt x="222" y="174"/>
                </a:lnTo>
                <a:lnTo>
                  <a:pt x="213" y="147"/>
                </a:lnTo>
                <a:lnTo>
                  <a:pt x="172" y="143"/>
                </a:lnTo>
                <a:lnTo>
                  <a:pt x="139" y="24"/>
                </a:lnTo>
                <a:lnTo>
                  <a:pt x="125" y="0"/>
                </a:lnTo>
                <a:lnTo>
                  <a:pt x="82" y="10"/>
                </a:lnTo>
                <a:lnTo>
                  <a:pt x="76" y="21"/>
                </a:lnTo>
                <a:lnTo>
                  <a:pt x="62" y="13"/>
                </a:lnTo>
                <a:close/>
              </a:path>
            </a:pathLst>
          </a:custGeom>
          <a:solidFill>
            <a:schemeClr val="tx1">
              <a:lumMod val="95000"/>
            </a:schemeClr>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282" name="Freeform 275"/>
          <p:cNvSpPr>
            <a:spLocks/>
          </p:cNvSpPr>
          <p:nvPr/>
        </p:nvSpPr>
        <p:spPr bwMode="auto">
          <a:xfrm>
            <a:off x="1521743" y="2327502"/>
            <a:ext cx="47719" cy="70396"/>
          </a:xfrm>
          <a:custGeom>
            <a:avLst/>
            <a:gdLst>
              <a:gd name="T0" fmla="*/ 7 w 24"/>
              <a:gd name="T1" fmla="*/ 0 h 33"/>
              <a:gd name="T2" fmla="*/ 15 w 24"/>
              <a:gd name="T3" fmla="*/ 5 h 33"/>
              <a:gd name="T4" fmla="*/ 22 w 24"/>
              <a:gd name="T5" fmla="*/ 19 h 33"/>
              <a:gd name="T6" fmla="*/ 24 w 24"/>
              <a:gd name="T7" fmla="*/ 33 h 33"/>
              <a:gd name="T8" fmla="*/ 11 w 24"/>
              <a:gd name="T9" fmla="*/ 24 h 33"/>
              <a:gd name="T10" fmla="*/ 3 w 24"/>
              <a:gd name="T11" fmla="*/ 13 h 33"/>
              <a:gd name="T12" fmla="*/ 0 w 24"/>
              <a:gd name="T13" fmla="*/ 2 h 33"/>
              <a:gd name="T14" fmla="*/ 7 w 24"/>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7" y="0"/>
                </a:moveTo>
                <a:lnTo>
                  <a:pt x="15" y="5"/>
                </a:lnTo>
                <a:lnTo>
                  <a:pt x="22" y="19"/>
                </a:lnTo>
                <a:lnTo>
                  <a:pt x="24" y="33"/>
                </a:lnTo>
                <a:lnTo>
                  <a:pt x="11" y="24"/>
                </a:lnTo>
                <a:lnTo>
                  <a:pt x="3" y="13"/>
                </a:lnTo>
                <a:lnTo>
                  <a:pt x="0" y="2"/>
                </a:lnTo>
                <a:lnTo>
                  <a:pt x="7" y="0"/>
                </a:lnTo>
              </a:path>
            </a:pathLst>
          </a:custGeom>
          <a:solidFill>
            <a:srgbClr val="028E9B"/>
          </a:solidFill>
          <a:ln w="12700"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2283" name="Freeform 276"/>
          <p:cNvSpPr>
            <a:spLocks/>
          </p:cNvSpPr>
          <p:nvPr/>
        </p:nvSpPr>
        <p:spPr bwMode="auto">
          <a:xfrm>
            <a:off x="837766" y="2348834"/>
            <a:ext cx="93451" cy="70396"/>
          </a:xfrm>
          <a:custGeom>
            <a:avLst/>
            <a:gdLst>
              <a:gd name="T0" fmla="*/ 34 w 47"/>
              <a:gd name="T1" fmla="*/ 1 h 33"/>
              <a:gd name="T2" fmla="*/ 43 w 47"/>
              <a:gd name="T3" fmla="*/ 1 h 33"/>
              <a:gd name="T4" fmla="*/ 47 w 47"/>
              <a:gd name="T5" fmla="*/ 9 h 33"/>
              <a:gd name="T6" fmla="*/ 43 w 47"/>
              <a:gd name="T7" fmla="*/ 17 h 33"/>
              <a:gd name="T8" fmla="*/ 35 w 47"/>
              <a:gd name="T9" fmla="*/ 18 h 33"/>
              <a:gd name="T10" fmla="*/ 27 w 47"/>
              <a:gd name="T11" fmla="*/ 26 h 33"/>
              <a:gd name="T12" fmla="*/ 20 w 47"/>
              <a:gd name="T13" fmla="*/ 24 h 33"/>
              <a:gd name="T14" fmla="*/ 13 w 47"/>
              <a:gd name="T15" fmla="*/ 33 h 33"/>
              <a:gd name="T16" fmla="*/ 7 w 47"/>
              <a:gd name="T17" fmla="*/ 32 h 33"/>
              <a:gd name="T18" fmla="*/ 10 w 47"/>
              <a:gd name="T19" fmla="*/ 24 h 33"/>
              <a:gd name="T20" fmla="*/ 1 w 47"/>
              <a:gd name="T21" fmla="*/ 26 h 33"/>
              <a:gd name="T22" fmla="*/ 0 w 47"/>
              <a:gd name="T23" fmla="*/ 16 h 33"/>
              <a:gd name="T24" fmla="*/ 7 w 47"/>
              <a:gd name="T25" fmla="*/ 9 h 33"/>
              <a:gd name="T26" fmla="*/ 13 w 47"/>
              <a:gd name="T27" fmla="*/ 16 h 33"/>
              <a:gd name="T28" fmla="*/ 22 w 47"/>
              <a:gd name="T29" fmla="*/ 6 h 33"/>
              <a:gd name="T30" fmla="*/ 32 w 47"/>
              <a:gd name="T31" fmla="*/ 0 h 33"/>
              <a:gd name="T32" fmla="*/ 38 w 47"/>
              <a:gd name="T33" fmla="*/ 3 h 33"/>
              <a:gd name="T34" fmla="*/ 34 w 47"/>
              <a:gd name="T35"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33">
                <a:moveTo>
                  <a:pt x="34" y="1"/>
                </a:moveTo>
                <a:lnTo>
                  <a:pt x="43" y="1"/>
                </a:lnTo>
                <a:lnTo>
                  <a:pt x="47" y="9"/>
                </a:lnTo>
                <a:lnTo>
                  <a:pt x="43" y="17"/>
                </a:lnTo>
                <a:lnTo>
                  <a:pt x="35" y="18"/>
                </a:lnTo>
                <a:lnTo>
                  <a:pt x="27" y="26"/>
                </a:lnTo>
                <a:lnTo>
                  <a:pt x="20" y="24"/>
                </a:lnTo>
                <a:lnTo>
                  <a:pt x="13" y="33"/>
                </a:lnTo>
                <a:lnTo>
                  <a:pt x="7" y="32"/>
                </a:lnTo>
                <a:lnTo>
                  <a:pt x="10" y="24"/>
                </a:lnTo>
                <a:lnTo>
                  <a:pt x="1" y="26"/>
                </a:lnTo>
                <a:lnTo>
                  <a:pt x="0" y="16"/>
                </a:lnTo>
                <a:lnTo>
                  <a:pt x="7" y="9"/>
                </a:lnTo>
                <a:lnTo>
                  <a:pt x="13" y="16"/>
                </a:lnTo>
                <a:lnTo>
                  <a:pt x="22" y="6"/>
                </a:lnTo>
                <a:lnTo>
                  <a:pt x="32" y="0"/>
                </a:lnTo>
                <a:lnTo>
                  <a:pt x="38" y="3"/>
                </a:lnTo>
                <a:lnTo>
                  <a:pt x="34" y="1"/>
                </a:lnTo>
                <a:close/>
              </a:path>
            </a:pathLst>
          </a:custGeom>
          <a:solidFill>
            <a:srgbClr val="028E9B"/>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86" name="Freeform 279"/>
          <p:cNvSpPr>
            <a:spLocks/>
          </p:cNvSpPr>
          <p:nvPr/>
        </p:nvSpPr>
        <p:spPr bwMode="auto">
          <a:xfrm>
            <a:off x="438115" y="2481092"/>
            <a:ext cx="65615" cy="40531"/>
          </a:xfrm>
          <a:custGeom>
            <a:avLst/>
            <a:gdLst>
              <a:gd name="T0" fmla="*/ 26 w 33"/>
              <a:gd name="T1" fmla="*/ 0 h 19"/>
              <a:gd name="T2" fmla="*/ 33 w 33"/>
              <a:gd name="T3" fmla="*/ 4 h 19"/>
              <a:gd name="T4" fmla="*/ 33 w 33"/>
              <a:gd name="T5" fmla="*/ 15 h 19"/>
              <a:gd name="T6" fmla="*/ 26 w 33"/>
              <a:gd name="T7" fmla="*/ 16 h 19"/>
              <a:gd name="T8" fmla="*/ 18 w 33"/>
              <a:gd name="T9" fmla="*/ 13 h 19"/>
              <a:gd name="T10" fmla="*/ 12 w 33"/>
              <a:gd name="T11" fmla="*/ 19 h 19"/>
              <a:gd name="T12" fmla="*/ 2 w 33"/>
              <a:gd name="T13" fmla="*/ 19 h 19"/>
              <a:gd name="T14" fmla="*/ 0 w 33"/>
              <a:gd name="T15" fmla="*/ 12 h 19"/>
              <a:gd name="T16" fmla="*/ 6 w 33"/>
              <a:gd name="T17" fmla="*/ 9 h 19"/>
              <a:gd name="T18" fmla="*/ 11 w 33"/>
              <a:gd name="T19" fmla="*/ 4 h 19"/>
              <a:gd name="T20" fmla="*/ 20 w 33"/>
              <a:gd name="T21" fmla="*/ 5 h 19"/>
              <a:gd name="T22" fmla="*/ 26 w 33"/>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19">
                <a:moveTo>
                  <a:pt x="26" y="0"/>
                </a:moveTo>
                <a:lnTo>
                  <a:pt x="33" y="4"/>
                </a:lnTo>
                <a:lnTo>
                  <a:pt x="33" y="15"/>
                </a:lnTo>
                <a:lnTo>
                  <a:pt x="26" y="16"/>
                </a:lnTo>
                <a:lnTo>
                  <a:pt x="18" y="13"/>
                </a:lnTo>
                <a:lnTo>
                  <a:pt x="12" y="19"/>
                </a:lnTo>
                <a:lnTo>
                  <a:pt x="2" y="19"/>
                </a:lnTo>
                <a:lnTo>
                  <a:pt x="0" y="12"/>
                </a:lnTo>
                <a:lnTo>
                  <a:pt x="6" y="9"/>
                </a:lnTo>
                <a:lnTo>
                  <a:pt x="11" y="4"/>
                </a:lnTo>
                <a:lnTo>
                  <a:pt x="20" y="5"/>
                </a:lnTo>
                <a:lnTo>
                  <a:pt x="26" y="0"/>
                </a:lnTo>
              </a:path>
            </a:pathLst>
          </a:custGeom>
          <a:solidFill>
            <a:srgbClr val="028E9B"/>
          </a:solidFill>
          <a:ln w="12700"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2288" name="Freeform 281"/>
          <p:cNvSpPr>
            <a:spLocks/>
          </p:cNvSpPr>
          <p:nvPr/>
        </p:nvSpPr>
        <p:spPr bwMode="auto">
          <a:xfrm>
            <a:off x="370513" y="1898730"/>
            <a:ext cx="85498" cy="81062"/>
          </a:xfrm>
          <a:custGeom>
            <a:avLst/>
            <a:gdLst>
              <a:gd name="T0" fmla="*/ 6 w 43"/>
              <a:gd name="T1" fmla="*/ 0 h 38"/>
              <a:gd name="T2" fmla="*/ 6 w 43"/>
              <a:gd name="T3" fmla="*/ 5 h 38"/>
              <a:gd name="T4" fmla="*/ 14 w 43"/>
              <a:gd name="T5" fmla="*/ 8 h 38"/>
              <a:gd name="T6" fmla="*/ 20 w 43"/>
              <a:gd name="T7" fmla="*/ 7 h 38"/>
              <a:gd name="T8" fmla="*/ 25 w 43"/>
              <a:gd name="T9" fmla="*/ 15 h 38"/>
              <a:gd name="T10" fmla="*/ 33 w 43"/>
              <a:gd name="T11" fmla="*/ 20 h 38"/>
              <a:gd name="T12" fmla="*/ 33 w 43"/>
              <a:gd name="T13" fmla="*/ 24 h 38"/>
              <a:gd name="T14" fmla="*/ 41 w 43"/>
              <a:gd name="T15" fmla="*/ 24 h 38"/>
              <a:gd name="T16" fmla="*/ 43 w 43"/>
              <a:gd name="T17" fmla="*/ 30 h 38"/>
              <a:gd name="T18" fmla="*/ 37 w 43"/>
              <a:gd name="T19" fmla="*/ 35 h 38"/>
              <a:gd name="T20" fmla="*/ 33 w 43"/>
              <a:gd name="T21" fmla="*/ 28 h 38"/>
              <a:gd name="T22" fmla="*/ 28 w 43"/>
              <a:gd name="T23" fmla="*/ 33 h 38"/>
              <a:gd name="T24" fmla="*/ 25 w 43"/>
              <a:gd name="T25" fmla="*/ 38 h 38"/>
              <a:gd name="T26" fmla="*/ 20 w 43"/>
              <a:gd name="T27" fmla="*/ 31 h 38"/>
              <a:gd name="T28" fmla="*/ 23 w 43"/>
              <a:gd name="T29" fmla="*/ 28 h 38"/>
              <a:gd name="T30" fmla="*/ 16 w 43"/>
              <a:gd name="T31" fmla="*/ 26 h 38"/>
              <a:gd name="T32" fmla="*/ 18 w 43"/>
              <a:gd name="T33" fmla="*/ 20 h 38"/>
              <a:gd name="T34" fmla="*/ 14 w 43"/>
              <a:gd name="T35" fmla="*/ 16 h 38"/>
              <a:gd name="T36" fmla="*/ 4 w 43"/>
              <a:gd name="T37" fmla="*/ 18 h 38"/>
              <a:gd name="T38" fmla="*/ 0 w 43"/>
              <a:gd name="T39" fmla="*/ 10 h 38"/>
              <a:gd name="T40" fmla="*/ 6 w 43"/>
              <a:gd name="T4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38">
                <a:moveTo>
                  <a:pt x="6" y="0"/>
                </a:moveTo>
                <a:lnTo>
                  <a:pt x="6" y="5"/>
                </a:lnTo>
                <a:lnTo>
                  <a:pt x="14" y="8"/>
                </a:lnTo>
                <a:lnTo>
                  <a:pt x="20" y="7"/>
                </a:lnTo>
                <a:lnTo>
                  <a:pt x="25" y="15"/>
                </a:lnTo>
                <a:lnTo>
                  <a:pt x="33" y="20"/>
                </a:lnTo>
                <a:lnTo>
                  <a:pt x="33" y="24"/>
                </a:lnTo>
                <a:lnTo>
                  <a:pt x="41" y="24"/>
                </a:lnTo>
                <a:lnTo>
                  <a:pt x="43" y="30"/>
                </a:lnTo>
                <a:lnTo>
                  <a:pt x="37" y="35"/>
                </a:lnTo>
                <a:lnTo>
                  <a:pt x="33" y="28"/>
                </a:lnTo>
                <a:lnTo>
                  <a:pt x="28" y="33"/>
                </a:lnTo>
                <a:lnTo>
                  <a:pt x="25" y="38"/>
                </a:lnTo>
                <a:lnTo>
                  <a:pt x="20" y="31"/>
                </a:lnTo>
                <a:lnTo>
                  <a:pt x="23" y="28"/>
                </a:lnTo>
                <a:lnTo>
                  <a:pt x="16" y="26"/>
                </a:lnTo>
                <a:lnTo>
                  <a:pt x="18" y="20"/>
                </a:lnTo>
                <a:lnTo>
                  <a:pt x="14" y="16"/>
                </a:lnTo>
                <a:lnTo>
                  <a:pt x="4" y="18"/>
                </a:lnTo>
                <a:lnTo>
                  <a:pt x="0" y="10"/>
                </a:lnTo>
                <a:lnTo>
                  <a:pt x="6" y="0"/>
                </a:lnTo>
              </a:path>
            </a:pathLst>
          </a:custGeom>
          <a:solidFill>
            <a:srgbClr val="028E9B"/>
          </a:solidFill>
          <a:ln w="12700"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2289" name="Freeform 282"/>
          <p:cNvSpPr>
            <a:spLocks/>
          </p:cNvSpPr>
          <p:nvPr/>
        </p:nvSpPr>
        <p:spPr bwMode="auto">
          <a:xfrm>
            <a:off x="503730" y="1540352"/>
            <a:ext cx="1236727" cy="959939"/>
          </a:xfrm>
          <a:custGeom>
            <a:avLst/>
            <a:gdLst>
              <a:gd name="T0" fmla="*/ 437 w 622"/>
              <a:gd name="T1" fmla="*/ 305 h 450"/>
              <a:gd name="T2" fmla="*/ 483 w 622"/>
              <a:gd name="T3" fmla="*/ 318 h 450"/>
              <a:gd name="T4" fmla="*/ 534 w 622"/>
              <a:gd name="T5" fmla="*/ 332 h 450"/>
              <a:gd name="T6" fmla="*/ 618 w 622"/>
              <a:gd name="T7" fmla="*/ 384 h 450"/>
              <a:gd name="T8" fmla="*/ 610 w 622"/>
              <a:gd name="T9" fmla="*/ 424 h 450"/>
              <a:gd name="T10" fmla="*/ 587 w 622"/>
              <a:gd name="T11" fmla="*/ 405 h 450"/>
              <a:gd name="T12" fmla="*/ 552 w 622"/>
              <a:gd name="T13" fmla="*/ 361 h 450"/>
              <a:gd name="T14" fmla="*/ 502 w 622"/>
              <a:gd name="T15" fmla="*/ 320 h 450"/>
              <a:gd name="T16" fmla="*/ 495 w 622"/>
              <a:gd name="T17" fmla="*/ 335 h 450"/>
              <a:gd name="T18" fmla="*/ 486 w 622"/>
              <a:gd name="T19" fmla="*/ 352 h 450"/>
              <a:gd name="T20" fmla="*/ 425 w 622"/>
              <a:gd name="T21" fmla="*/ 323 h 450"/>
              <a:gd name="T22" fmla="*/ 379 w 622"/>
              <a:gd name="T23" fmla="*/ 316 h 450"/>
              <a:gd name="T24" fmla="*/ 342 w 622"/>
              <a:gd name="T25" fmla="*/ 289 h 450"/>
              <a:gd name="T26" fmla="*/ 308 w 622"/>
              <a:gd name="T27" fmla="*/ 294 h 450"/>
              <a:gd name="T28" fmla="*/ 277 w 622"/>
              <a:gd name="T29" fmla="*/ 295 h 450"/>
              <a:gd name="T30" fmla="*/ 280 w 622"/>
              <a:gd name="T31" fmla="*/ 321 h 450"/>
              <a:gd name="T32" fmla="*/ 231 w 622"/>
              <a:gd name="T33" fmla="*/ 347 h 450"/>
              <a:gd name="T34" fmla="*/ 226 w 622"/>
              <a:gd name="T35" fmla="*/ 323 h 450"/>
              <a:gd name="T36" fmla="*/ 255 w 622"/>
              <a:gd name="T37" fmla="*/ 288 h 450"/>
              <a:gd name="T38" fmla="*/ 227 w 622"/>
              <a:gd name="T39" fmla="*/ 291 h 450"/>
              <a:gd name="T40" fmla="*/ 188 w 622"/>
              <a:gd name="T41" fmla="*/ 334 h 450"/>
              <a:gd name="T42" fmla="*/ 181 w 622"/>
              <a:gd name="T43" fmla="*/ 370 h 450"/>
              <a:gd name="T44" fmla="*/ 138 w 622"/>
              <a:gd name="T45" fmla="*/ 393 h 450"/>
              <a:gd name="T46" fmla="*/ 100 w 622"/>
              <a:gd name="T47" fmla="*/ 416 h 450"/>
              <a:gd name="T48" fmla="*/ 61 w 622"/>
              <a:gd name="T49" fmla="*/ 430 h 450"/>
              <a:gd name="T50" fmla="*/ 0 w 622"/>
              <a:gd name="T51" fmla="*/ 450 h 450"/>
              <a:gd name="T52" fmla="*/ 46 w 622"/>
              <a:gd name="T53" fmla="*/ 426 h 450"/>
              <a:gd name="T54" fmla="*/ 91 w 622"/>
              <a:gd name="T55" fmla="*/ 401 h 450"/>
              <a:gd name="T56" fmla="*/ 120 w 622"/>
              <a:gd name="T57" fmla="*/ 348 h 450"/>
              <a:gd name="T58" fmla="*/ 103 w 622"/>
              <a:gd name="T59" fmla="*/ 355 h 450"/>
              <a:gd name="T60" fmla="*/ 54 w 622"/>
              <a:gd name="T61" fmla="*/ 347 h 450"/>
              <a:gd name="T62" fmla="*/ 51 w 622"/>
              <a:gd name="T63" fmla="*/ 304 h 450"/>
              <a:gd name="T64" fmla="*/ 40 w 622"/>
              <a:gd name="T65" fmla="*/ 309 h 450"/>
              <a:gd name="T66" fmla="*/ 18 w 622"/>
              <a:gd name="T67" fmla="*/ 278 h 450"/>
              <a:gd name="T68" fmla="*/ 4 w 622"/>
              <a:gd name="T69" fmla="*/ 267 h 450"/>
              <a:gd name="T70" fmla="*/ 34 w 622"/>
              <a:gd name="T71" fmla="*/ 222 h 450"/>
              <a:gd name="T72" fmla="*/ 72 w 622"/>
              <a:gd name="T73" fmla="*/ 208 h 450"/>
              <a:gd name="T74" fmla="*/ 91 w 622"/>
              <a:gd name="T75" fmla="*/ 180 h 450"/>
              <a:gd name="T76" fmla="*/ 62 w 622"/>
              <a:gd name="T77" fmla="*/ 178 h 450"/>
              <a:gd name="T78" fmla="*/ 30 w 622"/>
              <a:gd name="T79" fmla="*/ 152 h 450"/>
              <a:gd name="T80" fmla="*/ 22 w 622"/>
              <a:gd name="T81" fmla="*/ 131 h 450"/>
              <a:gd name="T82" fmla="*/ 68 w 622"/>
              <a:gd name="T83" fmla="*/ 119 h 450"/>
              <a:gd name="T84" fmla="*/ 98 w 622"/>
              <a:gd name="T85" fmla="*/ 132 h 450"/>
              <a:gd name="T86" fmla="*/ 107 w 622"/>
              <a:gd name="T87" fmla="*/ 131 h 450"/>
              <a:gd name="T88" fmla="*/ 103 w 622"/>
              <a:gd name="T89" fmla="*/ 113 h 450"/>
              <a:gd name="T90" fmla="*/ 58 w 622"/>
              <a:gd name="T91" fmla="*/ 74 h 450"/>
              <a:gd name="T92" fmla="*/ 86 w 622"/>
              <a:gd name="T93" fmla="*/ 55 h 450"/>
              <a:gd name="T94" fmla="*/ 127 w 622"/>
              <a:gd name="T95" fmla="*/ 22 h 450"/>
              <a:gd name="T96" fmla="*/ 163 w 622"/>
              <a:gd name="T97" fmla="*/ 10 h 450"/>
              <a:gd name="T98" fmla="*/ 203 w 622"/>
              <a:gd name="T99" fmla="*/ 22 h 450"/>
              <a:gd name="T100" fmla="*/ 249 w 622"/>
              <a:gd name="T101" fmla="*/ 29 h 450"/>
              <a:gd name="T102" fmla="*/ 291 w 622"/>
              <a:gd name="T103" fmla="*/ 30 h 450"/>
              <a:gd name="T104" fmla="*/ 350 w 622"/>
              <a:gd name="T105" fmla="*/ 39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2" h="450">
                <a:moveTo>
                  <a:pt x="358" y="41"/>
                </a:moveTo>
                <a:lnTo>
                  <a:pt x="404" y="302"/>
                </a:lnTo>
                <a:lnTo>
                  <a:pt x="412" y="301"/>
                </a:lnTo>
                <a:lnTo>
                  <a:pt x="424" y="299"/>
                </a:lnTo>
                <a:lnTo>
                  <a:pt x="437" y="305"/>
                </a:lnTo>
                <a:lnTo>
                  <a:pt x="446" y="314"/>
                </a:lnTo>
                <a:lnTo>
                  <a:pt x="457" y="318"/>
                </a:lnTo>
                <a:lnTo>
                  <a:pt x="464" y="327"/>
                </a:lnTo>
                <a:lnTo>
                  <a:pt x="476" y="324"/>
                </a:lnTo>
                <a:lnTo>
                  <a:pt x="483" y="318"/>
                </a:lnTo>
                <a:lnTo>
                  <a:pt x="482" y="310"/>
                </a:lnTo>
                <a:lnTo>
                  <a:pt x="494" y="303"/>
                </a:lnTo>
                <a:lnTo>
                  <a:pt x="502" y="306"/>
                </a:lnTo>
                <a:lnTo>
                  <a:pt x="507" y="315"/>
                </a:lnTo>
                <a:lnTo>
                  <a:pt x="534" y="332"/>
                </a:lnTo>
                <a:lnTo>
                  <a:pt x="562" y="355"/>
                </a:lnTo>
                <a:lnTo>
                  <a:pt x="570" y="368"/>
                </a:lnTo>
                <a:lnTo>
                  <a:pt x="589" y="377"/>
                </a:lnTo>
                <a:lnTo>
                  <a:pt x="606" y="383"/>
                </a:lnTo>
                <a:lnTo>
                  <a:pt x="618" y="384"/>
                </a:lnTo>
                <a:lnTo>
                  <a:pt x="617" y="392"/>
                </a:lnTo>
                <a:lnTo>
                  <a:pt x="622" y="400"/>
                </a:lnTo>
                <a:lnTo>
                  <a:pt x="621" y="415"/>
                </a:lnTo>
                <a:lnTo>
                  <a:pt x="614" y="426"/>
                </a:lnTo>
                <a:lnTo>
                  <a:pt x="610" y="424"/>
                </a:lnTo>
                <a:lnTo>
                  <a:pt x="609" y="408"/>
                </a:lnTo>
                <a:lnTo>
                  <a:pt x="605" y="395"/>
                </a:lnTo>
                <a:lnTo>
                  <a:pt x="597" y="394"/>
                </a:lnTo>
                <a:lnTo>
                  <a:pt x="589" y="398"/>
                </a:lnTo>
                <a:lnTo>
                  <a:pt x="587" y="405"/>
                </a:lnTo>
                <a:lnTo>
                  <a:pt x="579" y="405"/>
                </a:lnTo>
                <a:lnTo>
                  <a:pt x="580" y="394"/>
                </a:lnTo>
                <a:lnTo>
                  <a:pt x="572" y="383"/>
                </a:lnTo>
                <a:lnTo>
                  <a:pt x="557" y="372"/>
                </a:lnTo>
                <a:lnTo>
                  <a:pt x="552" y="361"/>
                </a:lnTo>
                <a:lnTo>
                  <a:pt x="544" y="358"/>
                </a:lnTo>
                <a:lnTo>
                  <a:pt x="536" y="347"/>
                </a:lnTo>
                <a:lnTo>
                  <a:pt x="523" y="338"/>
                </a:lnTo>
                <a:lnTo>
                  <a:pt x="509" y="332"/>
                </a:lnTo>
                <a:lnTo>
                  <a:pt x="502" y="320"/>
                </a:lnTo>
                <a:lnTo>
                  <a:pt x="497" y="323"/>
                </a:lnTo>
                <a:lnTo>
                  <a:pt x="509" y="342"/>
                </a:lnTo>
                <a:lnTo>
                  <a:pt x="507" y="349"/>
                </a:lnTo>
                <a:lnTo>
                  <a:pt x="497" y="342"/>
                </a:lnTo>
                <a:lnTo>
                  <a:pt x="495" y="335"/>
                </a:lnTo>
                <a:lnTo>
                  <a:pt x="485" y="331"/>
                </a:lnTo>
                <a:lnTo>
                  <a:pt x="476" y="332"/>
                </a:lnTo>
                <a:lnTo>
                  <a:pt x="489" y="341"/>
                </a:lnTo>
                <a:lnTo>
                  <a:pt x="495" y="348"/>
                </a:lnTo>
                <a:lnTo>
                  <a:pt x="486" y="352"/>
                </a:lnTo>
                <a:lnTo>
                  <a:pt x="469" y="345"/>
                </a:lnTo>
                <a:lnTo>
                  <a:pt x="454" y="335"/>
                </a:lnTo>
                <a:lnTo>
                  <a:pt x="449" y="330"/>
                </a:lnTo>
                <a:lnTo>
                  <a:pt x="439" y="330"/>
                </a:lnTo>
                <a:lnTo>
                  <a:pt x="425" y="323"/>
                </a:lnTo>
                <a:lnTo>
                  <a:pt x="431" y="313"/>
                </a:lnTo>
                <a:lnTo>
                  <a:pt x="418" y="317"/>
                </a:lnTo>
                <a:lnTo>
                  <a:pt x="402" y="318"/>
                </a:lnTo>
                <a:lnTo>
                  <a:pt x="398" y="314"/>
                </a:lnTo>
                <a:lnTo>
                  <a:pt x="379" y="316"/>
                </a:lnTo>
                <a:lnTo>
                  <a:pt x="364" y="315"/>
                </a:lnTo>
                <a:lnTo>
                  <a:pt x="353" y="318"/>
                </a:lnTo>
                <a:lnTo>
                  <a:pt x="343" y="312"/>
                </a:lnTo>
                <a:lnTo>
                  <a:pt x="345" y="298"/>
                </a:lnTo>
                <a:lnTo>
                  <a:pt x="342" y="289"/>
                </a:lnTo>
                <a:lnTo>
                  <a:pt x="334" y="304"/>
                </a:lnTo>
                <a:lnTo>
                  <a:pt x="326" y="308"/>
                </a:lnTo>
                <a:lnTo>
                  <a:pt x="323" y="303"/>
                </a:lnTo>
                <a:lnTo>
                  <a:pt x="311" y="301"/>
                </a:lnTo>
                <a:lnTo>
                  <a:pt x="308" y="294"/>
                </a:lnTo>
                <a:lnTo>
                  <a:pt x="313" y="288"/>
                </a:lnTo>
                <a:lnTo>
                  <a:pt x="304" y="288"/>
                </a:lnTo>
                <a:lnTo>
                  <a:pt x="293" y="296"/>
                </a:lnTo>
                <a:lnTo>
                  <a:pt x="285" y="291"/>
                </a:lnTo>
                <a:lnTo>
                  <a:pt x="277" y="295"/>
                </a:lnTo>
                <a:lnTo>
                  <a:pt x="284" y="304"/>
                </a:lnTo>
                <a:lnTo>
                  <a:pt x="294" y="308"/>
                </a:lnTo>
                <a:lnTo>
                  <a:pt x="293" y="315"/>
                </a:lnTo>
                <a:lnTo>
                  <a:pt x="284" y="313"/>
                </a:lnTo>
                <a:lnTo>
                  <a:pt x="280" y="321"/>
                </a:lnTo>
                <a:lnTo>
                  <a:pt x="271" y="325"/>
                </a:lnTo>
                <a:lnTo>
                  <a:pt x="266" y="322"/>
                </a:lnTo>
                <a:lnTo>
                  <a:pt x="260" y="330"/>
                </a:lnTo>
                <a:lnTo>
                  <a:pt x="246" y="340"/>
                </a:lnTo>
                <a:lnTo>
                  <a:pt x="231" y="347"/>
                </a:lnTo>
                <a:lnTo>
                  <a:pt x="221" y="342"/>
                </a:lnTo>
                <a:lnTo>
                  <a:pt x="231" y="337"/>
                </a:lnTo>
                <a:lnTo>
                  <a:pt x="241" y="324"/>
                </a:lnTo>
                <a:lnTo>
                  <a:pt x="230" y="329"/>
                </a:lnTo>
                <a:lnTo>
                  <a:pt x="226" y="323"/>
                </a:lnTo>
                <a:lnTo>
                  <a:pt x="237" y="310"/>
                </a:lnTo>
                <a:lnTo>
                  <a:pt x="243" y="298"/>
                </a:lnTo>
                <a:lnTo>
                  <a:pt x="253" y="296"/>
                </a:lnTo>
                <a:lnTo>
                  <a:pt x="260" y="290"/>
                </a:lnTo>
                <a:lnTo>
                  <a:pt x="255" y="288"/>
                </a:lnTo>
                <a:lnTo>
                  <a:pt x="256" y="281"/>
                </a:lnTo>
                <a:lnTo>
                  <a:pt x="247" y="287"/>
                </a:lnTo>
                <a:lnTo>
                  <a:pt x="246" y="277"/>
                </a:lnTo>
                <a:lnTo>
                  <a:pt x="239" y="287"/>
                </a:lnTo>
                <a:lnTo>
                  <a:pt x="227" y="291"/>
                </a:lnTo>
                <a:lnTo>
                  <a:pt x="225" y="300"/>
                </a:lnTo>
                <a:lnTo>
                  <a:pt x="212" y="310"/>
                </a:lnTo>
                <a:lnTo>
                  <a:pt x="209" y="318"/>
                </a:lnTo>
                <a:lnTo>
                  <a:pt x="201" y="326"/>
                </a:lnTo>
                <a:lnTo>
                  <a:pt x="188" y="334"/>
                </a:lnTo>
                <a:lnTo>
                  <a:pt x="182" y="343"/>
                </a:lnTo>
                <a:lnTo>
                  <a:pt x="190" y="347"/>
                </a:lnTo>
                <a:lnTo>
                  <a:pt x="193" y="355"/>
                </a:lnTo>
                <a:lnTo>
                  <a:pt x="185" y="361"/>
                </a:lnTo>
                <a:lnTo>
                  <a:pt x="181" y="370"/>
                </a:lnTo>
                <a:lnTo>
                  <a:pt x="168" y="375"/>
                </a:lnTo>
                <a:lnTo>
                  <a:pt x="161" y="382"/>
                </a:lnTo>
                <a:lnTo>
                  <a:pt x="151" y="383"/>
                </a:lnTo>
                <a:lnTo>
                  <a:pt x="147" y="389"/>
                </a:lnTo>
                <a:lnTo>
                  <a:pt x="138" y="393"/>
                </a:lnTo>
                <a:lnTo>
                  <a:pt x="139" y="396"/>
                </a:lnTo>
                <a:lnTo>
                  <a:pt x="128" y="404"/>
                </a:lnTo>
                <a:lnTo>
                  <a:pt x="118" y="405"/>
                </a:lnTo>
                <a:lnTo>
                  <a:pt x="111" y="412"/>
                </a:lnTo>
                <a:lnTo>
                  <a:pt x="100" y="416"/>
                </a:lnTo>
                <a:lnTo>
                  <a:pt x="102" y="423"/>
                </a:lnTo>
                <a:lnTo>
                  <a:pt x="84" y="429"/>
                </a:lnTo>
                <a:lnTo>
                  <a:pt x="74" y="436"/>
                </a:lnTo>
                <a:lnTo>
                  <a:pt x="71" y="429"/>
                </a:lnTo>
                <a:lnTo>
                  <a:pt x="61" y="430"/>
                </a:lnTo>
                <a:lnTo>
                  <a:pt x="54" y="436"/>
                </a:lnTo>
                <a:lnTo>
                  <a:pt x="41" y="435"/>
                </a:lnTo>
                <a:lnTo>
                  <a:pt x="25" y="441"/>
                </a:lnTo>
                <a:lnTo>
                  <a:pt x="6" y="445"/>
                </a:lnTo>
                <a:lnTo>
                  <a:pt x="0" y="450"/>
                </a:lnTo>
                <a:lnTo>
                  <a:pt x="2" y="439"/>
                </a:lnTo>
                <a:lnTo>
                  <a:pt x="16" y="433"/>
                </a:lnTo>
                <a:lnTo>
                  <a:pt x="35" y="419"/>
                </a:lnTo>
                <a:lnTo>
                  <a:pt x="47" y="416"/>
                </a:lnTo>
                <a:lnTo>
                  <a:pt x="46" y="426"/>
                </a:lnTo>
                <a:lnTo>
                  <a:pt x="51" y="430"/>
                </a:lnTo>
                <a:lnTo>
                  <a:pt x="61" y="426"/>
                </a:lnTo>
                <a:lnTo>
                  <a:pt x="56" y="420"/>
                </a:lnTo>
                <a:lnTo>
                  <a:pt x="69" y="408"/>
                </a:lnTo>
                <a:lnTo>
                  <a:pt x="91" y="401"/>
                </a:lnTo>
                <a:lnTo>
                  <a:pt x="105" y="389"/>
                </a:lnTo>
                <a:lnTo>
                  <a:pt x="116" y="384"/>
                </a:lnTo>
                <a:lnTo>
                  <a:pt x="118" y="371"/>
                </a:lnTo>
                <a:lnTo>
                  <a:pt x="127" y="352"/>
                </a:lnTo>
                <a:lnTo>
                  <a:pt x="120" y="348"/>
                </a:lnTo>
                <a:lnTo>
                  <a:pt x="113" y="353"/>
                </a:lnTo>
                <a:lnTo>
                  <a:pt x="105" y="350"/>
                </a:lnTo>
                <a:lnTo>
                  <a:pt x="106" y="341"/>
                </a:lnTo>
                <a:lnTo>
                  <a:pt x="100" y="349"/>
                </a:lnTo>
                <a:lnTo>
                  <a:pt x="103" y="355"/>
                </a:lnTo>
                <a:lnTo>
                  <a:pt x="96" y="360"/>
                </a:lnTo>
                <a:lnTo>
                  <a:pt x="89" y="350"/>
                </a:lnTo>
                <a:lnTo>
                  <a:pt x="74" y="341"/>
                </a:lnTo>
                <a:lnTo>
                  <a:pt x="63" y="338"/>
                </a:lnTo>
                <a:lnTo>
                  <a:pt x="54" y="347"/>
                </a:lnTo>
                <a:lnTo>
                  <a:pt x="43" y="344"/>
                </a:lnTo>
                <a:lnTo>
                  <a:pt x="48" y="336"/>
                </a:lnTo>
                <a:lnTo>
                  <a:pt x="49" y="323"/>
                </a:lnTo>
                <a:lnTo>
                  <a:pt x="54" y="314"/>
                </a:lnTo>
                <a:lnTo>
                  <a:pt x="51" y="304"/>
                </a:lnTo>
                <a:lnTo>
                  <a:pt x="52" y="295"/>
                </a:lnTo>
                <a:lnTo>
                  <a:pt x="64" y="285"/>
                </a:lnTo>
                <a:lnTo>
                  <a:pt x="57" y="285"/>
                </a:lnTo>
                <a:lnTo>
                  <a:pt x="49" y="300"/>
                </a:lnTo>
                <a:lnTo>
                  <a:pt x="40" y="309"/>
                </a:lnTo>
                <a:lnTo>
                  <a:pt x="30" y="309"/>
                </a:lnTo>
                <a:lnTo>
                  <a:pt x="18" y="298"/>
                </a:lnTo>
                <a:lnTo>
                  <a:pt x="7" y="284"/>
                </a:lnTo>
                <a:lnTo>
                  <a:pt x="9" y="277"/>
                </a:lnTo>
                <a:lnTo>
                  <a:pt x="18" y="278"/>
                </a:lnTo>
                <a:lnTo>
                  <a:pt x="28" y="284"/>
                </a:lnTo>
                <a:lnTo>
                  <a:pt x="35" y="279"/>
                </a:lnTo>
                <a:lnTo>
                  <a:pt x="22" y="275"/>
                </a:lnTo>
                <a:lnTo>
                  <a:pt x="12" y="266"/>
                </a:lnTo>
                <a:lnTo>
                  <a:pt x="4" y="267"/>
                </a:lnTo>
                <a:lnTo>
                  <a:pt x="1" y="250"/>
                </a:lnTo>
                <a:lnTo>
                  <a:pt x="9" y="241"/>
                </a:lnTo>
                <a:lnTo>
                  <a:pt x="24" y="229"/>
                </a:lnTo>
                <a:lnTo>
                  <a:pt x="38" y="224"/>
                </a:lnTo>
                <a:lnTo>
                  <a:pt x="34" y="222"/>
                </a:lnTo>
                <a:lnTo>
                  <a:pt x="36" y="215"/>
                </a:lnTo>
                <a:lnTo>
                  <a:pt x="44" y="213"/>
                </a:lnTo>
                <a:lnTo>
                  <a:pt x="51" y="218"/>
                </a:lnTo>
                <a:lnTo>
                  <a:pt x="62" y="217"/>
                </a:lnTo>
                <a:lnTo>
                  <a:pt x="72" y="208"/>
                </a:lnTo>
                <a:lnTo>
                  <a:pt x="82" y="210"/>
                </a:lnTo>
                <a:lnTo>
                  <a:pt x="93" y="209"/>
                </a:lnTo>
                <a:lnTo>
                  <a:pt x="97" y="203"/>
                </a:lnTo>
                <a:lnTo>
                  <a:pt x="89" y="189"/>
                </a:lnTo>
                <a:lnTo>
                  <a:pt x="91" y="180"/>
                </a:lnTo>
                <a:lnTo>
                  <a:pt x="99" y="178"/>
                </a:lnTo>
                <a:lnTo>
                  <a:pt x="96" y="172"/>
                </a:lnTo>
                <a:lnTo>
                  <a:pt x="87" y="174"/>
                </a:lnTo>
                <a:lnTo>
                  <a:pt x="73" y="183"/>
                </a:lnTo>
                <a:lnTo>
                  <a:pt x="62" y="178"/>
                </a:lnTo>
                <a:lnTo>
                  <a:pt x="45" y="174"/>
                </a:lnTo>
                <a:lnTo>
                  <a:pt x="35" y="175"/>
                </a:lnTo>
                <a:lnTo>
                  <a:pt x="27" y="168"/>
                </a:lnTo>
                <a:lnTo>
                  <a:pt x="22" y="158"/>
                </a:lnTo>
                <a:lnTo>
                  <a:pt x="30" y="152"/>
                </a:lnTo>
                <a:lnTo>
                  <a:pt x="29" y="146"/>
                </a:lnTo>
                <a:lnTo>
                  <a:pt x="19" y="142"/>
                </a:lnTo>
                <a:lnTo>
                  <a:pt x="11" y="135"/>
                </a:lnTo>
                <a:lnTo>
                  <a:pt x="12" y="131"/>
                </a:lnTo>
                <a:lnTo>
                  <a:pt x="22" y="131"/>
                </a:lnTo>
                <a:lnTo>
                  <a:pt x="30" y="125"/>
                </a:lnTo>
                <a:lnTo>
                  <a:pt x="40" y="128"/>
                </a:lnTo>
                <a:lnTo>
                  <a:pt x="48" y="122"/>
                </a:lnTo>
                <a:lnTo>
                  <a:pt x="61" y="118"/>
                </a:lnTo>
                <a:lnTo>
                  <a:pt x="68" y="119"/>
                </a:lnTo>
                <a:lnTo>
                  <a:pt x="65" y="128"/>
                </a:lnTo>
                <a:lnTo>
                  <a:pt x="69" y="133"/>
                </a:lnTo>
                <a:lnTo>
                  <a:pt x="81" y="133"/>
                </a:lnTo>
                <a:lnTo>
                  <a:pt x="92" y="137"/>
                </a:lnTo>
                <a:lnTo>
                  <a:pt x="98" y="132"/>
                </a:lnTo>
                <a:lnTo>
                  <a:pt x="89" y="126"/>
                </a:lnTo>
                <a:lnTo>
                  <a:pt x="85" y="117"/>
                </a:lnTo>
                <a:lnTo>
                  <a:pt x="89" y="114"/>
                </a:lnTo>
                <a:lnTo>
                  <a:pt x="98" y="124"/>
                </a:lnTo>
                <a:lnTo>
                  <a:pt x="107" y="131"/>
                </a:lnTo>
                <a:lnTo>
                  <a:pt x="119" y="133"/>
                </a:lnTo>
                <a:lnTo>
                  <a:pt x="124" y="126"/>
                </a:lnTo>
                <a:lnTo>
                  <a:pt x="111" y="125"/>
                </a:lnTo>
                <a:lnTo>
                  <a:pt x="101" y="119"/>
                </a:lnTo>
                <a:lnTo>
                  <a:pt x="103" y="113"/>
                </a:lnTo>
                <a:lnTo>
                  <a:pt x="97" y="107"/>
                </a:lnTo>
                <a:lnTo>
                  <a:pt x="82" y="106"/>
                </a:lnTo>
                <a:lnTo>
                  <a:pt x="70" y="100"/>
                </a:lnTo>
                <a:lnTo>
                  <a:pt x="71" y="92"/>
                </a:lnTo>
                <a:lnTo>
                  <a:pt x="58" y="74"/>
                </a:lnTo>
                <a:lnTo>
                  <a:pt x="54" y="58"/>
                </a:lnTo>
                <a:lnTo>
                  <a:pt x="57" y="51"/>
                </a:lnTo>
                <a:lnTo>
                  <a:pt x="68" y="52"/>
                </a:lnTo>
                <a:lnTo>
                  <a:pt x="77" y="56"/>
                </a:lnTo>
                <a:lnTo>
                  <a:pt x="86" y="55"/>
                </a:lnTo>
                <a:lnTo>
                  <a:pt x="96" y="44"/>
                </a:lnTo>
                <a:lnTo>
                  <a:pt x="103" y="41"/>
                </a:lnTo>
                <a:lnTo>
                  <a:pt x="104" y="33"/>
                </a:lnTo>
                <a:lnTo>
                  <a:pt x="118" y="20"/>
                </a:lnTo>
                <a:lnTo>
                  <a:pt x="127" y="22"/>
                </a:lnTo>
                <a:lnTo>
                  <a:pt x="137" y="18"/>
                </a:lnTo>
                <a:lnTo>
                  <a:pt x="143" y="23"/>
                </a:lnTo>
                <a:lnTo>
                  <a:pt x="143" y="13"/>
                </a:lnTo>
                <a:lnTo>
                  <a:pt x="153" y="7"/>
                </a:lnTo>
                <a:lnTo>
                  <a:pt x="163" y="10"/>
                </a:lnTo>
                <a:lnTo>
                  <a:pt x="175" y="0"/>
                </a:lnTo>
                <a:lnTo>
                  <a:pt x="187" y="2"/>
                </a:lnTo>
                <a:lnTo>
                  <a:pt x="201" y="5"/>
                </a:lnTo>
                <a:lnTo>
                  <a:pt x="199" y="13"/>
                </a:lnTo>
                <a:lnTo>
                  <a:pt x="203" y="22"/>
                </a:lnTo>
                <a:lnTo>
                  <a:pt x="215" y="20"/>
                </a:lnTo>
                <a:lnTo>
                  <a:pt x="209" y="13"/>
                </a:lnTo>
                <a:lnTo>
                  <a:pt x="220" y="14"/>
                </a:lnTo>
                <a:lnTo>
                  <a:pt x="233" y="22"/>
                </a:lnTo>
                <a:lnTo>
                  <a:pt x="249" y="29"/>
                </a:lnTo>
                <a:lnTo>
                  <a:pt x="253" y="22"/>
                </a:lnTo>
                <a:lnTo>
                  <a:pt x="266" y="23"/>
                </a:lnTo>
                <a:lnTo>
                  <a:pt x="270" y="30"/>
                </a:lnTo>
                <a:lnTo>
                  <a:pt x="279" y="33"/>
                </a:lnTo>
                <a:lnTo>
                  <a:pt x="291" y="30"/>
                </a:lnTo>
                <a:lnTo>
                  <a:pt x="303" y="36"/>
                </a:lnTo>
                <a:lnTo>
                  <a:pt x="316" y="35"/>
                </a:lnTo>
                <a:lnTo>
                  <a:pt x="324" y="30"/>
                </a:lnTo>
                <a:lnTo>
                  <a:pt x="334" y="30"/>
                </a:lnTo>
                <a:lnTo>
                  <a:pt x="350" y="39"/>
                </a:lnTo>
                <a:lnTo>
                  <a:pt x="358" y="41"/>
                </a:lnTo>
                <a:close/>
              </a:path>
            </a:pathLst>
          </a:custGeom>
          <a:solidFill>
            <a:srgbClr val="028E9B"/>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25" name="Freeform 2224"/>
          <p:cNvSpPr/>
          <p:nvPr/>
        </p:nvSpPr>
        <p:spPr>
          <a:xfrm>
            <a:off x="7754771" y="3361137"/>
            <a:ext cx="66675" cy="77180"/>
          </a:xfrm>
          <a:custGeom>
            <a:avLst/>
            <a:gdLst>
              <a:gd name="connsiteX0" fmla="*/ 40482 w 90488"/>
              <a:gd name="connsiteY0" fmla="*/ 0 h 97631"/>
              <a:gd name="connsiteX1" fmla="*/ 0 w 90488"/>
              <a:gd name="connsiteY1" fmla="*/ 50006 h 97631"/>
              <a:gd name="connsiteX2" fmla="*/ 50007 w 90488"/>
              <a:gd name="connsiteY2" fmla="*/ 97631 h 97631"/>
              <a:gd name="connsiteX3" fmla="*/ 90488 w 90488"/>
              <a:gd name="connsiteY3" fmla="*/ 40481 h 97631"/>
              <a:gd name="connsiteX4" fmla="*/ 40482 w 90488"/>
              <a:gd name="connsiteY4" fmla="*/ 0 h 9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97631">
                <a:moveTo>
                  <a:pt x="40482" y="0"/>
                </a:moveTo>
                <a:lnTo>
                  <a:pt x="0" y="50006"/>
                </a:lnTo>
                <a:lnTo>
                  <a:pt x="50007" y="97631"/>
                </a:lnTo>
                <a:lnTo>
                  <a:pt x="90488" y="40481"/>
                </a:lnTo>
                <a:lnTo>
                  <a:pt x="40482" y="0"/>
                </a:lnTo>
                <a:close/>
              </a:path>
            </a:pathLst>
          </a:custGeom>
          <a:solidFill>
            <a:schemeClr val="tx1">
              <a:lumMod val="95000"/>
            </a:schemeClr>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669635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Deposit Rules </a:t>
            </a:r>
            <a:r>
              <a:rPr lang="en-US" dirty="0"/>
              <a:t>D</a:t>
            </a:r>
            <a:r>
              <a:rPr lang="en-US" dirty="0" smtClean="0"/>
              <a:t>esigned with Volatility in Mind</a:t>
            </a:r>
            <a:endParaRPr lang="en-US" dirty="0"/>
          </a:p>
        </p:txBody>
      </p:sp>
      <p:pic>
        <p:nvPicPr>
          <p:cNvPr id="6" name="Picture 5"/>
          <p:cNvPicPr>
            <a:picLocks noChangeAspect="1"/>
          </p:cNvPicPr>
          <p:nvPr/>
        </p:nvPicPr>
        <p:blipFill rotWithShape="1">
          <a:blip r:embed="rId3"/>
          <a:srcRect l="49155" t="33548" r="38488" b="29936"/>
          <a:stretch/>
        </p:blipFill>
        <p:spPr bwMode="auto">
          <a:xfrm>
            <a:off x="609600" y="1960078"/>
            <a:ext cx="2872740" cy="2926302"/>
          </a:xfrm>
          <a:prstGeom prst="rect">
            <a:avLst/>
          </a:prstGeom>
          <a:ln>
            <a:noFill/>
          </a:ln>
          <a:extLst>
            <a:ext uri="{53640926-AAD7-44D8-BBD7-CCE9431645EC}">
              <a14:shadowObscured xmlns:a14="http://schemas.microsoft.com/office/drawing/2010/main"/>
            </a:ext>
          </a:extLst>
        </p:spPr>
      </p:pic>
      <p:sp>
        <p:nvSpPr>
          <p:cNvPr id="10" name="Content Placeholder 2"/>
          <p:cNvSpPr>
            <a:spLocks noGrp="1"/>
          </p:cNvSpPr>
          <p:nvPr>
            <p:ph idx="1"/>
          </p:nvPr>
        </p:nvSpPr>
        <p:spPr>
          <a:xfrm>
            <a:off x="503238" y="1467699"/>
            <a:ext cx="8335962" cy="492379"/>
          </a:xfrm>
        </p:spPr>
        <p:txBody>
          <a:bodyPr/>
          <a:lstStyle/>
          <a:p>
            <a:pPr marL="0" indent="0">
              <a:lnSpc>
                <a:spcPct val="100000"/>
              </a:lnSpc>
              <a:spcAft>
                <a:spcPts val="0"/>
              </a:spcAft>
              <a:buNone/>
            </a:pPr>
            <a:r>
              <a:rPr lang="en-US" spc="-60" dirty="0">
                <a:solidFill>
                  <a:schemeClr val="bg2"/>
                </a:solidFill>
                <a:latin typeface="+mj-lt"/>
              </a:rPr>
              <a:t>M</a:t>
            </a:r>
            <a:r>
              <a:rPr lang="en-US" spc="-60" dirty="0" smtClean="0">
                <a:solidFill>
                  <a:schemeClr val="bg2"/>
                </a:solidFill>
                <a:latin typeface="+mj-lt"/>
              </a:rPr>
              <a:t>ethods </a:t>
            </a:r>
            <a:r>
              <a:rPr lang="en-US" spc="-60" dirty="0">
                <a:solidFill>
                  <a:schemeClr val="bg2"/>
                </a:solidFill>
                <a:latin typeface="+mj-lt"/>
              </a:rPr>
              <a:t>used by states to identify and set aside extraordinary </a:t>
            </a:r>
            <a:r>
              <a:rPr lang="en-US" spc="-60" dirty="0" smtClean="0">
                <a:solidFill>
                  <a:schemeClr val="bg2"/>
                </a:solidFill>
                <a:latin typeface="+mj-lt"/>
              </a:rPr>
              <a:t>revenue growth </a:t>
            </a:r>
            <a:endParaRPr lang="en-US" spc="-60" dirty="0">
              <a:solidFill>
                <a:schemeClr val="bg2"/>
              </a:solidFill>
              <a:latin typeface="+mj-lt"/>
            </a:endParaRPr>
          </a:p>
        </p:txBody>
      </p:sp>
      <p:sp>
        <p:nvSpPr>
          <p:cNvPr id="11" name="Content Placeholder 2"/>
          <p:cNvSpPr txBox="1">
            <a:spLocks/>
          </p:cNvSpPr>
          <p:nvPr/>
        </p:nvSpPr>
        <p:spPr bwMode="auto">
          <a:xfrm>
            <a:off x="902970" y="4895960"/>
            <a:ext cx="2286000" cy="1266669"/>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230188" indent="-230188" algn="l" rtl="0" eaLnBrk="0" fontAlgn="base" hangingPunct="0">
              <a:lnSpc>
                <a:spcPct val="95000"/>
              </a:lnSpc>
              <a:spcBef>
                <a:spcPct val="0"/>
              </a:spcBef>
              <a:spcAft>
                <a:spcPts val="1500"/>
              </a:spcAft>
              <a:buClr>
                <a:srgbClr val="4CAFE6"/>
              </a:buClr>
              <a:buSzPct val="130000"/>
              <a:buFont typeface="Arial" pitchFamily="34" charset="0"/>
              <a:buChar char="•"/>
              <a:defRPr lang="en-US" sz="2200" kern="1200" dirty="0" smtClean="0">
                <a:solidFill>
                  <a:schemeClr val="bg1"/>
                </a:solidFill>
                <a:latin typeface="+mn-lt"/>
                <a:ea typeface="+mn-ea"/>
                <a:cs typeface="+mn-cs"/>
              </a:defRPr>
            </a:lvl1pPr>
            <a:lvl2pPr marL="457200" indent="-227013" algn="l" rtl="0" eaLnBrk="0" fontAlgn="base" hangingPunct="0">
              <a:lnSpc>
                <a:spcPct val="95000"/>
              </a:lnSpc>
              <a:spcBef>
                <a:spcPct val="0"/>
              </a:spcBef>
              <a:spcAft>
                <a:spcPts val="1500"/>
              </a:spcAft>
              <a:buClr>
                <a:schemeClr val="bg2"/>
              </a:buClr>
              <a:buFont typeface="Arial" pitchFamily="34" charset="0"/>
              <a:buChar char="–"/>
              <a:defRPr lang="en-US" sz="2000" kern="1200" dirty="0" smtClean="0">
                <a:solidFill>
                  <a:schemeClr val="bg1"/>
                </a:solidFill>
                <a:latin typeface="+mn-lt"/>
                <a:ea typeface="+mn-ea"/>
                <a:cs typeface="+mn-cs"/>
              </a:defRPr>
            </a:lvl2pPr>
            <a:lvl3pPr marL="746125" indent="-231775"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3pPr>
            <a:lvl4pPr marL="1030288" indent="-284163"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4pPr>
            <a:lvl5pPr marL="1260475" indent="-230188"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spcAft>
                <a:spcPts val="0"/>
              </a:spcAft>
              <a:buFont typeface="Arial" pitchFamily="34" charset="0"/>
              <a:buNone/>
            </a:pPr>
            <a:r>
              <a:rPr lang="en-US" b="1" dirty="0" smtClean="0">
                <a:solidFill>
                  <a:schemeClr val="bg2"/>
                </a:solidFill>
                <a:latin typeface="+mj-lt"/>
              </a:rPr>
              <a:t>5 States</a:t>
            </a:r>
          </a:p>
          <a:p>
            <a:pPr marL="0" indent="0" algn="ctr">
              <a:lnSpc>
                <a:spcPct val="100000"/>
              </a:lnSpc>
              <a:spcAft>
                <a:spcPts val="0"/>
              </a:spcAft>
              <a:buFont typeface="Arial" pitchFamily="34" charset="0"/>
              <a:buNone/>
            </a:pPr>
            <a:r>
              <a:rPr lang="en-US" b="1" dirty="0" smtClean="0">
                <a:solidFill>
                  <a:schemeClr val="bg2"/>
                </a:solidFill>
                <a:latin typeface="+mj-lt"/>
              </a:rPr>
              <a:t>Tie to Overall Revenue Volatility</a:t>
            </a:r>
            <a:endParaRPr lang="en-US" b="1" dirty="0">
              <a:solidFill>
                <a:schemeClr val="bg2"/>
              </a:solidFill>
              <a:latin typeface="+mj-lt"/>
            </a:endParaRPr>
          </a:p>
        </p:txBody>
      </p:sp>
      <p:sp>
        <p:nvSpPr>
          <p:cNvPr id="3" name="TextBox 2"/>
          <p:cNvSpPr txBox="1"/>
          <p:nvPr/>
        </p:nvSpPr>
        <p:spPr>
          <a:xfrm>
            <a:off x="3733800" y="2346011"/>
            <a:ext cx="4648200" cy="2154436"/>
          </a:xfrm>
          <a:prstGeom prst="rect">
            <a:avLst/>
          </a:prstGeom>
          <a:noFill/>
        </p:spPr>
        <p:txBody>
          <a:bodyPr wrap="square" lIns="0" rIns="0" rtlCol="0">
            <a:spAutoFit/>
          </a:bodyPr>
          <a:lstStyle/>
          <a:p>
            <a:pPr marL="342900" indent="-342900">
              <a:buClr>
                <a:srgbClr val="088E7E"/>
              </a:buClr>
              <a:buSzPct val="120000"/>
              <a:buFont typeface="Arial" panose="020B0604020202020204" pitchFamily="34" charset="0"/>
              <a:buChar char="•"/>
            </a:pPr>
            <a:r>
              <a:rPr lang="en-US" sz="2200" dirty="0" smtClean="0">
                <a:solidFill>
                  <a:schemeClr val="bg2"/>
                </a:solidFill>
                <a:ea typeface="Calibri"/>
                <a:cs typeface="Times New Roman"/>
              </a:rPr>
              <a:t>Virginia</a:t>
            </a:r>
          </a:p>
          <a:p>
            <a:pPr marL="171450" indent="-171450">
              <a:buClr>
                <a:srgbClr val="088E7E"/>
              </a:buClr>
              <a:buSzPct val="120000"/>
              <a:buFont typeface="Arial" panose="020B0604020202020204" pitchFamily="34" charset="0"/>
              <a:buChar char="•"/>
            </a:pPr>
            <a:endParaRPr lang="en-US" sz="600" dirty="0" smtClean="0">
              <a:solidFill>
                <a:schemeClr val="bg2"/>
              </a:solidFill>
              <a:ea typeface="Calibri"/>
              <a:cs typeface="Times New Roman"/>
            </a:endParaRPr>
          </a:p>
          <a:p>
            <a:pPr marL="342900" indent="-342900">
              <a:buClr>
                <a:srgbClr val="088E7E"/>
              </a:buClr>
              <a:buSzPct val="120000"/>
              <a:buFont typeface="Arial" panose="020B0604020202020204" pitchFamily="34" charset="0"/>
              <a:buChar char="•"/>
            </a:pPr>
            <a:r>
              <a:rPr lang="en-US" sz="2200" dirty="0" smtClean="0">
                <a:solidFill>
                  <a:schemeClr val="bg2"/>
                </a:solidFill>
                <a:ea typeface="Calibri"/>
                <a:cs typeface="Times New Roman"/>
              </a:rPr>
              <a:t>Tennessee</a:t>
            </a:r>
          </a:p>
          <a:p>
            <a:pPr marL="171450" indent="-171450">
              <a:buClr>
                <a:srgbClr val="088E7E"/>
              </a:buClr>
              <a:buSzPct val="120000"/>
              <a:buFont typeface="Arial" panose="020B0604020202020204" pitchFamily="34" charset="0"/>
              <a:buChar char="•"/>
            </a:pPr>
            <a:endParaRPr lang="en-US" sz="600" dirty="0" smtClean="0">
              <a:solidFill>
                <a:schemeClr val="bg2"/>
              </a:solidFill>
              <a:ea typeface="Calibri"/>
              <a:cs typeface="Times New Roman"/>
            </a:endParaRPr>
          </a:p>
          <a:p>
            <a:pPr marL="342900" indent="-342900">
              <a:buClr>
                <a:srgbClr val="088E7E"/>
              </a:buClr>
              <a:buSzPct val="120000"/>
              <a:buFont typeface="Arial" panose="020B0604020202020204" pitchFamily="34" charset="0"/>
              <a:buChar char="•"/>
            </a:pPr>
            <a:r>
              <a:rPr lang="en-US" sz="2200" dirty="0" smtClean="0">
                <a:solidFill>
                  <a:schemeClr val="bg2"/>
                </a:solidFill>
                <a:ea typeface="Calibri"/>
                <a:cs typeface="Times New Roman"/>
              </a:rPr>
              <a:t>Idaho</a:t>
            </a:r>
          </a:p>
          <a:p>
            <a:pPr marL="171450" indent="-171450">
              <a:buClr>
                <a:srgbClr val="088E7E"/>
              </a:buClr>
              <a:buSzPct val="120000"/>
              <a:buFont typeface="Arial" panose="020B0604020202020204" pitchFamily="34" charset="0"/>
              <a:buChar char="•"/>
            </a:pPr>
            <a:endParaRPr lang="en-US" sz="600" dirty="0" smtClean="0">
              <a:solidFill>
                <a:schemeClr val="bg2"/>
              </a:solidFill>
              <a:ea typeface="Calibri"/>
              <a:cs typeface="Times New Roman"/>
            </a:endParaRPr>
          </a:p>
          <a:p>
            <a:pPr marL="342900" indent="-342900">
              <a:buClr>
                <a:srgbClr val="088E7E"/>
              </a:buClr>
              <a:buSzPct val="120000"/>
              <a:buFont typeface="Arial" panose="020B0604020202020204" pitchFamily="34" charset="0"/>
              <a:buChar char="•"/>
            </a:pPr>
            <a:r>
              <a:rPr lang="en-US" sz="2200" dirty="0" smtClean="0">
                <a:solidFill>
                  <a:schemeClr val="bg2"/>
                </a:solidFill>
                <a:ea typeface="Calibri"/>
                <a:cs typeface="Times New Roman"/>
              </a:rPr>
              <a:t>Washington</a:t>
            </a:r>
          </a:p>
          <a:p>
            <a:pPr marL="171450" indent="-171450">
              <a:buClr>
                <a:srgbClr val="088E7E"/>
              </a:buClr>
              <a:buSzPct val="120000"/>
              <a:buFont typeface="Arial" panose="020B0604020202020204" pitchFamily="34" charset="0"/>
              <a:buChar char="•"/>
            </a:pPr>
            <a:endParaRPr lang="en-US" sz="600" dirty="0" smtClean="0">
              <a:solidFill>
                <a:schemeClr val="bg2"/>
              </a:solidFill>
              <a:ea typeface="Calibri"/>
              <a:cs typeface="Times New Roman"/>
            </a:endParaRPr>
          </a:p>
          <a:p>
            <a:pPr marL="342900" indent="-342900">
              <a:buClr>
                <a:srgbClr val="088E7E"/>
              </a:buClr>
              <a:buSzPct val="120000"/>
              <a:buFont typeface="Arial" panose="020B0604020202020204" pitchFamily="34" charset="0"/>
              <a:buChar char="•"/>
            </a:pPr>
            <a:r>
              <a:rPr lang="en-US" sz="2200" dirty="0" smtClean="0">
                <a:solidFill>
                  <a:schemeClr val="bg2"/>
                </a:solidFill>
                <a:ea typeface="Calibri"/>
                <a:cs typeface="Times New Roman"/>
              </a:rPr>
              <a:t>Hawaii</a:t>
            </a:r>
            <a:endParaRPr lang="en-US" sz="2200" dirty="0" smtClean="0">
              <a:solidFill>
                <a:schemeClr val="bg2"/>
              </a:solidFill>
            </a:endParaRPr>
          </a:p>
        </p:txBody>
      </p:sp>
    </p:spTree>
    <p:extLst>
      <p:ext uri="{BB962C8B-B14F-4D97-AF65-F5344CB8AC3E}">
        <p14:creationId xmlns:p14="http://schemas.microsoft.com/office/powerpoint/2010/main" val="3056207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4" presetClass="entr" presetSubtype="5"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Deposit Rules </a:t>
            </a:r>
            <a:r>
              <a:rPr lang="en-US" dirty="0"/>
              <a:t>D</a:t>
            </a:r>
            <a:r>
              <a:rPr lang="en-US" dirty="0" smtClean="0"/>
              <a:t>esigned with Volatility in Mind</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49880" y="1960078"/>
            <a:ext cx="2792179" cy="2926302"/>
          </a:xfrm>
          <a:prstGeom prst="rect">
            <a:avLst/>
          </a:prstGeom>
          <a:ln>
            <a:noFill/>
          </a:ln>
          <a:extLst>
            <a:ext uri="{53640926-AAD7-44D8-BBD7-CCE9431645EC}">
              <a14:shadowObscured xmlns:a14="http://schemas.microsoft.com/office/drawing/2010/main"/>
            </a:ext>
          </a:extLst>
        </p:spPr>
      </p:pic>
      <p:sp>
        <p:nvSpPr>
          <p:cNvPr id="10" name="Content Placeholder 2"/>
          <p:cNvSpPr>
            <a:spLocks noGrp="1"/>
          </p:cNvSpPr>
          <p:nvPr>
            <p:ph idx="1"/>
          </p:nvPr>
        </p:nvSpPr>
        <p:spPr>
          <a:xfrm>
            <a:off x="503238" y="1467699"/>
            <a:ext cx="8335962" cy="492379"/>
          </a:xfrm>
        </p:spPr>
        <p:txBody>
          <a:bodyPr/>
          <a:lstStyle/>
          <a:p>
            <a:pPr marL="0" indent="0">
              <a:lnSpc>
                <a:spcPct val="100000"/>
              </a:lnSpc>
              <a:spcAft>
                <a:spcPts val="0"/>
              </a:spcAft>
              <a:buNone/>
            </a:pPr>
            <a:r>
              <a:rPr lang="en-US" spc="-60" dirty="0">
                <a:solidFill>
                  <a:schemeClr val="bg2"/>
                </a:solidFill>
                <a:latin typeface="+mj-lt"/>
              </a:rPr>
              <a:t>M</a:t>
            </a:r>
            <a:r>
              <a:rPr lang="en-US" spc="-60" dirty="0" smtClean="0">
                <a:solidFill>
                  <a:schemeClr val="bg2"/>
                </a:solidFill>
                <a:latin typeface="+mj-lt"/>
              </a:rPr>
              <a:t>ethods </a:t>
            </a:r>
            <a:r>
              <a:rPr lang="en-US" spc="-60" dirty="0">
                <a:solidFill>
                  <a:schemeClr val="bg2"/>
                </a:solidFill>
                <a:latin typeface="+mj-lt"/>
              </a:rPr>
              <a:t>used by states to identify and set aside extraordinary </a:t>
            </a:r>
            <a:r>
              <a:rPr lang="en-US" spc="-60" dirty="0" smtClean="0">
                <a:solidFill>
                  <a:schemeClr val="bg2"/>
                </a:solidFill>
                <a:latin typeface="+mj-lt"/>
              </a:rPr>
              <a:t>revenue growth </a:t>
            </a:r>
            <a:endParaRPr lang="en-US" spc="-60" dirty="0">
              <a:solidFill>
                <a:schemeClr val="bg2"/>
              </a:solidFill>
              <a:latin typeface="+mj-lt"/>
            </a:endParaRPr>
          </a:p>
        </p:txBody>
      </p:sp>
      <p:sp>
        <p:nvSpPr>
          <p:cNvPr id="11" name="Content Placeholder 2"/>
          <p:cNvSpPr txBox="1">
            <a:spLocks/>
          </p:cNvSpPr>
          <p:nvPr/>
        </p:nvSpPr>
        <p:spPr bwMode="auto">
          <a:xfrm>
            <a:off x="902969" y="4886380"/>
            <a:ext cx="2286000" cy="1266669"/>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230188" indent="-230188" algn="l" rtl="0" eaLnBrk="0" fontAlgn="base" hangingPunct="0">
              <a:lnSpc>
                <a:spcPct val="95000"/>
              </a:lnSpc>
              <a:spcBef>
                <a:spcPct val="0"/>
              </a:spcBef>
              <a:spcAft>
                <a:spcPts val="1500"/>
              </a:spcAft>
              <a:buClr>
                <a:srgbClr val="4CAFE6"/>
              </a:buClr>
              <a:buSzPct val="130000"/>
              <a:buFont typeface="Arial" pitchFamily="34" charset="0"/>
              <a:buChar char="•"/>
              <a:defRPr lang="en-US" sz="2200" kern="1200" dirty="0" smtClean="0">
                <a:solidFill>
                  <a:schemeClr val="bg1"/>
                </a:solidFill>
                <a:latin typeface="+mn-lt"/>
                <a:ea typeface="+mn-ea"/>
                <a:cs typeface="+mn-cs"/>
              </a:defRPr>
            </a:lvl1pPr>
            <a:lvl2pPr marL="457200" indent="-227013" algn="l" rtl="0" eaLnBrk="0" fontAlgn="base" hangingPunct="0">
              <a:lnSpc>
                <a:spcPct val="95000"/>
              </a:lnSpc>
              <a:spcBef>
                <a:spcPct val="0"/>
              </a:spcBef>
              <a:spcAft>
                <a:spcPts val="1500"/>
              </a:spcAft>
              <a:buClr>
                <a:schemeClr val="bg2"/>
              </a:buClr>
              <a:buFont typeface="Arial" pitchFamily="34" charset="0"/>
              <a:buChar char="–"/>
              <a:defRPr lang="en-US" sz="2000" kern="1200" dirty="0" smtClean="0">
                <a:solidFill>
                  <a:schemeClr val="bg1"/>
                </a:solidFill>
                <a:latin typeface="+mn-lt"/>
                <a:ea typeface="+mn-ea"/>
                <a:cs typeface="+mn-cs"/>
              </a:defRPr>
            </a:lvl2pPr>
            <a:lvl3pPr marL="746125" indent="-231775"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3pPr>
            <a:lvl4pPr marL="1030288" indent="-284163"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4pPr>
            <a:lvl5pPr marL="1260475" indent="-230188"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spcAft>
                <a:spcPts val="0"/>
              </a:spcAft>
              <a:buFont typeface="Arial" pitchFamily="34" charset="0"/>
              <a:buNone/>
            </a:pPr>
            <a:r>
              <a:rPr lang="en-US" sz="2000" b="1" dirty="0">
                <a:solidFill>
                  <a:schemeClr val="bg2"/>
                </a:solidFill>
                <a:latin typeface="+mj-lt"/>
              </a:rPr>
              <a:t>4</a:t>
            </a:r>
            <a:r>
              <a:rPr lang="en-US" sz="2000" b="1" dirty="0" smtClean="0">
                <a:solidFill>
                  <a:schemeClr val="bg2"/>
                </a:solidFill>
                <a:latin typeface="+mj-lt"/>
              </a:rPr>
              <a:t> States</a:t>
            </a:r>
          </a:p>
          <a:p>
            <a:pPr marL="0" indent="0" algn="ctr">
              <a:lnSpc>
                <a:spcPct val="100000"/>
              </a:lnSpc>
              <a:spcAft>
                <a:spcPts val="0"/>
              </a:spcAft>
              <a:buNone/>
            </a:pPr>
            <a:r>
              <a:rPr lang="en-US" sz="2000" b="1" dirty="0" smtClean="0">
                <a:solidFill>
                  <a:schemeClr val="bg2"/>
                </a:solidFill>
                <a:latin typeface="+mj-lt"/>
              </a:rPr>
              <a:t>Tie to </a:t>
            </a:r>
            <a:r>
              <a:rPr lang="en-US" sz="2000" b="1" dirty="0">
                <a:solidFill>
                  <a:schemeClr val="bg2"/>
                </a:solidFill>
                <a:latin typeface="+mj-lt"/>
              </a:rPr>
              <a:t>Particularly Volatile Revenue Streams</a:t>
            </a:r>
          </a:p>
        </p:txBody>
      </p:sp>
      <p:sp>
        <p:nvSpPr>
          <p:cNvPr id="3" name="TextBox 2"/>
          <p:cNvSpPr txBox="1"/>
          <p:nvPr/>
        </p:nvSpPr>
        <p:spPr>
          <a:xfrm>
            <a:off x="3733800" y="2346011"/>
            <a:ext cx="4648200" cy="1815882"/>
          </a:xfrm>
          <a:prstGeom prst="rect">
            <a:avLst/>
          </a:prstGeom>
          <a:noFill/>
        </p:spPr>
        <p:txBody>
          <a:bodyPr wrap="square" lIns="0" rIns="0" rtlCol="0">
            <a:spAutoFit/>
          </a:bodyPr>
          <a:lstStyle/>
          <a:p>
            <a:pPr marL="342900" indent="-342900">
              <a:buClr>
                <a:srgbClr val="088E7E"/>
              </a:buClr>
              <a:buFont typeface="Arial" panose="020B0604020202020204" pitchFamily="34" charset="0"/>
              <a:buChar char="•"/>
            </a:pPr>
            <a:endParaRPr lang="en-US" sz="600" dirty="0" smtClean="0">
              <a:solidFill>
                <a:schemeClr val="bg2"/>
              </a:solidFill>
              <a:ea typeface="Calibri"/>
              <a:cs typeface="Times New Roman"/>
            </a:endParaRPr>
          </a:p>
          <a:p>
            <a:pPr marL="342900" indent="-342900">
              <a:buClr>
                <a:srgbClr val="088E7E"/>
              </a:buClr>
              <a:buSzPct val="120000"/>
              <a:buFont typeface="Arial" panose="020B0604020202020204" pitchFamily="34" charset="0"/>
              <a:buChar char="•"/>
            </a:pPr>
            <a:r>
              <a:rPr lang="en-US" sz="2200" dirty="0" smtClean="0">
                <a:solidFill>
                  <a:schemeClr val="bg2"/>
                </a:solidFill>
                <a:ea typeface="Calibri"/>
                <a:cs typeface="Times New Roman"/>
              </a:rPr>
              <a:t>Massachusetts</a:t>
            </a:r>
          </a:p>
          <a:p>
            <a:pPr marL="342900" indent="-342900">
              <a:buClr>
                <a:srgbClr val="088E7E"/>
              </a:buClr>
              <a:buSzPct val="120000"/>
              <a:buFont typeface="Arial" panose="020B0604020202020204" pitchFamily="34" charset="0"/>
              <a:buChar char="•"/>
            </a:pPr>
            <a:endParaRPr lang="en-US" sz="600" dirty="0" smtClean="0">
              <a:solidFill>
                <a:schemeClr val="bg2"/>
              </a:solidFill>
              <a:ea typeface="Calibri"/>
              <a:cs typeface="Times New Roman"/>
            </a:endParaRPr>
          </a:p>
          <a:p>
            <a:pPr marL="342900" indent="-342900">
              <a:buClr>
                <a:srgbClr val="088E7E"/>
              </a:buClr>
              <a:buSzPct val="120000"/>
              <a:buFont typeface="Arial" panose="020B0604020202020204" pitchFamily="34" charset="0"/>
              <a:buChar char="•"/>
            </a:pPr>
            <a:r>
              <a:rPr lang="en-US" sz="2200" dirty="0" smtClean="0">
                <a:solidFill>
                  <a:schemeClr val="bg2"/>
                </a:solidFill>
                <a:ea typeface="Calibri"/>
                <a:cs typeface="Times New Roman"/>
              </a:rPr>
              <a:t>Louisiana</a:t>
            </a:r>
          </a:p>
          <a:p>
            <a:pPr marL="342900" indent="-342900">
              <a:buClr>
                <a:srgbClr val="088E7E"/>
              </a:buClr>
              <a:buSzPct val="120000"/>
              <a:buFont typeface="Arial" panose="020B0604020202020204" pitchFamily="34" charset="0"/>
              <a:buChar char="•"/>
            </a:pPr>
            <a:endParaRPr lang="en-US" sz="600" dirty="0" smtClean="0">
              <a:solidFill>
                <a:schemeClr val="bg2"/>
              </a:solidFill>
              <a:ea typeface="Calibri"/>
              <a:cs typeface="Times New Roman"/>
            </a:endParaRPr>
          </a:p>
          <a:p>
            <a:pPr marL="342900" indent="-342900">
              <a:buClr>
                <a:srgbClr val="088E7E"/>
              </a:buClr>
              <a:buSzPct val="120000"/>
              <a:buFont typeface="Arial" panose="020B0604020202020204" pitchFamily="34" charset="0"/>
              <a:buChar char="•"/>
            </a:pPr>
            <a:r>
              <a:rPr lang="en-US" sz="2200" dirty="0" smtClean="0">
                <a:solidFill>
                  <a:schemeClr val="bg2"/>
                </a:solidFill>
                <a:ea typeface="Calibri"/>
                <a:cs typeface="Times New Roman"/>
              </a:rPr>
              <a:t>Texas</a:t>
            </a:r>
          </a:p>
          <a:p>
            <a:pPr marL="342900" indent="-342900">
              <a:buClr>
                <a:srgbClr val="088E7E"/>
              </a:buClr>
              <a:buSzPct val="120000"/>
              <a:buFont typeface="Arial" panose="020B0604020202020204" pitchFamily="34" charset="0"/>
              <a:buChar char="•"/>
            </a:pPr>
            <a:endParaRPr lang="en-US" sz="600" dirty="0" smtClean="0">
              <a:solidFill>
                <a:schemeClr val="bg2"/>
              </a:solidFill>
              <a:ea typeface="Calibri"/>
              <a:cs typeface="Times New Roman"/>
            </a:endParaRPr>
          </a:p>
          <a:p>
            <a:pPr marL="342900" indent="-342900">
              <a:buClr>
                <a:srgbClr val="088E7E"/>
              </a:buClr>
              <a:buSzPct val="120000"/>
              <a:buFont typeface="Arial" panose="020B0604020202020204" pitchFamily="34" charset="0"/>
              <a:buChar char="•"/>
            </a:pPr>
            <a:r>
              <a:rPr lang="en-US" sz="2200" dirty="0" smtClean="0">
                <a:solidFill>
                  <a:schemeClr val="bg2"/>
                </a:solidFill>
                <a:ea typeface="Calibri"/>
                <a:cs typeface="Times New Roman"/>
              </a:rPr>
              <a:t>Alaska</a:t>
            </a:r>
            <a:endParaRPr lang="en-US" sz="2200" dirty="0" smtClean="0">
              <a:solidFill>
                <a:schemeClr val="bg2"/>
              </a:solidFill>
            </a:endParaRPr>
          </a:p>
        </p:txBody>
      </p:sp>
    </p:spTree>
    <p:extLst>
      <p:ext uri="{BB962C8B-B14F-4D97-AF65-F5344CB8AC3E}">
        <p14:creationId xmlns:p14="http://schemas.microsoft.com/office/powerpoint/2010/main" val="392964826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4" presetClass="entr" presetSubtype="5"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Deposit Rules </a:t>
            </a:r>
            <a:r>
              <a:rPr lang="en-US" dirty="0"/>
              <a:t>D</a:t>
            </a:r>
            <a:r>
              <a:rPr lang="en-US" dirty="0" smtClean="0"/>
              <a:t>esigned with Volatility in Mind</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49880" y="2024225"/>
            <a:ext cx="2792179" cy="2798008"/>
          </a:xfrm>
          <a:prstGeom prst="rect">
            <a:avLst/>
          </a:prstGeom>
          <a:ln>
            <a:noFill/>
          </a:ln>
          <a:extLst>
            <a:ext uri="{53640926-AAD7-44D8-BBD7-CCE9431645EC}">
              <a14:shadowObscured xmlns:a14="http://schemas.microsoft.com/office/drawing/2010/main"/>
            </a:ext>
          </a:extLst>
        </p:spPr>
      </p:pic>
      <p:sp>
        <p:nvSpPr>
          <p:cNvPr id="10" name="Content Placeholder 2"/>
          <p:cNvSpPr>
            <a:spLocks noGrp="1"/>
          </p:cNvSpPr>
          <p:nvPr>
            <p:ph idx="1"/>
          </p:nvPr>
        </p:nvSpPr>
        <p:spPr>
          <a:xfrm>
            <a:off x="503238" y="1467699"/>
            <a:ext cx="8335962" cy="492379"/>
          </a:xfrm>
        </p:spPr>
        <p:txBody>
          <a:bodyPr/>
          <a:lstStyle/>
          <a:p>
            <a:pPr marL="0" indent="0">
              <a:lnSpc>
                <a:spcPct val="100000"/>
              </a:lnSpc>
              <a:spcAft>
                <a:spcPts val="0"/>
              </a:spcAft>
              <a:buNone/>
            </a:pPr>
            <a:r>
              <a:rPr lang="en-US" spc="-60" dirty="0">
                <a:solidFill>
                  <a:schemeClr val="bg2"/>
                </a:solidFill>
                <a:latin typeface="+mj-lt"/>
              </a:rPr>
              <a:t>M</a:t>
            </a:r>
            <a:r>
              <a:rPr lang="en-US" spc="-60" dirty="0" smtClean="0">
                <a:solidFill>
                  <a:schemeClr val="bg2"/>
                </a:solidFill>
                <a:latin typeface="+mj-lt"/>
              </a:rPr>
              <a:t>ethods </a:t>
            </a:r>
            <a:r>
              <a:rPr lang="en-US" spc="-60" dirty="0">
                <a:solidFill>
                  <a:schemeClr val="bg2"/>
                </a:solidFill>
                <a:latin typeface="+mj-lt"/>
              </a:rPr>
              <a:t>used by states to identify and set aside extraordinary </a:t>
            </a:r>
            <a:r>
              <a:rPr lang="en-US" spc="-60" dirty="0" smtClean="0">
                <a:solidFill>
                  <a:schemeClr val="bg2"/>
                </a:solidFill>
                <a:latin typeface="+mj-lt"/>
              </a:rPr>
              <a:t>revenue growth </a:t>
            </a:r>
            <a:endParaRPr lang="en-US" spc="-60" dirty="0">
              <a:solidFill>
                <a:schemeClr val="bg2"/>
              </a:solidFill>
              <a:latin typeface="+mj-lt"/>
            </a:endParaRPr>
          </a:p>
        </p:txBody>
      </p:sp>
      <p:sp>
        <p:nvSpPr>
          <p:cNvPr id="11" name="Content Placeholder 2"/>
          <p:cNvSpPr txBox="1">
            <a:spLocks/>
          </p:cNvSpPr>
          <p:nvPr/>
        </p:nvSpPr>
        <p:spPr bwMode="auto">
          <a:xfrm>
            <a:off x="902969" y="4886380"/>
            <a:ext cx="2286000" cy="1266669"/>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230188" indent="-230188" algn="l" rtl="0" eaLnBrk="0" fontAlgn="base" hangingPunct="0">
              <a:lnSpc>
                <a:spcPct val="95000"/>
              </a:lnSpc>
              <a:spcBef>
                <a:spcPct val="0"/>
              </a:spcBef>
              <a:spcAft>
                <a:spcPts val="1500"/>
              </a:spcAft>
              <a:buClr>
                <a:srgbClr val="4CAFE6"/>
              </a:buClr>
              <a:buSzPct val="130000"/>
              <a:buFont typeface="Arial" pitchFamily="34" charset="0"/>
              <a:buChar char="•"/>
              <a:defRPr lang="en-US" sz="2200" kern="1200" dirty="0" smtClean="0">
                <a:solidFill>
                  <a:schemeClr val="bg1"/>
                </a:solidFill>
                <a:latin typeface="+mn-lt"/>
                <a:ea typeface="+mn-ea"/>
                <a:cs typeface="+mn-cs"/>
              </a:defRPr>
            </a:lvl1pPr>
            <a:lvl2pPr marL="457200" indent="-227013" algn="l" rtl="0" eaLnBrk="0" fontAlgn="base" hangingPunct="0">
              <a:lnSpc>
                <a:spcPct val="95000"/>
              </a:lnSpc>
              <a:spcBef>
                <a:spcPct val="0"/>
              </a:spcBef>
              <a:spcAft>
                <a:spcPts val="1500"/>
              </a:spcAft>
              <a:buClr>
                <a:schemeClr val="bg2"/>
              </a:buClr>
              <a:buFont typeface="Arial" pitchFamily="34" charset="0"/>
              <a:buChar char="–"/>
              <a:defRPr lang="en-US" sz="2000" kern="1200" dirty="0" smtClean="0">
                <a:solidFill>
                  <a:schemeClr val="bg1"/>
                </a:solidFill>
                <a:latin typeface="+mn-lt"/>
                <a:ea typeface="+mn-ea"/>
                <a:cs typeface="+mn-cs"/>
              </a:defRPr>
            </a:lvl2pPr>
            <a:lvl3pPr marL="746125" indent="-231775"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3pPr>
            <a:lvl4pPr marL="1030288" indent="-284163"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4pPr>
            <a:lvl5pPr marL="1260475" indent="-230188" algn="l" rtl="0" eaLnBrk="0" fontAlgn="base" hangingPunct="0">
              <a:lnSpc>
                <a:spcPct val="95000"/>
              </a:lnSpc>
              <a:spcBef>
                <a:spcPct val="0"/>
              </a:spcBef>
              <a:spcAft>
                <a:spcPts val="1500"/>
              </a:spcAft>
              <a:buClr>
                <a:schemeClr val="bg2"/>
              </a:buClr>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spcAft>
                <a:spcPts val="0"/>
              </a:spcAft>
              <a:buNone/>
            </a:pPr>
            <a:r>
              <a:rPr lang="en-US" b="1" dirty="0" smtClean="0">
                <a:solidFill>
                  <a:schemeClr val="bg2"/>
                </a:solidFill>
                <a:latin typeface="+mj-lt"/>
              </a:rPr>
              <a:t>3 States</a:t>
            </a:r>
          </a:p>
          <a:p>
            <a:pPr marL="0" indent="0" algn="ctr">
              <a:lnSpc>
                <a:spcPct val="100000"/>
              </a:lnSpc>
              <a:spcAft>
                <a:spcPts val="0"/>
              </a:spcAft>
              <a:buNone/>
            </a:pPr>
            <a:r>
              <a:rPr lang="en-US" b="1" dirty="0" smtClean="0">
                <a:solidFill>
                  <a:schemeClr val="bg2"/>
                </a:solidFill>
                <a:latin typeface="+mj-lt"/>
              </a:rPr>
              <a:t>Tie </a:t>
            </a:r>
            <a:r>
              <a:rPr lang="en-US" b="1" dirty="0">
                <a:solidFill>
                  <a:schemeClr val="bg2"/>
                </a:solidFill>
                <a:latin typeface="+mj-lt"/>
              </a:rPr>
              <a:t>to Economic Conditions</a:t>
            </a:r>
          </a:p>
        </p:txBody>
      </p:sp>
      <p:sp>
        <p:nvSpPr>
          <p:cNvPr id="3" name="TextBox 2"/>
          <p:cNvSpPr txBox="1"/>
          <p:nvPr/>
        </p:nvSpPr>
        <p:spPr>
          <a:xfrm>
            <a:off x="3733800" y="2346011"/>
            <a:ext cx="4648200" cy="1384995"/>
          </a:xfrm>
          <a:prstGeom prst="rect">
            <a:avLst/>
          </a:prstGeom>
          <a:noFill/>
        </p:spPr>
        <p:txBody>
          <a:bodyPr wrap="square" lIns="0" rIns="0" rtlCol="0">
            <a:spAutoFit/>
          </a:bodyPr>
          <a:lstStyle/>
          <a:p>
            <a:pPr marL="342900" indent="-342900">
              <a:buClr>
                <a:srgbClr val="088E7E"/>
              </a:buClr>
              <a:buFont typeface="Arial" panose="020B0604020202020204" pitchFamily="34" charset="0"/>
              <a:buChar char="•"/>
            </a:pPr>
            <a:endParaRPr lang="en-US" sz="600" dirty="0" smtClean="0">
              <a:solidFill>
                <a:schemeClr val="bg2"/>
              </a:solidFill>
              <a:ea typeface="Calibri"/>
              <a:cs typeface="Times New Roman"/>
            </a:endParaRPr>
          </a:p>
          <a:p>
            <a:pPr marL="342900" indent="-342900">
              <a:buClr>
                <a:srgbClr val="088E7E"/>
              </a:buClr>
              <a:buSzPct val="120000"/>
              <a:buFont typeface="Arial" panose="020B0604020202020204" pitchFamily="34" charset="0"/>
              <a:buChar char="•"/>
            </a:pPr>
            <a:r>
              <a:rPr lang="en-US" sz="2200" dirty="0" smtClean="0">
                <a:solidFill>
                  <a:schemeClr val="bg2"/>
                </a:solidFill>
                <a:ea typeface="Calibri"/>
                <a:cs typeface="Times New Roman"/>
              </a:rPr>
              <a:t>Arizona</a:t>
            </a:r>
          </a:p>
          <a:p>
            <a:pPr marL="342900" indent="-342900">
              <a:buClr>
                <a:srgbClr val="088E7E"/>
              </a:buClr>
              <a:buSzPct val="120000"/>
              <a:buFont typeface="Arial" panose="020B0604020202020204" pitchFamily="34" charset="0"/>
              <a:buChar char="•"/>
            </a:pPr>
            <a:endParaRPr lang="en-US" sz="600" dirty="0" smtClean="0">
              <a:solidFill>
                <a:schemeClr val="bg2"/>
              </a:solidFill>
              <a:ea typeface="Calibri"/>
              <a:cs typeface="Times New Roman"/>
            </a:endParaRPr>
          </a:p>
          <a:p>
            <a:pPr marL="342900" indent="-342900">
              <a:buClr>
                <a:srgbClr val="088E7E"/>
              </a:buClr>
              <a:buSzPct val="120000"/>
              <a:buFont typeface="Arial" panose="020B0604020202020204" pitchFamily="34" charset="0"/>
              <a:buChar char="•"/>
            </a:pPr>
            <a:r>
              <a:rPr lang="en-US" sz="2200" dirty="0" smtClean="0">
                <a:solidFill>
                  <a:schemeClr val="bg2"/>
                </a:solidFill>
                <a:ea typeface="Calibri"/>
                <a:cs typeface="Times New Roman"/>
              </a:rPr>
              <a:t>Indiana</a:t>
            </a:r>
          </a:p>
          <a:p>
            <a:pPr marL="342900" indent="-342900">
              <a:buClr>
                <a:srgbClr val="088E7E"/>
              </a:buClr>
              <a:buSzPct val="120000"/>
              <a:buFont typeface="Arial" panose="020B0604020202020204" pitchFamily="34" charset="0"/>
              <a:buChar char="•"/>
            </a:pPr>
            <a:endParaRPr lang="en-US" sz="600" dirty="0" smtClean="0">
              <a:solidFill>
                <a:schemeClr val="bg2"/>
              </a:solidFill>
              <a:ea typeface="Calibri"/>
              <a:cs typeface="Times New Roman"/>
            </a:endParaRPr>
          </a:p>
          <a:p>
            <a:pPr marL="342900" indent="-342900">
              <a:buClr>
                <a:srgbClr val="088E7E"/>
              </a:buClr>
              <a:buSzPct val="120000"/>
              <a:buFont typeface="Arial" panose="020B0604020202020204" pitchFamily="34" charset="0"/>
              <a:buChar char="•"/>
            </a:pPr>
            <a:r>
              <a:rPr lang="en-US" sz="2200" dirty="0" smtClean="0">
                <a:solidFill>
                  <a:schemeClr val="bg2"/>
                </a:solidFill>
                <a:ea typeface="Calibri"/>
                <a:cs typeface="Times New Roman"/>
              </a:rPr>
              <a:t>Michigan</a:t>
            </a:r>
            <a:endParaRPr lang="en-US" sz="2200" dirty="0" smtClean="0">
              <a:solidFill>
                <a:schemeClr val="bg2"/>
              </a:solidFill>
            </a:endParaRPr>
          </a:p>
        </p:txBody>
      </p:sp>
    </p:spTree>
    <p:extLst>
      <p:ext uri="{BB962C8B-B14F-4D97-AF65-F5344CB8AC3E}">
        <p14:creationId xmlns:p14="http://schemas.microsoft.com/office/powerpoint/2010/main" val="24140391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4" presetClass="entr" presetSubtype="5"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Missed Opportunity: South Carolina</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564503783"/>
              </p:ext>
            </p:extLst>
          </p:nvPr>
        </p:nvGraphicFramePr>
        <p:xfrm>
          <a:off x="533400" y="1981200"/>
          <a:ext cx="8082393"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p:cNvSpPr>
            <a:spLocks noGrp="1"/>
          </p:cNvSpPr>
          <p:nvPr>
            <p:ph idx="1"/>
          </p:nvPr>
        </p:nvSpPr>
        <p:spPr>
          <a:xfrm>
            <a:off x="503238" y="1123324"/>
            <a:ext cx="8118475" cy="970701"/>
          </a:xfrm>
        </p:spPr>
        <p:txBody>
          <a:bodyPr/>
          <a:lstStyle/>
          <a:p>
            <a:pPr marL="0" indent="0">
              <a:lnSpc>
                <a:spcPct val="100000"/>
              </a:lnSpc>
              <a:spcAft>
                <a:spcPts val="0"/>
              </a:spcAft>
              <a:buNone/>
            </a:pPr>
            <a:r>
              <a:rPr lang="en-US" sz="2400" dirty="0">
                <a:solidFill>
                  <a:schemeClr val="bg2"/>
                </a:solidFill>
                <a:latin typeface="+mj-lt"/>
              </a:rPr>
              <a:t>Potential rainy day fund deposits </a:t>
            </a:r>
            <a:r>
              <a:rPr lang="en-US" sz="2400" dirty="0" smtClean="0">
                <a:solidFill>
                  <a:schemeClr val="bg2"/>
                </a:solidFill>
                <a:latin typeface="+mj-lt"/>
              </a:rPr>
              <a:t>based </a:t>
            </a:r>
            <a:r>
              <a:rPr lang="en-US" sz="2400" dirty="0">
                <a:solidFill>
                  <a:schemeClr val="bg2"/>
                </a:solidFill>
                <a:latin typeface="+mj-lt"/>
              </a:rPr>
              <a:t>on a rule like Virginia’s</a:t>
            </a:r>
          </a:p>
        </p:txBody>
      </p:sp>
    </p:spTree>
    <p:extLst>
      <p:ext uri="{BB962C8B-B14F-4D97-AF65-F5344CB8AC3E}">
        <p14:creationId xmlns:p14="http://schemas.microsoft.com/office/powerpoint/2010/main" val="280615417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left)">
                                      <p:cBhvr>
                                        <p:cTn id="7" dur="75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2" dur="1000"/>
                                        <p:tgtEl>
                                          <p:spTgt spid="5">
                                            <p:graphicEl>
                                              <a:chart seriesIdx="2"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2" nodeType="clickEffect">
                                  <p:stCondLst>
                                    <p:cond delay="0"/>
                                  </p:stCondLst>
                                  <p:childTnLst>
                                    <p:set>
                                      <p:cBhvr>
                                        <p:cTn id="16"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7" dur="1000"/>
                                        <p:tgtEl>
                                          <p:spTgt spid="5">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3" nodeType="clickEffect">
                                  <p:stCondLst>
                                    <p:cond delay="0"/>
                                  </p:stCondLst>
                                  <p:childTnLst>
                                    <p:set>
                                      <p:cBhvr>
                                        <p:cTn id="21"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22" dur="1000"/>
                                        <p:tgtEl>
                                          <p:spTgt spid="5">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Graphic spid="5" grpId="1">
        <p:bldSub>
          <a:bldChart bld="series"/>
        </p:bldSub>
      </p:bldGraphic>
      <p:bldGraphic spid="5" grpId="2">
        <p:bldSub>
          <a:bldChart bld="series"/>
        </p:bldSub>
      </p:bldGraphic>
      <p:bldGraphic spid="5" grpId="3">
        <p:bldSub>
          <a:bldChart bld="series"/>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5" name="Content Placeholder 7"/>
          <p:cNvSpPr>
            <a:spLocks noGrp="1"/>
          </p:cNvSpPr>
          <p:nvPr>
            <p:ph idx="1"/>
          </p:nvPr>
        </p:nvSpPr>
        <p:spPr>
          <a:xfrm>
            <a:off x="503238" y="1378049"/>
            <a:ext cx="8118475" cy="4589364"/>
          </a:xfrm>
        </p:spPr>
        <p:txBody>
          <a:bodyPr/>
          <a:lstStyle/>
          <a:p>
            <a:r>
              <a:rPr lang="en-US" sz="2000" dirty="0" smtClean="0"/>
              <a:t>Most states are still not recovered from the recession when it comes to: </a:t>
            </a:r>
          </a:p>
          <a:p>
            <a:pPr lvl="1"/>
            <a:r>
              <a:rPr lang="en-US" dirty="0" smtClean="0"/>
              <a:t>Tax revenues</a:t>
            </a:r>
          </a:p>
          <a:p>
            <a:pPr lvl="1"/>
            <a:r>
              <a:rPr lang="en-US" dirty="0" smtClean="0"/>
              <a:t>Reserves and balances</a:t>
            </a:r>
          </a:p>
          <a:p>
            <a:r>
              <a:rPr lang="en-US" sz="2000" dirty="0" smtClean="0"/>
              <a:t>Federal belt-tightening will trickle down to the states, where federal funds had provided a 50-year high of $1 of every $3 in state revenue. </a:t>
            </a:r>
          </a:p>
          <a:p>
            <a:pPr lvl="0"/>
            <a:r>
              <a:rPr lang="en-US" sz="2000" dirty="0"/>
              <a:t>States should study volatility and use that information to inform rainy day fund </a:t>
            </a:r>
            <a:r>
              <a:rPr lang="en-US" sz="2000" dirty="0" smtClean="0"/>
              <a:t>policy – such as redesigning </a:t>
            </a:r>
            <a:r>
              <a:rPr lang="en-US" sz="2000" dirty="0"/>
              <a:t>funds so that deposits are tied to observed </a:t>
            </a:r>
            <a:r>
              <a:rPr lang="en-US" sz="2000" dirty="0" smtClean="0"/>
              <a:t>volatility or establishing fund size targets that match the state’s experience with volatility. </a:t>
            </a:r>
            <a:endParaRPr lang="en-US" sz="2000" dirty="0"/>
          </a:p>
          <a:p>
            <a:r>
              <a:rPr lang="en-US" sz="2000" dirty="0" smtClean="0"/>
              <a:t>Strategic use of other emergency measures.</a:t>
            </a:r>
          </a:p>
          <a:p>
            <a:endParaRPr lang="en-US" dirty="0" smtClean="0"/>
          </a:p>
        </p:txBody>
      </p:sp>
    </p:spTree>
    <p:extLst>
      <p:ext uri="{BB962C8B-B14F-4D97-AF65-F5344CB8AC3E}">
        <p14:creationId xmlns:p14="http://schemas.microsoft.com/office/powerpoint/2010/main" val="321913860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vertical)">
                                      <p:cBhvr>
                                        <p:cTn id="12" dur="500"/>
                                        <p:tgtEl>
                                          <p:spTgt spid="5">
                                            <p:txEl>
                                              <p:pRg st="0" end="0"/>
                                            </p:txEl>
                                          </p:spTgt>
                                        </p:tgtEl>
                                      </p:cBhvr>
                                    </p:animEffect>
                                  </p:childTnLst>
                                </p:cTn>
                              </p:par>
                              <p:par>
                                <p:cTn id="13" presetID="14" presetClass="entr" presetSubtype="5"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randombar(vertical)">
                                      <p:cBhvr>
                                        <p:cTn id="15" dur="500"/>
                                        <p:tgtEl>
                                          <p:spTgt spid="5">
                                            <p:txEl>
                                              <p:pRg st="1" end="1"/>
                                            </p:txEl>
                                          </p:spTgt>
                                        </p:tgtEl>
                                      </p:cBhvr>
                                    </p:animEffect>
                                  </p:childTnLst>
                                </p:cTn>
                              </p:par>
                              <p:par>
                                <p:cTn id="16" presetID="14" presetClass="entr" presetSubtype="5"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randombar(vertical)">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5"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randombar(vertical)">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5"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randombar(vertical)">
                                      <p:cBhvr>
                                        <p:cTn id="28" dur="500"/>
                                        <p:tgtEl>
                                          <p:spTgt spid="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grpId="0"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randombar(vertical)">
                                      <p:cBhvr>
                                        <p:cTn id="3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Budget Deadlines 2015</a:t>
            </a:r>
            <a:endParaRPr lang="en-US" dirty="0"/>
          </a:p>
        </p:txBody>
      </p:sp>
      <p:sp>
        <p:nvSpPr>
          <p:cNvPr id="5" name="Content Placeholder 7"/>
          <p:cNvSpPr>
            <a:spLocks noGrp="1"/>
          </p:cNvSpPr>
          <p:nvPr>
            <p:ph idx="1"/>
          </p:nvPr>
        </p:nvSpPr>
        <p:spPr>
          <a:xfrm>
            <a:off x="503238" y="1116799"/>
            <a:ext cx="8118475" cy="4589364"/>
          </a:xfrm>
        </p:spPr>
        <p:txBody>
          <a:bodyPr/>
          <a:lstStyle/>
          <a:p>
            <a:r>
              <a:rPr lang="en-US" sz="1000" b="1" u="sng" dirty="0"/>
              <a:t>Upcoming Federal Budget Deadlines</a:t>
            </a:r>
            <a:endParaRPr lang="en-US" sz="1000" dirty="0"/>
          </a:p>
          <a:p>
            <a:r>
              <a:rPr lang="en-US" sz="1000" dirty="0"/>
              <a:t> </a:t>
            </a:r>
            <a:r>
              <a:rPr lang="en-US" sz="1000" b="1" strike="sngStrike" dirty="0" smtClean="0"/>
              <a:t>January </a:t>
            </a:r>
            <a:r>
              <a:rPr lang="en-US" sz="1000" b="1" strike="sngStrike" dirty="0"/>
              <a:t>20, 2015</a:t>
            </a:r>
            <a:r>
              <a:rPr lang="en-US" sz="1000" strike="sngStrike" dirty="0"/>
              <a:t>: State of the Union.</a:t>
            </a:r>
            <a:endParaRPr lang="en-US" sz="1000" dirty="0"/>
          </a:p>
          <a:p>
            <a:r>
              <a:rPr lang="en-US" sz="1000" dirty="0"/>
              <a:t> </a:t>
            </a:r>
            <a:r>
              <a:rPr lang="en-US" sz="1000" b="1" strike="sngStrike" dirty="0" smtClean="0"/>
              <a:t>February </a:t>
            </a:r>
            <a:r>
              <a:rPr lang="en-US" sz="1000" b="1" strike="sngStrike" dirty="0"/>
              <a:t>2, 2015</a:t>
            </a:r>
            <a:r>
              <a:rPr lang="en-US" sz="1000" strike="sngStrike" dirty="0"/>
              <a:t>: President’s FY2016 Budget Submission Due</a:t>
            </a:r>
            <a:endParaRPr lang="en-US" sz="1000" dirty="0"/>
          </a:p>
          <a:p>
            <a:r>
              <a:rPr lang="en-US" sz="1000" dirty="0"/>
              <a:t> </a:t>
            </a:r>
            <a:r>
              <a:rPr lang="en-US" sz="1000" b="1" strike="sngStrike" dirty="0" smtClean="0"/>
              <a:t>February </a:t>
            </a:r>
            <a:r>
              <a:rPr lang="en-US" sz="1000" b="1" strike="sngStrike" dirty="0"/>
              <a:t>27, 2015</a:t>
            </a:r>
            <a:r>
              <a:rPr lang="en-US" sz="1000" strike="sngStrike" dirty="0"/>
              <a:t>: Homeland Security Funding Expires</a:t>
            </a:r>
            <a:endParaRPr lang="en-US" sz="1000" dirty="0"/>
          </a:p>
          <a:p>
            <a:r>
              <a:rPr lang="en-US" sz="1000" dirty="0"/>
              <a:t> </a:t>
            </a:r>
            <a:r>
              <a:rPr lang="en-US" sz="1000" b="1" strike="sngStrike" dirty="0" smtClean="0"/>
              <a:t>March </a:t>
            </a:r>
            <a:r>
              <a:rPr lang="en-US" sz="1000" b="1" strike="sngStrike" dirty="0"/>
              <a:t>15, 2015</a:t>
            </a:r>
            <a:r>
              <a:rPr lang="en-US" sz="1000" strike="sngStrike" dirty="0"/>
              <a:t>: Current Debt Limit Suspension Expires</a:t>
            </a:r>
            <a:endParaRPr lang="en-US" sz="1000" dirty="0"/>
          </a:p>
          <a:p>
            <a:r>
              <a:rPr lang="en-US" sz="1000" dirty="0"/>
              <a:t> </a:t>
            </a:r>
            <a:r>
              <a:rPr lang="en-US" sz="1000" b="1" strike="sngStrike" dirty="0" smtClean="0"/>
              <a:t>April </a:t>
            </a:r>
            <a:r>
              <a:rPr lang="en-US" sz="1000" b="1" strike="sngStrike" dirty="0"/>
              <a:t>15, 2015</a:t>
            </a:r>
            <a:r>
              <a:rPr lang="en-US" sz="1000" strike="sngStrike" dirty="0"/>
              <a:t>: Budget Resolution Deadline</a:t>
            </a:r>
            <a:endParaRPr lang="en-US" sz="1000" dirty="0"/>
          </a:p>
          <a:p>
            <a:r>
              <a:rPr lang="en-US" sz="1000" dirty="0"/>
              <a:t> </a:t>
            </a:r>
            <a:r>
              <a:rPr lang="en-US" sz="1000" b="1" strike="sngStrike" dirty="0" smtClean="0"/>
              <a:t>May </a:t>
            </a:r>
            <a:r>
              <a:rPr lang="en-US" sz="1000" b="1" strike="sngStrike" dirty="0"/>
              <a:t>31, 2015</a:t>
            </a:r>
            <a:r>
              <a:rPr lang="en-US" sz="1000" strike="sngStrike" dirty="0"/>
              <a:t>: Highway Trust Fund Authorization Expires</a:t>
            </a:r>
            <a:r>
              <a:rPr lang="en-US" sz="1000" dirty="0"/>
              <a:t> (extended)</a:t>
            </a:r>
          </a:p>
          <a:p>
            <a:r>
              <a:rPr lang="en-US" sz="1000" dirty="0"/>
              <a:t> </a:t>
            </a:r>
            <a:r>
              <a:rPr lang="en-US" sz="1000" b="1" strike="sngStrike" dirty="0" smtClean="0"/>
              <a:t>July </a:t>
            </a:r>
            <a:r>
              <a:rPr lang="en-US" sz="1000" b="1" strike="sngStrike" dirty="0"/>
              <a:t>1, 2015:</a:t>
            </a:r>
            <a:r>
              <a:rPr lang="en-US" sz="1000" strike="sngStrike" dirty="0"/>
              <a:t> Export-Import Bank Expires</a:t>
            </a:r>
            <a:r>
              <a:rPr lang="en-US" sz="1000" dirty="0"/>
              <a:t> </a:t>
            </a:r>
          </a:p>
          <a:p>
            <a:r>
              <a:rPr lang="en-US" sz="1000" dirty="0"/>
              <a:t> </a:t>
            </a:r>
            <a:r>
              <a:rPr lang="en-US" sz="1000" b="1" strike="sngStrike" dirty="0" smtClean="0"/>
              <a:t>July </a:t>
            </a:r>
            <a:r>
              <a:rPr lang="en-US" sz="1000" b="1" strike="sngStrike" dirty="0"/>
              <a:t>31, 2015</a:t>
            </a:r>
            <a:r>
              <a:rPr lang="en-US" sz="1000" strike="sngStrike" dirty="0"/>
              <a:t>: Highway Trust Fund Authorization Expires</a:t>
            </a:r>
            <a:r>
              <a:rPr lang="en-US" sz="1000" dirty="0"/>
              <a:t> (extended)</a:t>
            </a:r>
          </a:p>
          <a:p>
            <a:r>
              <a:rPr lang="en-US" sz="1000" b="1" dirty="0"/>
              <a:t> </a:t>
            </a:r>
            <a:r>
              <a:rPr lang="en-US" sz="1000" b="1" strike="sngStrike" dirty="0" smtClean="0"/>
              <a:t>September </a:t>
            </a:r>
            <a:r>
              <a:rPr lang="en-US" sz="1000" b="1" strike="sngStrike" dirty="0"/>
              <a:t>30, 2015</a:t>
            </a:r>
            <a:r>
              <a:rPr lang="en-US" sz="1000" strike="sngStrike" dirty="0"/>
              <a:t>: Federal Fiscal 2015 Ends (likely short-term Continuing Resolution). This is also the expiration date for authorization of many programs under the Higher Education Act, the most recent internet access tax moratorium, payments in lieu of taxes (PILT), funding for the Temporary Assistance for Needy Families (TANF), and authorization for the supplemental nutrition benefits program for women, infants, and children (WIC)</a:t>
            </a:r>
            <a:r>
              <a:rPr lang="en-US" sz="1000" dirty="0"/>
              <a:t> (Short Term CR)</a:t>
            </a:r>
          </a:p>
          <a:p>
            <a:r>
              <a:rPr lang="en-US" sz="1000" dirty="0"/>
              <a:t> </a:t>
            </a:r>
            <a:r>
              <a:rPr lang="en-US" sz="1000" b="1" dirty="0" smtClean="0"/>
              <a:t>October </a:t>
            </a:r>
            <a:r>
              <a:rPr lang="en-US" sz="1000" b="1" dirty="0"/>
              <a:t>30, 2015:</a:t>
            </a:r>
            <a:r>
              <a:rPr lang="en-US" sz="1000" dirty="0"/>
              <a:t> Highway Trust Fund authorization expires</a:t>
            </a:r>
          </a:p>
          <a:p>
            <a:r>
              <a:rPr lang="en-US" sz="1000" dirty="0"/>
              <a:t> </a:t>
            </a:r>
            <a:r>
              <a:rPr lang="en-US" sz="1000" b="1" dirty="0" smtClean="0"/>
              <a:t>November </a:t>
            </a:r>
            <a:r>
              <a:rPr lang="en-US" sz="1000" b="1" dirty="0"/>
              <a:t>5, 2015: </a:t>
            </a:r>
            <a:r>
              <a:rPr lang="en-US" sz="1000" dirty="0"/>
              <a:t>Treasury’s extraordinary measures (debt limit) to be exhausted</a:t>
            </a:r>
          </a:p>
          <a:p>
            <a:r>
              <a:rPr lang="en-US" sz="1000" dirty="0"/>
              <a:t> </a:t>
            </a:r>
            <a:r>
              <a:rPr lang="en-US" sz="1000" b="1" dirty="0" smtClean="0"/>
              <a:t>December </a:t>
            </a:r>
            <a:r>
              <a:rPr lang="en-US" sz="1000" b="1" dirty="0"/>
              <a:t>11, 2015</a:t>
            </a:r>
            <a:r>
              <a:rPr lang="en-US" sz="1000" dirty="0"/>
              <a:t>: Short-term FY2016 Continuing Resolution expires</a:t>
            </a:r>
          </a:p>
          <a:p>
            <a:r>
              <a:rPr lang="en-US" sz="1000" dirty="0"/>
              <a:t> </a:t>
            </a:r>
            <a:r>
              <a:rPr lang="en-US" sz="1000" b="1" dirty="0" smtClean="0"/>
              <a:t>December </a:t>
            </a:r>
            <a:r>
              <a:rPr lang="en-US" sz="1000" b="1" dirty="0"/>
              <a:t>31, 2015</a:t>
            </a:r>
            <a:r>
              <a:rPr lang="en-US" sz="1000" dirty="0"/>
              <a:t>: Deadline for retroactive renewal of tax </a:t>
            </a:r>
            <a:r>
              <a:rPr lang="en-US" sz="1000" dirty="0" smtClean="0"/>
              <a:t>extenders</a:t>
            </a:r>
            <a:endParaRPr lang="en-US" sz="1000" dirty="0"/>
          </a:p>
        </p:txBody>
      </p:sp>
    </p:spTree>
    <p:extLst>
      <p:ext uri="{BB962C8B-B14F-4D97-AF65-F5344CB8AC3E}">
        <p14:creationId xmlns:p14="http://schemas.microsoft.com/office/powerpoint/2010/main" val="214190788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randombar(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randombar(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randombar(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randombar(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5"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randombar(vertic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5"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randombar(vertical)">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5"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randombar(vertical)">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5" fill="hold" grpId="0"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randombar(vertical)">
                                      <p:cBhvr>
                                        <p:cTn id="52" dur="500"/>
                                        <p:tgtEl>
                                          <p:spTgt spid="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5" fill="hold" grpId="0"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Effect transition="in" filter="randombar(vertical)">
                                      <p:cBhvr>
                                        <p:cTn id="57" dur="500"/>
                                        <p:tgtEl>
                                          <p:spTgt spid="5">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5" fill="hold" grpId="0" nodeType="clickEffect">
                                  <p:stCondLst>
                                    <p:cond delay="0"/>
                                  </p:stCondLst>
                                  <p:childTnLst>
                                    <p:set>
                                      <p:cBhvr>
                                        <p:cTn id="61" dur="1" fill="hold">
                                          <p:stCondLst>
                                            <p:cond delay="0"/>
                                          </p:stCondLst>
                                        </p:cTn>
                                        <p:tgtEl>
                                          <p:spTgt spid="5">
                                            <p:txEl>
                                              <p:pRg st="10" end="10"/>
                                            </p:txEl>
                                          </p:spTgt>
                                        </p:tgtEl>
                                        <p:attrNameLst>
                                          <p:attrName>style.visibility</p:attrName>
                                        </p:attrNameLst>
                                      </p:cBhvr>
                                      <p:to>
                                        <p:strVal val="visible"/>
                                      </p:to>
                                    </p:set>
                                    <p:animEffect transition="in" filter="randombar(vertical)">
                                      <p:cBhvr>
                                        <p:cTn id="62" dur="500"/>
                                        <p:tgtEl>
                                          <p:spTgt spid="5">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5" fill="hold" grpId="0" nodeType="clickEffect">
                                  <p:stCondLst>
                                    <p:cond delay="0"/>
                                  </p:stCondLst>
                                  <p:childTnLst>
                                    <p:set>
                                      <p:cBhvr>
                                        <p:cTn id="66" dur="1" fill="hold">
                                          <p:stCondLst>
                                            <p:cond delay="0"/>
                                          </p:stCondLst>
                                        </p:cTn>
                                        <p:tgtEl>
                                          <p:spTgt spid="5">
                                            <p:txEl>
                                              <p:pRg st="11" end="11"/>
                                            </p:txEl>
                                          </p:spTgt>
                                        </p:tgtEl>
                                        <p:attrNameLst>
                                          <p:attrName>style.visibility</p:attrName>
                                        </p:attrNameLst>
                                      </p:cBhvr>
                                      <p:to>
                                        <p:strVal val="visible"/>
                                      </p:to>
                                    </p:set>
                                    <p:animEffect transition="in" filter="randombar(vertical)">
                                      <p:cBhvr>
                                        <p:cTn id="67" dur="500"/>
                                        <p:tgtEl>
                                          <p:spTgt spid="5">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5" fill="hold" grpId="0" nodeType="clickEffect">
                                  <p:stCondLst>
                                    <p:cond delay="0"/>
                                  </p:stCondLst>
                                  <p:childTnLst>
                                    <p:set>
                                      <p:cBhvr>
                                        <p:cTn id="71" dur="1" fill="hold">
                                          <p:stCondLst>
                                            <p:cond delay="0"/>
                                          </p:stCondLst>
                                        </p:cTn>
                                        <p:tgtEl>
                                          <p:spTgt spid="5">
                                            <p:txEl>
                                              <p:pRg st="12" end="12"/>
                                            </p:txEl>
                                          </p:spTgt>
                                        </p:tgtEl>
                                        <p:attrNameLst>
                                          <p:attrName>style.visibility</p:attrName>
                                        </p:attrNameLst>
                                      </p:cBhvr>
                                      <p:to>
                                        <p:strVal val="visible"/>
                                      </p:to>
                                    </p:set>
                                    <p:animEffect transition="in" filter="randombar(vertical)">
                                      <p:cBhvr>
                                        <p:cTn id="72" dur="500"/>
                                        <p:tgtEl>
                                          <p:spTgt spid="5">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5" fill="hold" grpId="0" nodeType="clickEffect">
                                  <p:stCondLst>
                                    <p:cond delay="0"/>
                                  </p:stCondLst>
                                  <p:childTnLst>
                                    <p:set>
                                      <p:cBhvr>
                                        <p:cTn id="76" dur="1" fill="hold">
                                          <p:stCondLst>
                                            <p:cond delay="0"/>
                                          </p:stCondLst>
                                        </p:cTn>
                                        <p:tgtEl>
                                          <p:spTgt spid="5">
                                            <p:txEl>
                                              <p:pRg st="13" end="13"/>
                                            </p:txEl>
                                          </p:spTgt>
                                        </p:tgtEl>
                                        <p:attrNameLst>
                                          <p:attrName>style.visibility</p:attrName>
                                        </p:attrNameLst>
                                      </p:cBhvr>
                                      <p:to>
                                        <p:strVal val="visible"/>
                                      </p:to>
                                    </p:set>
                                    <p:animEffect transition="in" filter="randombar(vertical)">
                                      <p:cBhvr>
                                        <p:cTn id="77"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503238" y="3992811"/>
            <a:ext cx="8118475" cy="1349841"/>
          </a:xfrm>
        </p:spPr>
        <p:txBody>
          <a:bodyPr/>
          <a:lstStyle/>
          <a:p>
            <a:r>
              <a:rPr lang="en-US" sz="4600" dirty="0" smtClean="0"/>
              <a:t>Kil Huh</a:t>
            </a:r>
            <a:r>
              <a:rPr lang="en-US" sz="5000" dirty="0" smtClean="0"/>
              <a:t/>
            </a:r>
            <a:br>
              <a:rPr lang="en-US" sz="5000" dirty="0" smtClean="0"/>
            </a:br>
            <a:r>
              <a:rPr lang="en-US" sz="2600" b="0" dirty="0" smtClean="0"/>
              <a:t>khuh@pewtrusts.org</a:t>
            </a:r>
            <a:endParaRPr lang="en-US" sz="2600" b="0" dirty="0"/>
          </a:p>
        </p:txBody>
      </p:sp>
      <p:sp>
        <p:nvSpPr>
          <p:cNvPr id="8" name="Subtitle 7"/>
          <p:cNvSpPr>
            <a:spLocks noGrp="1"/>
          </p:cNvSpPr>
          <p:nvPr>
            <p:ph type="subTitle" idx="1"/>
          </p:nvPr>
        </p:nvSpPr>
        <p:spPr/>
        <p:txBody>
          <a:bodyPr/>
          <a:lstStyle/>
          <a:p>
            <a:r>
              <a:rPr lang="en-US" dirty="0" smtClean="0"/>
              <a:t>pewtrusts.org/fiscal-health</a:t>
            </a:r>
            <a:endParaRPr lang="en-US" dirty="0"/>
          </a:p>
        </p:txBody>
      </p:sp>
    </p:spTree>
    <p:extLst>
      <p:ext uri="{BB962C8B-B14F-4D97-AF65-F5344CB8AC3E}">
        <p14:creationId xmlns:p14="http://schemas.microsoft.com/office/powerpoint/2010/main" val="1882711357"/>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X axis"/>
          <p:cNvSpPr/>
          <p:nvPr/>
        </p:nvSpPr>
        <p:spPr>
          <a:xfrm>
            <a:off x="966788" y="3597659"/>
            <a:ext cx="7664451" cy="1995104"/>
          </a:xfrm>
          <a:prstGeom prst="rect">
            <a:avLst/>
          </a:prstGeom>
          <a:solidFill>
            <a:srgbClr val="F8EC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ession shading"/>
          <p:cNvSpPr/>
          <p:nvPr/>
        </p:nvSpPr>
        <p:spPr>
          <a:xfrm>
            <a:off x="2553196" y="1589469"/>
            <a:ext cx="1092529" cy="4003295"/>
          </a:xfrm>
          <a:prstGeom prst="rect">
            <a:avLst/>
          </a:prstGeom>
          <a:solidFill>
            <a:srgbClr val="E1D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8" name="National Peak"/>
          <p:cNvCxnSpPr/>
          <p:nvPr/>
        </p:nvCxnSpPr>
        <p:spPr>
          <a:xfrm>
            <a:off x="3225361" y="1598614"/>
            <a:ext cx="0" cy="399415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ate Peak"/>
          <p:cNvCxnSpPr/>
          <p:nvPr/>
        </p:nvCxnSpPr>
        <p:spPr>
          <a:xfrm>
            <a:off x="2198988" y="1604551"/>
            <a:ext cx="0" cy="398621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33" name="Chart 32"/>
          <p:cNvGraphicFramePr/>
          <p:nvPr>
            <p:extLst>
              <p:ext uri="{D42A27DB-BD31-4B8C-83A1-F6EECF244321}">
                <p14:modId xmlns:p14="http://schemas.microsoft.com/office/powerpoint/2010/main" val="467617540"/>
              </p:ext>
            </p:extLst>
          </p:nvPr>
        </p:nvGraphicFramePr>
        <p:xfrm>
          <a:off x="155642" y="1397000"/>
          <a:ext cx="8988357" cy="5016500"/>
        </p:xfrm>
        <a:graphic>
          <a:graphicData uri="http://schemas.openxmlformats.org/drawingml/2006/chart">
            <c:chart xmlns:c="http://schemas.openxmlformats.org/drawingml/2006/chart" xmlns:r="http://schemas.openxmlformats.org/officeDocument/2006/relationships" r:id="rId3"/>
          </a:graphicData>
        </a:graphic>
      </p:graphicFrame>
      <p:sp>
        <p:nvSpPr>
          <p:cNvPr id="32" name="Recession text"/>
          <p:cNvSpPr txBox="1"/>
          <p:nvPr/>
        </p:nvSpPr>
        <p:spPr>
          <a:xfrm>
            <a:off x="2558771" y="5250468"/>
            <a:ext cx="1219403" cy="239002"/>
          </a:xfrm>
          <a:prstGeom prst="rect">
            <a:avLst/>
          </a:prstGeom>
          <a:noFill/>
        </p:spPr>
        <p:txBody>
          <a:bodyPr wrap="square" lIns="0" rIns="0" rtlCol="0">
            <a:spAutoFit/>
          </a:bodyPr>
          <a:lstStyle/>
          <a:p>
            <a:pPr algn="ctr">
              <a:lnSpc>
                <a:spcPct val="95000"/>
              </a:lnSpc>
              <a:spcAft>
                <a:spcPts val="1200"/>
              </a:spcAft>
            </a:pPr>
            <a:r>
              <a:rPr lang="en-US" sz="1000" b="1" spc="200" dirty="0">
                <a:solidFill>
                  <a:srgbClr val="707683"/>
                </a:solidFill>
                <a:latin typeface="Arial"/>
              </a:rPr>
              <a:t>RECESSION</a:t>
            </a:r>
          </a:p>
        </p:txBody>
      </p:sp>
      <p:sp>
        <p:nvSpPr>
          <p:cNvPr id="12" name="Title 1"/>
          <p:cNvSpPr>
            <a:spLocks noGrp="1"/>
          </p:cNvSpPr>
          <p:nvPr>
            <p:ph type="title"/>
          </p:nvPr>
        </p:nvSpPr>
        <p:spPr/>
        <p:txBody>
          <a:bodyPr/>
          <a:lstStyle/>
          <a:p>
            <a:r>
              <a:rPr lang="en-US" smtClean="0"/>
              <a:t>Smallest Decline During Recession</a:t>
            </a:r>
            <a:endParaRPr lang="en-US" dirty="0"/>
          </a:p>
        </p:txBody>
      </p:sp>
      <p:sp>
        <p:nvSpPr>
          <p:cNvPr id="20" name="TextBox 19"/>
          <p:cNvSpPr txBox="1"/>
          <p:nvPr/>
        </p:nvSpPr>
        <p:spPr>
          <a:xfrm>
            <a:off x="512763" y="1065412"/>
            <a:ext cx="8108950" cy="369332"/>
          </a:xfrm>
          <a:prstGeom prst="rect">
            <a:avLst/>
          </a:prstGeom>
        </p:spPr>
        <p:txBody>
          <a:bodyPr wrap="square" lIns="0" rIns="0" rtlCol="0">
            <a:spAutoFit/>
          </a:bodyPr>
          <a:lstStyle/>
          <a:p>
            <a:r>
              <a:rPr lang="en-US" dirty="0">
                <a:solidFill>
                  <a:srgbClr val="005195"/>
                </a:solidFill>
                <a:latin typeface="Arial"/>
              </a:rPr>
              <a:t>Inflation-adjusted, </a:t>
            </a:r>
            <a:r>
              <a:rPr lang="en-US" dirty="0" smtClean="0">
                <a:solidFill>
                  <a:srgbClr val="005195"/>
                </a:solidFill>
                <a:latin typeface="Arial"/>
              </a:rPr>
              <a:t>1Q 2015</a:t>
            </a:r>
            <a:endParaRPr lang="en-US" dirty="0">
              <a:solidFill>
                <a:srgbClr val="707683"/>
              </a:solidFill>
            </a:endParaRPr>
          </a:p>
        </p:txBody>
      </p:sp>
      <p:grpSp>
        <p:nvGrpSpPr>
          <p:cNvPr id="25" name="Group 24"/>
          <p:cNvGrpSpPr/>
          <p:nvPr/>
        </p:nvGrpSpPr>
        <p:grpSpPr>
          <a:xfrm>
            <a:off x="8325243" y="2043713"/>
            <a:ext cx="630276" cy="354841"/>
            <a:chOff x="-1948471" y="4075135"/>
            <a:chExt cx="630276" cy="354841"/>
          </a:xfrm>
        </p:grpSpPr>
        <p:sp>
          <p:nvSpPr>
            <p:cNvPr id="26" name="Freeform 25"/>
            <p:cNvSpPr/>
            <p:nvPr/>
          </p:nvSpPr>
          <p:spPr bwMode="auto">
            <a:xfrm rot="10800000" flipV="1">
              <a:off x="-1948471" y="4075135"/>
              <a:ext cx="630276" cy="354841"/>
            </a:xfrm>
            <a:custGeom>
              <a:avLst/>
              <a:gdLst>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0 w 2120900"/>
                <a:gd name="connsiteY16" fmla="*/ 41275 h 711200"/>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3175 w 2120900"/>
                <a:gd name="connsiteY16" fmla="*/ 3175 h 711200"/>
                <a:gd name="connsiteX17" fmla="*/ 0 w 2120900"/>
                <a:gd name="connsiteY17" fmla="*/ 41275 h 711200"/>
                <a:gd name="connsiteX0" fmla="*/ 6350 w 2127250"/>
                <a:gd name="connsiteY0" fmla="*/ 43108 h 713033"/>
                <a:gd name="connsiteX1" fmla="*/ 6350 w 2127250"/>
                <a:gd name="connsiteY1" fmla="*/ 608258 h 713033"/>
                <a:gd name="connsiteX2" fmla="*/ 6350 w 2127250"/>
                <a:gd name="connsiteY2" fmla="*/ 608258 h 713033"/>
                <a:gd name="connsiteX3" fmla="*/ 15875 w 2127250"/>
                <a:gd name="connsiteY3" fmla="*/ 636833 h 713033"/>
                <a:gd name="connsiteX4" fmla="*/ 15875 w 2127250"/>
                <a:gd name="connsiteY4" fmla="*/ 636833 h 713033"/>
                <a:gd name="connsiteX5" fmla="*/ 993775 w 2127250"/>
                <a:gd name="connsiteY5" fmla="*/ 646358 h 713033"/>
                <a:gd name="connsiteX6" fmla="*/ 1057275 w 2127250"/>
                <a:gd name="connsiteY6" fmla="*/ 713033 h 713033"/>
                <a:gd name="connsiteX7" fmla="*/ 1130300 w 2127250"/>
                <a:gd name="connsiteY7" fmla="*/ 640008 h 713033"/>
                <a:gd name="connsiteX8" fmla="*/ 2089150 w 2127250"/>
                <a:gd name="connsiteY8" fmla="*/ 640008 h 713033"/>
                <a:gd name="connsiteX9" fmla="*/ 2120900 w 2127250"/>
                <a:gd name="connsiteY9" fmla="*/ 630483 h 713033"/>
                <a:gd name="connsiteX10" fmla="*/ 2127250 w 2127250"/>
                <a:gd name="connsiteY10" fmla="*/ 598733 h 713033"/>
                <a:gd name="connsiteX11" fmla="*/ 2124075 w 2127250"/>
                <a:gd name="connsiteY11" fmla="*/ 46283 h 713033"/>
                <a:gd name="connsiteX12" fmla="*/ 2124075 w 2127250"/>
                <a:gd name="connsiteY12" fmla="*/ 24058 h 713033"/>
                <a:gd name="connsiteX13" fmla="*/ 2114550 w 2127250"/>
                <a:gd name="connsiteY13" fmla="*/ 11358 h 713033"/>
                <a:gd name="connsiteX14" fmla="*/ 2098675 w 2127250"/>
                <a:gd name="connsiteY14" fmla="*/ 8183 h 713033"/>
                <a:gd name="connsiteX15" fmla="*/ 47625 w 2127250"/>
                <a:gd name="connsiteY15" fmla="*/ 1833 h 713033"/>
                <a:gd name="connsiteX16" fmla="*/ 0 w 2127250"/>
                <a:gd name="connsiteY16" fmla="*/ 1833 h 713033"/>
                <a:gd name="connsiteX17" fmla="*/ 6350 w 2127250"/>
                <a:gd name="connsiteY17" fmla="*/ 43108 h 713033"/>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12700 w 2120900"/>
                <a:gd name="connsiteY16" fmla="*/ 9525 h 711200"/>
                <a:gd name="connsiteX17" fmla="*/ 0 w 2120900"/>
                <a:gd name="connsiteY17" fmla="*/ 41275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900" h="711200">
                  <a:moveTo>
                    <a:pt x="0" y="41275"/>
                  </a:moveTo>
                  <a:lnTo>
                    <a:pt x="0" y="606425"/>
                  </a:lnTo>
                  <a:lnTo>
                    <a:pt x="0" y="606425"/>
                  </a:lnTo>
                  <a:lnTo>
                    <a:pt x="9525" y="635000"/>
                  </a:lnTo>
                  <a:lnTo>
                    <a:pt x="9525" y="635000"/>
                  </a:lnTo>
                  <a:lnTo>
                    <a:pt x="987425" y="644525"/>
                  </a:lnTo>
                  <a:lnTo>
                    <a:pt x="1050925" y="711200"/>
                  </a:lnTo>
                  <a:lnTo>
                    <a:pt x="1123950" y="638175"/>
                  </a:lnTo>
                  <a:lnTo>
                    <a:pt x="2082800" y="638175"/>
                  </a:lnTo>
                  <a:lnTo>
                    <a:pt x="2114550" y="628650"/>
                  </a:lnTo>
                  <a:lnTo>
                    <a:pt x="2120900" y="596900"/>
                  </a:lnTo>
                  <a:cubicBezTo>
                    <a:pt x="2119842" y="412750"/>
                    <a:pt x="2118783" y="228600"/>
                    <a:pt x="2117725" y="44450"/>
                  </a:cubicBezTo>
                  <a:lnTo>
                    <a:pt x="2117725" y="22225"/>
                  </a:lnTo>
                  <a:lnTo>
                    <a:pt x="2108200" y="9525"/>
                  </a:lnTo>
                  <a:lnTo>
                    <a:pt x="2092325" y="6350"/>
                  </a:lnTo>
                  <a:lnTo>
                    <a:pt x="41275" y="0"/>
                  </a:lnTo>
                  <a:cubicBezTo>
                    <a:pt x="35983" y="6350"/>
                    <a:pt x="17992" y="3175"/>
                    <a:pt x="12700" y="9525"/>
                  </a:cubicBezTo>
                  <a:lnTo>
                    <a:pt x="0" y="41275"/>
                  </a:lnTo>
                  <a:close/>
                </a:path>
              </a:pathLst>
            </a:custGeom>
            <a:solidFill>
              <a:schemeClr val="tx1"/>
            </a:solidFill>
            <a:ln w="19050" cap="flat" cmpd="sng" algn="ctr">
              <a:solidFill>
                <a:schemeClr val="bg1"/>
              </a:solidFill>
              <a:prstDash val="solid"/>
              <a:round/>
              <a:headEnd type="none" w="med" len="med"/>
              <a:tailEnd type="none" w="med" len="med"/>
            </a:ln>
            <a:effectLst/>
          </p:spPr>
          <p:txBody>
            <a:bodyPr vert="horz" wrap="square" lIns="0" tIns="45720" rIns="91440" bIns="45720" numCol="1" rtlCol="0" anchor="ctr" anchorCtr="0" compatLnSpc="1">
              <a:prstTxWarp prst="textNoShape">
                <a:avLst/>
              </a:prstTxWarp>
            </a:bodyPr>
            <a:lstStyle/>
            <a:p>
              <a:pPr algn="ctr" eaLnBrk="0" hangingPunct="0"/>
              <a:endParaRPr lang="en-US" sz="1600" b="1" dirty="0">
                <a:solidFill>
                  <a:srgbClr val="000000"/>
                </a:solidFill>
                <a:latin typeface="Arial"/>
              </a:endParaRPr>
            </a:p>
          </p:txBody>
        </p:sp>
        <p:sp>
          <p:nvSpPr>
            <p:cNvPr id="27" name="TextBox 26"/>
            <p:cNvSpPr txBox="1"/>
            <p:nvPr/>
          </p:nvSpPr>
          <p:spPr>
            <a:xfrm>
              <a:off x="-1919873" y="4105922"/>
              <a:ext cx="573081" cy="215444"/>
            </a:xfrm>
            <a:prstGeom prst="rect">
              <a:avLst/>
            </a:prstGeom>
            <a:noFill/>
          </p:spPr>
          <p:txBody>
            <a:bodyPr wrap="square" lIns="0" tIns="0" rIns="0" bIns="0" rtlCol="0" anchor="ctr" anchorCtr="0">
              <a:spAutoFit/>
            </a:bodyPr>
            <a:lstStyle/>
            <a:p>
              <a:pPr algn="ctr" fontAlgn="auto">
                <a:spcBef>
                  <a:spcPts val="0"/>
                </a:spcBef>
                <a:spcAft>
                  <a:spcPts val="0"/>
                </a:spcAft>
              </a:pPr>
              <a:r>
                <a:rPr lang="en-US" sz="1400" b="1" dirty="0" smtClean="0">
                  <a:solidFill>
                    <a:srgbClr val="000000"/>
                  </a:solidFill>
                  <a:latin typeface="Arial"/>
                </a:rPr>
                <a:t>8.3%</a:t>
              </a:r>
              <a:endParaRPr lang="en-US" sz="1400" b="1" dirty="0">
                <a:solidFill>
                  <a:srgbClr val="000000"/>
                </a:solidFill>
                <a:latin typeface="Arial"/>
              </a:endParaRPr>
            </a:p>
          </p:txBody>
        </p:sp>
      </p:grpSp>
      <p:grpSp>
        <p:nvGrpSpPr>
          <p:cNvPr id="19" name="Group 18"/>
          <p:cNvGrpSpPr/>
          <p:nvPr/>
        </p:nvGrpSpPr>
        <p:grpSpPr>
          <a:xfrm>
            <a:off x="3765276" y="3520277"/>
            <a:ext cx="630276" cy="354841"/>
            <a:chOff x="-1948471" y="4075135"/>
            <a:chExt cx="630276" cy="354841"/>
          </a:xfrm>
        </p:grpSpPr>
        <p:sp>
          <p:nvSpPr>
            <p:cNvPr id="24" name="Freeform 23"/>
            <p:cNvSpPr/>
            <p:nvPr/>
          </p:nvSpPr>
          <p:spPr bwMode="auto">
            <a:xfrm rot="10800000" flipV="1">
              <a:off x="-1948471" y="4075135"/>
              <a:ext cx="630276" cy="354841"/>
            </a:xfrm>
            <a:custGeom>
              <a:avLst/>
              <a:gdLst>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0 w 2120900"/>
                <a:gd name="connsiteY16" fmla="*/ 41275 h 711200"/>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3175 w 2120900"/>
                <a:gd name="connsiteY16" fmla="*/ 3175 h 711200"/>
                <a:gd name="connsiteX17" fmla="*/ 0 w 2120900"/>
                <a:gd name="connsiteY17" fmla="*/ 41275 h 711200"/>
                <a:gd name="connsiteX0" fmla="*/ 6350 w 2127250"/>
                <a:gd name="connsiteY0" fmla="*/ 43108 h 713033"/>
                <a:gd name="connsiteX1" fmla="*/ 6350 w 2127250"/>
                <a:gd name="connsiteY1" fmla="*/ 608258 h 713033"/>
                <a:gd name="connsiteX2" fmla="*/ 6350 w 2127250"/>
                <a:gd name="connsiteY2" fmla="*/ 608258 h 713033"/>
                <a:gd name="connsiteX3" fmla="*/ 15875 w 2127250"/>
                <a:gd name="connsiteY3" fmla="*/ 636833 h 713033"/>
                <a:gd name="connsiteX4" fmla="*/ 15875 w 2127250"/>
                <a:gd name="connsiteY4" fmla="*/ 636833 h 713033"/>
                <a:gd name="connsiteX5" fmla="*/ 993775 w 2127250"/>
                <a:gd name="connsiteY5" fmla="*/ 646358 h 713033"/>
                <a:gd name="connsiteX6" fmla="*/ 1057275 w 2127250"/>
                <a:gd name="connsiteY6" fmla="*/ 713033 h 713033"/>
                <a:gd name="connsiteX7" fmla="*/ 1130300 w 2127250"/>
                <a:gd name="connsiteY7" fmla="*/ 640008 h 713033"/>
                <a:gd name="connsiteX8" fmla="*/ 2089150 w 2127250"/>
                <a:gd name="connsiteY8" fmla="*/ 640008 h 713033"/>
                <a:gd name="connsiteX9" fmla="*/ 2120900 w 2127250"/>
                <a:gd name="connsiteY9" fmla="*/ 630483 h 713033"/>
                <a:gd name="connsiteX10" fmla="*/ 2127250 w 2127250"/>
                <a:gd name="connsiteY10" fmla="*/ 598733 h 713033"/>
                <a:gd name="connsiteX11" fmla="*/ 2124075 w 2127250"/>
                <a:gd name="connsiteY11" fmla="*/ 46283 h 713033"/>
                <a:gd name="connsiteX12" fmla="*/ 2124075 w 2127250"/>
                <a:gd name="connsiteY12" fmla="*/ 24058 h 713033"/>
                <a:gd name="connsiteX13" fmla="*/ 2114550 w 2127250"/>
                <a:gd name="connsiteY13" fmla="*/ 11358 h 713033"/>
                <a:gd name="connsiteX14" fmla="*/ 2098675 w 2127250"/>
                <a:gd name="connsiteY14" fmla="*/ 8183 h 713033"/>
                <a:gd name="connsiteX15" fmla="*/ 47625 w 2127250"/>
                <a:gd name="connsiteY15" fmla="*/ 1833 h 713033"/>
                <a:gd name="connsiteX16" fmla="*/ 0 w 2127250"/>
                <a:gd name="connsiteY16" fmla="*/ 1833 h 713033"/>
                <a:gd name="connsiteX17" fmla="*/ 6350 w 2127250"/>
                <a:gd name="connsiteY17" fmla="*/ 43108 h 713033"/>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12700 w 2120900"/>
                <a:gd name="connsiteY16" fmla="*/ 9525 h 711200"/>
                <a:gd name="connsiteX17" fmla="*/ 0 w 2120900"/>
                <a:gd name="connsiteY17" fmla="*/ 41275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900" h="711200">
                  <a:moveTo>
                    <a:pt x="0" y="41275"/>
                  </a:moveTo>
                  <a:lnTo>
                    <a:pt x="0" y="606425"/>
                  </a:lnTo>
                  <a:lnTo>
                    <a:pt x="0" y="606425"/>
                  </a:lnTo>
                  <a:lnTo>
                    <a:pt x="9525" y="635000"/>
                  </a:lnTo>
                  <a:lnTo>
                    <a:pt x="9525" y="635000"/>
                  </a:lnTo>
                  <a:lnTo>
                    <a:pt x="987425" y="644525"/>
                  </a:lnTo>
                  <a:lnTo>
                    <a:pt x="1050925" y="711200"/>
                  </a:lnTo>
                  <a:lnTo>
                    <a:pt x="1123950" y="638175"/>
                  </a:lnTo>
                  <a:lnTo>
                    <a:pt x="2082800" y="638175"/>
                  </a:lnTo>
                  <a:lnTo>
                    <a:pt x="2114550" y="628650"/>
                  </a:lnTo>
                  <a:lnTo>
                    <a:pt x="2120900" y="596900"/>
                  </a:lnTo>
                  <a:cubicBezTo>
                    <a:pt x="2119842" y="412750"/>
                    <a:pt x="2118783" y="228600"/>
                    <a:pt x="2117725" y="44450"/>
                  </a:cubicBezTo>
                  <a:lnTo>
                    <a:pt x="2117725" y="22225"/>
                  </a:lnTo>
                  <a:lnTo>
                    <a:pt x="2108200" y="9525"/>
                  </a:lnTo>
                  <a:lnTo>
                    <a:pt x="2092325" y="6350"/>
                  </a:lnTo>
                  <a:lnTo>
                    <a:pt x="41275" y="0"/>
                  </a:lnTo>
                  <a:cubicBezTo>
                    <a:pt x="35983" y="6350"/>
                    <a:pt x="17992" y="3175"/>
                    <a:pt x="12700" y="9525"/>
                  </a:cubicBezTo>
                  <a:lnTo>
                    <a:pt x="0" y="41275"/>
                  </a:lnTo>
                  <a:close/>
                </a:path>
              </a:pathLst>
            </a:custGeom>
            <a:solidFill>
              <a:schemeClr val="tx1"/>
            </a:solidFill>
            <a:ln w="19050" cap="flat" cmpd="sng" algn="ctr">
              <a:solidFill>
                <a:schemeClr val="bg1"/>
              </a:solidFill>
              <a:prstDash val="solid"/>
              <a:round/>
              <a:headEnd type="none" w="med" len="med"/>
              <a:tailEnd type="none" w="med" len="med"/>
            </a:ln>
            <a:effectLst/>
          </p:spPr>
          <p:txBody>
            <a:bodyPr vert="horz" wrap="square" lIns="0" tIns="45720" rIns="91440" bIns="45720" numCol="1" rtlCol="0" anchor="ctr" anchorCtr="0" compatLnSpc="1">
              <a:prstTxWarp prst="textNoShape">
                <a:avLst/>
              </a:prstTxWarp>
            </a:bodyPr>
            <a:lstStyle/>
            <a:p>
              <a:pPr algn="ctr" eaLnBrk="0" hangingPunct="0"/>
              <a:endParaRPr lang="en-US" sz="1600" b="1" dirty="0">
                <a:solidFill>
                  <a:srgbClr val="000000"/>
                </a:solidFill>
                <a:latin typeface="Arial"/>
              </a:endParaRPr>
            </a:p>
          </p:txBody>
        </p:sp>
        <p:sp>
          <p:nvSpPr>
            <p:cNvPr id="29" name="TextBox 28"/>
            <p:cNvSpPr txBox="1"/>
            <p:nvPr/>
          </p:nvSpPr>
          <p:spPr>
            <a:xfrm>
              <a:off x="-1919873" y="4105922"/>
              <a:ext cx="573081" cy="215444"/>
            </a:xfrm>
            <a:prstGeom prst="rect">
              <a:avLst/>
            </a:prstGeom>
            <a:noFill/>
          </p:spPr>
          <p:txBody>
            <a:bodyPr wrap="square" lIns="0" tIns="0" rIns="0" bIns="0" rtlCol="0" anchor="ctr" anchorCtr="0">
              <a:spAutoFit/>
            </a:bodyPr>
            <a:lstStyle/>
            <a:p>
              <a:pPr algn="ctr" fontAlgn="auto">
                <a:spcBef>
                  <a:spcPts val="0"/>
                </a:spcBef>
                <a:spcAft>
                  <a:spcPts val="0"/>
                </a:spcAft>
              </a:pPr>
              <a:r>
                <a:rPr lang="en-US" sz="1400" b="1" dirty="0" smtClean="0">
                  <a:solidFill>
                    <a:srgbClr val="000000"/>
                  </a:solidFill>
                  <a:latin typeface="Arial"/>
                </a:rPr>
                <a:t>-4.0%</a:t>
              </a:r>
              <a:endParaRPr lang="en-US" sz="1400" b="1" dirty="0">
                <a:solidFill>
                  <a:srgbClr val="000000"/>
                </a:solidFill>
                <a:latin typeface="Arial"/>
              </a:endParaRPr>
            </a:p>
          </p:txBody>
        </p:sp>
      </p:grpSp>
      <p:sp>
        <p:nvSpPr>
          <p:cNvPr id="21" name="percent sub sub head"/>
          <p:cNvSpPr txBox="1"/>
          <p:nvPr/>
        </p:nvSpPr>
        <p:spPr>
          <a:xfrm>
            <a:off x="512763" y="1278903"/>
            <a:ext cx="648525" cy="307777"/>
          </a:xfrm>
          <a:prstGeom prst="rect">
            <a:avLst/>
          </a:prstGeom>
          <a:noFill/>
        </p:spPr>
        <p:txBody>
          <a:bodyPr wrap="square" lIns="0" rIns="0" rtlCol="0">
            <a:noAutofit/>
          </a:bodyPr>
          <a:lstStyle/>
          <a:p>
            <a:r>
              <a:rPr lang="en-US" sz="1400" dirty="0" smtClean="0">
                <a:solidFill>
                  <a:srgbClr val="707683"/>
                </a:solidFill>
                <a:latin typeface="Arial"/>
              </a:rPr>
              <a:t>Percent</a:t>
            </a:r>
            <a:endParaRPr lang="en-US" sz="1400" dirty="0">
              <a:solidFill>
                <a:srgbClr val="707683"/>
              </a:solidFill>
              <a:latin typeface="Arial"/>
            </a:endParaRPr>
          </a:p>
        </p:txBody>
      </p:sp>
      <p:sp>
        <p:nvSpPr>
          <p:cNvPr id="30" name="x axis coverup labels"/>
          <p:cNvSpPr/>
          <p:nvPr/>
        </p:nvSpPr>
        <p:spPr>
          <a:xfrm>
            <a:off x="635000" y="5676900"/>
            <a:ext cx="7986713" cy="247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34" name="Table 33"/>
          <p:cNvGraphicFramePr>
            <a:graphicFrameLocks noGrp="1"/>
          </p:cNvGraphicFramePr>
          <p:nvPr>
            <p:extLst>
              <p:ext uri="{D42A27DB-BD31-4B8C-83A1-F6EECF244321}">
                <p14:modId xmlns:p14="http://schemas.microsoft.com/office/powerpoint/2010/main" val="1352112969"/>
              </p:ext>
            </p:extLst>
          </p:nvPr>
        </p:nvGraphicFramePr>
        <p:xfrm>
          <a:off x="963040" y="5630865"/>
          <a:ext cx="8489717" cy="370840"/>
        </p:xfrm>
        <a:graphic>
          <a:graphicData uri="http://schemas.openxmlformats.org/drawingml/2006/table">
            <a:tbl>
              <a:tblPr firstRow="1" bandRow="1">
                <a:tableStyleId>{5C22544A-7EE6-4342-B048-85BDC9FD1C3A}</a:tableStyleId>
              </a:tblPr>
              <a:tblGrid>
                <a:gridCol w="830134"/>
                <a:gridCol w="831273"/>
                <a:gridCol w="831272"/>
                <a:gridCol w="831273"/>
                <a:gridCol w="819398"/>
                <a:gridCol w="831272"/>
                <a:gridCol w="831273"/>
                <a:gridCol w="819397"/>
                <a:gridCol w="831273"/>
                <a:gridCol w="1033152"/>
              </a:tblGrid>
              <a:tr h="370840">
                <a:tc>
                  <a:txBody>
                    <a:bodyPr/>
                    <a:lstStyle/>
                    <a:p>
                      <a:pPr algn="ctr"/>
                      <a:r>
                        <a:rPr lang="en-US" sz="1400" b="0" dirty="0" smtClean="0">
                          <a:solidFill>
                            <a:schemeClr val="accent6"/>
                          </a:solidFill>
                        </a:rPr>
                        <a:t>2006</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2007</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2008</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2009</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2010</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2011</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2012</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2013</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2014</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b="0" dirty="0" smtClean="0">
                          <a:solidFill>
                            <a:schemeClr val="accent6"/>
                          </a:solidFill>
                        </a:rPr>
                        <a:t>2015</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22042173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fade">
                                      <p:cBhvr>
                                        <p:cTn id="22" dur="500"/>
                                        <p:tgtEl>
                                          <p:spTgt spid="33">
                                            <p:graphicEl>
                                              <a:chart seriesIdx="-3" categoryIdx="-3" bldStep="gridLegend"/>
                                            </p:graphicEl>
                                          </p:spTgt>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33">
                                            <p:graphicEl>
                                              <a:chart seriesIdx="0" categoryIdx="-4" bldStep="series"/>
                                            </p:graphicEl>
                                          </p:spTgt>
                                        </p:tgtEl>
                                        <p:attrNameLst>
                                          <p:attrName>style.visibility</p:attrName>
                                        </p:attrNameLst>
                                      </p:cBhvr>
                                      <p:to>
                                        <p:strVal val="visible"/>
                                      </p:to>
                                    </p:set>
                                    <p:animEffect transition="in" filter="wipe(left)">
                                      <p:cBhvr>
                                        <p:cTn id="26" dur="3000"/>
                                        <p:tgtEl>
                                          <p:spTgt spid="33">
                                            <p:graphicEl>
                                              <a:chart seriesIdx="0" categoryIdx="-4" bldStep="series"/>
                                            </p:graphicEl>
                                          </p:spTgt>
                                        </p:tgtEl>
                                      </p:cBhvr>
                                    </p:animEffect>
                                  </p:childTnLst>
                                </p:cTn>
                              </p:par>
                              <p:par>
                                <p:cTn id="27" presetID="10" presetClass="entr" presetSubtype="0" fill="hold" nodeType="withEffect">
                                  <p:stCondLst>
                                    <p:cond delay="125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750"/>
                                        <p:tgtEl>
                                          <p:spTgt spid="2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3">
                                            <p:graphicEl>
                                              <a:chart seriesIdx="1" categoryIdx="-4" bldStep="series"/>
                                            </p:graphicEl>
                                          </p:spTgt>
                                        </p:tgtEl>
                                        <p:attrNameLst>
                                          <p:attrName>style.visibility</p:attrName>
                                        </p:attrNameLst>
                                      </p:cBhvr>
                                      <p:to>
                                        <p:strVal val="visible"/>
                                      </p:to>
                                    </p:set>
                                    <p:animEffect transition="in" filter="wipe(left)">
                                      <p:cBhvr>
                                        <p:cTn id="32" dur="3000"/>
                                        <p:tgtEl>
                                          <p:spTgt spid="33">
                                            <p:graphicEl>
                                              <a:chart seriesIdx="1" categoryIdx="-4" bldStep="series"/>
                                            </p:graphicEl>
                                          </p:spTgt>
                                        </p:tgtEl>
                                      </p:cBhvr>
                                    </p:animEffect>
                                  </p:childTnLst>
                                </p:cTn>
                              </p:par>
                              <p:par>
                                <p:cTn id="33" presetID="10" presetClass="entr" presetSubtype="0" fill="hold" nodeType="withEffect">
                                  <p:stCondLst>
                                    <p:cond delay="75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750"/>
                                        <p:tgtEl>
                                          <p:spTgt spid="16"/>
                                        </p:tgtEl>
                                      </p:cBhvr>
                                    </p:animEffect>
                                  </p:childTnLst>
                                </p:cTn>
                              </p:par>
                            </p:childTnLst>
                          </p:cTn>
                        </p:par>
                        <p:par>
                          <p:cTn id="36" fill="hold">
                            <p:stCondLst>
                              <p:cond delay="3500"/>
                            </p:stCondLst>
                            <p:childTnLst>
                              <p:par>
                                <p:cTn id="37" presetID="47" presetClass="entr" presetSubtype="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anim calcmode="lin" valueType="num">
                                      <p:cBhvr>
                                        <p:cTn id="40" dur="500" fill="hold"/>
                                        <p:tgtEl>
                                          <p:spTgt spid="25"/>
                                        </p:tgtEl>
                                        <p:attrNameLst>
                                          <p:attrName>ppt_x</p:attrName>
                                        </p:attrNameLst>
                                      </p:cBhvr>
                                      <p:tavLst>
                                        <p:tav tm="0">
                                          <p:val>
                                            <p:strVal val="#ppt_x"/>
                                          </p:val>
                                        </p:tav>
                                        <p:tav tm="100000">
                                          <p:val>
                                            <p:strVal val="#ppt_x"/>
                                          </p:val>
                                        </p:tav>
                                      </p:tavLst>
                                    </p:anim>
                                    <p:anim calcmode="lin" valueType="num">
                                      <p:cBhvr>
                                        <p:cTn id="41" dur="500" fill="hold"/>
                                        <p:tgtEl>
                                          <p:spTgt spid="25"/>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anim calcmode="lin" valueType="num">
                                      <p:cBhvr>
                                        <p:cTn id="45" dur="500" fill="hold"/>
                                        <p:tgtEl>
                                          <p:spTgt spid="19"/>
                                        </p:tgtEl>
                                        <p:attrNameLst>
                                          <p:attrName>ppt_x</p:attrName>
                                        </p:attrNameLst>
                                      </p:cBhvr>
                                      <p:tavLst>
                                        <p:tav tm="0">
                                          <p:val>
                                            <p:strVal val="#ppt_x"/>
                                          </p:val>
                                        </p:tav>
                                        <p:tav tm="100000">
                                          <p:val>
                                            <p:strVal val="#ppt_x"/>
                                          </p:val>
                                        </p:tav>
                                      </p:tavLst>
                                    </p:anim>
                                    <p:anim calcmode="lin" valueType="num">
                                      <p:cBhvr>
                                        <p:cTn id="46" dur="500" fill="hold"/>
                                        <p:tgtEl>
                                          <p:spTgt spid="19"/>
                                        </p:tgtEl>
                                        <p:attrNameLst>
                                          <p:attrName>ppt_y</p:attrName>
                                        </p:attrNameLst>
                                      </p:cBhvr>
                                      <p:tavLst>
                                        <p:tav tm="0">
                                          <p:val>
                                            <p:strVal val="#ppt_y-.1"/>
                                          </p:val>
                                        </p:tav>
                                        <p:tav tm="100000">
                                          <p:val>
                                            <p:strVal val="#ppt_y"/>
                                          </p:val>
                                        </p:tav>
                                      </p:tavLst>
                                    </p:anim>
                                  </p:childTnLst>
                                </p:cTn>
                              </p:par>
                              <p:par>
                                <p:cTn id="47" presetID="10"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Graphic spid="33" grpId="0">
        <p:bldSub>
          <a:bldChart bld="series"/>
        </p:bldSub>
      </p:bldGraphic>
      <p:bldP spid="32" grpId="0"/>
      <p:bldP spid="21" grpId="0"/>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0"/>
            <a:ext cx="8229600" cy="808039"/>
          </a:xfrm>
        </p:spPr>
        <p:txBody>
          <a:bodyPr>
            <a:noAutofit/>
          </a:bodyPr>
          <a:lstStyle/>
          <a:p>
            <a:pPr algn="ctr"/>
            <a:r>
              <a:rPr lang="en-US" dirty="0" smtClean="0"/>
              <a:t>New York State</a:t>
            </a:r>
            <a:br>
              <a:rPr lang="en-US" dirty="0" smtClean="0"/>
            </a:br>
            <a:r>
              <a:rPr lang="en-US" dirty="0" smtClean="0"/>
              <a:t>Model for Responsible Budgeting</a:t>
            </a:r>
            <a:endParaRPr lang="en-US" dirty="0"/>
          </a:p>
        </p:txBody>
      </p:sp>
    </p:spTree>
    <p:extLst>
      <p:ext uri="{BB962C8B-B14F-4D97-AF65-F5344CB8AC3E}">
        <p14:creationId xmlns:p14="http://schemas.microsoft.com/office/powerpoint/2010/main" val="36389604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381000" y="457200"/>
            <a:ext cx="8229600" cy="838200"/>
          </a:xfrm>
        </p:spPr>
        <p:txBody>
          <a:bodyPr>
            <a:normAutofit fontScale="90000"/>
          </a:bodyPr>
          <a:lstStyle/>
          <a:p>
            <a:pPr algn="ctr"/>
            <a:r>
              <a:rPr lang="en-US" dirty="0" smtClean="0"/>
              <a:t/>
            </a:r>
            <a:br>
              <a:rPr lang="en-US" dirty="0" smtClean="0"/>
            </a:br>
            <a:r>
              <a:rPr lang="en-US" dirty="0" smtClean="0"/>
              <a:t/>
            </a:r>
            <a:br>
              <a:rPr lang="en-US" dirty="0" smtClean="0"/>
            </a:br>
            <a:r>
              <a:rPr lang="en-US" sz="3100" dirty="0">
                <a:solidFill>
                  <a:srgbClr val="002060"/>
                </a:solidFill>
              </a:rPr>
              <a:t>State Operating Funds </a:t>
            </a:r>
            <a:br>
              <a:rPr lang="en-US" sz="3100" dirty="0">
                <a:solidFill>
                  <a:srgbClr val="002060"/>
                </a:solidFill>
              </a:rPr>
            </a:br>
            <a:r>
              <a:rPr lang="en-US" sz="3100" dirty="0">
                <a:solidFill>
                  <a:srgbClr val="002060"/>
                </a:solidFill>
              </a:rPr>
              <a:t>FY 2016 First Quarterly Update- $94.2 Billion </a:t>
            </a:r>
            <a:br>
              <a:rPr lang="en-US" sz="3100" dirty="0">
                <a:solidFill>
                  <a:srgbClr val="002060"/>
                </a:solidFill>
              </a:rPr>
            </a:br>
            <a:r>
              <a:rPr lang="en-US" sz="3100" dirty="0" smtClean="0">
                <a:solidFill>
                  <a:srgbClr val="232222"/>
                </a:solidFill>
              </a:rPr>
              <a:t/>
            </a:r>
            <a:br>
              <a:rPr lang="en-US" sz="3100" dirty="0" smtClean="0">
                <a:solidFill>
                  <a:srgbClr val="232222"/>
                </a:solidFill>
              </a:rPr>
            </a:br>
            <a:endParaRPr lang="en-US" sz="3100" dirty="0" smtClean="0">
              <a:solidFill>
                <a:srgbClr val="232222"/>
              </a:solidFill>
            </a:endParaRPr>
          </a:p>
        </p:txBody>
      </p:sp>
      <p:graphicFrame>
        <p:nvGraphicFramePr>
          <p:cNvPr id="9" name="Content Placeholder 12"/>
          <p:cNvGraphicFramePr>
            <a:graphicFrameLocks noGrp="1"/>
          </p:cNvGraphicFramePr>
          <p:nvPr>
            <p:ph sz="half" idx="1"/>
            <p:extLst>
              <p:ext uri="{D42A27DB-BD31-4B8C-83A1-F6EECF244321}">
                <p14:modId xmlns:p14="http://schemas.microsoft.com/office/powerpoint/2010/main" val="914197432"/>
              </p:ext>
            </p:extLst>
          </p:nvPr>
        </p:nvGraphicFramePr>
        <p:xfrm>
          <a:off x="0" y="1371600"/>
          <a:ext cx="4343400" cy="4800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12"/>
          <p:cNvGraphicFramePr>
            <a:graphicFrameLocks/>
          </p:cNvGraphicFramePr>
          <p:nvPr>
            <p:extLst>
              <p:ext uri="{D42A27DB-BD31-4B8C-83A1-F6EECF244321}">
                <p14:modId xmlns:p14="http://schemas.microsoft.com/office/powerpoint/2010/main" val="3828127712"/>
              </p:ext>
            </p:extLst>
          </p:nvPr>
        </p:nvGraphicFramePr>
        <p:xfrm>
          <a:off x="4114800" y="1600200"/>
          <a:ext cx="4800600" cy="4800600"/>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1"/>
          <p:cNvSpPr>
            <a:spLocks noGrp="1"/>
          </p:cNvSpPr>
          <p:nvPr>
            <p:ph type="sldNum" sz="quarter" idx="4294967295"/>
          </p:nvPr>
        </p:nvSpPr>
        <p:spPr>
          <a:xfrm>
            <a:off x="6858000" y="117474"/>
            <a:ext cx="2133600" cy="365125"/>
          </a:xfrm>
          <a:prstGeom prst="rect">
            <a:avLst/>
          </a:prstGeom>
        </p:spPr>
        <p:txBody>
          <a:bodyPr/>
          <a:lstStyle/>
          <a:p>
            <a:pPr>
              <a:defRPr/>
            </a:pPr>
            <a:fld id="{AD09D91E-BC49-435E-AFAF-EEF868CB1D5E}" type="slidenum">
              <a:rPr lang="en-US" altLang="en-US" smtClean="0">
                <a:solidFill>
                  <a:prstClr val="white"/>
                </a:solidFill>
              </a:rPr>
              <a:pPr>
                <a:defRPr/>
              </a:pPr>
              <a:t>41</a:t>
            </a:fld>
            <a:endParaRPr lang="en-US" altLang="en-US" dirty="0">
              <a:solidFill>
                <a:prstClr val="white"/>
              </a:solidFill>
            </a:endParaRPr>
          </a:p>
        </p:txBody>
      </p:sp>
    </p:spTree>
    <p:extLst>
      <p:ext uri="{BB962C8B-B14F-4D97-AF65-F5344CB8AC3E}">
        <p14:creationId xmlns:p14="http://schemas.microsoft.com/office/powerpoint/2010/main" val="739873879"/>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D09D91E-BC49-435E-AFAF-EEF868CB1D5E}" type="slidenum">
              <a:rPr lang="en-US" altLang="en-US" smtClean="0">
                <a:solidFill>
                  <a:prstClr val="white"/>
                </a:solidFill>
              </a:rPr>
              <a:pPr>
                <a:defRPr/>
              </a:pPr>
              <a:t>42</a:t>
            </a:fld>
            <a:endParaRPr lang="en-US" altLang="en-US" dirty="0">
              <a:solidFill>
                <a:prstClr val="white"/>
              </a:solidFill>
            </a:endParaRPr>
          </a:p>
        </p:txBody>
      </p:sp>
      <p:sp>
        <p:nvSpPr>
          <p:cNvPr id="3" name="Rectangle 2"/>
          <p:cNvSpPr txBox="1">
            <a:spLocks noChangeArrowheads="1"/>
          </p:cNvSpPr>
          <p:nvPr/>
        </p:nvSpPr>
        <p:spPr>
          <a:xfrm>
            <a:off x="407273" y="457200"/>
            <a:ext cx="8229600" cy="1066800"/>
          </a:xfrm>
          <a:prstGeom prst="rect">
            <a:avLst/>
          </a:prstGeom>
        </p:spPr>
        <p:txBody>
          <a:bodyPr/>
          <a:lstStyle/>
          <a:p>
            <a:pPr algn="ctr">
              <a:defRPr/>
            </a:pPr>
            <a:r>
              <a:rPr lang="en-US" sz="2800" b="1" dirty="0" smtClean="0">
                <a:solidFill>
                  <a:srgbClr val="002060"/>
                </a:solidFill>
              </a:rPr>
              <a:t>Budget Development Goals</a:t>
            </a:r>
            <a:endParaRPr lang="en-US" sz="2800" b="1" dirty="0">
              <a:solidFill>
                <a:srgbClr val="002060"/>
              </a:solidFill>
            </a:endParaRPr>
          </a:p>
        </p:txBody>
      </p:sp>
      <p:sp>
        <p:nvSpPr>
          <p:cNvPr id="4" name="Rectangle 3"/>
          <p:cNvSpPr txBox="1">
            <a:spLocks noChangeArrowheads="1"/>
          </p:cNvSpPr>
          <p:nvPr/>
        </p:nvSpPr>
        <p:spPr>
          <a:xfrm>
            <a:off x="181303" y="1143000"/>
            <a:ext cx="8839200" cy="5181600"/>
          </a:xfrm>
          <a:prstGeom prst="rect">
            <a:avLst/>
          </a:prstGeom>
        </p:spPr>
        <p:txBody>
          <a:bodyPr/>
          <a:lstStyle/>
          <a:p>
            <a:pPr marL="669925" lvl="1" indent="-325438" eaLnBrk="0" hangingPunct="0">
              <a:spcBef>
                <a:spcPct val="20000"/>
              </a:spcBef>
              <a:buSzPct val="120000"/>
              <a:buFont typeface="Arial" panose="020B0604020202020204" pitchFamily="34" charset="0"/>
              <a:buChar char="•"/>
              <a:defRPr/>
            </a:pPr>
            <a:r>
              <a:rPr lang="en-US" dirty="0">
                <a:solidFill>
                  <a:prstClr val="black"/>
                </a:solidFill>
              </a:rPr>
              <a:t>In developing budget options, we have two principal </a:t>
            </a:r>
            <a:r>
              <a:rPr lang="en-US" dirty="0" smtClean="0">
                <a:solidFill>
                  <a:prstClr val="black"/>
                </a:solidFill>
              </a:rPr>
              <a:t>goals, which are </a:t>
            </a:r>
            <a:r>
              <a:rPr lang="en-US" dirty="0">
                <a:solidFill>
                  <a:prstClr val="black"/>
                </a:solidFill>
              </a:rPr>
              <a:t>related but </a:t>
            </a:r>
            <a:r>
              <a:rPr lang="en-US" dirty="0" smtClean="0">
                <a:solidFill>
                  <a:prstClr val="black"/>
                </a:solidFill>
              </a:rPr>
              <a:t>distinct.</a:t>
            </a:r>
          </a:p>
          <a:p>
            <a:pPr marL="1316736" lvl="2" indent="-457200" eaLnBrk="0" hangingPunct="0">
              <a:lnSpc>
                <a:spcPct val="90000"/>
              </a:lnSpc>
              <a:spcBef>
                <a:spcPts val="550"/>
              </a:spcBef>
              <a:buFont typeface="Calibri" panose="020F0502020204030204" pitchFamily="34" charset="0"/>
              <a:buChar char="—"/>
              <a:defRPr/>
            </a:pPr>
            <a:r>
              <a:rPr lang="en-US" sz="1600" dirty="0">
                <a:solidFill>
                  <a:prstClr val="black"/>
                </a:solidFill>
                <a:latin typeface="Arial" charset="0"/>
                <a:cs typeface="+mn-cs"/>
              </a:rPr>
              <a:t>Eliminate the budget </a:t>
            </a:r>
            <a:r>
              <a:rPr lang="en-US" sz="1600" dirty="0" smtClean="0">
                <a:solidFill>
                  <a:prstClr val="black"/>
                </a:solidFill>
                <a:latin typeface="Arial" charset="0"/>
                <a:cs typeface="+mn-cs"/>
              </a:rPr>
              <a:t>gap to achieve and maintain budgetary balance.</a:t>
            </a:r>
            <a:endParaRPr lang="en-US" sz="1600" dirty="0">
              <a:solidFill>
                <a:prstClr val="black"/>
              </a:solidFill>
              <a:latin typeface="Arial" charset="0"/>
              <a:cs typeface="+mn-cs"/>
            </a:endParaRPr>
          </a:p>
          <a:p>
            <a:pPr marL="1316736" lvl="2" indent="-457200" eaLnBrk="0" hangingPunct="0">
              <a:lnSpc>
                <a:spcPct val="90000"/>
              </a:lnSpc>
              <a:spcBef>
                <a:spcPts val="550"/>
              </a:spcBef>
              <a:buFont typeface="Calibri" panose="020F0502020204030204" pitchFamily="34" charset="0"/>
              <a:buChar char="—"/>
              <a:defRPr/>
            </a:pPr>
            <a:r>
              <a:rPr lang="en-US" sz="1600" dirty="0">
                <a:solidFill>
                  <a:prstClr val="black"/>
                </a:solidFill>
                <a:latin typeface="Arial" charset="0"/>
                <a:cs typeface="+mn-cs"/>
              </a:rPr>
              <a:t>Adhere to </a:t>
            </a:r>
            <a:r>
              <a:rPr lang="en-US" sz="1600" dirty="0" smtClean="0">
                <a:solidFill>
                  <a:prstClr val="black"/>
                </a:solidFill>
                <a:latin typeface="Arial" charset="0"/>
                <a:cs typeface="+mn-cs"/>
              </a:rPr>
              <a:t>a self-imposed 2 </a:t>
            </a:r>
            <a:r>
              <a:rPr lang="en-US" sz="1600" dirty="0">
                <a:solidFill>
                  <a:prstClr val="black"/>
                </a:solidFill>
                <a:latin typeface="Arial" charset="0"/>
                <a:cs typeface="+mn-cs"/>
              </a:rPr>
              <a:t>percent </a:t>
            </a:r>
            <a:r>
              <a:rPr lang="en-US" sz="1600" dirty="0" smtClean="0">
                <a:solidFill>
                  <a:prstClr val="black"/>
                </a:solidFill>
                <a:latin typeface="Arial" charset="0"/>
                <a:cs typeface="+mn-cs"/>
              </a:rPr>
              <a:t>State Operating Funds spending cap which has existed since FY 2011. </a:t>
            </a:r>
            <a:endParaRPr lang="en-US" sz="1600" dirty="0">
              <a:solidFill>
                <a:prstClr val="black"/>
              </a:solidFill>
              <a:latin typeface="Arial" charset="0"/>
              <a:cs typeface="+mn-cs"/>
            </a:endParaRPr>
          </a:p>
          <a:p>
            <a:pPr marL="344487" lvl="1" eaLnBrk="0" hangingPunct="0">
              <a:spcBef>
                <a:spcPct val="20000"/>
              </a:spcBef>
              <a:buSzPct val="120000"/>
              <a:defRPr/>
            </a:pPr>
            <a:endParaRPr lang="en-US" sz="1400" kern="0" dirty="0" smtClean="0">
              <a:solidFill>
                <a:prstClr val="black"/>
              </a:solidFill>
            </a:endParaRPr>
          </a:p>
          <a:p>
            <a:pPr marL="669925" lvl="1" indent="-325438" eaLnBrk="0" hangingPunct="0">
              <a:spcBef>
                <a:spcPct val="20000"/>
              </a:spcBef>
              <a:buSzPct val="120000"/>
              <a:buFont typeface="Arial" panose="020B0604020202020204" pitchFamily="34" charset="0"/>
              <a:buChar char="•"/>
              <a:defRPr/>
            </a:pPr>
            <a:r>
              <a:rPr lang="en-US" kern="0" dirty="0" smtClean="0">
                <a:solidFill>
                  <a:prstClr val="black"/>
                </a:solidFill>
              </a:rPr>
              <a:t>Other goals include: </a:t>
            </a:r>
          </a:p>
          <a:p>
            <a:pPr marL="1316736" lvl="2" indent="-457200" eaLnBrk="0" hangingPunct="0">
              <a:lnSpc>
                <a:spcPct val="90000"/>
              </a:lnSpc>
              <a:spcBef>
                <a:spcPts val="550"/>
              </a:spcBef>
              <a:buFont typeface="Calibri" panose="020F0502020204030204" pitchFamily="34" charset="0"/>
              <a:buChar char="—"/>
              <a:defRPr/>
            </a:pPr>
            <a:r>
              <a:rPr lang="en-US" sz="1600" dirty="0" smtClean="0">
                <a:solidFill>
                  <a:prstClr val="black"/>
                </a:solidFill>
                <a:latin typeface="Arial" charset="0"/>
                <a:cs typeface="+mn-cs"/>
              </a:rPr>
              <a:t>Maintain or enhance existing rainy day reserve fund balances.</a:t>
            </a:r>
            <a:endParaRPr lang="en-US" sz="1600" dirty="0">
              <a:solidFill>
                <a:prstClr val="black"/>
              </a:solidFill>
              <a:latin typeface="Arial" charset="0"/>
              <a:cs typeface="+mn-cs"/>
            </a:endParaRPr>
          </a:p>
          <a:p>
            <a:pPr marL="1316736" lvl="2" indent="-457200" eaLnBrk="0" hangingPunct="0">
              <a:lnSpc>
                <a:spcPct val="90000"/>
              </a:lnSpc>
              <a:spcBef>
                <a:spcPts val="550"/>
              </a:spcBef>
              <a:buFont typeface="Calibri" panose="020F0502020204030204" pitchFamily="34" charset="0"/>
              <a:buChar char="—"/>
              <a:defRPr/>
            </a:pPr>
            <a:r>
              <a:rPr lang="en-US" sz="1600" dirty="0" smtClean="0">
                <a:solidFill>
                  <a:prstClr val="black"/>
                </a:solidFill>
                <a:latin typeface="Arial" charset="0"/>
                <a:cs typeface="+mn-cs"/>
              </a:rPr>
              <a:t>Take long-term view of budget year decisions.</a:t>
            </a:r>
          </a:p>
          <a:p>
            <a:pPr marL="1316736" lvl="2" indent="-457200" eaLnBrk="0" hangingPunct="0">
              <a:lnSpc>
                <a:spcPct val="90000"/>
              </a:lnSpc>
              <a:spcBef>
                <a:spcPts val="550"/>
              </a:spcBef>
              <a:buFont typeface="Calibri" panose="020F0502020204030204" pitchFamily="34" charset="0"/>
              <a:buChar char="—"/>
              <a:defRPr/>
            </a:pPr>
            <a:r>
              <a:rPr lang="en-US" sz="1600" dirty="0" smtClean="0">
                <a:solidFill>
                  <a:prstClr val="black"/>
                </a:solidFill>
                <a:latin typeface="Arial" charset="0"/>
                <a:cs typeface="+mn-cs"/>
              </a:rPr>
              <a:t>Maintain statutory caps governing the allowable level of spending growth in the State’s two largest programs – School Aid and Medicaid.</a:t>
            </a:r>
            <a:endParaRPr lang="en-US" sz="1600" dirty="0">
              <a:solidFill>
                <a:prstClr val="black"/>
              </a:solidFill>
              <a:latin typeface="Arial" charset="0"/>
              <a:cs typeface="+mn-cs"/>
            </a:endParaRPr>
          </a:p>
          <a:p>
            <a:pPr marL="1316736" lvl="2" indent="-457200" eaLnBrk="0" hangingPunct="0">
              <a:lnSpc>
                <a:spcPct val="90000"/>
              </a:lnSpc>
              <a:spcBef>
                <a:spcPts val="550"/>
              </a:spcBef>
              <a:buFont typeface="Calibri" panose="020F0502020204030204" pitchFamily="34" charset="0"/>
              <a:buChar char="—"/>
              <a:defRPr/>
            </a:pPr>
            <a:r>
              <a:rPr lang="en-US" sz="1600" dirty="0" smtClean="0">
                <a:solidFill>
                  <a:prstClr val="black"/>
                </a:solidFill>
                <a:latin typeface="Arial" charset="0"/>
                <a:cs typeface="+mn-cs"/>
              </a:rPr>
              <a:t>Hold agency operational spending flat.</a:t>
            </a:r>
          </a:p>
          <a:p>
            <a:pPr marL="1316736" lvl="2" indent="-457200" eaLnBrk="0" hangingPunct="0">
              <a:lnSpc>
                <a:spcPct val="90000"/>
              </a:lnSpc>
              <a:spcBef>
                <a:spcPts val="550"/>
              </a:spcBef>
              <a:buFont typeface="Calibri" panose="020F0502020204030204" pitchFamily="34" charset="0"/>
              <a:buChar char="—"/>
              <a:defRPr/>
            </a:pPr>
            <a:r>
              <a:rPr lang="en-US" sz="1600" dirty="0" smtClean="0">
                <a:solidFill>
                  <a:prstClr val="black"/>
                </a:solidFill>
                <a:latin typeface="Arial" charset="0"/>
                <a:cs typeface="+mn-cs"/>
              </a:rPr>
              <a:t>Use one-time resources for one-time investments in infrastructure, economic development and risk management.</a:t>
            </a:r>
          </a:p>
          <a:p>
            <a:pPr marL="1316736" lvl="2" indent="-457200" eaLnBrk="0" hangingPunct="0">
              <a:lnSpc>
                <a:spcPct val="90000"/>
              </a:lnSpc>
              <a:spcBef>
                <a:spcPts val="550"/>
              </a:spcBef>
              <a:buFont typeface="Calibri" panose="020F0502020204030204" pitchFamily="34" charset="0"/>
              <a:buChar char="—"/>
              <a:defRPr/>
            </a:pPr>
            <a:r>
              <a:rPr lang="en-US" sz="1600" dirty="0" smtClean="0">
                <a:solidFill>
                  <a:prstClr val="black"/>
                </a:solidFill>
                <a:latin typeface="Arial" charset="0"/>
                <a:cs typeface="+mn-cs"/>
              </a:rPr>
              <a:t>Control and target new borrowing to keep debt service affordable and within the State’s debt limit. </a:t>
            </a:r>
            <a:endParaRPr lang="en-US" sz="1600" dirty="0">
              <a:solidFill>
                <a:prstClr val="black"/>
              </a:solidFill>
              <a:latin typeface="Arial" charset="0"/>
              <a:cs typeface="+mn-cs"/>
            </a:endParaRPr>
          </a:p>
          <a:p>
            <a:pPr marL="1584325" lvl="3" indent="-325438" eaLnBrk="0" hangingPunct="0">
              <a:spcBef>
                <a:spcPct val="20000"/>
              </a:spcBef>
              <a:buSzPct val="60000"/>
              <a:buFont typeface="Arial" panose="020B0604020202020204" pitchFamily="34" charset="0"/>
              <a:buChar char="•"/>
              <a:defRPr/>
            </a:pPr>
            <a:endParaRPr lang="en-US" sz="2400" dirty="0">
              <a:solidFill>
                <a:prstClr val="black"/>
              </a:solidFill>
              <a:latin typeface="Arial" charset="0"/>
              <a:cs typeface="+mn-cs"/>
            </a:endParaRPr>
          </a:p>
          <a:p>
            <a:pPr marL="669925" lvl="1" indent="-325438" eaLnBrk="0" hangingPunct="0">
              <a:spcBef>
                <a:spcPct val="20000"/>
              </a:spcBef>
              <a:buSzPct val="60000"/>
              <a:buFont typeface="Arial" panose="020B0604020202020204" pitchFamily="34" charset="0"/>
              <a:buChar char="•"/>
              <a:defRPr/>
            </a:pPr>
            <a:endParaRPr lang="en-US" sz="1600" kern="0" dirty="0" smtClean="0">
              <a:solidFill>
                <a:prstClr val="black"/>
              </a:solidFill>
              <a:latin typeface="Calibri"/>
              <a:cs typeface="Times New Roman" pitchFamily="18" charset="0"/>
            </a:endParaRPr>
          </a:p>
          <a:p>
            <a:pPr marL="669925" lvl="1" indent="-325438" eaLnBrk="0" hangingPunct="0">
              <a:spcBef>
                <a:spcPct val="20000"/>
              </a:spcBef>
              <a:buSzPct val="60000"/>
              <a:buFont typeface="Arial" panose="020B0604020202020204" pitchFamily="34" charset="0"/>
              <a:buChar char="•"/>
              <a:defRPr/>
            </a:pPr>
            <a:endParaRPr lang="en-US" kern="0" dirty="0" smtClean="0">
              <a:solidFill>
                <a:prstClr val="black"/>
              </a:solidFill>
              <a:latin typeface="Calibri"/>
              <a:cs typeface="Times New Roman" pitchFamily="18" charset="0"/>
            </a:endParaRPr>
          </a:p>
          <a:p>
            <a:pPr marL="669925" lvl="1" indent="-325438" eaLnBrk="0" hangingPunct="0">
              <a:spcBef>
                <a:spcPct val="20000"/>
              </a:spcBef>
              <a:buClr>
                <a:srgbClr val="4F81BD"/>
              </a:buClr>
              <a:buSzPct val="120000"/>
              <a:buFont typeface="Wingdings" pitchFamily="2" charset="2"/>
              <a:buChar char="§"/>
              <a:defRPr/>
            </a:pPr>
            <a:endParaRPr lang="en-US" kern="0" dirty="0" smtClean="0">
              <a:solidFill>
                <a:prstClr val="black"/>
              </a:solidFill>
              <a:latin typeface="Calibri"/>
              <a:cs typeface="Times New Roman" pitchFamily="18" charset="0"/>
            </a:endParaRPr>
          </a:p>
          <a:p>
            <a:pPr marL="669925" lvl="1" indent="-325438" eaLnBrk="0" hangingPunct="0">
              <a:spcBef>
                <a:spcPct val="20000"/>
              </a:spcBef>
              <a:buClr>
                <a:srgbClr val="C0504D"/>
              </a:buClr>
              <a:buSzPct val="60000"/>
              <a:buFont typeface="Wingdings" pitchFamily="2" charset="2"/>
              <a:buChar char="q"/>
              <a:defRPr/>
            </a:pPr>
            <a:endParaRPr lang="en-US" kern="0" dirty="0" smtClean="0">
              <a:solidFill>
                <a:prstClr val="black"/>
              </a:solidFill>
              <a:latin typeface="Times New Roman" pitchFamily="18" charset="0"/>
              <a:cs typeface="Times New Roman" pitchFamily="18" charset="0"/>
            </a:endParaRPr>
          </a:p>
          <a:p>
            <a:pPr marL="669925" lvl="1" indent="-325438" eaLnBrk="0" hangingPunct="0">
              <a:spcBef>
                <a:spcPct val="20000"/>
              </a:spcBef>
              <a:buClr>
                <a:srgbClr val="C0504D"/>
              </a:buClr>
              <a:buSzPct val="60000"/>
              <a:buFont typeface="Wingdings" pitchFamily="2" charset="2"/>
              <a:buChar char="q"/>
              <a:defRPr/>
            </a:pPr>
            <a:endParaRPr lang="en-US"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kern="0" dirty="0" smtClean="0">
              <a:solidFill>
                <a:prstClr val="black"/>
              </a:solidFill>
              <a:latin typeface="Calibri"/>
              <a:cs typeface="+mn-cs"/>
            </a:endParaRPr>
          </a:p>
          <a:p>
            <a:pPr marL="1127125" lvl="2" indent="-325438" eaLnBrk="0" hangingPunct="0">
              <a:spcBef>
                <a:spcPct val="20000"/>
              </a:spcBef>
              <a:buClr>
                <a:srgbClr val="C0504D"/>
              </a:buClr>
              <a:buSzPct val="60000"/>
              <a:buFont typeface="Wingdings" pitchFamily="2" charset="2"/>
              <a:buChar char="q"/>
              <a:defRPr/>
            </a:pPr>
            <a:endParaRPr lang="en-US" kern="0" dirty="0" smtClean="0">
              <a:solidFill>
                <a:prstClr val="black"/>
              </a:solidFill>
              <a:latin typeface="Calibri"/>
              <a:cs typeface="+mn-cs"/>
            </a:endParaRPr>
          </a:p>
          <a:p>
            <a:pPr marL="1127125" lvl="2" indent="-325438" eaLnBrk="0" hangingPunct="0">
              <a:spcBef>
                <a:spcPct val="20000"/>
              </a:spcBef>
              <a:buClr>
                <a:srgbClr val="C0504D"/>
              </a:buClr>
              <a:buSzPct val="60000"/>
              <a:buFont typeface="Wingdings" pitchFamily="2" charset="2"/>
              <a:buChar char="q"/>
              <a:defRPr/>
            </a:pPr>
            <a:endParaRPr lang="en-US" sz="2000" kern="0" dirty="0" smtClean="0">
              <a:solidFill>
                <a:prstClr val="black"/>
              </a:solidFill>
              <a:latin typeface="Calibri"/>
              <a:cs typeface="+mn-cs"/>
            </a:endParaRPr>
          </a:p>
          <a:p>
            <a:pPr marL="1127125" lvl="2" indent="-325438" eaLnBrk="0" hangingPunct="0">
              <a:spcBef>
                <a:spcPct val="20000"/>
              </a:spcBef>
              <a:buClr>
                <a:srgbClr val="C0504D"/>
              </a:buClr>
              <a:buSzPct val="60000"/>
              <a:buFont typeface="Wingdings" pitchFamily="2" charset="2"/>
              <a:buChar char="q"/>
              <a:defRPr/>
            </a:pPr>
            <a:endParaRPr lang="en-US" sz="2000"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sz="2000"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sz="2000" kern="0" dirty="0" smtClean="0">
              <a:solidFill>
                <a:prstClr val="black"/>
              </a:solidFill>
              <a:latin typeface="Calibri"/>
              <a:cs typeface="+mn-cs"/>
            </a:endParaRPr>
          </a:p>
          <a:p>
            <a:pPr marL="1127125" lvl="2" indent="-325438" eaLnBrk="0" hangingPunct="0">
              <a:spcBef>
                <a:spcPct val="20000"/>
              </a:spcBef>
              <a:buClr>
                <a:srgbClr val="C0504D"/>
              </a:buClr>
              <a:buSzPct val="60000"/>
              <a:buFont typeface="Wingdings" pitchFamily="2" charset="2"/>
              <a:buChar char="q"/>
              <a:defRPr/>
            </a:pPr>
            <a:endParaRPr lang="en-US" kern="0" dirty="0" smtClean="0">
              <a:solidFill>
                <a:prstClr val="black"/>
              </a:solidFill>
              <a:latin typeface="Calibri"/>
              <a:cs typeface="+mn-cs"/>
            </a:endParaRPr>
          </a:p>
          <a:p>
            <a:pPr marL="669925" lvl="1" indent="-325438" eaLnBrk="0" hangingPunct="0">
              <a:spcBef>
                <a:spcPct val="20000"/>
              </a:spcBef>
              <a:buClr>
                <a:srgbClr val="C0504D"/>
              </a:buClr>
              <a:buSzPct val="60000"/>
              <a:defRPr/>
            </a:pPr>
            <a:endParaRPr lang="en-US" kern="0" dirty="0" smtClean="0">
              <a:solidFill>
                <a:prstClr val="black"/>
              </a:solidFill>
              <a:latin typeface="Calibri"/>
              <a:cs typeface="+mn-cs"/>
            </a:endParaRPr>
          </a:p>
          <a:p>
            <a:pPr marL="1127125" lvl="2" indent="-325438" eaLnBrk="0" hangingPunct="0">
              <a:spcBef>
                <a:spcPct val="20000"/>
              </a:spcBef>
              <a:buClr>
                <a:srgbClr val="C0504D"/>
              </a:buClr>
              <a:buSzPct val="60000"/>
              <a:buFont typeface="Wingdings" pitchFamily="2" charset="2"/>
              <a:buChar char="q"/>
              <a:defRPr/>
            </a:pPr>
            <a:endParaRPr lang="en-US"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kern="0" dirty="0" smtClean="0">
              <a:solidFill>
                <a:prstClr val="black"/>
              </a:solidFill>
              <a:latin typeface="Calibri"/>
              <a:cs typeface="+mn-cs"/>
            </a:endParaRPr>
          </a:p>
          <a:p>
            <a:pPr marL="1584325" lvl="3" indent="-325438" eaLnBrk="0" hangingPunct="0">
              <a:spcBef>
                <a:spcPct val="20000"/>
              </a:spcBef>
              <a:buClr>
                <a:srgbClr val="C0504D"/>
              </a:buClr>
              <a:buSzPct val="60000"/>
              <a:buFont typeface="Wingdings" pitchFamily="2" charset="2"/>
              <a:buChar char="q"/>
              <a:defRPr/>
            </a:pPr>
            <a:endParaRPr lang="en-US"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sz="2000"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sz="2000"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sz="2000"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sz="2000"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sz="2000"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sz="2000"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sz="2000" kern="0" dirty="0" smtClean="0">
              <a:solidFill>
                <a:prstClr val="black"/>
              </a:solidFill>
              <a:latin typeface="Calibri"/>
              <a:cs typeface="+mn-cs"/>
            </a:endParaRPr>
          </a:p>
          <a:p>
            <a:pPr marL="342900" indent="-342900" eaLnBrk="0" hangingPunct="0">
              <a:spcBef>
                <a:spcPct val="20000"/>
              </a:spcBef>
              <a:buClr>
                <a:srgbClr val="4F81BD"/>
              </a:buClr>
              <a:buSzPct val="65000"/>
              <a:buFont typeface="Wingdings" pitchFamily="2" charset="2"/>
              <a:buChar char="n"/>
              <a:defRPr/>
            </a:pPr>
            <a:endParaRPr lang="en-US" sz="2400"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sz="2000" kern="0" dirty="0" smtClean="0">
              <a:solidFill>
                <a:prstClr val="black"/>
              </a:solidFill>
              <a:latin typeface="Calibri"/>
              <a:cs typeface="+mn-cs"/>
            </a:endParaRPr>
          </a:p>
          <a:p>
            <a:pPr marL="342900" indent="-342900" eaLnBrk="0" hangingPunct="0">
              <a:spcBef>
                <a:spcPct val="20000"/>
              </a:spcBef>
              <a:buClr>
                <a:srgbClr val="4F81BD"/>
              </a:buClr>
              <a:buSzPct val="65000"/>
              <a:buFont typeface="Wingdings" pitchFamily="2" charset="2"/>
              <a:buChar char="n"/>
              <a:defRPr/>
            </a:pPr>
            <a:endParaRPr lang="en-US" sz="2400" kern="0" dirty="0" smtClean="0">
              <a:solidFill>
                <a:prstClr val="black"/>
              </a:solidFill>
              <a:latin typeface="Calibri"/>
              <a:cs typeface="+mn-cs"/>
            </a:endParaRPr>
          </a:p>
          <a:p>
            <a:pPr marL="342900" indent="-342900" eaLnBrk="0" hangingPunct="0">
              <a:spcBef>
                <a:spcPct val="20000"/>
              </a:spcBef>
              <a:buClr>
                <a:srgbClr val="4F81BD"/>
              </a:buClr>
              <a:buSzPct val="65000"/>
              <a:buFont typeface="Wingdings" pitchFamily="2" charset="2"/>
              <a:buChar char="n"/>
              <a:defRPr/>
            </a:pPr>
            <a:endParaRPr lang="en-US" sz="2400" kern="0" dirty="0" smtClean="0">
              <a:solidFill>
                <a:prstClr val="black"/>
              </a:solidFill>
              <a:latin typeface="Calibri"/>
              <a:cs typeface="+mn-cs"/>
            </a:endParaRPr>
          </a:p>
          <a:p>
            <a:pPr marL="231775" lvl="1" indent="-231775">
              <a:lnSpc>
                <a:spcPct val="80000"/>
              </a:lnSpc>
              <a:spcBef>
                <a:spcPct val="100000"/>
              </a:spcBef>
              <a:buClr>
                <a:srgbClr val="C0504D"/>
              </a:buClr>
              <a:buSzPct val="80000"/>
              <a:buFont typeface="Verdana" pitchFamily="34" charset="0"/>
              <a:buChar char="●"/>
              <a:defRPr/>
            </a:pPr>
            <a:endParaRPr lang="en-US" sz="1600" kern="0" dirty="0" smtClean="0">
              <a:solidFill>
                <a:prstClr val="black"/>
              </a:solidFill>
              <a:latin typeface="Calibri"/>
              <a:cs typeface="+mn-cs"/>
            </a:endParaRPr>
          </a:p>
          <a:p>
            <a:pPr marL="231775" lvl="1" indent="-231775">
              <a:lnSpc>
                <a:spcPct val="80000"/>
              </a:lnSpc>
              <a:spcBef>
                <a:spcPct val="100000"/>
              </a:spcBef>
              <a:buClr>
                <a:srgbClr val="C0504D"/>
              </a:buClr>
              <a:buSzPct val="80000"/>
              <a:buFont typeface="Verdana" pitchFamily="34" charset="0"/>
              <a:buChar char="●"/>
              <a:defRPr/>
            </a:pPr>
            <a:endParaRPr lang="en-US" sz="1600" kern="0" dirty="0" smtClean="0">
              <a:solidFill>
                <a:prstClr val="black"/>
              </a:solidFill>
              <a:latin typeface="Calibri"/>
              <a:cs typeface="+mn-cs"/>
            </a:endParaRPr>
          </a:p>
          <a:p>
            <a:pPr marL="231775" lvl="1" indent="-231775">
              <a:lnSpc>
                <a:spcPct val="80000"/>
              </a:lnSpc>
              <a:spcBef>
                <a:spcPct val="100000"/>
              </a:spcBef>
              <a:buClr>
                <a:srgbClr val="C0504D"/>
              </a:buClr>
              <a:buSzPct val="80000"/>
              <a:buFont typeface="Arial" charset="0"/>
              <a:buNone/>
              <a:defRPr/>
            </a:pPr>
            <a:endParaRPr lang="en-US" sz="1600" kern="0" dirty="0" smtClean="0">
              <a:solidFill>
                <a:prstClr val="black"/>
              </a:solidFill>
              <a:latin typeface="Calibri"/>
              <a:cs typeface="+mn-cs"/>
            </a:endParaRPr>
          </a:p>
          <a:p>
            <a:pPr marL="342900" indent="-342900">
              <a:lnSpc>
                <a:spcPct val="80000"/>
              </a:lnSpc>
              <a:spcBef>
                <a:spcPct val="20000"/>
              </a:spcBef>
              <a:buClr>
                <a:srgbClr val="4F81BD"/>
              </a:buClr>
              <a:buSzPct val="65000"/>
              <a:buFont typeface="Wingdings" pitchFamily="2" charset="2"/>
              <a:buNone/>
              <a:defRPr/>
            </a:pPr>
            <a:endParaRPr lang="en-US" sz="2400" kern="0" dirty="0">
              <a:solidFill>
                <a:prstClr val="black"/>
              </a:solidFill>
              <a:latin typeface="Calibri"/>
              <a:cs typeface="+mn-cs"/>
            </a:endParaRPr>
          </a:p>
        </p:txBody>
      </p:sp>
    </p:spTree>
    <p:extLst>
      <p:ext uri="{BB962C8B-B14F-4D97-AF65-F5344CB8AC3E}">
        <p14:creationId xmlns:p14="http://schemas.microsoft.com/office/powerpoint/2010/main" val="15119131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482599"/>
            <a:ext cx="9312225" cy="769441"/>
          </a:xfrm>
          <a:prstGeom prst="rect">
            <a:avLst/>
          </a:prstGeom>
          <a:noFill/>
        </p:spPr>
        <p:txBody>
          <a:bodyPr wrap="square" rtlCol="0">
            <a:spAutoFit/>
          </a:bodyPr>
          <a:lstStyle/>
          <a:p>
            <a:pPr algn="ctr">
              <a:defRPr/>
            </a:pPr>
            <a:r>
              <a:rPr lang="en-US" sz="2800" b="1" dirty="0" smtClean="0">
                <a:solidFill>
                  <a:srgbClr val="002060"/>
                </a:solidFill>
              </a:rPr>
              <a:t>State Spending Growth and Personal Income</a:t>
            </a:r>
            <a:endParaRPr lang="en-US" sz="2800" b="1" dirty="0">
              <a:solidFill>
                <a:srgbClr val="002060"/>
              </a:solidFill>
            </a:endParaRPr>
          </a:p>
          <a:p>
            <a:pPr algn="ctr" eaLnBrk="0" hangingPunct="0"/>
            <a:r>
              <a:rPr lang="en-US" sz="1600" b="1" dirty="0">
                <a:solidFill>
                  <a:srgbClr val="002060"/>
                </a:solidFill>
              </a:rPr>
              <a:t> </a:t>
            </a:r>
            <a:r>
              <a:rPr lang="en-US" sz="1600" b="1" dirty="0" smtClean="0">
                <a:solidFill>
                  <a:srgbClr val="002060"/>
                </a:solidFill>
              </a:rPr>
              <a:t>(Percent Average Annual Change)</a:t>
            </a:r>
            <a:endParaRPr lang="en-US" sz="1600" b="1" dirty="0">
              <a:solidFill>
                <a:srgbClr val="002060"/>
              </a:solidFill>
            </a:endParaRPr>
          </a:p>
        </p:txBody>
      </p:sp>
      <p:sp>
        <p:nvSpPr>
          <p:cNvPr id="4" name="TextBox 3"/>
          <p:cNvSpPr txBox="1"/>
          <p:nvPr/>
        </p:nvSpPr>
        <p:spPr>
          <a:xfrm>
            <a:off x="229737" y="6172200"/>
            <a:ext cx="6934200" cy="523220"/>
          </a:xfrm>
          <a:prstGeom prst="rect">
            <a:avLst/>
          </a:prstGeom>
          <a:noFill/>
        </p:spPr>
        <p:txBody>
          <a:bodyPr wrap="square" rtlCol="0">
            <a:spAutoFit/>
          </a:bodyPr>
          <a:lstStyle/>
          <a:p>
            <a:pPr eaLnBrk="0" hangingPunct="0"/>
            <a:r>
              <a:rPr lang="en-US" sz="1400" dirty="0" smtClean="0">
                <a:solidFill>
                  <a:prstClr val="black"/>
                </a:solidFill>
              </a:rPr>
              <a:t>* For the first time in modern history, spending growth is substantially lower than the State’s personal income growth. </a:t>
            </a:r>
          </a:p>
        </p:txBody>
      </p:sp>
      <p:sp>
        <p:nvSpPr>
          <p:cNvPr id="7" name="Slide Number Placeholder 4"/>
          <p:cNvSpPr>
            <a:spLocks noGrp="1"/>
          </p:cNvSpPr>
          <p:nvPr>
            <p:ph type="sldNum" sz="quarter" idx="4"/>
          </p:nvPr>
        </p:nvSpPr>
        <p:spPr>
          <a:xfrm>
            <a:off x="8061036" y="6528816"/>
            <a:ext cx="1066800" cy="329184"/>
          </a:xfrm>
        </p:spPr>
        <p:txBody>
          <a:bodyPr/>
          <a:lstStyle/>
          <a:p>
            <a:pPr>
              <a:defRPr/>
            </a:pPr>
            <a:fld id="{6B317B05-901F-4693-9554-92362A4002C1}" type="slidenum">
              <a:rPr lang="en-US" altLang="en-US" smtClean="0">
                <a:solidFill>
                  <a:prstClr val="white"/>
                </a:solidFill>
              </a:rPr>
              <a:pPr>
                <a:defRPr/>
              </a:pPr>
              <a:t>43</a:t>
            </a:fld>
            <a:endParaRPr lang="en-US" altLang="en-US" dirty="0">
              <a:solidFill>
                <a:prstClr val="white"/>
              </a:solidFill>
            </a:endParaRPr>
          </a:p>
        </p:txBody>
      </p:sp>
      <p:graphicFrame>
        <p:nvGraphicFramePr>
          <p:cNvPr id="10" name="Chart 9"/>
          <p:cNvGraphicFramePr/>
          <p:nvPr>
            <p:extLst>
              <p:ext uri="{D42A27DB-BD31-4B8C-83A1-F6EECF244321}">
                <p14:modId xmlns:p14="http://schemas.microsoft.com/office/powerpoint/2010/main" val="1441518486"/>
              </p:ext>
            </p:extLst>
          </p:nvPr>
        </p:nvGraphicFramePr>
        <p:xfrm>
          <a:off x="388911" y="1313597"/>
          <a:ext cx="8534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3"/>
          <p:cNvSpPr txBox="1">
            <a:spLocks/>
          </p:cNvSpPr>
          <p:nvPr/>
        </p:nvSpPr>
        <p:spPr>
          <a:xfrm>
            <a:off x="6858000" y="117474"/>
            <a:ext cx="2133600" cy="365125"/>
          </a:xfrm>
          <a:prstGeom prst="rect">
            <a:avLst/>
          </a:prstGeom>
        </p:spPr>
        <p:txBody>
          <a:bodyPr/>
          <a:lstStyle>
            <a:defPPr>
              <a:defRPr lang="en-US"/>
            </a:defPPr>
            <a:lvl1pPr marL="0" algn="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C52816-0948-400A-BE45-F506982998F0}" type="slidenum">
              <a:rPr lang="en-US" smtClean="0">
                <a:solidFill>
                  <a:prstClr val="white"/>
                </a:solidFill>
              </a:rPr>
              <a:pPr/>
              <a:t>43</a:t>
            </a:fld>
            <a:endParaRPr lang="en-US" dirty="0">
              <a:solidFill>
                <a:prstClr val="white"/>
              </a:solidFill>
            </a:endParaRPr>
          </a:p>
        </p:txBody>
      </p:sp>
    </p:spTree>
    <p:extLst>
      <p:ext uri="{BB962C8B-B14F-4D97-AF65-F5344CB8AC3E}">
        <p14:creationId xmlns:p14="http://schemas.microsoft.com/office/powerpoint/2010/main" val="16400676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D09D91E-BC49-435E-AFAF-EEF868CB1D5E}" type="slidenum">
              <a:rPr lang="en-US" altLang="en-US" smtClean="0">
                <a:solidFill>
                  <a:prstClr val="white"/>
                </a:solidFill>
              </a:rPr>
              <a:pPr>
                <a:defRPr/>
              </a:pPr>
              <a:t>44</a:t>
            </a:fld>
            <a:endParaRPr lang="en-US" altLang="en-US" dirty="0">
              <a:solidFill>
                <a:prstClr val="white"/>
              </a:solidFill>
            </a:endParaRPr>
          </a:p>
        </p:txBody>
      </p:sp>
      <p:sp>
        <p:nvSpPr>
          <p:cNvPr id="3" name="Rectangle 2"/>
          <p:cNvSpPr txBox="1">
            <a:spLocks noChangeArrowheads="1"/>
          </p:cNvSpPr>
          <p:nvPr/>
        </p:nvSpPr>
        <p:spPr>
          <a:xfrm>
            <a:off x="228600" y="481084"/>
            <a:ext cx="8726842" cy="890516"/>
          </a:xfrm>
          <a:prstGeom prst="rect">
            <a:avLst/>
          </a:prstGeom>
        </p:spPr>
        <p:txBody>
          <a:bodyPr/>
          <a:lstStyle/>
          <a:p>
            <a:pPr algn="ctr">
              <a:defRPr/>
            </a:pPr>
            <a:r>
              <a:rPr lang="en-US" sz="2800" b="1" dirty="0">
                <a:solidFill>
                  <a:srgbClr val="002060"/>
                </a:solidFill>
              </a:rPr>
              <a:t>School Aid and Medicaid: </a:t>
            </a:r>
            <a:endParaRPr lang="en-US" sz="2800" b="1" dirty="0" smtClean="0">
              <a:solidFill>
                <a:srgbClr val="002060"/>
              </a:solidFill>
            </a:endParaRPr>
          </a:p>
          <a:p>
            <a:pPr algn="ctr">
              <a:defRPr/>
            </a:pPr>
            <a:r>
              <a:rPr lang="en-US" sz="2800" b="1" dirty="0" smtClean="0">
                <a:solidFill>
                  <a:srgbClr val="002060"/>
                </a:solidFill>
              </a:rPr>
              <a:t>Maintains </a:t>
            </a:r>
            <a:r>
              <a:rPr lang="en-US" sz="2800" b="1" dirty="0">
                <a:solidFill>
                  <a:srgbClr val="002060"/>
                </a:solidFill>
              </a:rPr>
              <a:t>Cap to </a:t>
            </a:r>
            <a:r>
              <a:rPr lang="en-US" sz="2800" b="1" dirty="0" smtClean="0">
                <a:solidFill>
                  <a:srgbClr val="002060"/>
                </a:solidFill>
              </a:rPr>
              <a:t>Long-Term </a:t>
            </a:r>
            <a:r>
              <a:rPr lang="en-US" sz="2800" b="1" dirty="0">
                <a:solidFill>
                  <a:srgbClr val="002060"/>
                </a:solidFill>
              </a:rPr>
              <a:t>Growth </a:t>
            </a:r>
          </a:p>
          <a:p>
            <a:pPr algn="ctr">
              <a:defRPr/>
            </a:pPr>
            <a:endParaRPr lang="en-US" sz="2800" b="1" dirty="0">
              <a:solidFill>
                <a:srgbClr val="002060"/>
              </a:solidFill>
            </a:endParaRPr>
          </a:p>
        </p:txBody>
      </p:sp>
      <p:sp>
        <p:nvSpPr>
          <p:cNvPr id="4" name="Rectangle 3"/>
          <p:cNvSpPr txBox="1">
            <a:spLocks noChangeArrowheads="1"/>
          </p:cNvSpPr>
          <p:nvPr/>
        </p:nvSpPr>
        <p:spPr>
          <a:xfrm>
            <a:off x="533400" y="1371600"/>
            <a:ext cx="8422042" cy="5129284"/>
          </a:xfrm>
          <a:prstGeom prst="rect">
            <a:avLst/>
          </a:prstGeom>
        </p:spPr>
        <p:txBody>
          <a:bodyPr/>
          <a:lstStyle/>
          <a:p>
            <a:pPr marL="182880" lvl="2" eaLnBrk="0" hangingPunct="0">
              <a:lnSpc>
                <a:spcPct val="120000"/>
              </a:lnSpc>
              <a:spcBef>
                <a:spcPts val="550"/>
              </a:spcBef>
              <a:defRPr/>
            </a:pPr>
            <a:r>
              <a:rPr lang="en-US" sz="1600" b="1" dirty="0" smtClean="0">
                <a:solidFill>
                  <a:prstClr val="black"/>
                </a:solidFill>
                <a:latin typeface="Arial" charset="0"/>
                <a:cs typeface="+mn-cs"/>
              </a:rPr>
              <a:t>Pre-2012 Problem: </a:t>
            </a:r>
            <a:r>
              <a:rPr lang="en-US" sz="1600" dirty="0" smtClean="0">
                <a:solidFill>
                  <a:prstClr val="black"/>
                </a:solidFill>
                <a:latin typeface="Arial" charset="0"/>
                <a:cs typeface="+mn-cs"/>
              </a:rPr>
              <a:t>The State’s two largest spending programs, School Aid and Medicaid, projected to grow at unsustainable rates and contributing to large State deficit in outyears. Average annual growth in School Aid and Medicaid was projected at 9.1 percent and 8.4 percent, respectively. </a:t>
            </a:r>
            <a:endParaRPr lang="en-US" sz="1600" dirty="0">
              <a:solidFill>
                <a:prstClr val="black"/>
              </a:solidFill>
              <a:latin typeface="Arial" charset="0"/>
              <a:cs typeface="+mn-cs"/>
            </a:endParaRPr>
          </a:p>
          <a:p>
            <a:pPr marL="182880" lvl="2" eaLnBrk="0" hangingPunct="0">
              <a:lnSpc>
                <a:spcPct val="90000"/>
              </a:lnSpc>
              <a:spcBef>
                <a:spcPts val="550"/>
              </a:spcBef>
              <a:defRPr/>
            </a:pPr>
            <a:endParaRPr lang="en-US" sz="1200" dirty="0" smtClean="0">
              <a:solidFill>
                <a:prstClr val="black"/>
              </a:solidFill>
              <a:latin typeface="Arial" charset="0"/>
              <a:cs typeface="+mn-cs"/>
            </a:endParaRPr>
          </a:p>
          <a:p>
            <a:pPr marL="182880" lvl="2" eaLnBrk="0" hangingPunct="0">
              <a:lnSpc>
                <a:spcPct val="90000"/>
              </a:lnSpc>
              <a:spcBef>
                <a:spcPts val="550"/>
              </a:spcBef>
              <a:defRPr/>
            </a:pPr>
            <a:r>
              <a:rPr lang="en-US" sz="1600" b="1" dirty="0" smtClean="0">
                <a:solidFill>
                  <a:prstClr val="black"/>
                </a:solidFill>
                <a:latin typeface="Arial" charset="0"/>
                <a:cs typeface="+mn-cs"/>
              </a:rPr>
              <a:t>Solutions:</a:t>
            </a:r>
          </a:p>
          <a:p>
            <a:pPr marL="859536" lvl="2" eaLnBrk="0" hangingPunct="0">
              <a:lnSpc>
                <a:spcPct val="90000"/>
              </a:lnSpc>
              <a:spcBef>
                <a:spcPts val="550"/>
              </a:spcBef>
              <a:defRPr/>
            </a:pPr>
            <a:endParaRPr lang="en-US" sz="800" b="1" dirty="0">
              <a:solidFill>
                <a:prstClr val="black"/>
              </a:solidFill>
              <a:latin typeface="Arial" charset="0"/>
              <a:cs typeface="+mn-cs"/>
            </a:endParaRPr>
          </a:p>
          <a:p>
            <a:pPr marL="285750" indent="-285750" eaLnBrk="0" hangingPunct="0">
              <a:spcBef>
                <a:spcPts val="0"/>
              </a:spcBef>
              <a:buClr>
                <a:prstClr val="black"/>
              </a:buClr>
              <a:buSzPct val="120000"/>
              <a:buFont typeface="Arial" panose="020B0604020202020204" pitchFamily="34" charset="0"/>
              <a:buChar char="•"/>
            </a:pPr>
            <a:r>
              <a:rPr lang="en-US" sz="1600" dirty="0" smtClean="0">
                <a:solidFill>
                  <a:prstClr val="black"/>
                </a:solidFill>
                <a:latin typeface="Arial" charset="0"/>
                <a:cs typeface="+mn-cs"/>
              </a:rPr>
              <a:t>Index </a:t>
            </a:r>
            <a:r>
              <a:rPr lang="en-US" sz="1600" dirty="0">
                <a:solidFill>
                  <a:prstClr val="black"/>
                </a:solidFill>
                <a:latin typeface="Arial" charset="0"/>
                <a:cs typeface="+mn-cs"/>
              </a:rPr>
              <a:t>Medicaid growth to the long-term average growth in the medical component of the CPI (estimated in the range of 3.3 percent over the forecast period) with Executive powers to institute sweeping cost controls to stay within caps, subject to Federal </a:t>
            </a:r>
            <a:r>
              <a:rPr lang="en-US" sz="1600" dirty="0" smtClean="0">
                <a:solidFill>
                  <a:prstClr val="black"/>
                </a:solidFill>
                <a:latin typeface="Arial" charset="0"/>
                <a:cs typeface="+mn-cs"/>
              </a:rPr>
              <a:t>approvals.</a:t>
            </a:r>
          </a:p>
          <a:p>
            <a:pPr marL="285750" indent="-285750" eaLnBrk="0" hangingPunct="0">
              <a:spcBef>
                <a:spcPts val="0"/>
              </a:spcBef>
              <a:buClr>
                <a:prstClr val="black"/>
              </a:buClr>
              <a:buSzPct val="120000"/>
              <a:buFont typeface="Arial" panose="020B0604020202020204" pitchFamily="34" charset="0"/>
              <a:buChar char="•"/>
            </a:pPr>
            <a:endParaRPr lang="en-US" sz="800" dirty="0">
              <a:solidFill>
                <a:prstClr val="black"/>
              </a:solidFill>
              <a:latin typeface="Arial" charset="0"/>
              <a:cs typeface="+mn-cs"/>
            </a:endParaRPr>
          </a:p>
          <a:p>
            <a:pPr marL="640080" lvl="1" indent="-285750" eaLnBrk="0" hangingPunct="0">
              <a:spcBef>
                <a:spcPts val="0"/>
              </a:spcBef>
              <a:buClr>
                <a:prstClr val="black"/>
              </a:buClr>
              <a:buSzPct val="120000"/>
              <a:buFont typeface="Wingdings" panose="05000000000000000000" pitchFamily="2" charset="2"/>
              <a:buChar char="§"/>
            </a:pPr>
            <a:r>
              <a:rPr lang="en-US" sz="1600" dirty="0" smtClean="0">
                <a:solidFill>
                  <a:prstClr val="black"/>
                </a:solidFill>
                <a:latin typeface="Arial" charset="0"/>
                <a:cs typeface="+mn-cs"/>
              </a:rPr>
              <a:t>Actual </a:t>
            </a:r>
            <a:r>
              <a:rPr lang="en-US" sz="1600" dirty="0">
                <a:solidFill>
                  <a:prstClr val="black"/>
                </a:solidFill>
                <a:latin typeface="Arial" charset="0"/>
                <a:cs typeface="+mn-cs"/>
              </a:rPr>
              <a:t>average annual Medicaid Growth in FY 2012 through FY 2015 = 3.5 </a:t>
            </a:r>
            <a:r>
              <a:rPr lang="en-US" sz="1600" dirty="0" smtClean="0">
                <a:solidFill>
                  <a:prstClr val="black"/>
                </a:solidFill>
                <a:latin typeface="Arial" charset="0"/>
                <a:cs typeface="+mn-cs"/>
              </a:rPr>
              <a:t>percent.</a:t>
            </a:r>
          </a:p>
          <a:p>
            <a:pPr lvl="1" eaLnBrk="0" hangingPunct="0">
              <a:spcBef>
                <a:spcPts val="0"/>
              </a:spcBef>
              <a:buClr>
                <a:prstClr val="black"/>
              </a:buClr>
              <a:buSzPct val="120000"/>
            </a:pPr>
            <a:endParaRPr lang="en-US" sz="1600" dirty="0">
              <a:solidFill>
                <a:prstClr val="black"/>
              </a:solidFill>
              <a:latin typeface="Arial" charset="0"/>
              <a:cs typeface="+mn-cs"/>
            </a:endParaRPr>
          </a:p>
          <a:p>
            <a:pPr marL="274320" lvl="1" indent="-285750" eaLnBrk="0" hangingPunct="0">
              <a:spcBef>
                <a:spcPts val="0"/>
              </a:spcBef>
              <a:buClr>
                <a:prstClr val="black"/>
              </a:buClr>
              <a:buSzPct val="120000"/>
              <a:buFont typeface="Arial" panose="020B0604020202020204" pitchFamily="34" charset="0"/>
              <a:buChar char="•"/>
            </a:pPr>
            <a:r>
              <a:rPr lang="en-US" sz="1600" dirty="0" smtClean="0">
                <a:solidFill>
                  <a:prstClr val="black"/>
                </a:solidFill>
                <a:latin typeface="Arial" charset="0"/>
                <a:cs typeface="+mn-cs"/>
              </a:rPr>
              <a:t>Index </a:t>
            </a:r>
            <a:r>
              <a:rPr lang="en-US" sz="1600" dirty="0">
                <a:solidFill>
                  <a:prstClr val="black"/>
                </a:solidFill>
                <a:latin typeface="Arial" charset="0"/>
                <a:cs typeface="+mn-cs"/>
              </a:rPr>
              <a:t>School Aid (school year basis) growth to annual increase in NYS personal income (estimated in the range of 4.5 percent over the forecast period</a:t>
            </a:r>
            <a:r>
              <a:rPr lang="en-US" sz="1600" dirty="0" smtClean="0">
                <a:solidFill>
                  <a:prstClr val="black"/>
                </a:solidFill>
                <a:latin typeface="Arial" charset="0"/>
                <a:cs typeface="+mn-cs"/>
              </a:rPr>
              <a:t>).</a:t>
            </a:r>
          </a:p>
          <a:p>
            <a:pPr marL="742950" lvl="1" indent="-285750" eaLnBrk="0" hangingPunct="0">
              <a:spcBef>
                <a:spcPts val="0"/>
              </a:spcBef>
              <a:buClr>
                <a:prstClr val="black"/>
              </a:buClr>
              <a:buSzPct val="120000"/>
              <a:buFont typeface="Symbol" panose="05050102010706020507" pitchFamily="18" charset="2"/>
              <a:buChar char="-"/>
            </a:pPr>
            <a:endParaRPr lang="en-US" sz="800" dirty="0">
              <a:solidFill>
                <a:prstClr val="black"/>
              </a:solidFill>
              <a:latin typeface="Arial" charset="0"/>
              <a:cs typeface="+mn-cs"/>
            </a:endParaRPr>
          </a:p>
          <a:p>
            <a:pPr marL="640080" lvl="2" indent="-285750" eaLnBrk="0" hangingPunct="0">
              <a:spcBef>
                <a:spcPts val="0"/>
              </a:spcBef>
              <a:buClr>
                <a:prstClr val="black"/>
              </a:buClr>
              <a:buSzPct val="120000"/>
              <a:buFont typeface="Wingdings" panose="05000000000000000000" pitchFamily="2" charset="2"/>
              <a:buChar char="§"/>
            </a:pPr>
            <a:r>
              <a:rPr lang="en-US" sz="1600" dirty="0" smtClean="0">
                <a:solidFill>
                  <a:prstClr val="black"/>
                </a:solidFill>
                <a:latin typeface="Arial" charset="0"/>
                <a:cs typeface="+mn-cs"/>
              </a:rPr>
              <a:t>School </a:t>
            </a:r>
            <a:r>
              <a:rPr lang="en-US" sz="1600" dirty="0">
                <a:solidFill>
                  <a:prstClr val="black"/>
                </a:solidFill>
                <a:latin typeface="Arial" charset="0"/>
                <a:cs typeface="+mn-cs"/>
              </a:rPr>
              <a:t>Years 2014, 2015 and 2016 approved increase above indexed rate.</a:t>
            </a:r>
          </a:p>
          <a:p>
            <a:pPr marL="640080" lvl="2" indent="-285750" eaLnBrk="0" hangingPunct="0">
              <a:spcBef>
                <a:spcPts val="0"/>
              </a:spcBef>
              <a:buClr>
                <a:prstClr val="black"/>
              </a:buClr>
              <a:buSzPct val="120000"/>
              <a:buFont typeface="Wingdings" panose="05000000000000000000" pitchFamily="2" charset="2"/>
              <a:buChar char="§"/>
            </a:pPr>
            <a:r>
              <a:rPr lang="en-US" sz="1600" dirty="0" smtClean="0">
                <a:solidFill>
                  <a:prstClr val="black"/>
                </a:solidFill>
                <a:latin typeface="Arial" charset="0"/>
                <a:cs typeface="+mn-cs"/>
              </a:rPr>
              <a:t>Actual </a:t>
            </a:r>
            <a:r>
              <a:rPr lang="en-US" sz="1600" dirty="0">
                <a:solidFill>
                  <a:prstClr val="black"/>
                </a:solidFill>
                <a:latin typeface="Arial" charset="0"/>
                <a:cs typeface="+mn-cs"/>
              </a:rPr>
              <a:t>average annual School Aid Growth from 2012 through 2015:</a:t>
            </a:r>
          </a:p>
          <a:p>
            <a:pPr marL="354330" lvl="3" eaLnBrk="0" hangingPunct="0">
              <a:spcBef>
                <a:spcPts val="0"/>
              </a:spcBef>
              <a:buClr>
                <a:prstClr val="black"/>
              </a:buClr>
              <a:buSzPct val="120000"/>
            </a:pPr>
            <a:r>
              <a:rPr lang="en-US" sz="1600" dirty="0" smtClean="0">
                <a:solidFill>
                  <a:prstClr val="black"/>
                </a:solidFill>
                <a:latin typeface="Arial" charset="0"/>
                <a:cs typeface="+mn-cs"/>
              </a:rPr>
              <a:t>      3.2 </a:t>
            </a:r>
            <a:r>
              <a:rPr lang="en-US" sz="1600" dirty="0">
                <a:solidFill>
                  <a:prstClr val="black"/>
                </a:solidFill>
                <a:latin typeface="Arial" charset="0"/>
                <a:cs typeface="+mn-cs"/>
              </a:rPr>
              <a:t>percent (SFY Basis) </a:t>
            </a:r>
            <a:r>
              <a:rPr lang="en-US" sz="1600" dirty="0" smtClean="0">
                <a:solidFill>
                  <a:prstClr val="black"/>
                </a:solidFill>
                <a:latin typeface="Arial" charset="0"/>
                <a:cs typeface="+mn-cs"/>
              </a:rPr>
              <a:t> and 4.1 </a:t>
            </a:r>
            <a:r>
              <a:rPr lang="en-US" sz="1600" dirty="0">
                <a:solidFill>
                  <a:prstClr val="black"/>
                </a:solidFill>
                <a:latin typeface="Arial" charset="0"/>
                <a:cs typeface="+mn-cs"/>
              </a:rPr>
              <a:t>percent (SY Basis)</a:t>
            </a:r>
          </a:p>
          <a:p>
            <a:pPr marL="669925" lvl="1" indent="-325438" eaLnBrk="0" hangingPunct="0">
              <a:spcBef>
                <a:spcPct val="20000"/>
              </a:spcBef>
              <a:buClr>
                <a:srgbClr val="C0504D"/>
              </a:buClr>
              <a:buSzPct val="60000"/>
              <a:buFont typeface="Wingdings" pitchFamily="2" charset="2"/>
              <a:buChar char="q"/>
              <a:defRPr/>
            </a:pPr>
            <a:endParaRPr lang="en-US" kern="0" dirty="0" smtClean="0">
              <a:solidFill>
                <a:prstClr val="black"/>
              </a:solidFill>
              <a:latin typeface="Calibri"/>
              <a:cs typeface="Times New Roman" pitchFamily="18" charset="0"/>
            </a:endParaRPr>
          </a:p>
          <a:p>
            <a:pPr marL="669925" lvl="1" indent="-325438" eaLnBrk="0" hangingPunct="0">
              <a:spcBef>
                <a:spcPct val="20000"/>
              </a:spcBef>
              <a:buClr>
                <a:srgbClr val="C0504D"/>
              </a:buClr>
              <a:buSzPct val="60000"/>
              <a:buFont typeface="Wingdings" pitchFamily="2" charset="2"/>
              <a:buChar char="q"/>
              <a:defRPr/>
            </a:pPr>
            <a:endParaRPr lang="en-US" kern="0" dirty="0" smtClean="0">
              <a:solidFill>
                <a:prstClr val="black"/>
              </a:solidFill>
              <a:latin typeface="Calibri"/>
              <a:cs typeface="Times New Roman" pitchFamily="18" charset="0"/>
            </a:endParaRPr>
          </a:p>
          <a:p>
            <a:pPr marL="669925" lvl="1" indent="-325438" eaLnBrk="0" hangingPunct="0">
              <a:spcBef>
                <a:spcPct val="20000"/>
              </a:spcBef>
              <a:buClr>
                <a:srgbClr val="4F81BD"/>
              </a:buClr>
              <a:buSzPct val="120000"/>
              <a:buFont typeface="Wingdings" pitchFamily="2" charset="2"/>
              <a:buChar char="§"/>
              <a:defRPr/>
            </a:pPr>
            <a:endParaRPr lang="en-US" kern="0" dirty="0" smtClean="0">
              <a:solidFill>
                <a:prstClr val="black"/>
              </a:solidFill>
              <a:latin typeface="Calibri"/>
              <a:cs typeface="Times New Roman" pitchFamily="18" charset="0"/>
            </a:endParaRPr>
          </a:p>
          <a:p>
            <a:pPr marL="669925" lvl="1" indent="-325438" eaLnBrk="0" hangingPunct="0">
              <a:spcBef>
                <a:spcPct val="20000"/>
              </a:spcBef>
              <a:buClr>
                <a:srgbClr val="C0504D"/>
              </a:buClr>
              <a:buSzPct val="60000"/>
              <a:buFont typeface="Wingdings" pitchFamily="2" charset="2"/>
              <a:buChar char="q"/>
              <a:defRPr/>
            </a:pPr>
            <a:endParaRPr lang="en-US" sz="1200" kern="0" dirty="0" smtClean="0">
              <a:solidFill>
                <a:prstClr val="black"/>
              </a:solidFill>
              <a:latin typeface="Times New Roman" pitchFamily="18" charset="0"/>
              <a:cs typeface="Times New Roman" pitchFamily="18" charset="0"/>
            </a:endParaRPr>
          </a:p>
          <a:p>
            <a:pPr marL="669925" lvl="1" indent="-325438" eaLnBrk="0" hangingPunct="0">
              <a:spcBef>
                <a:spcPct val="20000"/>
              </a:spcBef>
              <a:buClr>
                <a:srgbClr val="C0504D"/>
              </a:buClr>
              <a:buSzPct val="60000"/>
              <a:buFont typeface="Wingdings" pitchFamily="2" charset="2"/>
              <a:buChar char="q"/>
              <a:defRPr/>
            </a:pPr>
            <a:endParaRPr lang="en-US" sz="1200"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sz="1200"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sz="1200"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sz="1200" kern="0" dirty="0" smtClean="0">
              <a:solidFill>
                <a:prstClr val="black"/>
              </a:solidFill>
              <a:latin typeface="Calibri"/>
              <a:cs typeface="+mn-cs"/>
            </a:endParaRPr>
          </a:p>
          <a:p>
            <a:pPr marL="1127125" lvl="2" indent="-325438" eaLnBrk="0" hangingPunct="0">
              <a:spcBef>
                <a:spcPct val="20000"/>
              </a:spcBef>
              <a:buClr>
                <a:srgbClr val="C0504D"/>
              </a:buClr>
              <a:buSzPct val="60000"/>
              <a:buFont typeface="Wingdings" pitchFamily="2" charset="2"/>
              <a:buChar char="q"/>
              <a:defRPr/>
            </a:pPr>
            <a:endParaRPr lang="en-US" sz="1200" kern="0" dirty="0" smtClean="0">
              <a:solidFill>
                <a:prstClr val="black"/>
              </a:solidFill>
              <a:latin typeface="Calibri"/>
              <a:cs typeface="+mn-cs"/>
            </a:endParaRPr>
          </a:p>
          <a:p>
            <a:pPr marL="1127125" lvl="2" indent="-325438" eaLnBrk="0" hangingPunct="0">
              <a:spcBef>
                <a:spcPct val="20000"/>
              </a:spcBef>
              <a:buClr>
                <a:srgbClr val="C0504D"/>
              </a:buClr>
              <a:buSzPct val="60000"/>
              <a:buFont typeface="Wingdings" pitchFamily="2" charset="2"/>
              <a:buChar char="q"/>
              <a:defRPr/>
            </a:pPr>
            <a:endParaRPr lang="en-US" sz="1400" kern="0" dirty="0" smtClean="0">
              <a:solidFill>
                <a:prstClr val="black"/>
              </a:solidFill>
              <a:latin typeface="Calibri"/>
              <a:cs typeface="+mn-cs"/>
            </a:endParaRPr>
          </a:p>
          <a:p>
            <a:pPr marL="1127125" lvl="2" indent="-325438" eaLnBrk="0" hangingPunct="0">
              <a:spcBef>
                <a:spcPct val="20000"/>
              </a:spcBef>
              <a:buClr>
                <a:srgbClr val="C0504D"/>
              </a:buClr>
              <a:buSzPct val="60000"/>
              <a:buFont typeface="Wingdings" pitchFamily="2" charset="2"/>
              <a:buChar char="q"/>
              <a:defRPr/>
            </a:pPr>
            <a:endParaRPr lang="en-US" sz="1400"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sz="1400"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sz="1400" kern="0" dirty="0" smtClean="0">
              <a:solidFill>
                <a:prstClr val="black"/>
              </a:solidFill>
              <a:latin typeface="Calibri"/>
              <a:cs typeface="+mn-cs"/>
            </a:endParaRPr>
          </a:p>
          <a:p>
            <a:pPr marL="1127125" lvl="2" indent="-325438" eaLnBrk="0" hangingPunct="0">
              <a:spcBef>
                <a:spcPct val="20000"/>
              </a:spcBef>
              <a:buClr>
                <a:srgbClr val="C0504D"/>
              </a:buClr>
              <a:buSzPct val="60000"/>
              <a:buFont typeface="Wingdings" pitchFamily="2" charset="2"/>
              <a:buChar char="q"/>
              <a:defRPr/>
            </a:pPr>
            <a:endParaRPr lang="en-US" sz="1200" kern="0" dirty="0" smtClean="0">
              <a:solidFill>
                <a:prstClr val="black"/>
              </a:solidFill>
              <a:latin typeface="Calibri"/>
              <a:cs typeface="+mn-cs"/>
            </a:endParaRPr>
          </a:p>
          <a:p>
            <a:pPr marL="669925" lvl="1" indent="-325438" eaLnBrk="0" hangingPunct="0">
              <a:spcBef>
                <a:spcPct val="20000"/>
              </a:spcBef>
              <a:buClr>
                <a:srgbClr val="C0504D"/>
              </a:buClr>
              <a:buSzPct val="60000"/>
              <a:defRPr/>
            </a:pPr>
            <a:endParaRPr lang="en-US" sz="1200" kern="0" dirty="0" smtClean="0">
              <a:solidFill>
                <a:prstClr val="black"/>
              </a:solidFill>
              <a:latin typeface="Calibri"/>
              <a:cs typeface="+mn-cs"/>
            </a:endParaRPr>
          </a:p>
          <a:p>
            <a:pPr marL="1127125" lvl="2" indent="-325438" eaLnBrk="0" hangingPunct="0">
              <a:spcBef>
                <a:spcPct val="20000"/>
              </a:spcBef>
              <a:buClr>
                <a:srgbClr val="C0504D"/>
              </a:buClr>
              <a:buSzPct val="60000"/>
              <a:buFont typeface="Wingdings" pitchFamily="2" charset="2"/>
              <a:buChar char="q"/>
              <a:defRPr/>
            </a:pPr>
            <a:endParaRPr lang="en-US" sz="1200"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sz="1200" kern="0" dirty="0" smtClean="0">
              <a:solidFill>
                <a:prstClr val="black"/>
              </a:solidFill>
              <a:latin typeface="Calibri"/>
              <a:cs typeface="+mn-cs"/>
            </a:endParaRPr>
          </a:p>
          <a:p>
            <a:pPr marL="1584325" lvl="3" indent="-325438" eaLnBrk="0" hangingPunct="0">
              <a:spcBef>
                <a:spcPct val="20000"/>
              </a:spcBef>
              <a:buClr>
                <a:srgbClr val="C0504D"/>
              </a:buClr>
              <a:buSzPct val="60000"/>
              <a:buFont typeface="Wingdings" pitchFamily="2" charset="2"/>
              <a:buChar char="q"/>
              <a:defRPr/>
            </a:pPr>
            <a:endParaRPr lang="en-US" sz="1200"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sz="1400"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sz="1400"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sz="1400"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sz="1400"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sz="1400"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sz="1400"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sz="1400" kern="0" dirty="0" smtClean="0">
              <a:solidFill>
                <a:prstClr val="black"/>
              </a:solidFill>
              <a:latin typeface="Calibri"/>
              <a:cs typeface="+mn-cs"/>
            </a:endParaRPr>
          </a:p>
          <a:p>
            <a:pPr marL="342900" indent="-342900" eaLnBrk="0" hangingPunct="0">
              <a:spcBef>
                <a:spcPct val="20000"/>
              </a:spcBef>
              <a:buClr>
                <a:srgbClr val="4F81BD"/>
              </a:buClr>
              <a:buSzPct val="65000"/>
              <a:buFont typeface="Wingdings" pitchFamily="2" charset="2"/>
              <a:buChar char="n"/>
              <a:defRPr/>
            </a:pPr>
            <a:endParaRPr lang="en-US" sz="1600"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sz="1400" kern="0" dirty="0" smtClean="0">
              <a:solidFill>
                <a:prstClr val="black"/>
              </a:solidFill>
              <a:latin typeface="Calibri"/>
              <a:cs typeface="+mn-cs"/>
            </a:endParaRPr>
          </a:p>
          <a:p>
            <a:pPr marL="342900" indent="-342900" eaLnBrk="0" hangingPunct="0">
              <a:spcBef>
                <a:spcPct val="20000"/>
              </a:spcBef>
              <a:buClr>
                <a:srgbClr val="4F81BD"/>
              </a:buClr>
              <a:buSzPct val="65000"/>
              <a:buFont typeface="Wingdings" pitchFamily="2" charset="2"/>
              <a:buChar char="n"/>
              <a:defRPr/>
            </a:pPr>
            <a:endParaRPr lang="en-US" sz="1600" kern="0" dirty="0" smtClean="0">
              <a:solidFill>
                <a:prstClr val="black"/>
              </a:solidFill>
              <a:latin typeface="Calibri"/>
              <a:cs typeface="+mn-cs"/>
            </a:endParaRPr>
          </a:p>
          <a:p>
            <a:pPr marL="342900" indent="-342900" eaLnBrk="0" hangingPunct="0">
              <a:spcBef>
                <a:spcPct val="20000"/>
              </a:spcBef>
              <a:buClr>
                <a:srgbClr val="4F81BD"/>
              </a:buClr>
              <a:buSzPct val="65000"/>
              <a:buFont typeface="Wingdings" pitchFamily="2" charset="2"/>
              <a:buChar char="n"/>
              <a:defRPr/>
            </a:pPr>
            <a:endParaRPr lang="en-US" sz="1600" kern="0" dirty="0" smtClean="0">
              <a:solidFill>
                <a:prstClr val="black"/>
              </a:solidFill>
              <a:latin typeface="Calibri"/>
              <a:cs typeface="+mn-cs"/>
            </a:endParaRPr>
          </a:p>
          <a:p>
            <a:pPr marL="231775" lvl="1" indent="-231775">
              <a:lnSpc>
                <a:spcPct val="80000"/>
              </a:lnSpc>
              <a:spcBef>
                <a:spcPct val="100000"/>
              </a:spcBef>
              <a:buClr>
                <a:srgbClr val="C0504D"/>
              </a:buClr>
              <a:buSzPct val="80000"/>
              <a:buFont typeface="Verdana" pitchFamily="34" charset="0"/>
              <a:buChar char="●"/>
              <a:defRPr/>
            </a:pPr>
            <a:endParaRPr lang="en-US" sz="1100" kern="0" dirty="0" smtClean="0">
              <a:solidFill>
                <a:prstClr val="black"/>
              </a:solidFill>
              <a:latin typeface="Calibri"/>
              <a:cs typeface="+mn-cs"/>
            </a:endParaRPr>
          </a:p>
          <a:p>
            <a:pPr marL="231775" lvl="1" indent="-231775">
              <a:lnSpc>
                <a:spcPct val="80000"/>
              </a:lnSpc>
              <a:spcBef>
                <a:spcPct val="100000"/>
              </a:spcBef>
              <a:buClr>
                <a:srgbClr val="C0504D"/>
              </a:buClr>
              <a:buSzPct val="80000"/>
              <a:buFont typeface="Verdana" pitchFamily="34" charset="0"/>
              <a:buChar char="●"/>
              <a:defRPr/>
            </a:pPr>
            <a:endParaRPr lang="en-US" sz="1100" kern="0" dirty="0" smtClean="0">
              <a:solidFill>
                <a:prstClr val="black"/>
              </a:solidFill>
              <a:latin typeface="Calibri"/>
              <a:cs typeface="+mn-cs"/>
            </a:endParaRPr>
          </a:p>
          <a:p>
            <a:pPr marL="231775" lvl="1" indent="-231775">
              <a:lnSpc>
                <a:spcPct val="80000"/>
              </a:lnSpc>
              <a:spcBef>
                <a:spcPct val="100000"/>
              </a:spcBef>
              <a:buClr>
                <a:srgbClr val="C0504D"/>
              </a:buClr>
              <a:buSzPct val="80000"/>
              <a:buFont typeface="Arial" charset="0"/>
              <a:buNone/>
              <a:defRPr/>
            </a:pPr>
            <a:endParaRPr lang="en-US" sz="1100" kern="0" dirty="0" smtClean="0">
              <a:solidFill>
                <a:prstClr val="black"/>
              </a:solidFill>
              <a:latin typeface="Calibri"/>
              <a:cs typeface="+mn-cs"/>
            </a:endParaRPr>
          </a:p>
          <a:p>
            <a:pPr marL="342900" indent="-342900">
              <a:lnSpc>
                <a:spcPct val="80000"/>
              </a:lnSpc>
              <a:spcBef>
                <a:spcPct val="20000"/>
              </a:spcBef>
              <a:buClr>
                <a:srgbClr val="4F81BD"/>
              </a:buClr>
              <a:buSzPct val="65000"/>
              <a:buFont typeface="Wingdings" pitchFamily="2" charset="2"/>
              <a:buNone/>
              <a:defRPr/>
            </a:pPr>
            <a:endParaRPr lang="en-US" sz="1600" kern="0" dirty="0">
              <a:solidFill>
                <a:prstClr val="black"/>
              </a:solidFill>
              <a:latin typeface="Calibri"/>
              <a:cs typeface="+mn-cs"/>
            </a:endParaRPr>
          </a:p>
        </p:txBody>
      </p:sp>
    </p:spTree>
    <p:extLst>
      <p:ext uri="{BB962C8B-B14F-4D97-AF65-F5344CB8AC3E}">
        <p14:creationId xmlns:p14="http://schemas.microsoft.com/office/powerpoint/2010/main" val="2689529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85800" y="473879"/>
            <a:ext cx="8547454" cy="838200"/>
          </a:xfrm>
        </p:spPr>
        <p:txBody>
          <a:bodyPr>
            <a:noAutofit/>
          </a:bodyPr>
          <a:lstStyle/>
          <a:p>
            <a:pPr algn="ctr" fontAlgn="base">
              <a:spcAft>
                <a:spcPct val="0"/>
              </a:spcAft>
              <a:defRPr/>
            </a:pPr>
            <a:r>
              <a:rPr lang="en-US" sz="2800" dirty="0">
                <a:solidFill>
                  <a:srgbClr val="002060"/>
                </a:solidFill>
              </a:rPr>
              <a:t>FY 2015 Financial Projections</a:t>
            </a:r>
            <a:br>
              <a:rPr lang="en-US" sz="2800" dirty="0">
                <a:solidFill>
                  <a:srgbClr val="002060"/>
                </a:solidFill>
              </a:rPr>
            </a:br>
            <a:r>
              <a:rPr lang="en-US" sz="2800" dirty="0">
                <a:solidFill>
                  <a:srgbClr val="002060"/>
                </a:solidFill>
              </a:rPr>
              <a:t>Comparison to Initial (Jan. 2011) Projections </a:t>
            </a:r>
          </a:p>
        </p:txBody>
      </p:sp>
      <p:graphicFrame>
        <p:nvGraphicFramePr>
          <p:cNvPr id="10" name="Object 8"/>
          <p:cNvGraphicFramePr>
            <a:graphicFrameLocks noGrp="1" noChangeAspect="1"/>
          </p:cNvGraphicFramePr>
          <p:nvPr>
            <p:ph type="chart" idx="1"/>
            <p:extLst>
              <p:ext uri="{D42A27DB-BD31-4B8C-83A1-F6EECF244321}">
                <p14:modId xmlns:p14="http://schemas.microsoft.com/office/powerpoint/2010/main" val="3584117475"/>
              </p:ext>
            </p:extLst>
          </p:nvPr>
        </p:nvGraphicFramePr>
        <p:xfrm>
          <a:off x="189193" y="1143000"/>
          <a:ext cx="8702964" cy="506513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23967"/>
            <a:ext cx="6553200" cy="553998"/>
          </a:xfrm>
          <a:prstGeom prst="rect">
            <a:avLst/>
          </a:prstGeom>
          <a:noFill/>
        </p:spPr>
        <p:txBody>
          <a:bodyPr wrap="square" rtlCol="0">
            <a:spAutoFit/>
          </a:bodyPr>
          <a:lstStyle/>
          <a:p>
            <a:pPr marL="171450" indent="-171450" eaLnBrk="0" hangingPunct="0">
              <a:buFont typeface="Arial" panose="020B0604020202020204" pitchFamily="34" charset="0"/>
              <a:buChar char="•"/>
            </a:pPr>
            <a:r>
              <a:rPr lang="en-US" sz="1000" dirty="0" smtClean="0">
                <a:solidFill>
                  <a:prstClr val="black"/>
                </a:solidFill>
                <a:latin typeface="Arial" charset="0"/>
                <a:cs typeface="+mn-cs"/>
              </a:rPr>
              <a:t>  </a:t>
            </a:r>
            <a:r>
              <a:rPr lang="en-US" sz="1000" dirty="0" smtClean="0">
                <a:solidFill>
                  <a:prstClr val="black"/>
                </a:solidFill>
              </a:rPr>
              <a:t>Baseline </a:t>
            </a:r>
            <a:r>
              <a:rPr lang="en-US" sz="1000" dirty="0">
                <a:solidFill>
                  <a:prstClr val="black"/>
                </a:solidFill>
              </a:rPr>
              <a:t>is for State Operating Funds spending. Internal estimates as of January 2011. </a:t>
            </a:r>
          </a:p>
          <a:p>
            <a:pPr marL="171450" indent="-171450" eaLnBrk="0" hangingPunct="0">
              <a:buClr>
                <a:prstClr val="black"/>
              </a:buClr>
              <a:buFont typeface="Arial" panose="020B0604020202020204" pitchFamily="34" charset="0"/>
              <a:buChar char="•"/>
            </a:pPr>
            <a:r>
              <a:rPr lang="en-US" sz="1000" dirty="0" smtClean="0">
                <a:solidFill>
                  <a:prstClr val="black"/>
                </a:solidFill>
              </a:rPr>
              <a:t> Available </a:t>
            </a:r>
            <a:r>
              <a:rPr lang="en-US" sz="1000" dirty="0">
                <a:solidFill>
                  <a:prstClr val="black"/>
                </a:solidFill>
              </a:rPr>
              <a:t>resources include tax receipts, miscellaneous receipts, and net financing sources from other funds. </a:t>
            </a:r>
            <a:r>
              <a:rPr lang="en-US" sz="1000" dirty="0" smtClean="0">
                <a:solidFill>
                  <a:prstClr val="black"/>
                </a:solidFill>
              </a:rPr>
              <a:t>  </a:t>
            </a:r>
            <a:br>
              <a:rPr lang="en-US" sz="1000" dirty="0" smtClean="0">
                <a:solidFill>
                  <a:prstClr val="black"/>
                </a:solidFill>
              </a:rPr>
            </a:br>
            <a:r>
              <a:rPr lang="en-US" sz="1000" dirty="0" smtClean="0">
                <a:solidFill>
                  <a:prstClr val="black"/>
                </a:solidFill>
              </a:rPr>
              <a:t> Excludes </a:t>
            </a:r>
            <a:r>
              <a:rPr lang="en-US" sz="1000" dirty="0">
                <a:solidFill>
                  <a:prstClr val="black"/>
                </a:solidFill>
              </a:rPr>
              <a:t>designated fund balances.</a:t>
            </a:r>
          </a:p>
        </p:txBody>
      </p:sp>
      <p:sp>
        <p:nvSpPr>
          <p:cNvPr id="6" name="TextBox 7"/>
          <p:cNvSpPr txBox="1"/>
          <p:nvPr/>
        </p:nvSpPr>
        <p:spPr>
          <a:xfrm rot="5400000" flipH="1" flipV="1">
            <a:off x="-897894" y="3481001"/>
            <a:ext cx="22098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r>
              <a:rPr lang="en-US" sz="1200" dirty="0" smtClean="0">
                <a:solidFill>
                  <a:prstClr val="black"/>
                </a:solidFill>
                <a:latin typeface="Arial" panose="020B0604020202020204" pitchFamily="34" charset="0"/>
                <a:cs typeface="Arial" panose="020B0604020202020204" pitchFamily="34" charset="0"/>
              </a:rPr>
              <a:t>(millions of dollars)</a:t>
            </a:r>
            <a:endParaRPr lang="en-US" sz="1200" dirty="0">
              <a:solidFill>
                <a:prstClr val="black"/>
              </a:solidFill>
              <a:latin typeface="Arial" panose="020B0604020202020204" pitchFamily="34" charset="0"/>
              <a:cs typeface="Arial" panose="020B0604020202020204" pitchFamily="34" charset="0"/>
            </a:endParaRPr>
          </a:p>
        </p:txBody>
      </p:sp>
      <p:sp>
        <p:nvSpPr>
          <p:cNvPr id="7" name="Slide Number Placeholder 3"/>
          <p:cNvSpPr txBox="1">
            <a:spLocks/>
          </p:cNvSpPr>
          <p:nvPr/>
        </p:nvSpPr>
        <p:spPr>
          <a:xfrm>
            <a:off x="6858000" y="117474"/>
            <a:ext cx="2133600" cy="365125"/>
          </a:xfrm>
          <a:prstGeom prst="rect">
            <a:avLst/>
          </a:prstGeom>
        </p:spPr>
        <p:txBody>
          <a:bodyPr/>
          <a:lstStyle>
            <a:defPPr>
              <a:defRPr lang="en-US"/>
            </a:defPPr>
            <a:lvl1pPr marL="0" algn="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C52816-0948-400A-BE45-F506982998F0}" type="slidenum">
              <a:rPr lang="en-US" smtClean="0">
                <a:solidFill>
                  <a:prstClr val="white"/>
                </a:solidFill>
              </a:rPr>
              <a:pPr/>
              <a:t>45</a:t>
            </a:fld>
            <a:endParaRPr lang="en-US" dirty="0">
              <a:solidFill>
                <a:prstClr val="white"/>
              </a:solidFill>
            </a:endParaRPr>
          </a:p>
        </p:txBody>
      </p:sp>
    </p:spTree>
    <p:extLst>
      <p:ext uri="{BB962C8B-B14F-4D97-AF65-F5344CB8AC3E}">
        <p14:creationId xmlns:p14="http://schemas.microsoft.com/office/powerpoint/2010/main" val="6194355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482599"/>
            <a:ext cx="9312225" cy="769441"/>
          </a:xfrm>
          <a:prstGeom prst="rect">
            <a:avLst/>
          </a:prstGeom>
          <a:noFill/>
        </p:spPr>
        <p:txBody>
          <a:bodyPr wrap="square" rtlCol="0">
            <a:spAutoFit/>
          </a:bodyPr>
          <a:lstStyle/>
          <a:p>
            <a:pPr algn="ctr">
              <a:defRPr/>
            </a:pPr>
            <a:r>
              <a:rPr lang="en-US" sz="2800" b="1" dirty="0">
                <a:solidFill>
                  <a:srgbClr val="002060"/>
                </a:solidFill>
              </a:rPr>
              <a:t>Average Daily Balances Have Improved Since 2010</a:t>
            </a:r>
          </a:p>
          <a:p>
            <a:pPr algn="ctr" eaLnBrk="0" hangingPunct="0"/>
            <a:r>
              <a:rPr lang="en-US" sz="1600" b="1" dirty="0">
                <a:solidFill>
                  <a:srgbClr val="002060"/>
                </a:solidFill>
              </a:rPr>
              <a:t> (millions of dollars)</a:t>
            </a:r>
          </a:p>
        </p:txBody>
      </p:sp>
      <p:sp>
        <p:nvSpPr>
          <p:cNvPr id="4" name="TextBox 3"/>
          <p:cNvSpPr txBox="1"/>
          <p:nvPr/>
        </p:nvSpPr>
        <p:spPr>
          <a:xfrm>
            <a:off x="847166" y="6237716"/>
            <a:ext cx="6781800" cy="400110"/>
          </a:xfrm>
          <a:prstGeom prst="rect">
            <a:avLst/>
          </a:prstGeom>
          <a:noFill/>
        </p:spPr>
        <p:txBody>
          <a:bodyPr wrap="square" rtlCol="0">
            <a:spAutoFit/>
          </a:bodyPr>
          <a:lstStyle/>
          <a:p>
            <a:pPr eaLnBrk="0" hangingPunct="0"/>
            <a:r>
              <a:rPr lang="en-US" sz="1000" dirty="0" smtClean="0">
                <a:solidFill>
                  <a:prstClr val="black"/>
                </a:solidFill>
              </a:rPr>
              <a:t>FY 2010 reflects </a:t>
            </a:r>
            <a:r>
              <a:rPr lang="en-US" sz="1000" dirty="0">
                <a:solidFill>
                  <a:prstClr val="black"/>
                </a:solidFill>
              </a:rPr>
              <a:t>daily balance activity from June 1, 2009 through March 31, 2010</a:t>
            </a:r>
            <a:r>
              <a:rPr lang="en-US" sz="1000" dirty="0" smtClean="0">
                <a:solidFill>
                  <a:prstClr val="black"/>
                </a:solidFill>
              </a:rPr>
              <a:t>.</a:t>
            </a:r>
          </a:p>
          <a:p>
            <a:pPr eaLnBrk="0" hangingPunct="0"/>
            <a:r>
              <a:rPr lang="en-US" sz="1000" dirty="0" smtClean="0">
                <a:solidFill>
                  <a:prstClr val="black"/>
                </a:solidFill>
              </a:rPr>
              <a:t>FY 2015 monetary settlement resources are reserved for infrastructure projects and other one-time costs.</a:t>
            </a:r>
            <a:endParaRPr lang="en-US" sz="1000" dirty="0">
              <a:solidFill>
                <a:prstClr val="black"/>
              </a:solidFill>
            </a:endParaRPr>
          </a:p>
        </p:txBody>
      </p:sp>
      <p:sp>
        <p:nvSpPr>
          <p:cNvPr id="7" name="Slide Number Placeholder 4"/>
          <p:cNvSpPr>
            <a:spLocks noGrp="1"/>
          </p:cNvSpPr>
          <p:nvPr>
            <p:ph type="sldNum" sz="quarter" idx="4"/>
          </p:nvPr>
        </p:nvSpPr>
        <p:spPr>
          <a:xfrm>
            <a:off x="8061036" y="6528816"/>
            <a:ext cx="1066800" cy="329184"/>
          </a:xfrm>
        </p:spPr>
        <p:txBody>
          <a:bodyPr/>
          <a:lstStyle/>
          <a:p>
            <a:pPr>
              <a:defRPr/>
            </a:pPr>
            <a:fld id="{6B317B05-901F-4693-9554-92362A4002C1}" type="slidenum">
              <a:rPr lang="en-US" altLang="en-US" smtClean="0">
                <a:solidFill>
                  <a:prstClr val="white"/>
                </a:solidFill>
              </a:rPr>
              <a:pPr>
                <a:defRPr/>
              </a:pPr>
              <a:t>46</a:t>
            </a:fld>
            <a:endParaRPr lang="en-US" altLang="en-US" dirty="0">
              <a:solidFill>
                <a:prstClr val="white"/>
              </a:solidFill>
            </a:endParaRPr>
          </a:p>
        </p:txBody>
      </p:sp>
      <p:graphicFrame>
        <p:nvGraphicFramePr>
          <p:cNvPr id="10" name="Chart 9"/>
          <p:cNvGraphicFramePr/>
          <p:nvPr>
            <p:extLst>
              <p:ext uri="{D42A27DB-BD31-4B8C-83A1-F6EECF244321}">
                <p14:modId xmlns:p14="http://schemas.microsoft.com/office/powerpoint/2010/main" val="3991264564"/>
              </p:ext>
            </p:extLst>
          </p:nvPr>
        </p:nvGraphicFramePr>
        <p:xfrm>
          <a:off x="228600" y="1360916"/>
          <a:ext cx="8534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3"/>
          <p:cNvSpPr txBox="1">
            <a:spLocks/>
          </p:cNvSpPr>
          <p:nvPr/>
        </p:nvSpPr>
        <p:spPr>
          <a:xfrm>
            <a:off x="6858000" y="117474"/>
            <a:ext cx="2133600" cy="365125"/>
          </a:xfrm>
          <a:prstGeom prst="rect">
            <a:avLst/>
          </a:prstGeom>
        </p:spPr>
        <p:txBody>
          <a:bodyPr/>
          <a:lstStyle>
            <a:defPPr>
              <a:defRPr lang="en-US"/>
            </a:defPPr>
            <a:lvl1pPr marL="0" algn="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C52816-0948-400A-BE45-F506982998F0}" type="slidenum">
              <a:rPr lang="en-US" smtClean="0">
                <a:solidFill>
                  <a:prstClr val="white"/>
                </a:solidFill>
              </a:rPr>
              <a:pPr/>
              <a:t>46</a:t>
            </a:fld>
            <a:endParaRPr lang="en-US" dirty="0">
              <a:solidFill>
                <a:prstClr val="white"/>
              </a:solidFill>
            </a:endParaRPr>
          </a:p>
        </p:txBody>
      </p:sp>
    </p:spTree>
    <p:extLst>
      <p:ext uri="{BB962C8B-B14F-4D97-AF65-F5344CB8AC3E}">
        <p14:creationId xmlns:p14="http://schemas.microsoft.com/office/powerpoint/2010/main" val="20175976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D09D91E-BC49-435E-AFAF-EEF868CB1D5E}" type="slidenum">
              <a:rPr lang="en-US" altLang="en-US" smtClean="0">
                <a:solidFill>
                  <a:prstClr val="white"/>
                </a:solidFill>
              </a:rPr>
              <a:pPr>
                <a:defRPr/>
              </a:pPr>
              <a:t>47</a:t>
            </a:fld>
            <a:endParaRPr lang="en-US" altLang="en-US" dirty="0">
              <a:solidFill>
                <a:prstClr val="white"/>
              </a:solidFill>
            </a:endParaRPr>
          </a:p>
        </p:txBody>
      </p:sp>
      <p:sp>
        <p:nvSpPr>
          <p:cNvPr id="3" name="Rectangle 2"/>
          <p:cNvSpPr txBox="1">
            <a:spLocks noChangeArrowheads="1"/>
          </p:cNvSpPr>
          <p:nvPr/>
        </p:nvSpPr>
        <p:spPr>
          <a:xfrm>
            <a:off x="762000" y="457200"/>
            <a:ext cx="7924800" cy="1066800"/>
          </a:xfrm>
          <a:prstGeom prst="rect">
            <a:avLst/>
          </a:prstGeom>
        </p:spPr>
        <p:txBody>
          <a:bodyPr/>
          <a:lstStyle/>
          <a:p>
            <a:pPr algn="ctr">
              <a:defRPr/>
            </a:pPr>
            <a:r>
              <a:rPr lang="en-US" sz="2800" b="1" dirty="0">
                <a:solidFill>
                  <a:srgbClr val="002060"/>
                </a:solidFill>
              </a:rPr>
              <a:t>FY 2016 Budget Achieved Goals:</a:t>
            </a:r>
          </a:p>
          <a:p>
            <a:pPr>
              <a:defRPr/>
            </a:pPr>
            <a:endParaRPr lang="en-US" sz="3600" b="1" dirty="0">
              <a:solidFill>
                <a:srgbClr val="002060"/>
              </a:solidFill>
            </a:endParaRPr>
          </a:p>
        </p:txBody>
      </p:sp>
      <p:sp>
        <p:nvSpPr>
          <p:cNvPr id="4" name="Rectangle 3"/>
          <p:cNvSpPr txBox="1">
            <a:spLocks noChangeArrowheads="1"/>
          </p:cNvSpPr>
          <p:nvPr/>
        </p:nvSpPr>
        <p:spPr>
          <a:xfrm>
            <a:off x="116242" y="1143000"/>
            <a:ext cx="8839200" cy="5334000"/>
          </a:xfrm>
          <a:prstGeom prst="rect">
            <a:avLst/>
          </a:prstGeom>
        </p:spPr>
        <p:txBody>
          <a:bodyPr/>
          <a:lstStyle/>
          <a:p>
            <a:pPr marL="1145286" lvl="2" indent="-285750" eaLnBrk="0" hangingPunct="0">
              <a:spcBef>
                <a:spcPts val="550"/>
              </a:spcBef>
              <a:buFont typeface="Arial" panose="020B0604020202020204" pitchFamily="34" charset="0"/>
              <a:buChar char="•"/>
              <a:defRPr/>
            </a:pPr>
            <a:r>
              <a:rPr lang="en-US" sz="1600" kern="0" dirty="0" smtClean="0">
                <a:solidFill>
                  <a:prstClr val="black"/>
                </a:solidFill>
              </a:rPr>
              <a:t>Included </a:t>
            </a:r>
            <a:r>
              <a:rPr lang="en-US" sz="1600" kern="0" dirty="0">
                <a:solidFill>
                  <a:prstClr val="black"/>
                </a:solidFill>
              </a:rPr>
              <a:t>a $</a:t>
            </a:r>
            <a:r>
              <a:rPr lang="en-US" sz="1600" kern="0" dirty="0" smtClean="0">
                <a:solidFill>
                  <a:prstClr val="black"/>
                </a:solidFill>
              </a:rPr>
              <a:t>316 </a:t>
            </a:r>
            <a:r>
              <a:rPr lang="en-US" sz="1600" kern="0" dirty="0">
                <a:solidFill>
                  <a:prstClr val="black"/>
                </a:solidFill>
              </a:rPr>
              <a:t>million deposit in FY 2015 to the State’s rainy day </a:t>
            </a:r>
            <a:r>
              <a:rPr lang="en-US" sz="1600" kern="0" dirty="0" smtClean="0">
                <a:solidFill>
                  <a:prstClr val="black"/>
                </a:solidFill>
              </a:rPr>
              <a:t>reserves, the maximum amount allowable under the deposit calculations at that time.</a:t>
            </a:r>
          </a:p>
          <a:p>
            <a:pPr marL="1145286" lvl="2" indent="-285750" eaLnBrk="0" hangingPunct="0">
              <a:spcBef>
                <a:spcPts val="550"/>
              </a:spcBef>
              <a:buFont typeface="Arial" panose="020B0604020202020204" pitchFamily="34" charset="0"/>
              <a:buChar char="•"/>
              <a:defRPr/>
            </a:pPr>
            <a:r>
              <a:rPr lang="en-US" sz="1600" kern="0" dirty="0" smtClean="0">
                <a:solidFill>
                  <a:prstClr val="black"/>
                </a:solidFill>
              </a:rPr>
              <a:t>Increased </a:t>
            </a:r>
            <a:r>
              <a:rPr lang="en-US" sz="1600" kern="0" dirty="0">
                <a:solidFill>
                  <a:prstClr val="black"/>
                </a:solidFill>
              </a:rPr>
              <a:t>the allowable </a:t>
            </a:r>
            <a:r>
              <a:rPr lang="en-US" sz="1600" kern="0" dirty="0" smtClean="0">
                <a:solidFill>
                  <a:prstClr val="black"/>
                </a:solidFill>
              </a:rPr>
              <a:t>rainy day reserve fund balance </a:t>
            </a:r>
            <a:r>
              <a:rPr lang="en-US" sz="1600" kern="0" dirty="0">
                <a:solidFill>
                  <a:prstClr val="black"/>
                </a:solidFill>
              </a:rPr>
              <a:t>and </a:t>
            </a:r>
            <a:r>
              <a:rPr lang="en-US" sz="1600" kern="0" dirty="0" smtClean="0">
                <a:solidFill>
                  <a:prstClr val="black"/>
                </a:solidFill>
              </a:rPr>
              <a:t>annual deposits </a:t>
            </a:r>
            <a:r>
              <a:rPr lang="en-US" sz="1600" kern="0" dirty="0">
                <a:solidFill>
                  <a:prstClr val="black"/>
                </a:solidFill>
              </a:rPr>
              <a:t>to permit reserves to grow up to 7</a:t>
            </a:r>
            <a:r>
              <a:rPr lang="en-US" sz="1600" kern="0" dirty="0" smtClean="0">
                <a:solidFill>
                  <a:prstClr val="black"/>
                </a:solidFill>
              </a:rPr>
              <a:t> </a:t>
            </a:r>
            <a:r>
              <a:rPr lang="en-US" sz="1600" kern="0" dirty="0">
                <a:solidFill>
                  <a:prstClr val="black"/>
                </a:solidFill>
              </a:rPr>
              <a:t>percent of General Fund </a:t>
            </a:r>
            <a:r>
              <a:rPr lang="en-US" sz="1600" kern="0" dirty="0" smtClean="0">
                <a:solidFill>
                  <a:prstClr val="black"/>
                </a:solidFill>
              </a:rPr>
              <a:t>spending.</a:t>
            </a:r>
          </a:p>
          <a:p>
            <a:pPr marL="1145286" lvl="2" indent="-285750" eaLnBrk="0" hangingPunct="0">
              <a:spcBef>
                <a:spcPts val="550"/>
              </a:spcBef>
              <a:buFont typeface="Arial" panose="020B0604020202020204" pitchFamily="34" charset="0"/>
              <a:buChar char="•"/>
              <a:defRPr/>
            </a:pPr>
            <a:r>
              <a:rPr lang="en-US" sz="1600" kern="0" dirty="0" smtClean="0">
                <a:solidFill>
                  <a:prstClr val="black"/>
                </a:solidFill>
              </a:rPr>
              <a:t>Prudent use of </a:t>
            </a:r>
            <a:r>
              <a:rPr lang="en-US" sz="1600" kern="0" dirty="0">
                <a:solidFill>
                  <a:prstClr val="black"/>
                </a:solidFill>
              </a:rPr>
              <a:t>windfall from settlements with financial institutions for one-time investments in infrastructure and upstate revitalization, </a:t>
            </a:r>
            <a:r>
              <a:rPr lang="en-US" sz="1600" kern="0" dirty="0" smtClean="0">
                <a:solidFill>
                  <a:prstClr val="black"/>
                </a:solidFill>
              </a:rPr>
              <a:t>a </a:t>
            </a:r>
            <a:r>
              <a:rPr lang="en-US" sz="1600" kern="0" dirty="0">
                <a:solidFill>
                  <a:prstClr val="black"/>
                </a:solidFill>
              </a:rPr>
              <a:t>reserve for risks (Federal OPWDD disallowance</a:t>
            </a:r>
            <a:r>
              <a:rPr lang="en-US" sz="1600" kern="0" dirty="0" smtClean="0">
                <a:solidFill>
                  <a:prstClr val="black"/>
                </a:solidFill>
              </a:rPr>
              <a:t>), limited operating purposes, and other resources yet to be allocated.</a:t>
            </a:r>
          </a:p>
          <a:p>
            <a:pPr marL="1145286" lvl="2" indent="-285750" eaLnBrk="0" hangingPunct="0">
              <a:spcBef>
                <a:spcPts val="550"/>
              </a:spcBef>
              <a:buFont typeface="Arial" panose="020B0604020202020204" pitchFamily="34" charset="0"/>
              <a:buChar char="•"/>
              <a:defRPr/>
            </a:pPr>
            <a:r>
              <a:rPr lang="en-US" sz="1600" kern="0" dirty="0" smtClean="0">
                <a:solidFill>
                  <a:prstClr val="black"/>
                </a:solidFill>
              </a:rPr>
              <a:t>Generally holds personal service and non-personal service spending flat. Workforce levels stable.</a:t>
            </a:r>
          </a:p>
          <a:p>
            <a:pPr marL="1145286" lvl="2" indent="-285750" eaLnBrk="0" hangingPunct="0">
              <a:spcBef>
                <a:spcPts val="550"/>
              </a:spcBef>
              <a:buFont typeface="Arial" panose="020B0604020202020204" pitchFamily="34" charset="0"/>
              <a:buChar char="•"/>
              <a:defRPr/>
            </a:pPr>
            <a:r>
              <a:rPr lang="en-US" sz="1600" kern="0" dirty="0" smtClean="0">
                <a:solidFill>
                  <a:prstClr val="black"/>
                </a:solidFill>
              </a:rPr>
              <a:t>Maintains cap to </a:t>
            </a:r>
            <a:r>
              <a:rPr lang="en-US" sz="1600" kern="0" dirty="0">
                <a:solidFill>
                  <a:prstClr val="black"/>
                </a:solidFill>
              </a:rPr>
              <a:t>the </a:t>
            </a:r>
            <a:r>
              <a:rPr lang="en-US" sz="1600" kern="0" dirty="0" smtClean="0">
                <a:solidFill>
                  <a:prstClr val="black"/>
                </a:solidFill>
              </a:rPr>
              <a:t>long-term growth </a:t>
            </a:r>
            <a:r>
              <a:rPr lang="en-US" sz="1600" kern="0" dirty="0">
                <a:solidFill>
                  <a:prstClr val="black"/>
                </a:solidFill>
              </a:rPr>
              <a:t>in the largest areas of the budget – School Aid and </a:t>
            </a:r>
            <a:r>
              <a:rPr lang="en-US" sz="1600" kern="0" dirty="0" smtClean="0">
                <a:solidFill>
                  <a:prstClr val="black"/>
                </a:solidFill>
              </a:rPr>
              <a:t>Medicaid. </a:t>
            </a:r>
          </a:p>
          <a:p>
            <a:pPr marL="1145286" lvl="2" indent="-285750" eaLnBrk="0" hangingPunct="0">
              <a:spcBef>
                <a:spcPts val="550"/>
              </a:spcBef>
              <a:buFont typeface="Arial" panose="020B0604020202020204" pitchFamily="34" charset="0"/>
              <a:buChar char="•"/>
              <a:defRPr/>
            </a:pPr>
            <a:r>
              <a:rPr lang="en-US" sz="1600" kern="0" dirty="0" smtClean="0">
                <a:solidFill>
                  <a:prstClr val="black"/>
                </a:solidFill>
              </a:rPr>
              <a:t>Authorized </a:t>
            </a:r>
            <a:r>
              <a:rPr lang="en-US" sz="1600" kern="0" dirty="0">
                <a:solidFill>
                  <a:prstClr val="black"/>
                </a:solidFill>
              </a:rPr>
              <a:t>a </a:t>
            </a:r>
            <a:r>
              <a:rPr lang="en-US" sz="1600" kern="0" dirty="0" smtClean="0">
                <a:solidFill>
                  <a:prstClr val="black"/>
                </a:solidFill>
              </a:rPr>
              <a:t>new multi-year </a:t>
            </a:r>
            <a:r>
              <a:rPr lang="en-US" sz="1600" kern="0" dirty="0">
                <a:solidFill>
                  <a:prstClr val="black"/>
                </a:solidFill>
              </a:rPr>
              <a:t>property tax </a:t>
            </a:r>
            <a:r>
              <a:rPr lang="en-US" sz="1600" kern="0" dirty="0" smtClean="0">
                <a:solidFill>
                  <a:prstClr val="black"/>
                </a:solidFill>
              </a:rPr>
              <a:t>credit and extended an existing property tax relief program for New York City residents (qualified homeowners and renters) for an additional four years.</a:t>
            </a:r>
          </a:p>
          <a:p>
            <a:pPr marL="1145286" lvl="2" indent="-285750" eaLnBrk="0" hangingPunct="0">
              <a:spcBef>
                <a:spcPts val="550"/>
              </a:spcBef>
              <a:buFont typeface="Arial" panose="020B0604020202020204" pitchFamily="34" charset="0"/>
              <a:buChar char="•"/>
              <a:defRPr/>
            </a:pPr>
            <a:r>
              <a:rPr lang="en-US" sz="1600" kern="0" dirty="0" smtClean="0">
                <a:solidFill>
                  <a:prstClr val="black"/>
                </a:solidFill>
              </a:rPr>
              <a:t>Continued the phase-in of a business </a:t>
            </a:r>
            <a:r>
              <a:rPr lang="en-US" sz="1600" kern="0" dirty="0">
                <a:solidFill>
                  <a:prstClr val="black"/>
                </a:solidFill>
              </a:rPr>
              <a:t>tax reduction </a:t>
            </a:r>
            <a:r>
              <a:rPr lang="en-US" sz="1600" kern="0" dirty="0" smtClean="0">
                <a:solidFill>
                  <a:prstClr val="black"/>
                </a:solidFill>
              </a:rPr>
              <a:t>plan. </a:t>
            </a:r>
            <a:endParaRPr lang="en-US" sz="1600" kern="0" dirty="0">
              <a:solidFill>
                <a:prstClr val="black"/>
              </a:solidFill>
            </a:endParaRPr>
          </a:p>
          <a:p>
            <a:pPr marL="1145286" lvl="2" indent="-285750" eaLnBrk="0" hangingPunct="0">
              <a:spcBef>
                <a:spcPts val="550"/>
              </a:spcBef>
              <a:buFont typeface="Arial" panose="020B0604020202020204" pitchFamily="34" charset="0"/>
              <a:buChar char="•"/>
              <a:defRPr/>
            </a:pPr>
            <a:r>
              <a:rPr lang="en-US" sz="1600" kern="0" dirty="0" smtClean="0">
                <a:solidFill>
                  <a:prstClr val="black"/>
                </a:solidFill>
              </a:rPr>
              <a:t>Controls </a:t>
            </a:r>
            <a:r>
              <a:rPr lang="en-US" sz="1600" kern="0" dirty="0">
                <a:solidFill>
                  <a:prstClr val="black"/>
                </a:solidFill>
              </a:rPr>
              <a:t>and </a:t>
            </a:r>
            <a:r>
              <a:rPr lang="en-US" sz="1600" kern="0" dirty="0" smtClean="0">
                <a:solidFill>
                  <a:prstClr val="black"/>
                </a:solidFill>
              </a:rPr>
              <a:t>targets </a:t>
            </a:r>
            <a:r>
              <a:rPr lang="en-US" sz="1600" kern="0" dirty="0">
                <a:solidFill>
                  <a:prstClr val="black"/>
                </a:solidFill>
              </a:rPr>
              <a:t>new borrowing to keep debt service affordable and within the State’s debt limit</a:t>
            </a:r>
            <a:r>
              <a:rPr lang="en-US" sz="1600" kern="0" dirty="0" smtClean="0">
                <a:solidFill>
                  <a:prstClr val="black"/>
                </a:solidFill>
              </a:rPr>
              <a:t>. Reserves resources for debt management.</a:t>
            </a:r>
            <a:endParaRPr lang="en-US" sz="1600" dirty="0">
              <a:solidFill>
                <a:prstClr val="black"/>
              </a:solidFill>
              <a:latin typeface="Arial" charset="0"/>
              <a:cs typeface="+mn-cs"/>
            </a:endParaRPr>
          </a:p>
          <a:p>
            <a:pPr marL="669925" lvl="1" indent="-325438" eaLnBrk="0" hangingPunct="0">
              <a:spcBef>
                <a:spcPct val="20000"/>
              </a:spcBef>
              <a:buClr>
                <a:srgbClr val="C0504D"/>
              </a:buClr>
              <a:buSzPct val="60000"/>
              <a:buFont typeface="Wingdings" pitchFamily="2" charset="2"/>
              <a:buChar char="q"/>
              <a:defRPr/>
            </a:pPr>
            <a:endParaRPr lang="en-US" kern="0" dirty="0" smtClean="0">
              <a:solidFill>
                <a:prstClr val="black"/>
              </a:solidFill>
              <a:latin typeface="Calibri"/>
              <a:cs typeface="Times New Roman" pitchFamily="18" charset="0"/>
            </a:endParaRPr>
          </a:p>
          <a:p>
            <a:pPr marL="669925" lvl="1" indent="-325438" eaLnBrk="0" hangingPunct="0">
              <a:spcBef>
                <a:spcPct val="20000"/>
              </a:spcBef>
              <a:buClr>
                <a:srgbClr val="C0504D"/>
              </a:buClr>
              <a:buSzPct val="60000"/>
              <a:buFont typeface="Wingdings" pitchFamily="2" charset="2"/>
              <a:buChar char="q"/>
              <a:defRPr/>
            </a:pPr>
            <a:endParaRPr lang="en-US" kern="0" dirty="0" smtClean="0">
              <a:solidFill>
                <a:prstClr val="black"/>
              </a:solidFill>
              <a:latin typeface="Calibri"/>
              <a:cs typeface="Times New Roman" pitchFamily="18" charset="0"/>
            </a:endParaRPr>
          </a:p>
          <a:p>
            <a:pPr marL="669925" lvl="1" indent="-325438" eaLnBrk="0" hangingPunct="0">
              <a:spcBef>
                <a:spcPct val="20000"/>
              </a:spcBef>
              <a:buClr>
                <a:srgbClr val="4F81BD"/>
              </a:buClr>
              <a:buSzPct val="120000"/>
              <a:buFont typeface="Wingdings" pitchFamily="2" charset="2"/>
              <a:buChar char="§"/>
              <a:defRPr/>
            </a:pPr>
            <a:endParaRPr lang="en-US" kern="0" dirty="0" smtClean="0">
              <a:solidFill>
                <a:prstClr val="black"/>
              </a:solidFill>
              <a:latin typeface="Calibri"/>
              <a:cs typeface="Times New Roman" pitchFamily="18" charset="0"/>
            </a:endParaRPr>
          </a:p>
          <a:p>
            <a:pPr marL="669925" lvl="1" indent="-325438" eaLnBrk="0" hangingPunct="0">
              <a:spcBef>
                <a:spcPct val="20000"/>
              </a:spcBef>
              <a:buClr>
                <a:srgbClr val="C0504D"/>
              </a:buClr>
              <a:buSzPct val="60000"/>
              <a:buFont typeface="Wingdings" pitchFamily="2" charset="2"/>
              <a:buChar char="q"/>
              <a:defRPr/>
            </a:pPr>
            <a:endParaRPr lang="en-US" sz="1200" kern="0" dirty="0" smtClean="0">
              <a:solidFill>
                <a:prstClr val="black"/>
              </a:solidFill>
              <a:latin typeface="Times New Roman" pitchFamily="18" charset="0"/>
              <a:cs typeface="Times New Roman" pitchFamily="18" charset="0"/>
            </a:endParaRPr>
          </a:p>
          <a:p>
            <a:pPr marL="669925" lvl="1" indent="-325438" eaLnBrk="0" hangingPunct="0">
              <a:spcBef>
                <a:spcPct val="20000"/>
              </a:spcBef>
              <a:buClr>
                <a:srgbClr val="C0504D"/>
              </a:buClr>
              <a:buSzPct val="60000"/>
              <a:buFont typeface="Wingdings" pitchFamily="2" charset="2"/>
              <a:buChar char="q"/>
              <a:defRPr/>
            </a:pPr>
            <a:endParaRPr lang="en-US" sz="1200"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sz="1200"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sz="1200"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sz="1200" kern="0" dirty="0" smtClean="0">
              <a:solidFill>
                <a:prstClr val="black"/>
              </a:solidFill>
              <a:latin typeface="Calibri"/>
              <a:cs typeface="+mn-cs"/>
            </a:endParaRPr>
          </a:p>
          <a:p>
            <a:pPr marL="1127125" lvl="2" indent="-325438" eaLnBrk="0" hangingPunct="0">
              <a:spcBef>
                <a:spcPct val="20000"/>
              </a:spcBef>
              <a:buClr>
                <a:srgbClr val="C0504D"/>
              </a:buClr>
              <a:buSzPct val="60000"/>
              <a:buFont typeface="Wingdings" pitchFamily="2" charset="2"/>
              <a:buChar char="q"/>
              <a:defRPr/>
            </a:pPr>
            <a:endParaRPr lang="en-US" sz="1200" kern="0" dirty="0" smtClean="0">
              <a:solidFill>
                <a:prstClr val="black"/>
              </a:solidFill>
              <a:latin typeface="Calibri"/>
              <a:cs typeface="+mn-cs"/>
            </a:endParaRPr>
          </a:p>
          <a:p>
            <a:pPr marL="1127125" lvl="2" indent="-325438" eaLnBrk="0" hangingPunct="0">
              <a:spcBef>
                <a:spcPct val="20000"/>
              </a:spcBef>
              <a:buClr>
                <a:srgbClr val="C0504D"/>
              </a:buClr>
              <a:buSzPct val="60000"/>
              <a:buFont typeface="Wingdings" pitchFamily="2" charset="2"/>
              <a:buChar char="q"/>
              <a:defRPr/>
            </a:pPr>
            <a:endParaRPr lang="en-US" sz="1400" kern="0" dirty="0" smtClean="0">
              <a:solidFill>
                <a:prstClr val="black"/>
              </a:solidFill>
              <a:latin typeface="Calibri"/>
              <a:cs typeface="+mn-cs"/>
            </a:endParaRPr>
          </a:p>
          <a:p>
            <a:pPr marL="1127125" lvl="2" indent="-325438" eaLnBrk="0" hangingPunct="0">
              <a:spcBef>
                <a:spcPct val="20000"/>
              </a:spcBef>
              <a:buClr>
                <a:srgbClr val="C0504D"/>
              </a:buClr>
              <a:buSzPct val="60000"/>
              <a:buFont typeface="Wingdings" pitchFamily="2" charset="2"/>
              <a:buChar char="q"/>
              <a:defRPr/>
            </a:pPr>
            <a:endParaRPr lang="en-US" sz="1400"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sz="1400"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sz="1400" kern="0" dirty="0" smtClean="0">
              <a:solidFill>
                <a:prstClr val="black"/>
              </a:solidFill>
              <a:latin typeface="Calibri"/>
              <a:cs typeface="+mn-cs"/>
            </a:endParaRPr>
          </a:p>
          <a:p>
            <a:pPr marL="1127125" lvl="2" indent="-325438" eaLnBrk="0" hangingPunct="0">
              <a:spcBef>
                <a:spcPct val="20000"/>
              </a:spcBef>
              <a:buClr>
                <a:srgbClr val="C0504D"/>
              </a:buClr>
              <a:buSzPct val="60000"/>
              <a:buFont typeface="Wingdings" pitchFamily="2" charset="2"/>
              <a:buChar char="q"/>
              <a:defRPr/>
            </a:pPr>
            <a:endParaRPr lang="en-US" sz="1200" kern="0" dirty="0" smtClean="0">
              <a:solidFill>
                <a:prstClr val="black"/>
              </a:solidFill>
              <a:latin typeface="Calibri"/>
              <a:cs typeface="+mn-cs"/>
            </a:endParaRPr>
          </a:p>
          <a:p>
            <a:pPr marL="669925" lvl="1" indent="-325438" eaLnBrk="0" hangingPunct="0">
              <a:spcBef>
                <a:spcPct val="20000"/>
              </a:spcBef>
              <a:buClr>
                <a:srgbClr val="C0504D"/>
              </a:buClr>
              <a:buSzPct val="60000"/>
              <a:defRPr/>
            </a:pPr>
            <a:endParaRPr lang="en-US" sz="1200" kern="0" dirty="0" smtClean="0">
              <a:solidFill>
                <a:prstClr val="black"/>
              </a:solidFill>
              <a:latin typeface="Calibri"/>
              <a:cs typeface="+mn-cs"/>
            </a:endParaRPr>
          </a:p>
          <a:p>
            <a:pPr marL="1127125" lvl="2" indent="-325438" eaLnBrk="0" hangingPunct="0">
              <a:spcBef>
                <a:spcPct val="20000"/>
              </a:spcBef>
              <a:buClr>
                <a:srgbClr val="C0504D"/>
              </a:buClr>
              <a:buSzPct val="60000"/>
              <a:buFont typeface="Wingdings" pitchFamily="2" charset="2"/>
              <a:buChar char="q"/>
              <a:defRPr/>
            </a:pPr>
            <a:endParaRPr lang="en-US" sz="1200"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sz="1200" kern="0" dirty="0" smtClean="0">
              <a:solidFill>
                <a:prstClr val="black"/>
              </a:solidFill>
              <a:latin typeface="Calibri"/>
              <a:cs typeface="+mn-cs"/>
            </a:endParaRPr>
          </a:p>
          <a:p>
            <a:pPr marL="1584325" lvl="3" indent="-325438" eaLnBrk="0" hangingPunct="0">
              <a:spcBef>
                <a:spcPct val="20000"/>
              </a:spcBef>
              <a:buClr>
                <a:srgbClr val="C0504D"/>
              </a:buClr>
              <a:buSzPct val="60000"/>
              <a:buFont typeface="Wingdings" pitchFamily="2" charset="2"/>
              <a:buChar char="q"/>
              <a:defRPr/>
            </a:pPr>
            <a:endParaRPr lang="en-US" sz="1200"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sz="1400"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sz="1400"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sz="1400"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sz="1400"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sz="1400"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sz="1400"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sz="1400" kern="0" dirty="0" smtClean="0">
              <a:solidFill>
                <a:prstClr val="black"/>
              </a:solidFill>
              <a:latin typeface="Calibri"/>
              <a:cs typeface="+mn-cs"/>
            </a:endParaRPr>
          </a:p>
          <a:p>
            <a:pPr marL="342900" indent="-342900" eaLnBrk="0" hangingPunct="0">
              <a:spcBef>
                <a:spcPct val="20000"/>
              </a:spcBef>
              <a:buClr>
                <a:srgbClr val="4F81BD"/>
              </a:buClr>
              <a:buSzPct val="65000"/>
              <a:buFont typeface="Wingdings" pitchFamily="2" charset="2"/>
              <a:buChar char="n"/>
              <a:defRPr/>
            </a:pPr>
            <a:endParaRPr lang="en-US" sz="1600" kern="0" dirty="0" smtClean="0">
              <a:solidFill>
                <a:prstClr val="black"/>
              </a:solidFill>
              <a:latin typeface="Calibri"/>
              <a:cs typeface="+mn-cs"/>
            </a:endParaRPr>
          </a:p>
          <a:p>
            <a:pPr marL="669925" lvl="1" indent="-325438" eaLnBrk="0" hangingPunct="0">
              <a:spcBef>
                <a:spcPct val="20000"/>
              </a:spcBef>
              <a:buClr>
                <a:srgbClr val="C0504D"/>
              </a:buClr>
              <a:buSzPct val="60000"/>
              <a:buFont typeface="Wingdings" pitchFamily="2" charset="2"/>
              <a:buChar char="q"/>
              <a:defRPr/>
            </a:pPr>
            <a:endParaRPr lang="en-US" sz="1400" kern="0" dirty="0" smtClean="0">
              <a:solidFill>
                <a:prstClr val="black"/>
              </a:solidFill>
              <a:latin typeface="Calibri"/>
              <a:cs typeface="+mn-cs"/>
            </a:endParaRPr>
          </a:p>
          <a:p>
            <a:pPr marL="342900" indent="-342900" eaLnBrk="0" hangingPunct="0">
              <a:spcBef>
                <a:spcPct val="20000"/>
              </a:spcBef>
              <a:buClr>
                <a:srgbClr val="4F81BD"/>
              </a:buClr>
              <a:buSzPct val="65000"/>
              <a:buFont typeface="Wingdings" pitchFamily="2" charset="2"/>
              <a:buChar char="n"/>
              <a:defRPr/>
            </a:pPr>
            <a:endParaRPr lang="en-US" sz="1600" kern="0" dirty="0" smtClean="0">
              <a:solidFill>
                <a:prstClr val="black"/>
              </a:solidFill>
              <a:latin typeface="Calibri"/>
              <a:cs typeface="+mn-cs"/>
            </a:endParaRPr>
          </a:p>
          <a:p>
            <a:pPr marL="342900" indent="-342900" eaLnBrk="0" hangingPunct="0">
              <a:spcBef>
                <a:spcPct val="20000"/>
              </a:spcBef>
              <a:buClr>
                <a:srgbClr val="4F81BD"/>
              </a:buClr>
              <a:buSzPct val="65000"/>
              <a:buFont typeface="Wingdings" pitchFamily="2" charset="2"/>
              <a:buChar char="n"/>
              <a:defRPr/>
            </a:pPr>
            <a:endParaRPr lang="en-US" sz="1600" kern="0" dirty="0" smtClean="0">
              <a:solidFill>
                <a:prstClr val="black"/>
              </a:solidFill>
              <a:latin typeface="Calibri"/>
              <a:cs typeface="+mn-cs"/>
            </a:endParaRPr>
          </a:p>
          <a:p>
            <a:pPr marL="231775" lvl="1" indent="-231775">
              <a:lnSpc>
                <a:spcPct val="80000"/>
              </a:lnSpc>
              <a:spcBef>
                <a:spcPct val="100000"/>
              </a:spcBef>
              <a:buClr>
                <a:srgbClr val="C0504D"/>
              </a:buClr>
              <a:buSzPct val="80000"/>
              <a:buFont typeface="Verdana" pitchFamily="34" charset="0"/>
              <a:buChar char="●"/>
              <a:defRPr/>
            </a:pPr>
            <a:endParaRPr lang="en-US" sz="1100" kern="0" dirty="0" smtClean="0">
              <a:solidFill>
                <a:prstClr val="black"/>
              </a:solidFill>
              <a:latin typeface="Calibri"/>
              <a:cs typeface="+mn-cs"/>
            </a:endParaRPr>
          </a:p>
          <a:p>
            <a:pPr marL="231775" lvl="1" indent="-231775">
              <a:lnSpc>
                <a:spcPct val="80000"/>
              </a:lnSpc>
              <a:spcBef>
                <a:spcPct val="100000"/>
              </a:spcBef>
              <a:buClr>
                <a:srgbClr val="C0504D"/>
              </a:buClr>
              <a:buSzPct val="80000"/>
              <a:buFont typeface="Verdana" pitchFamily="34" charset="0"/>
              <a:buChar char="●"/>
              <a:defRPr/>
            </a:pPr>
            <a:endParaRPr lang="en-US" sz="1100" kern="0" dirty="0" smtClean="0">
              <a:solidFill>
                <a:prstClr val="black"/>
              </a:solidFill>
              <a:latin typeface="Calibri"/>
              <a:cs typeface="+mn-cs"/>
            </a:endParaRPr>
          </a:p>
          <a:p>
            <a:pPr marL="231775" lvl="1" indent="-231775">
              <a:lnSpc>
                <a:spcPct val="80000"/>
              </a:lnSpc>
              <a:spcBef>
                <a:spcPct val="100000"/>
              </a:spcBef>
              <a:buClr>
                <a:srgbClr val="C0504D"/>
              </a:buClr>
              <a:buSzPct val="80000"/>
              <a:buFont typeface="Arial" charset="0"/>
              <a:buNone/>
              <a:defRPr/>
            </a:pPr>
            <a:endParaRPr lang="en-US" sz="1100" kern="0" dirty="0" smtClean="0">
              <a:solidFill>
                <a:prstClr val="black"/>
              </a:solidFill>
              <a:latin typeface="Calibri"/>
              <a:cs typeface="+mn-cs"/>
            </a:endParaRPr>
          </a:p>
          <a:p>
            <a:pPr marL="342900" indent="-342900">
              <a:lnSpc>
                <a:spcPct val="80000"/>
              </a:lnSpc>
              <a:spcBef>
                <a:spcPct val="20000"/>
              </a:spcBef>
              <a:buClr>
                <a:srgbClr val="4F81BD"/>
              </a:buClr>
              <a:buSzPct val="65000"/>
              <a:buFont typeface="Wingdings" pitchFamily="2" charset="2"/>
              <a:buNone/>
              <a:defRPr/>
            </a:pPr>
            <a:endParaRPr lang="en-US" sz="1600" kern="0" dirty="0">
              <a:solidFill>
                <a:prstClr val="black"/>
              </a:solidFill>
              <a:latin typeface="Calibri"/>
              <a:cs typeface="+mn-cs"/>
            </a:endParaRPr>
          </a:p>
        </p:txBody>
      </p:sp>
    </p:spTree>
    <p:extLst>
      <p:ext uri="{BB962C8B-B14F-4D97-AF65-F5344CB8AC3E}">
        <p14:creationId xmlns:p14="http://schemas.microsoft.com/office/powerpoint/2010/main" val="32968513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381000" y="304800"/>
            <a:ext cx="8229600" cy="1066800"/>
          </a:xfrm>
        </p:spPr>
        <p:txBody>
          <a:bodyPr>
            <a:normAutofit/>
          </a:bodyPr>
          <a:lstStyle/>
          <a:p>
            <a:pPr algn="ctr" fontAlgn="base">
              <a:spcAft>
                <a:spcPct val="0"/>
              </a:spcAft>
              <a:defRPr/>
            </a:pPr>
            <a:r>
              <a:rPr lang="en-US" sz="2800" dirty="0">
                <a:solidFill>
                  <a:srgbClr val="002060"/>
                </a:solidFill>
              </a:rPr>
              <a:t>Multi-Year Financial Plan</a:t>
            </a:r>
          </a:p>
        </p:txBody>
      </p:sp>
      <p:sp>
        <p:nvSpPr>
          <p:cNvPr id="117763" name="Rectangle 3"/>
          <p:cNvSpPr>
            <a:spLocks noGrp="1" noChangeArrowheads="1"/>
          </p:cNvSpPr>
          <p:nvPr>
            <p:ph idx="1"/>
          </p:nvPr>
        </p:nvSpPr>
        <p:spPr>
          <a:xfrm>
            <a:off x="304800" y="990600"/>
            <a:ext cx="8610600" cy="5334000"/>
          </a:xfrm>
        </p:spPr>
        <p:txBody>
          <a:bodyPr>
            <a:normAutofit fontScale="55000" lnSpcReduction="20000"/>
          </a:bodyPr>
          <a:lstStyle/>
          <a:p>
            <a:pPr>
              <a:lnSpc>
                <a:spcPct val="90000"/>
              </a:lnSpc>
              <a:buFont typeface="Wingdings" pitchFamily="2" charset="2"/>
              <a:buNone/>
            </a:pPr>
            <a:endParaRPr lang="en-US" dirty="0"/>
          </a:p>
          <a:p>
            <a:pPr>
              <a:lnSpc>
                <a:spcPct val="120000"/>
              </a:lnSpc>
            </a:pPr>
            <a:r>
              <a:rPr lang="en-US" sz="2500" dirty="0" smtClean="0"/>
              <a:t>NYS prepares </a:t>
            </a:r>
            <a:r>
              <a:rPr lang="en-US" sz="2500" dirty="0"/>
              <a:t>a multi-year Financial Plan </a:t>
            </a:r>
            <a:r>
              <a:rPr lang="en-US" sz="2500" dirty="0" smtClean="0"/>
              <a:t>that </a:t>
            </a:r>
            <a:r>
              <a:rPr lang="en-US" sz="2500" dirty="0"/>
              <a:t>is updated quarterly during the fiscal year. </a:t>
            </a:r>
            <a:r>
              <a:rPr lang="en-US" sz="2500" dirty="0" smtClean="0"/>
              <a:t> </a:t>
            </a:r>
            <a:r>
              <a:rPr lang="en-US" sz="2500" b="1" u="sng" dirty="0" smtClean="0"/>
              <a:t>The Financial Plan translates the “budget” into a fiscal plan.</a:t>
            </a:r>
          </a:p>
          <a:p>
            <a:pPr lvl="1">
              <a:lnSpc>
                <a:spcPct val="120000"/>
              </a:lnSpc>
            </a:pPr>
            <a:endParaRPr lang="en-US" sz="2500" dirty="0"/>
          </a:p>
          <a:p>
            <a:pPr>
              <a:lnSpc>
                <a:spcPct val="120000"/>
              </a:lnSpc>
            </a:pPr>
            <a:r>
              <a:rPr lang="en-US" sz="2500" dirty="0"/>
              <a:t>The Financial Plan serves as the State’s official disclosure information in bond offerings. Thus, it must comply with Federal securities law</a:t>
            </a:r>
            <a:r>
              <a:rPr lang="en-US" sz="2500" dirty="0" smtClean="0"/>
              <a:t>.</a:t>
            </a:r>
          </a:p>
          <a:p>
            <a:pPr>
              <a:lnSpc>
                <a:spcPct val="120000"/>
              </a:lnSpc>
            </a:pPr>
            <a:endParaRPr lang="en-US" sz="2500" dirty="0"/>
          </a:p>
          <a:p>
            <a:pPr lvl="1">
              <a:lnSpc>
                <a:spcPct val="120000"/>
              </a:lnSpc>
            </a:pPr>
            <a:r>
              <a:rPr lang="en-US" sz="2500" dirty="0"/>
              <a:t>Director attests to accuracy and completeness for each bond </a:t>
            </a:r>
            <a:r>
              <a:rPr lang="en-US" sz="2500" dirty="0" smtClean="0"/>
              <a:t>sale.</a:t>
            </a:r>
            <a:endParaRPr lang="en-US" sz="2500" dirty="0"/>
          </a:p>
          <a:p>
            <a:pPr lvl="1">
              <a:lnSpc>
                <a:spcPct val="120000"/>
              </a:lnSpc>
            </a:pPr>
            <a:r>
              <a:rPr lang="en-US" sz="2500" dirty="0"/>
              <a:t>Insulates </a:t>
            </a:r>
            <a:r>
              <a:rPr lang="en-US" sz="2500" dirty="0" smtClean="0"/>
              <a:t>Financial Plan </a:t>
            </a:r>
            <a:r>
              <a:rPr lang="en-US" sz="2500" dirty="0"/>
              <a:t>from political “spin” and ensures objective </a:t>
            </a:r>
            <a:r>
              <a:rPr lang="en-US" sz="2500" dirty="0" smtClean="0"/>
              <a:t>presentation.</a:t>
            </a:r>
            <a:endParaRPr lang="en-US" sz="2500" dirty="0"/>
          </a:p>
          <a:p>
            <a:pPr>
              <a:lnSpc>
                <a:spcPct val="120000"/>
              </a:lnSpc>
            </a:pPr>
            <a:endParaRPr lang="en-US" sz="2500" dirty="0"/>
          </a:p>
          <a:p>
            <a:pPr>
              <a:lnSpc>
                <a:spcPct val="120000"/>
              </a:lnSpc>
            </a:pPr>
            <a:r>
              <a:rPr lang="en-US" sz="2500" dirty="0"/>
              <a:t>Financial Plan includes extensive voluntary reporting to enhance financial disclosure to legislators, investors, and general public</a:t>
            </a:r>
            <a:r>
              <a:rPr lang="en-US" sz="2500" dirty="0" smtClean="0"/>
              <a:t>.</a:t>
            </a:r>
          </a:p>
          <a:p>
            <a:pPr>
              <a:lnSpc>
                <a:spcPct val="120000"/>
              </a:lnSpc>
            </a:pPr>
            <a:endParaRPr lang="en-US" sz="2500" dirty="0"/>
          </a:p>
          <a:p>
            <a:pPr lvl="1">
              <a:lnSpc>
                <a:spcPct val="120000"/>
              </a:lnSpc>
            </a:pPr>
            <a:r>
              <a:rPr lang="en-US" sz="2500" dirty="0"/>
              <a:t>Multi-year estimates updated </a:t>
            </a:r>
            <a:r>
              <a:rPr lang="en-US" sz="2500" dirty="0" smtClean="0"/>
              <a:t>quarterly.</a:t>
            </a:r>
            <a:endParaRPr lang="en-US" sz="2500" dirty="0"/>
          </a:p>
          <a:p>
            <a:pPr lvl="1">
              <a:lnSpc>
                <a:spcPct val="120000"/>
              </a:lnSpc>
            </a:pPr>
            <a:r>
              <a:rPr lang="en-US" sz="2500" dirty="0"/>
              <a:t>Monthly cash-flow projections updated </a:t>
            </a:r>
            <a:r>
              <a:rPr lang="en-US" sz="2500" dirty="0" smtClean="0"/>
              <a:t>quarterly.</a:t>
            </a:r>
            <a:endParaRPr lang="en-US" sz="2500" dirty="0"/>
          </a:p>
          <a:p>
            <a:pPr lvl="1">
              <a:lnSpc>
                <a:spcPct val="120000"/>
              </a:lnSpc>
            </a:pPr>
            <a:r>
              <a:rPr lang="en-US" sz="2500" dirty="0"/>
              <a:t>Workforce by agency; impact of budget on localities; risk </a:t>
            </a:r>
            <a:r>
              <a:rPr lang="en-US" sz="2500" dirty="0" smtClean="0"/>
              <a:t>assessment.</a:t>
            </a:r>
            <a:endParaRPr lang="en-US" sz="2500" dirty="0"/>
          </a:p>
          <a:p>
            <a:pPr lvl="1">
              <a:lnSpc>
                <a:spcPct val="120000"/>
              </a:lnSpc>
            </a:pPr>
            <a:r>
              <a:rPr lang="en-US" sz="2500" dirty="0"/>
              <a:t>All Funds summaries for all major functions/revenue </a:t>
            </a:r>
            <a:r>
              <a:rPr lang="en-US" sz="2500" dirty="0" smtClean="0"/>
              <a:t>categories.</a:t>
            </a:r>
          </a:p>
          <a:p>
            <a:pPr lvl="1">
              <a:lnSpc>
                <a:spcPct val="120000"/>
              </a:lnSpc>
            </a:pPr>
            <a:endParaRPr lang="en-US" sz="2500" dirty="0" smtClean="0"/>
          </a:p>
          <a:p>
            <a:pPr marL="347472" lvl="1">
              <a:lnSpc>
                <a:spcPct val="120000"/>
              </a:lnSpc>
              <a:spcBef>
                <a:spcPts val="432"/>
              </a:spcBef>
              <a:buFont typeface="Arial" panose="020B0604020202020204" pitchFamily="34" charset="0"/>
              <a:buChar char="•"/>
            </a:pPr>
            <a:r>
              <a:rPr lang="en-US" sz="2500" dirty="0" smtClean="0"/>
              <a:t>New York ranked #2 in the nation by the non-partisan Federal Funds Information for States (“FFIS”) for making State finances more understandable through the use of comprehensive budget documents, strong reporting practices, and the use of multi-year forecasts.</a:t>
            </a:r>
            <a:endParaRPr lang="en-US" sz="2500" dirty="0"/>
          </a:p>
          <a:p>
            <a:pPr lvl="1">
              <a:lnSpc>
                <a:spcPct val="120000"/>
              </a:lnSpc>
            </a:pPr>
            <a:endParaRPr lang="en-US" dirty="0"/>
          </a:p>
        </p:txBody>
      </p:sp>
      <p:sp>
        <p:nvSpPr>
          <p:cNvPr id="5" name="Slide Number Placeholder 3"/>
          <p:cNvSpPr>
            <a:spLocks noGrp="1"/>
          </p:cNvSpPr>
          <p:nvPr>
            <p:ph type="sldNum" sz="quarter" idx="4"/>
          </p:nvPr>
        </p:nvSpPr>
        <p:spPr>
          <a:xfrm>
            <a:off x="6858000" y="117474"/>
            <a:ext cx="2133600" cy="365125"/>
          </a:xfrm>
        </p:spPr>
        <p:txBody>
          <a:bodyPr/>
          <a:lstStyle/>
          <a:p>
            <a:fld id="{DDF52EC2-2C0B-4C03-9888-0B25156ED88D}" type="slidenum">
              <a:rPr lang="en-US" smtClean="0">
                <a:solidFill>
                  <a:prstClr val="white"/>
                </a:solidFill>
              </a:rPr>
              <a:pPr/>
              <a:t>48</a:t>
            </a:fld>
            <a:endParaRPr lang="en-US" dirty="0">
              <a:solidFill>
                <a:prstClr val="white"/>
              </a:solidFill>
            </a:endParaRPr>
          </a:p>
        </p:txBody>
      </p:sp>
    </p:spTree>
    <p:extLst>
      <p:ext uri="{BB962C8B-B14F-4D97-AF65-F5344CB8AC3E}">
        <p14:creationId xmlns:p14="http://schemas.microsoft.com/office/powerpoint/2010/main" val="3017647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6EC9693D-8AA3-4217-ACB9-ED141D5E3C45}" type="slidenum">
              <a:rPr lang="en-US">
                <a:solidFill>
                  <a:prstClr val="white"/>
                </a:solidFill>
              </a:rPr>
              <a:pPr/>
              <a:t>49</a:t>
            </a:fld>
            <a:endParaRPr lang="en-US" dirty="0">
              <a:solidFill>
                <a:prstClr val="white"/>
              </a:solidFill>
            </a:endParaRPr>
          </a:p>
        </p:txBody>
      </p:sp>
      <p:sp>
        <p:nvSpPr>
          <p:cNvPr id="9218" name="AutoShape 2"/>
          <p:cNvSpPr>
            <a:spLocks noGrp="1" noChangeArrowheads="1"/>
          </p:cNvSpPr>
          <p:nvPr>
            <p:ph type="title"/>
          </p:nvPr>
        </p:nvSpPr>
        <p:spPr>
          <a:xfrm>
            <a:off x="381000" y="423038"/>
            <a:ext cx="8229600" cy="838200"/>
          </a:xfrm>
        </p:spPr>
        <p:txBody>
          <a:bodyPr>
            <a:normAutofit/>
          </a:bodyPr>
          <a:lstStyle/>
          <a:p>
            <a:pPr algn="ctr" fontAlgn="base">
              <a:spcAft>
                <a:spcPct val="0"/>
              </a:spcAft>
              <a:defRPr/>
            </a:pPr>
            <a:r>
              <a:rPr lang="en-US" sz="2800" dirty="0">
                <a:solidFill>
                  <a:srgbClr val="002060"/>
                </a:solidFill>
              </a:rPr>
              <a:t>Monitoring of Budgetary Risks</a:t>
            </a:r>
          </a:p>
        </p:txBody>
      </p:sp>
      <p:sp>
        <p:nvSpPr>
          <p:cNvPr id="9219" name="Rectangle 3"/>
          <p:cNvSpPr>
            <a:spLocks noGrp="1" noChangeArrowheads="1"/>
          </p:cNvSpPr>
          <p:nvPr>
            <p:ph type="body" idx="1"/>
          </p:nvPr>
        </p:nvSpPr>
        <p:spPr>
          <a:xfrm>
            <a:off x="457200" y="1143000"/>
            <a:ext cx="8458200" cy="4800600"/>
          </a:xfrm>
        </p:spPr>
        <p:txBody>
          <a:bodyPr>
            <a:normAutofit/>
          </a:bodyPr>
          <a:lstStyle/>
          <a:p>
            <a:pPr>
              <a:lnSpc>
                <a:spcPct val="120000"/>
              </a:lnSpc>
            </a:pPr>
            <a:r>
              <a:rPr lang="en-US" sz="1800" dirty="0" smtClean="0"/>
              <a:t>Managing Federal uncertainty, including Federal </a:t>
            </a:r>
            <a:r>
              <a:rPr lang="en-US" sz="1800" dirty="0"/>
              <a:t>actions needed to raise the debt ceiling and avert a shutdown, and the State’s ability to secure </a:t>
            </a:r>
            <a:r>
              <a:rPr lang="en-US" sz="1800" dirty="0" smtClean="0"/>
              <a:t>long-term Federal funding (i.e., approaching expiration of Highway Trust Fund).</a:t>
            </a:r>
          </a:p>
          <a:p>
            <a:pPr>
              <a:lnSpc>
                <a:spcPct val="80000"/>
              </a:lnSpc>
            </a:pPr>
            <a:endParaRPr lang="en-US" sz="1800" dirty="0"/>
          </a:p>
          <a:p>
            <a:pPr>
              <a:lnSpc>
                <a:spcPct val="80000"/>
              </a:lnSpc>
            </a:pPr>
            <a:r>
              <a:rPr lang="en-US" sz="1800" dirty="0" smtClean="0"/>
              <a:t>Strength and duration of economic recovery analyzed and forecasted.</a:t>
            </a:r>
          </a:p>
          <a:p>
            <a:pPr lvl="1">
              <a:lnSpc>
                <a:spcPct val="80000"/>
              </a:lnSpc>
            </a:pPr>
            <a:endParaRPr lang="en-US" sz="1800" dirty="0" smtClean="0"/>
          </a:p>
          <a:p>
            <a:pPr>
              <a:lnSpc>
                <a:spcPct val="80000"/>
              </a:lnSpc>
            </a:pPr>
            <a:r>
              <a:rPr lang="en-US" sz="1800" dirty="0"/>
              <a:t>Legislative</a:t>
            </a:r>
            <a:r>
              <a:rPr lang="en-US" sz="1800" dirty="0" smtClean="0"/>
              <a:t> response to the budget and cost of negotiated changes.</a:t>
            </a:r>
          </a:p>
          <a:p>
            <a:pPr>
              <a:lnSpc>
                <a:spcPct val="80000"/>
              </a:lnSpc>
            </a:pPr>
            <a:endParaRPr lang="en-US" sz="1800" dirty="0" smtClean="0"/>
          </a:p>
          <a:p>
            <a:pPr>
              <a:lnSpc>
                <a:spcPct val="120000"/>
              </a:lnSpc>
              <a:spcBef>
                <a:spcPts val="0"/>
              </a:spcBef>
            </a:pPr>
            <a:r>
              <a:rPr lang="en-US" sz="1800" dirty="0" smtClean="0"/>
              <a:t>Transaction risks (use of fund balances, Federal approval, disaster assistance reimbursement, authority payments, and </a:t>
            </a:r>
            <a:r>
              <a:rPr lang="en-US" sz="1800" dirty="0"/>
              <a:t>implementation</a:t>
            </a:r>
            <a:r>
              <a:rPr lang="en-US" sz="1800" dirty="0" smtClean="0"/>
              <a:t>).</a:t>
            </a:r>
          </a:p>
          <a:p>
            <a:pPr>
              <a:lnSpc>
                <a:spcPct val="80000"/>
              </a:lnSpc>
            </a:pPr>
            <a:endParaRPr lang="en-US" sz="1800" dirty="0" smtClean="0"/>
          </a:p>
          <a:p>
            <a:pPr>
              <a:lnSpc>
                <a:spcPct val="80000"/>
              </a:lnSpc>
            </a:pPr>
            <a:r>
              <a:rPr lang="en-US" sz="1800" dirty="0" smtClean="0"/>
              <a:t>Bond market uncertainties (i.e., market conditions, Federal tax laws).</a:t>
            </a:r>
          </a:p>
          <a:p>
            <a:pPr marL="0" indent="0">
              <a:lnSpc>
                <a:spcPct val="80000"/>
              </a:lnSpc>
              <a:buNone/>
            </a:pPr>
            <a:endParaRPr lang="en-US" sz="1800" dirty="0"/>
          </a:p>
          <a:p>
            <a:pPr>
              <a:lnSpc>
                <a:spcPct val="120000"/>
              </a:lnSpc>
            </a:pPr>
            <a:r>
              <a:rPr lang="en-US" sz="1800" dirty="0" smtClean="0"/>
              <a:t>Monitoring litigation against the State and managing resources to address litigation in the case of an adverse decision against the State.</a:t>
            </a:r>
          </a:p>
          <a:p>
            <a:pPr>
              <a:lnSpc>
                <a:spcPct val="80000"/>
              </a:lnSpc>
            </a:pPr>
            <a:endParaRPr lang="en-US" sz="1800" dirty="0" smtClean="0"/>
          </a:p>
          <a:p>
            <a:pPr lvl="1">
              <a:lnSpc>
                <a:spcPct val="80000"/>
              </a:lnSpc>
            </a:pPr>
            <a:endParaRPr lang="en-US" sz="3000" dirty="0" smtClean="0"/>
          </a:p>
          <a:p>
            <a:pPr lvl="1">
              <a:lnSpc>
                <a:spcPct val="80000"/>
              </a:lnSpc>
            </a:pPr>
            <a:endParaRPr lang="en-US" sz="1600" dirty="0" smtClean="0"/>
          </a:p>
          <a:p>
            <a:pPr lvl="1">
              <a:lnSpc>
                <a:spcPct val="80000"/>
              </a:lnSpc>
            </a:pPr>
            <a:endParaRPr lang="en-US" sz="1600" dirty="0"/>
          </a:p>
        </p:txBody>
      </p:sp>
      <p:sp>
        <p:nvSpPr>
          <p:cNvPr id="7" name="Slide Number Placeholder 3"/>
          <p:cNvSpPr>
            <a:spLocks noGrp="1"/>
          </p:cNvSpPr>
          <p:nvPr>
            <p:ph type="sldNum" sz="quarter" idx="4"/>
          </p:nvPr>
        </p:nvSpPr>
        <p:spPr>
          <a:xfrm>
            <a:off x="6858000" y="117474"/>
            <a:ext cx="2133600" cy="365125"/>
          </a:xfrm>
        </p:spPr>
        <p:txBody>
          <a:bodyPr/>
          <a:lstStyle/>
          <a:p>
            <a:fld id="{DDF52EC2-2C0B-4C03-9888-0B25156ED88D}" type="slidenum">
              <a:rPr lang="en-US" smtClean="0">
                <a:solidFill>
                  <a:prstClr val="white"/>
                </a:solidFill>
              </a:rPr>
              <a:pPr/>
              <a:t>49</a:t>
            </a:fld>
            <a:endParaRPr lang="en-US" dirty="0">
              <a:solidFill>
                <a:prstClr val="white"/>
              </a:solidFill>
            </a:endParaRPr>
          </a:p>
        </p:txBody>
      </p:sp>
    </p:spTree>
    <p:extLst>
      <p:ext uri="{BB962C8B-B14F-4D97-AF65-F5344CB8AC3E}">
        <p14:creationId xmlns:p14="http://schemas.microsoft.com/office/powerpoint/2010/main" val="1474425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X axis"/>
          <p:cNvSpPr/>
          <p:nvPr/>
        </p:nvSpPr>
        <p:spPr>
          <a:xfrm>
            <a:off x="966788" y="3980303"/>
            <a:ext cx="7664451" cy="1631915"/>
          </a:xfrm>
          <a:prstGeom prst="rect">
            <a:avLst/>
          </a:prstGeom>
          <a:solidFill>
            <a:srgbClr val="F8EC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ession shading"/>
          <p:cNvSpPr/>
          <p:nvPr/>
        </p:nvSpPr>
        <p:spPr>
          <a:xfrm>
            <a:off x="2565071" y="1589469"/>
            <a:ext cx="1282534" cy="4003295"/>
          </a:xfrm>
          <a:prstGeom prst="rect">
            <a:avLst/>
          </a:prstGeom>
          <a:solidFill>
            <a:srgbClr val="E1D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6" name="State Peak"/>
          <p:cNvCxnSpPr/>
          <p:nvPr/>
        </p:nvCxnSpPr>
        <p:spPr>
          <a:xfrm>
            <a:off x="3438793" y="1604551"/>
            <a:ext cx="0" cy="398621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National Peak"/>
          <p:cNvCxnSpPr/>
          <p:nvPr/>
        </p:nvCxnSpPr>
        <p:spPr>
          <a:xfrm>
            <a:off x="3440035" y="1598614"/>
            <a:ext cx="0" cy="399415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0" name="State peak"/>
          <p:cNvCxnSpPr/>
          <p:nvPr/>
        </p:nvCxnSpPr>
        <p:spPr>
          <a:xfrm>
            <a:off x="3454447" y="1598009"/>
            <a:ext cx="0" cy="3986214"/>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33" name="Chart 32"/>
          <p:cNvGraphicFramePr/>
          <p:nvPr>
            <p:extLst>
              <p:ext uri="{D42A27DB-BD31-4B8C-83A1-F6EECF244321}">
                <p14:modId xmlns:p14="http://schemas.microsoft.com/office/powerpoint/2010/main" val="336638676"/>
              </p:ext>
            </p:extLst>
          </p:nvPr>
        </p:nvGraphicFramePr>
        <p:xfrm>
          <a:off x="155642" y="1397000"/>
          <a:ext cx="8988357" cy="5016500"/>
        </p:xfrm>
        <a:graphic>
          <a:graphicData uri="http://schemas.openxmlformats.org/drawingml/2006/chart">
            <c:chart xmlns:c="http://schemas.openxmlformats.org/drawingml/2006/chart" xmlns:r="http://schemas.openxmlformats.org/officeDocument/2006/relationships" r:id="rId3"/>
          </a:graphicData>
        </a:graphic>
      </p:graphicFrame>
      <p:sp>
        <p:nvSpPr>
          <p:cNvPr id="32" name="Recession text"/>
          <p:cNvSpPr txBox="1"/>
          <p:nvPr/>
        </p:nvSpPr>
        <p:spPr>
          <a:xfrm>
            <a:off x="2597683" y="5260196"/>
            <a:ext cx="1219403" cy="239002"/>
          </a:xfrm>
          <a:prstGeom prst="rect">
            <a:avLst/>
          </a:prstGeom>
          <a:noFill/>
        </p:spPr>
        <p:txBody>
          <a:bodyPr wrap="square" lIns="0" rIns="0" rtlCol="0">
            <a:spAutoFit/>
          </a:bodyPr>
          <a:lstStyle/>
          <a:p>
            <a:pPr algn="ctr">
              <a:lnSpc>
                <a:spcPct val="95000"/>
              </a:lnSpc>
              <a:spcAft>
                <a:spcPts val="1200"/>
              </a:spcAft>
            </a:pPr>
            <a:r>
              <a:rPr lang="en-US" sz="1000" b="1" spc="200" dirty="0">
                <a:solidFill>
                  <a:srgbClr val="707683"/>
                </a:solidFill>
                <a:latin typeface="Arial"/>
              </a:rPr>
              <a:t>RECESSION</a:t>
            </a:r>
          </a:p>
        </p:txBody>
      </p:sp>
      <p:sp>
        <p:nvSpPr>
          <p:cNvPr id="20" name="TextBox 19"/>
          <p:cNvSpPr txBox="1"/>
          <p:nvPr/>
        </p:nvSpPr>
        <p:spPr>
          <a:xfrm>
            <a:off x="512763" y="1065412"/>
            <a:ext cx="8108950" cy="369332"/>
          </a:xfrm>
          <a:prstGeom prst="rect">
            <a:avLst/>
          </a:prstGeom>
        </p:spPr>
        <p:txBody>
          <a:bodyPr wrap="square" lIns="0" rIns="0" rtlCol="0">
            <a:spAutoFit/>
          </a:bodyPr>
          <a:lstStyle/>
          <a:p>
            <a:r>
              <a:rPr lang="en-US" dirty="0">
                <a:solidFill>
                  <a:srgbClr val="005195"/>
                </a:solidFill>
                <a:latin typeface="Arial"/>
              </a:rPr>
              <a:t>Inflation-adjusted, 1</a:t>
            </a:r>
            <a:r>
              <a:rPr lang="en-US" dirty="0" smtClean="0">
                <a:solidFill>
                  <a:srgbClr val="005195"/>
                </a:solidFill>
                <a:latin typeface="Arial"/>
              </a:rPr>
              <a:t>Q 2015</a:t>
            </a:r>
          </a:p>
        </p:txBody>
      </p:sp>
      <p:sp>
        <p:nvSpPr>
          <p:cNvPr id="12" name="Title 1"/>
          <p:cNvSpPr>
            <a:spLocks noGrp="1"/>
          </p:cNvSpPr>
          <p:nvPr>
            <p:ph type="title"/>
          </p:nvPr>
        </p:nvSpPr>
        <p:spPr/>
        <p:txBody>
          <a:bodyPr/>
          <a:lstStyle/>
          <a:p>
            <a:r>
              <a:rPr lang="en-US" dirty="0" smtClean="0"/>
              <a:t>Alaska and North Dakota Tax Revenue </a:t>
            </a:r>
            <a:endParaRPr lang="en-US" dirty="0"/>
          </a:p>
        </p:txBody>
      </p:sp>
      <p:grpSp>
        <p:nvGrpSpPr>
          <p:cNvPr id="19" name="Group 18"/>
          <p:cNvGrpSpPr/>
          <p:nvPr/>
        </p:nvGrpSpPr>
        <p:grpSpPr>
          <a:xfrm>
            <a:off x="3964921" y="3734072"/>
            <a:ext cx="630276" cy="354841"/>
            <a:chOff x="-1948471" y="4075135"/>
            <a:chExt cx="630276" cy="354841"/>
          </a:xfrm>
        </p:grpSpPr>
        <p:sp>
          <p:nvSpPr>
            <p:cNvPr id="24" name="Freeform 23"/>
            <p:cNvSpPr/>
            <p:nvPr/>
          </p:nvSpPr>
          <p:spPr bwMode="auto">
            <a:xfrm rot="10800000" flipV="1">
              <a:off x="-1948471" y="4075135"/>
              <a:ext cx="630276" cy="354841"/>
            </a:xfrm>
            <a:custGeom>
              <a:avLst/>
              <a:gdLst>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0 w 2120900"/>
                <a:gd name="connsiteY16" fmla="*/ 41275 h 711200"/>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3175 w 2120900"/>
                <a:gd name="connsiteY16" fmla="*/ 3175 h 711200"/>
                <a:gd name="connsiteX17" fmla="*/ 0 w 2120900"/>
                <a:gd name="connsiteY17" fmla="*/ 41275 h 711200"/>
                <a:gd name="connsiteX0" fmla="*/ 6350 w 2127250"/>
                <a:gd name="connsiteY0" fmla="*/ 43108 h 713033"/>
                <a:gd name="connsiteX1" fmla="*/ 6350 w 2127250"/>
                <a:gd name="connsiteY1" fmla="*/ 608258 h 713033"/>
                <a:gd name="connsiteX2" fmla="*/ 6350 w 2127250"/>
                <a:gd name="connsiteY2" fmla="*/ 608258 h 713033"/>
                <a:gd name="connsiteX3" fmla="*/ 15875 w 2127250"/>
                <a:gd name="connsiteY3" fmla="*/ 636833 h 713033"/>
                <a:gd name="connsiteX4" fmla="*/ 15875 w 2127250"/>
                <a:gd name="connsiteY4" fmla="*/ 636833 h 713033"/>
                <a:gd name="connsiteX5" fmla="*/ 993775 w 2127250"/>
                <a:gd name="connsiteY5" fmla="*/ 646358 h 713033"/>
                <a:gd name="connsiteX6" fmla="*/ 1057275 w 2127250"/>
                <a:gd name="connsiteY6" fmla="*/ 713033 h 713033"/>
                <a:gd name="connsiteX7" fmla="*/ 1130300 w 2127250"/>
                <a:gd name="connsiteY7" fmla="*/ 640008 h 713033"/>
                <a:gd name="connsiteX8" fmla="*/ 2089150 w 2127250"/>
                <a:gd name="connsiteY8" fmla="*/ 640008 h 713033"/>
                <a:gd name="connsiteX9" fmla="*/ 2120900 w 2127250"/>
                <a:gd name="connsiteY9" fmla="*/ 630483 h 713033"/>
                <a:gd name="connsiteX10" fmla="*/ 2127250 w 2127250"/>
                <a:gd name="connsiteY10" fmla="*/ 598733 h 713033"/>
                <a:gd name="connsiteX11" fmla="*/ 2124075 w 2127250"/>
                <a:gd name="connsiteY11" fmla="*/ 46283 h 713033"/>
                <a:gd name="connsiteX12" fmla="*/ 2124075 w 2127250"/>
                <a:gd name="connsiteY12" fmla="*/ 24058 h 713033"/>
                <a:gd name="connsiteX13" fmla="*/ 2114550 w 2127250"/>
                <a:gd name="connsiteY13" fmla="*/ 11358 h 713033"/>
                <a:gd name="connsiteX14" fmla="*/ 2098675 w 2127250"/>
                <a:gd name="connsiteY14" fmla="*/ 8183 h 713033"/>
                <a:gd name="connsiteX15" fmla="*/ 47625 w 2127250"/>
                <a:gd name="connsiteY15" fmla="*/ 1833 h 713033"/>
                <a:gd name="connsiteX16" fmla="*/ 0 w 2127250"/>
                <a:gd name="connsiteY16" fmla="*/ 1833 h 713033"/>
                <a:gd name="connsiteX17" fmla="*/ 6350 w 2127250"/>
                <a:gd name="connsiteY17" fmla="*/ 43108 h 713033"/>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12700 w 2120900"/>
                <a:gd name="connsiteY16" fmla="*/ 9525 h 711200"/>
                <a:gd name="connsiteX17" fmla="*/ 0 w 2120900"/>
                <a:gd name="connsiteY17" fmla="*/ 41275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900" h="711200">
                  <a:moveTo>
                    <a:pt x="0" y="41275"/>
                  </a:moveTo>
                  <a:lnTo>
                    <a:pt x="0" y="606425"/>
                  </a:lnTo>
                  <a:lnTo>
                    <a:pt x="0" y="606425"/>
                  </a:lnTo>
                  <a:lnTo>
                    <a:pt x="9525" y="635000"/>
                  </a:lnTo>
                  <a:lnTo>
                    <a:pt x="9525" y="635000"/>
                  </a:lnTo>
                  <a:lnTo>
                    <a:pt x="987425" y="644525"/>
                  </a:lnTo>
                  <a:lnTo>
                    <a:pt x="1050925" y="711200"/>
                  </a:lnTo>
                  <a:lnTo>
                    <a:pt x="1123950" y="638175"/>
                  </a:lnTo>
                  <a:lnTo>
                    <a:pt x="2082800" y="638175"/>
                  </a:lnTo>
                  <a:lnTo>
                    <a:pt x="2114550" y="628650"/>
                  </a:lnTo>
                  <a:lnTo>
                    <a:pt x="2120900" y="596900"/>
                  </a:lnTo>
                  <a:cubicBezTo>
                    <a:pt x="2119842" y="412750"/>
                    <a:pt x="2118783" y="228600"/>
                    <a:pt x="2117725" y="44450"/>
                  </a:cubicBezTo>
                  <a:lnTo>
                    <a:pt x="2117725" y="22225"/>
                  </a:lnTo>
                  <a:lnTo>
                    <a:pt x="2108200" y="9525"/>
                  </a:lnTo>
                  <a:lnTo>
                    <a:pt x="2092325" y="6350"/>
                  </a:lnTo>
                  <a:lnTo>
                    <a:pt x="41275" y="0"/>
                  </a:lnTo>
                  <a:cubicBezTo>
                    <a:pt x="35983" y="6350"/>
                    <a:pt x="17992" y="3175"/>
                    <a:pt x="12700" y="9525"/>
                  </a:cubicBezTo>
                  <a:lnTo>
                    <a:pt x="0" y="41275"/>
                  </a:lnTo>
                  <a:close/>
                </a:path>
              </a:pathLst>
            </a:custGeom>
            <a:solidFill>
              <a:schemeClr val="tx1"/>
            </a:solidFill>
            <a:ln w="19050" cap="flat" cmpd="sng" algn="ctr">
              <a:solidFill>
                <a:schemeClr val="bg1"/>
              </a:solidFill>
              <a:prstDash val="solid"/>
              <a:round/>
              <a:headEnd type="none" w="med" len="med"/>
              <a:tailEnd type="none" w="med" len="med"/>
            </a:ln>
            <a:effectLst/>
          </p:spPr>
          <p:txBody>
            <a:bodyPr vert="horz" wrap="square" lIns="0" tIns="45720" rIns="91440" bIns="45720" numCol="1" rtlCol="0" anchor="ctr" anchorCtr="0" compatLnSpc="1">
              <a:prstTxWarp prst="textNoShape">
                <a:avLst/>
              </a:prstTxWarp>
            </a:bodyPr>
            <a:lstStyle/>
            <a:p>
              <a:pPr algn="ctr" eaLnBrk="0" hangingPunct="0"/>
              <a:endParaRPr lang="en-US" sz="1600" b="1" dirty="0">
                <a:solidFill>
                  <a:srgbClr val="000000"/>
                </a:solidFill>
                <a:latin typeface="Arial"/>
              </a:endParaRPr>
            </a:p>
          </p:txBody>
        </p:sp>
        <p:sp>
          <p:nvSpPr>
            <p:cNvPr id="29" name="TextBox 28"/>
            <p:cNvSpPr txBox="1"/>
            <p:nvPr/>
          </p:nvSpPr>
          <p:spPr>
            <a:xfrm>
              <a:off x="-1919873" y="4105922"/>
              <a:ext cx="573081" cy="215444"/>
            </a:xfrm>
            <a:prstGeom prst="rect">
              <a:avLst/>
            </a:prstGeom>
            <a:noFill/>
          </p:spPr>
          <p:txBody>
            <a:bodyPr wrap="square" lIns="0" tIns="0" rIns="0" bIns="0" rtlCol="0" anchor="ctr" anchorCtr="0">
              <a:spAutoFit/>
            </a:bodyPr>
            <a:lstStyle/>
            <a:p>
              <a:pPr algn="ctr" fontAlgn="auto">
                <a:spcBef>
                  <a:spcPts val="0"/>
                </a:spcBef>
                <a:spcAft>
                  <a:spcPts val="0"/>
                </a:spcAft>
              </a:pPr>
              <a:r>
                <a:rPr lang="en-US" sz="1400" b="1" dirty="0" smtClean="0">
                  <a:solidFill>
                    <a:srgbClr val="000000"/>
                  </a:solidFill>
                  <a:latin typeface="Arial"/>
                </a:rPr>
                <a:t>-13.7%</a:t>
              </a:r>
              <a:endParaRPr lang="en-US" sz="1400" b="1" dirty="0">
                <a:solidFill>
                  <a:srgbClr val="000000"/>
                </a:solidFill>
                <a:latin typeface="Arial"/>
              </a:endParaRPr>
            </a:p>
          </p:txBody>
        </p:sp>
      </p:grpSp>
      <p:sp>
        <p:nvSpPr>
          <p:cNvPr id="21" name="percent sub sub head"/>
          <p:cNvSpPr txBox="1"/>
          <p:nvPr/>
        </p:nvSpPr>
        <p:spPr>
          <a:xfrm>
            <a:off x="512763" y="1278903"/>
            <a:ext cx="648525" cy="307777"/>
          </a:xfrm>
          <a:prstGeom prst="rect">
            <a:avLst/>
          </a:prstGeom>
          <a:noFill/>
        </p:spPr>
        <p:txBody>
          <a:bodyPr wrap="square" lIns="0" rIns="0" rtlCol="0">
            <a:noAutofit/>
          </a:bodyPr>
          <a:lstStyle/>
          <a:p>
            <a:r>
              <a:rPr lang="en-US" sz="1400" dirty="0" smtClean="0">
                <a:solidFill>
                  <a:srgbClr val="707683"/>
                </a:solidFill>
                <a:latin typeface="Arial"/>
              </a:rPr>
              <a:t>Percent</a:t>
            </a:r>
            <a:endParaRPr lang="en-US" sz="1400" dirty="0">
              <a:solidFill>
                <a:srgbClr val="707683"/>
              </a:solidFill>
              <a:latin typeface="Arial"/>
            </a:endParaRPr>
          </a:p>
        </p:txBody>
      </p:sp>
      <p:sp>
        <p:nvSpPr>
          <p:cNvPr id="30" name="x axis coverup labels"/>
          <p:cNvSpPr/>
          <p:nvPr/>
        </p:nvSpPr>
        <p:spPr>
          <a:xfrm>
            <a:off x="635000" y="5676900"/>
            <a:ext cx="8273254" cy="2476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1" name="Group 30"/>
          <p:cNvGrpSpPr/>
          <p:nvPr/>
        </p:nvGrpSpPr>
        <p:grpSpPr>
          <a:xfrm>
            <a:off x="3969215" y="5192549"/>
            <a:ext cx="630276" cy="354841"/>
            <a:chOff x="-1948471" y="4027307"/>
            <a:chExt cx="630276" cy="354841"/>
          </a:xfrm>
        </p:grpSpPr>
        <p:sp>
          <p:nvSpPr>
            <p:cNvPr id="35" name="Freeform 34"/>
            <p:cNvSpPr/>
            <p:nvPr/>
          </p:nvSpPr>
          <p:spPr bwMode="auto">
            <a:xfrm rot="10800000">
              <a:off x="-1948471" y="4027307"/>
              <a:ext cx="630276" cy="354841"/>
            </a:xfrm>
            <a:custGeom>
              <a:avLst/>
              <a:gdLst>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0 w 2120900"/>
                <a:gd name="connsiteY16" fmla="*/ 41275 h 711200"/>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3175 w 2120900"/>
                <a:gd name="connsiteY16" fmla="*/ 3175 h 711200"/>
                <a:gd name="connsiteX17" fmla="*/ 0 w 2120900"/>
                <a:gd name="connsiteY17" fmla="*/ 41275 h 711200"/>
                <a:gd name="connsiteX0" fmla="*/ 6350 w 2127250"/>
                <a:gd name="connsiteY0" fmla="*/ 43108 h 713033"/>
                <a:gd name="connsiteX1" fmla="*/ 6350 w 2127250"/>
                <a:gd name="connsiteY1" fmla="*/ 608258 h 713033"/>
                <a:gd name="connsiteX2" fmla="*/ 6350 w 2127250"/>
                <a:gd name="connsiteY2" fmla="*/ 608258 h 713033"/>
                <a:gd name="connsiteX3" fmla="*/ 15875 w 2127250"/>
                <a:gd name="connsiteY3" fmla="*/ 636833 h 713033"/>
                <a:gd name="connsiteX4" fmla="*/ 15875 w 2127250"/>
                <a:gd name="connsiteY4" fmla="*/ 636833 h 713033"/>
                <a:gd name="connsiteX5" fmla="*/ 993775 w 2127250"/>
                <a:gd name="connsiteY5" fmla="*/ 646358 h 713033"/>
                <a:gd name="connsiteX6" fmla="*/ 1057275 w 2127250"/>
                <a:gd name="connsiteY6" fmla="*/ 713033 h 713033"/>
                <a:gd name="connsiteX7" fmla="*/ 1130300 w 2127250"/>
                <a:gd name="connsiteY7" fmla="*/ 640008 h 713033"/>
                <a:gd name="connsiteX8" fmla="*/ 2089150 w 2127250"/>
                <a:gd name="connsiteY8" fmla="*/ 640008 h 713033"/>
                <a:gd name="connsiteX9" fmla="*/ 2120900 w 2127250"/>
                <a:gd name="connsiteY9" fmla="*/ 630483 h 713033"/>
                <a:gd name="connsiteX10" fmla="*/ 2127250 w 2127250"/>
                <a:gd name="connsiteY10" fmla="*/ 598733 h 713033"/>
                <a:gd name="connsiteX11" fmla="*/ 2124075 w 2127250"/>
                <a:gd name="connsiteY11" fmla="*/ 46283 h 713033"/>
                <a:gd name="connsiteX12" fmla="*/ 2124075 w 2127250"/>
                <a:gd name="connsiteY12" fmla="*/ 24058 h 713033"/>
                <a:gd name="connsiteX13" fmla="*/ 2114550 w 2127250"/>
                <a:gd name="connsiteY13" fmla="*/ 11358 h 713033"/>
                <a:gd name="connsiteX14" fmla="*/ 2098675 w 2127250"/>
                <a:gd name="connsiteY14" fmla="*/ 8183 h 713033"/>
                <a:gd name="connsiteX15" fmla="*/ 47625 w 2127250"/>
                <a:gd name="connsiteY15" fmla="*/ 1833 h 713033"/>
                <a:gd name="connsiteX16" fmla="*/ 0 w 2127250"/>
                <a:gd name="connsiteY16" fmla="*/ 1833 h 713033"/>
                <a:gd name="connsiteX17" fmla="*/ 6350 w 2127250"/>
                <a:gd name="connsiteY17" fmla="*/ 43108 h 713033"/>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12700 w 2120900"/>
                <a:gd name="connsiteY16" fmla="*/ 9525 h 711200"/>
                <a:gd name="connsiteX17" fmla="*/ 0 w 2120900"/>
                <a:gd name="connsiteY17" fmla="*/ 41275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900" h="711200">
                  <a:moveTo>
                    <a:pt x="0" y="41275"/>
                  </a:moveTo>
                  <a:lnTo>
                    <a:pt x="0" y="606425"/>
                  </a:lnTo>
                  <a:lnTo>
                    <a:pt x="0" y="606425"/>
                  </a:lnTo>
                  <a:lnTo>
                    <a:pt x="9525" y="635000"/>
                  </a:lnTo>
                  <a:lnTo>
                    <a:pt x="9525" y="635000"/>
                  </a:lnTo>
                  <a:lnTo>
                    <a:pt x="987425" y="644525"/>
                  </a:lnTo>
                  <a:lnTo>
                    <a:pt x="1050925" y="711200"/>
                  </a:lnTo>
                  <a:lnTo>
                    <a:pt x="1123950" y="638175"/>
                  </a:lnTo>
                  <a:lnTo>
                    <a:pt x="2082800" y="638175"/>
                  </a:lnTo>
                  <a:lnTo>
                    <a:pt x="2114550" y="628650"/>
                  </a:lnTo>
                  <a:lnTo>
                    <a:pt x="2120900" y="596900"/>
                  </a:lnTo>
                  <a:cubicBezTo>
                    <a:pt x="2119842" y="412750"/>
                    <a:pt x="2118783" y="228600"/>
                    <a:pt x="2117725" y="44450"/>
                  </a:cubicBezTo>
                  <a:lnTo>
                    <a:pt x="2117725" y="22225"/>
                  </a:lnTo>
                  <a:lnTo>
                    <a:pt x="2108200" y="9525"/>
                  </a:lnTo>
                  <a:lnTo>
                    <a:pt x="2092325" y="6350"/>
                  </a:lnTo>
                  <a:lnTo>
                    <a:pt x="41275" y="0"/>
                  </a:lnTo>
                  <a:cubicBezTo>
                    <a:pt x="35983" y="6350"/>
                    <a:pt x="17992" y="3175"/>
                    <a:pt x="12700" y="9525"/>
                  </a:cubicBezTo>
                  <a:lnTo>
                    <a:pt x="0" y="41275"/>
                  </a:lnTo>
                  <a:close/>
                </a:path>
              </a:pathLst>
            </a:custGeom>
            <a:solidFill>
              <a:schemeClr val="tx1"/>
            </a:solidFill>
            <a:ln w="19050" cap="flat" cmpd="sng" algn="ctr">
              <a:solidFill>
                <a:schemeClr val="bg1"/>
              </a:solidFill>
              <a:prstDash val="solid"/>
              <a:round/>
              <a:headEnd type="none" w="med" len="med"/>
              <a:tailEnd type="none" w="med" len="med"/>
            </a:ln>
            <a:effectLst/>
          </p:spPr>
          <p:txBody>
            <a:bodyPr vert="horz" wrap="square" lIns="0" tIns="45720" rIns="91440" bIns="45720" numCol="1" rtlCol="0" anchor="ctr" anchorCtr="0" compatLnSpc="1">
              <a:prstTxWarp prst="textNoShape">
                <a:avLst/>
              </a:prstTxWarp>
            </a:bodyPr>
            <a:lstStyle/>
            <a:p>
              <a:pPr algn="ctr" eaLnBrk="0" hangingPunct="0"/>
              <a:endParaRPr lang="en-US" sz="1600" b="1" dirty="0">
                <a:solidFill>
                  <a:srgbClr val="000000"/>
                </a:solidFill>
                <a:latin typeface="Arial"/>
              </a:endParaRPr>
            </a:p>
          </p:txBody>
        </p:sp>
        <p:sp>
          <p:nvSpPr>
            <p:cNvPr id="36" name="TextBox 35"/>
            <p:cNvSpPr txBox="1"/>
            <p:nvPr/>
          </p:nvSpPr>
          <p:spPr>
            <a:xfrm>
              <a:off x="-1919873" y="4117261"/>
              <a:ext cx="573081" cy="215444"/>
            </a:xfrm>
            <a:prstGeom prst="rect">
              <a:avLst/>
            </a:prstGeom>
            <a:noFill/>
          </p:spPr>
          <p:txBody>
            <a:bodyPr wrap="square" lIns="0" tIns="0" rIns="0" bIns="0" rtlCol="0" anchor="ctr" anchorCtr="0">
              <a:spAutoFit/>
            </a:bodyPr>
            <a:lstStyle/>
            <a:p>
              <a:pPr algn="ctr" fontAlgn="auto">
                <a:spcBef>
                  <a:spcPts val="0"/>
                </a:spcBef>
                <a:spcAft>
                  <a:spcPts val="0"/>
                </a:spcAft>
              </a:pPr>
              <a:r>
                <a:rPr lang="en-US" sz="1400" b="1" dirty="0" smtClean="0">
                  <a:solidFill>
                    <a:srgbClr val="000000"/>
                  </a:solidFill>
                  <a:latin typeface="Arial"/>
                </a:rPr>
                <a:t>-69.0%</a:t>
              </a:r>
              <a:endParaRPr lang="en-US" sz="1400" b="1" dirty="0">
                <a:solidFill>
                  <a:srgbClr val="000000"/>
                </a:solidFill>
                <a:latin typeface="Arial"/>
              </a:endParaRPr>
            </a:p>
          </p:txBody>
        </p:sp>
      </p:grpSp>
      <p:grpSp>
        <p:nvGrpSpPr>
          <p:cNvPr id="37" name="Group 36"/>
          <p:cNvGrpSpPr/>
          <p:nvPr/>
        </p:nvGrpSpPr>
        <p:grpSpPr>
          <a:xfrm>
            <a:off x="8318497" y="4824571"/>
            <a:ext cx="630276" cy="354841"/>
            <a:chOff x="-1948471" y="4065407"/>
            <a:chExt cx="630276" cy="354841"/>
          </a:xfrm>
        </p:grpSpPr>
        <p:sp>
          <p:nvSpPr>
            <p:cNvPr id="38" name="Freeform 37"/>
            <p:cNvSpPr/>
            <p:nvPr/>
          </p:nvSpPr>
          <p:spPr bwMode="auto">
            <a:xfrm rot="10800000" flipV="1">
              <a:off x="-1948471" y="4065407"/>
              <a:ext cx="630276" cy="354841"/>
            </a:xfrm>
            <a:custGeom>
              <a:avLst/>
              <a:gdLst>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0 w 2120900"/>
                <a:gd name="connsiteY16" fmla="*/ 41275 h 711200"/>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3175 w 2120900"/>
                <a:gd name="connsiteY16" fmla="*/ 3175 h 711200"/>
                <a:gd name="connsiteX17" fmla="*/ 0 w 2120900"/>
                <a:gd name="connsiteY17" fmla="*/ 41275 h 711200"/>
                <a:gd name="connsiteX0" fmla="*/ 6350 w 2127250"/>
                <a:gd name="connsiteY0" fmla="*/ 43108 h 713033"/>
                <a:gd name="connsiteX1" fmla="*/ 6350 w 2127250"/>
                <a:gd name="connsiteY1" fmla="*/ 608258 h 713033"/>
                <a:gd name="connsiteX2" fmla="*/ 6350 w 2127250"/>
                <a:gd name="connsiteY2" fmla="*/ 608258 h 713033"/>
                <a:gd name="connsiteX3" fmla="*/ 15875 w 2127250"/>
                <a:gd name="connsiteY3" fmla="*/ 636833 h 713033"/>
                <a:gd name="connsiteX4" fmla="*/ 15875 w 2127250"/>
                <a:gd name="connsiteY4" fmla="*/ 636833 h 713033"/>
                <a:gd name="connsiteX5" fmla="*/ 993775 w 2127250"/>
                <a:gd name="connsiteY5" fmla="*/ 646358 h 713033"/>
                <a:gd name="connsiteX6" fmla="*/ 1057275 w 2127250"/>
                <a:gd name="connsiteY6" fmla="*/ 713033 h 713033"/>
                <a:gd name="connsiteX7" fmla="*/ 1130300 w 2127250"/>
                <a:gd name="connsiteY7" fmla="*/ 640008 h 713033"/>
                <a:gd name="connsiteX8" fmla="*/ 2089150 w 2127250"/>
                <a:gd name="connsiteY8" fmla="*/ 640008 h 713033"/>
                <a:gd name="connsiteX9" fmla="*/ 2120900 w 2127250"/>
                <a:gd name="connsiteY9" fmla="*/ 630483 h 713033"/>
                <a:gd name="connsiteX10" fmla="*/ 2127250 w 2127250"/>
                <a:gd name="connsiteY10" fmla="*/ 598733 h 713033"/>
                <a:gd name="connsiteX11" fmla="*/ 2124075 w 2127250"/>
                <a:gd name="connsiteY11" fmla="*/ 46283 h 713033"/>
                <a:gd name="connsiteX12" fmla="*/ 2124075 w 2127250"/>
                <a:gd name="connsiteY12" fmla="*/ 24058 h 713033"/>
                <a:gd name="connsiteX13" fmla="*/ 2114550 w 2127250"/>
                <a:gd name="connsiteY13" fmla="*/ 11358 h 713033"/>
                <a:gd name="connsiteX14" fmla="*/ 2098675 w 2127250"/>
                <a:gd name="connsiteY14" fmla="*/ 8183 h 713033"/>
                <a:gd name="connsiteX15" fmla="*/ 47625 w 2127250"/>
                <a:gd name="connsiteY15" fmla="*/ 1833 h 713033"/>
                <a:gd name="connsiteX16" fmla="*/ 0 w 2127250"/>
                <a:gd name="connsiteY16" fmla="*/ 1833 h 713033"/>
                <a:gd name="connsiteX17" fmla="*/ 6350 w 2127250"/>
                <a:gd name="connsiteY17" fmla="*/ 43108 h 713033"/>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12700 w 2120900"/>
                <a:gd name="connsiteY16" fmla="*/ 9525 h 711200"/>
                <a:gd name="connsiteX17" fmla="*/ 0 w 2120900"/>
                <a:gd name="connsiteY17" fmla="*/ 41275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900" h="711200">
                  <a:moveTo>
                    <a:pt x="0" y="41275"/>
                  </a:moveTo>
                  <a:lnTo>
                    <a:pt x="0" y="606425"/>
                  </a:lnTo>
                  <a:lnTo>
                    <a:pt x="0" y="606425"/>
                  </a:lnTo>
                  <a:lnTo>
                    <a:pt x="9525" y="635000"/>
                  </a:lnTo>
                  <a:lnTo>
                    <a:pt x="9525" y="635000"/>
                  </a:lnTo>
                  <a:lnTo>
                    <a:pt x="987425" y="644525"/>
                  </a:lnTo>
                  <a:lnTo>
                    <a:pt x="1050925" y="711200"/>
                  </a:lnTo>
                  <a:lnTo>
                    <a:pt x="1123950" y="638175"/>
                  </a:lnTo>
                  <a:lnTo>
                    <a:pt x="2082800" y="638175"/>
                  </a:lnTo>
                  <a:lnTo>
                    <a:pt x="2114550" y="628650"/>
                  </a:lnTo>
                  <a:lnTo>
                    <a:pt x="2120900" y="596900"/>
                  </a:lnTo>
                  <a:cubicBezTo>
                    <a:pt x="2119842" y="412750"/>
                    <a:pt x="2118783" y="228600"/>
                    <a:pt x="2117725" y="44450"/>
                  </a:cubicBezTo>
                  <a:lnTo>
                    <a:pt x="2117725" y="22225"/>
                  </a:lnTo>
                  <a:lnTo>
                    <a:pt x="2108200" y="9525"/>
                  </a:lnTo>
                  <a:lnTo>
                    <a:pt x="2092325" y="6350"/>
                  </a:lnTo>
                  <a:lnTo>
                    <a:pt x="41275" y="0"/>
                  </a:lnTo>
                  <a:cubicBezTo>
                    <a:pt x="35983" y="6350"/>
                    <a:pt x="17992" y="3175"/>
                    <a:pt x="12700" y="9525"/>
                  </a:cubicBezTo>
                  <a:lnTo>
                    <a:pt x="0" y="41275"/>
                  </a:lnTo>
                  <a:close/>
                </a:path>
              </a:pathLst>
            </a:custGeom>
            <a:solidFill>
              <a:schemeClr val="tx1"/>
            </a:solidFill>
            <a:ln w="19050" cap="flat" cmpd="sng" algn="ctr">
              <a:solidFill>
                <a:schemeClr val="bg1"/>
              </a:solidFill>
              <a:prstDash val="solid"/>
              <a:round/>
              <a:headEnd type="none" w="med" len="med"/>
              <a:tailEnd type="none" w="med" len="med"/>
            </a:ln>
            <a:effectLst/>
          </p:spPr>
          <p:txBody>
            <a:bodyPr vert="horz" wrap="square" lIns="0" tIns="45720" rIns="91440" bIns="45720" numCol="1" rtlCol="0" anchor="ctr" anchorCtr="0" compatLnSpc="1">
              <a:prstTxWarp prst="textNoShape">
                <a:avLst/>
              </a:prstTxWarp>
            </a:bodyPr>
            <a:lstStyle/>
            <a:p>
              <a:pPr algn="ctr" eaLnBrk="0" hangingPunct="0"/>
              <a:endParaRPr lang="en-US" sz="1600" b="1" dirty="0">
                <a:solidFill>
                  <a:srgbClr val="000000"/>
                </a:solidFill>
                <a:latin typeface="Arial"/>
              </a:endParaRPr>
            </a:p>
          </p:txBody>
        </p:sp>
        <p:sp>
          <p:nvSpPr>
            <p:cNvPr id="39" name="TextBox 38"/>
            <p:cNvSpPr txBox="1"/>
            <p:nvPr/>
          </p:nvSpPr>
          <p:spPr>
            <a:xfrm>
              <a:off x="-1919873" y="4117261"/>
              <a:ext cx="573081" cy="215444"/>
            </a:xfrm>
            <a:prstGeom prst="rect">
              <a:avLst/>
            </a:prstGeom>
            <a:noFill/>
          </p:spPr>
          <p:txBody>
            <a:bodyPr wrap="square" lIns="0" tIns="0" rIns="0" bIns="0" rtlCol="0" anchor="ctr" anchorCtr="0">
              <a:spAutoFit/>
            </a:bodyPr>
            <a:lstStyle/>
            <a:p>
              <a:pPr algn="ctr" fontAlgn="auto">
                <a:spcBef>
                  <a:spcPts val="0"/>
                </a:spcBef>
                <a:spcAft>
                  <a:spcPts val="0"/>
                </a:spcAft>
              </a:pPr>
              <a:r>
                <a:rPr lang="en-US" sz="1400" b="1" dirty="0" smtClean="0">
                  <a:solidFill>
                    <a:srgbClr val="000000"/>
                  </a:solidFill>
                  <a:latin typeface="Arial"/>
                </a:rPr>
                <a:t>-82.7%</a:t>
              </a:r>
              <a:endParaRPr lang="en-US" sz="1400" b="1" dirty="0">
                <a:solidFill>
                  <a:srgbClr val="000000"/>
                </a:solidFill>
                <a:latin typeface="Arial"/>
              </a:endParaRPr>
            </a:p>
          </p:txBody>
        </p:sp>
      </p:grpSp>
      <p:grpSp>
        <p:nvGrpSpPr>
          <p:cNvPr id="25" name="Group 24"/>
          <p:cNvGrpSpPr/>
          <p:nvPr/>
        </p:nvGrpSpPr>
        <p:grpSpPr>
          <a:xfrm>
            <a:off x="8222062" y="1576062"/>
            <a:ext cx="799301" cy="354841"/>
            <a:chOff x="-1948471" y="4075135"/>
            <a:chExt cx="630276" cy="354841"/>
          </a:xfrm>
        </p:grpSpPr>
        <p:sp>
          <p:nvSpPr>
            <p:cNvPr id="26" name="Freeform 25"/>
            <p:cNvSpPr/>
            <p:nvPr/>
          </p:nvSpPr>
          <p:spPr bwMode="auto">
            <a:xfrm rot="10800000" flipV="1">
              <a:off x="-1948471" y="4075135"/>
              <a:ext cx="630276" cy="354841"/>
            </a:xfrm>
            <a:custGeom>
              <a:avLst/>
              <a:gdLst>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0 w 2120900"/>
                <a:gd name="connsiteY16" fmla="*/ 41275 h 711200"/>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3175 w 2120900"/>
                <a:gd name="connsiteY16" fmla="*/ 3175 h 711200"/>
                <a:gd name="connsiteX17" fmla="*/ 0 w 2120900"/>
                <a:gd name="connsiteY17" fmla="*/ 41275 h 711200"/>
                <a:gd name="connsiteX0" fmla="*/ 6350 w 2127250"/>
                <a:gd name="connsiteY0" fmla="*/ 43108 h 713033"/>
                <a:gd name="connsiteX1" fmla="*/ 6350 w 2127250"/>
                <a:gd name="connsiteY1" fmla="*/ 608258 h 713033"/>
                <a:gd name="connsiteX2" fmla="*/ 6350 w 2127250"/>
                <a:gd name="connsiteY2" fmla="*/ 608258 h 713033"/>
                <a:gd name="connsiteX3" fmla="*/ 15875 w 2127250"/>
                <a:gd name="connsiteY3" fmla="*/ 636833 h 713033"/>
                <a:gd name="connsiteX4" fmla="*/ 15875 w 2127250"/>
                <a:gd name="connsiteY4" fmla="*/ 636833 h 713033"/>
                <a:gd name="connsiteX5" fmla="*/ 993775 w 2127250"/>
                <a:gd name="connsiteY5" fmla="*/ 646358 h 713033"/>
                <a:gd name="connsiteX6" fmla="*/ 1057275 w 2127250"/>
                <a:gd name="connsiteY6" fmla="*/ 713033 h 713033"/>
                <a:gd name="connsiteX7" fmla="*/ 1130300 w 2127250"/>
                <a:gd name="connsiteY7" fmla="*/ 640008 h 713033"/>
                <a:gd name="connsiteX8" fmla="*/ 2089150 w 2127250"/>
                <a:gd name="connsiteY8" fmla="*/ 640008 h 713033"/>
                <a:gd name="connsiteX9" fmla="*/ 2120900 w 2127250"/>
                <a:gd name="connsiteY9" fmla="*/ 630483 h 713033"/>
                <a:gd name="connsiteX10" fmla="*/ 2127250 w 2127250"/>
                <a:gd name="connsiteY10" fmla="*/ 598733 h 713033"/>
                <a:gd name="connsiteX11" fmla="*/ 2124075 w 2127250"/>
                <a:gd name="connsiteY11" fmla="*/ 46283 h 713033"/>
                <a:gd name="connsiteX12" fmla="*/ 2124075 w 2127250"/>
                <a:gd name="connsiteY12" fmla="*/ 24058 h 713033"/>
                <a:gd name="connsiteX13" fmla="*/ 2114550 w 2127250"/>
                <a:gd name="connsiteY13" fmla="*/ 11358 h 713033"/>
                <a:gd name="connsiteX14" fmla="*/ 2098675 w 2127250"/>
                <a:gd name="connsiteY14" fmla="*/ 8183 h 713033"/>
                <a:gd name="connsiteX15" fmla="*/ 47625 w 2127250"/>
                <a:gd name="connsiteY15" fmla="*/ 1833 h 713033"/>
                <a:gd name="connsiteX16" fmla="*/ 0 w 2127250"/>
                <a:gd name="connsiteY16" fmla="*/ 1833 h 713033"/>
                <a:gd name="connsiteX17" fmla="*/ 6350 w 2127250"/>
                <a:gd name="connsiteY17" fmla="*/ 43108 h 713033"/>
                <a:gd name="connsiteX0" fmla="*/ 0 w 2120900"/>
                <a:gd name="connsiteY0" fmla="*/ 41275 h 711200"/>
                <a:gd name="connsiteX1" fmla="*/ 0 w 2120900"/>
                <a:gd name="connsiteY1" fmla="*/ 606425 h 711200"/>
                <a:gd name="connsiteX2" fmla="*/ 0 w 2120900"/>
                <a:gd name="connsiteY2" fmla="*/ 606425 h 711200"/>
                <a:gd name="connsiteX3" fmla="*/ 9525 w 2120900"/>
                <a:gd name="connsiteY3" fmla="*/ 635000 h 711200"/>
                <a:gd name="connsiteX4" fmla="*/ 9525 w 2120900"/>
                <a:gd name="connsiteY4" fmla="*/ 635000 h 711200"/>
                <a:gd name="connsiteX5" fmla="*/ 987425 w 2120900"/>
                <a:gd name="connsiteY5" fmla="*/ 644525 h 711200"/>
                <a:gd name="connsiteX6" fmla="*/ 1050925 w 2120900"/>
                <a:gd name="connsiteY6" fmla="*/ 711200 h 711200"/>
                <a:gd name="connsiteX7" fmla="*/ 1123950 w 2120900"/>
                <a:gd name="connsiteY7" fmla="*/ 638175 h 711200"/>
                <a:gd name="connsiteX8" fmla="*/ 2082800 w 2120900"/>
                <a:gd name="connsiteY8" fmla="*/ 638175 h 711200"/>
                <a:gd name="connsiteX9" fmla="*/ 2114550 w 2120900"/>
                <a:gd name="connsiteY9" fmla="*/ 628650 h 711200"/>
                <a:gd name="connsiteX10" fmla="*/ 2120900 w 2120900"/>
                <a:gd name="connsiteY10" fmla="*/ 596900 h 711200"/>
                <a:gd name="connsiteX11" fmla="*/ 2117725 w 2120900"/>
                <a:gd name="connsiteY11" fmla="*/ 44450 h 711200"/>
                <a:gd name="connsiteX12" fmla="*/ 2117725 w 2120900"/>
                <a:gd name="connsiteY12" fmla="*/ 22225 h 711200"/>
                <a:gd name="connsiteX13" fmla="*/ 2108200 w 2120900"/>
                <a:gd name="connsiteY13" fmla="*/ 9525 h 711200"/>
                <a:gd name="connsiteX14" fmla="*/ 2092325 w 2120900"/>
                <a:gd name="connsiteY14" fmla="*/ 6350 h 711200"/>
                <a:gd name="connsiteX15" fmla="*/ 41275 w 2120900"/>
                <a:gd name="connsiteY15" fmla="*/ 0 h 711200"/>
                <a:gd name="connsiteX16" fmla="*/ 12700 w 2120900"/>
                <a:gd name="connsiteY16" fmla="*/ 9525 h 711200"/>
                <a:gd name="connsiteX17" fmla="*/ 0 w 2120900"/>
                <a:gd name="connsiteY17" fmla="*/ 41275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900" h="711200">
                  <a:moveTo>
                    <a:pt x="0" y="41275"/>
                  </a:moveTo>
                  <a:lnTo>
                    <a:pt x="0" y="606425"/>
                  </a:lnTo>
                  <a:lnTo>
                    <a:pt x="0" y="606425"/>
                  </a:lnTo>
                  <a:lnTo>
                    <a:pt x="9525" y="635000"/>
                  </a:lnTo>
                  <a:lnTo>
                    <a:pt x="9525" y="635000"/>
                  </a:lnTo>
                  <a:lnTo>
                    <a:pt x="987425" y="644525"/>
                  </a:lnTo>
                  <a:lnTo>
                    <a:pt x="1050925" y="711200"/>
                  </a:lnTo>
                  <a:lnTo>
                    <a:pt x="1123950" y="638175"/>
                  </a:lnTo>
                  <a:lnTo>
                    <a:pt x="2082800" y="638175"/>
                  </a:lnTo>
                  <a:lnTo>
                    <a:pt x="2114550" y="628650"/>
                  </a:lnTo>
                  <a:lnTo>
                    <a:pt x="2120900" y="596900"/>
                  </a:lnTo>
                  <a:cubicBezTo>
                    <a:pt x="2119842" y="412750"/>
                    <a:pt x="2118783" y="228600"/>
                    <a:pt x="2117725" y="44450"/>
                  </a:cubicBezTo>
                  <a:lnTo>
                    <a:pt x="2117725" y="22225"/>
                  </a:lnTo>
                  <a:lnTo>
                    <a:pt x="2108200" y="9525"/>
                  </a:lnTo>
                  <a:lnTo>
                    <a:pt x="2092325" y="6350"/>
                  </a:lnTo>
                  <a:lnTo>
                    <a:pt x="41275" y="0"/>
                  </a:lnTo>
                  <a:cubicBezTo>
                    <a:pt x="35983" y="6350"/>
                    <a:pt x="17992" y="3175"/>
                    <a:pt x="12700" y="9525"/>
                  </a:cubicBezTo>
                  <a:lnTo>
                    <a:pt x="0" y="41275"/>
                  </a:lnTo>
                  <a:close/>
                </a:path>
              </a:pathLst>
            </a:custGeom>
            <a:solidFill>
              <a:schemeClr val="tx1"/>
            </a:solidFill>
            <a:ln w="19050" cap="flat" cmpd="sng" algn="ctr">
              <a:solidFill>
                <a:schemeClr val="bg1"/>
              </a:solidFill>
              <a:prstDash val="solid"/>
              <a:round/>
              <a:headEnd type="none" w="med" len="med"/>
              <a:tailEnd type="none" w="med" len="med"/>
            </a:ln>
            <a:effectLst/>
          </p:spPr>
          <p:txBody>
            <a:bodyPr vert="horz" wrap="square" lIns="0" tIns="45720" rIns="91440" bIns="45720" numCol="1" rtlCol="0" anchor="ctr" anchorCtr="0" compatLnSpc="1">
              <a:prstTxWarp prst="textNoShape">
                <a:avLst/>
              </a:prstTxWarp>
            </a:bodyPr>
            <a:lstStyle/>
            <a:p>
              <a:pPr algn="ctr" eaLnBrk="0" hangingPunct="0"/>
              <a:endParaRPr lang="en-US" sz="1600" b="1" dirty="0">
                <a:solidFill>
                  <a:srgbClr val="000000"/>
                </a:solidFill>
                <a:latin typeface="Arial"/>
              </a:endParaRPr>
            </a:p>
          </p:txBody>
        </p:sp>
        <p:sp>
          <p:nvSpPr>
            <p:cNvPr id="27" name="TextBox 26"/>
            <p:cNvSpPr txBox="1"/>
            <p:nvPr/>
          </p:nvSpPr>
          <p:spPr>
            <a:xfrm>
              <a:off x="-1919873" y="4105922"/>
              <a:ext cx="573081" cy="215444"/>
            </a:xfrm>
            <a:prstGeom prst="rect">
              <a:avLst/>
            </a:prstGeom>
            <a:noFill/>
          </p:spPr>
          <p:txBody>
            <a:bodyPr wrap="square" lIns="0" tIns="0" rIns="0" bIns="0" rtlCol="0" anchor="ctr" anchorCtr="0">
              <a:spAutoFit/>
            </a:bodyPr>
            <a:lstStyle/>
            <a:p>
              <a:pPr algn="ctr" fontAlgn="auto">
                <a:spcBef>
                  <a:spcPts val="0"/>
                </a:spcBef>
                <a:spcAft>
                  <a:spcPts val="0"/>
                </a:spcAft>
              </a:pPr>
              <a:r>
                <a:rPr lang="en-US" sz="1400" b="1" dirty="0" smtClean="0">
                  <a:solidFill>
                    <a:srgbClr val="000000"/>
                  </a:solidFill>
                  <a:latin typeface="Arial"/>
                </a:rPr>
                <a:t>119.0%</a:t>
              </a:r>
              <a:endParaRPr lang="en-US" sz="1400" b="1" dirty="0">
                <a:solidFill>
                  <a:srgbClr val="000000"/>
                </a:solidFill>
                <a:latin typeface="Arial"/>
              </a:endParaRPr>
            </a:p>
          </p:txBody>
        </p:sp>
      </p:grpSp>
      <p:graphicFrame>
        <p:nvGraphicFramePr>
          <p:cNvPr id="34" name="Table 33"/>
          <p:cNvGraphicFramePr>
            <a:graphicFrameLocks noGrp="1"/>
          </p:cNvGraphicFramePr>
          <p:nvPr>
            <p:extLst>
              <p:ext uri="{D42A27DB-BD31-4B8C-83A1-F6EECF244321}">
                <p14:modId xmlns:p14="http://schemas.microsoft.com/office/powerpoint/2010/main" val="1352112969"/>
              </p:ext>
            </p:extLst>
          </p:nvPr>
        </p:nvGraphicFramePr>
        <p:xfrm>
          <a:off x="963040" y="5630865"/>
          <a:ext cx="8489717" cy="370840"/>
        </p:xfrm>
        <a:graphic>
          <a:graphicData uri="http://schemas.openxmlformats.org/drawingml/2006/table">
            <a:tbl>
              <a:tblPr firstRow="1" bandRow="1">
                <a:tableStyleId>{5C22544A-7EE6-4342-B048-85BDC9FD1C3A}</a:tableStyleId>
              </a:tblPr>
              <a:tblGrid>
                <a:gridCol w="830134"/>
                <a:gridCol w="831273"/>
                <a:gridCol w="831272"/>
                <a:gridCol w="831273"/>
                <a:gridCol w="819398"/>
                <a:gridCol w="831272"/>
                <a:gridCol w="831273"/>
                <a:gridCol w="819397"/>
                <a:gridCol w="831273"/>
                <a:gridCol w="1033152"/>
              </a:tblGrid>
              <a:tr h="370840">
                <a:tc>
                  <a:txBody>
                    <a:bodyPr/>
                    <a:lstStyle/>
                    <a:p>
                      <a:pPr algn="ctr"/>
                      <a:r>
                        <a:rPr lang="en-US" sz="1400" b="0" dirty="0" smtClean="0">
                          <a:solidFill>
                            <a:schemeClr val="accent6"/>
                          </a:solidFill>
                        </a:rPr>
                        <a:t>2006</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2007</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2008</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2009</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2010</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2011</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2012</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2013</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smtClean="0">
                          <a:solidFill>
                            <a:schemeClr val="accent6"/>
                          </a:solidFill>
                        </a:rPr>
                        <a:t>2014</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b="0" dirty="0" smtClean="0">
                          <a:solidFill>
                            <a:schemeClr val="accent6"/>
                          </a:solidFill>
                        </a:rPr>
                        <a:t>2015</a:t>
                      </a:r>
                      <a:endParaRPr lang="en-US" sz="1400" b="0" dirty="0">
                        <a:solidFill>
                          <a:schemeClr val="accent6"/>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1052034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fade">
                                      <p:cBhvr>
                                        <p:cTn id="22" dur="500"/>
                                        <p:tgtEl>
                                          <p:spTgt spid="33">
                                            <p:graphicEl>
                                              <a:chart seriesIdx="-3" categoryIdx="-3" bldStep="gridLegend"/>
                                            </p:graphicEl>
                                          </p:spTgt>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33">
                                            <p:graphicEl>
                                              <a:chart seriesIdx="0" categoryIdx="-4" bldStep="series"/>
                                            </p:graphicEl>
                                          </p:spTgt>
                                        </p:tgtEl>
                                        <p:attrNameLst>
                                          <p:attrName>style.visibility</p:attrName>
                                        </p:attrNameLst>
                                      </p:cBhvr>
                                      <p:to>
                                        <p:strVal val="visible"/>
                                      </p:to>
                                    </p:set>
                                    <p:animEffect transition="in" filter="wipe(left)">
                                      <p:cBhvr>
                                        <p:cTn id="26" dur="3000"/>
                                        <p:tgtEl>
                                          <p:spTgt spid="33">
                                            <p:graphicEl>
                                              <a:chart seriesIdx="0" categoryIdx="-4" bldStep="series"/>
                                            </p:graphicEl>
                                          </p:spTgt>
                                        </p:tgtEl>
                                      </p:cBhvr>
                                    </p:animEffect>
                                  </p:childTnLst>
                                </p:cTn>
                              </p:par>
                              <p:par>
                                <p:cTn id="27" presetID="10" presetClass="entr" presetSubtype="0" fill="hold" nodeType="withEffect">
                                  <p:stCondLst>
                                    <p:cond delay="125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750"/>
                                        <p:tgtEl>
                                          <p:spTgt spid="2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3">
                                            <p:graphicEl>
                                              <a:chart seriesIdx="1" categoryIdx="-4" bldStep="series"/>
                                            </p:graphicEl>
                                          </p:spTgt>
                                        </p:tgtEl>
                                        <p:attrNameLst>
                                          <p:attrName>style.visibility</p:attrName>
                                        </p:attrNameLst>
                                      </p:cBhvr>
                                      <p:to>
                                        <p:strVal val="visible"/>
                                      </p:to>
                                    </p:set>
                                    <p:animEffect transition="in" filter="wipe(left)">
                                      <p:cBhvr>
                                        <p:cTn id="32" dur="3000"/>
                                        <p:tgtEl>
                                          <p:spTgt spid="33">
                                            <p:graphicEl>
                                              <a:chart seriesIdx="1" categoryIdx="-4" bldStep="series"/>
                                            </p:graphic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3">
                                            <p:graphicEl>
                                              <a:chart seriesIdx="2" categoryIdx="-4" bldStep="series"/>
                                            </p:graphicEl>
                                          </p:spTgt>
                                        </p:tgtEl>
                                        <p:attrNameLst>
                                          <p:attrName>style.visibility</p:attrName>
                                        </p:attrNameLst>
                                      </p:cBhvr>
                                      <p:to>
                                        <p:strVal val="visible"/>
                                      </p:to>
                                    </p:set>
                                    <p:animEffect transition="in" filter="wipe(left)">
                                      <p:cBhvr>
                                        <p:cTn id="35" dur="3000"/>
                                        <p:tgtEl>
                                          <p:spTgt spid="33">
                                            <p:graphicEl>
                                              <a:chart seriesIdx="2" categoryIdx="-4" bldStep="series"/>
                                            </p:graphicEl>
                                          </p:spTgt>
                                        </p:tgtEl>
                                      </p:cBhvr>
                                    </p:animEffect>
                                  </p:childTnLst>
                                </p:cTn>
                              </p:par>
                              <p:par>
                                <p:cTn id="36" presetID="10" presetClass="entr" presetSubtype="0" fill="hold" nodeType="withEffect">
                                  <p:stCondLst>
                                    <p:cond delay="75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750"/>
                                        <p:tgtEl>
                                          <p:spTgt spid="16"/>
                                        </p:tgtEl>
                                      </p:cBhvr>
                                    </p:animEffect>
                                  </p:childTnLst>
                                </p:cTn>
                              </p:par>
                            </p:childTnLst>
                          </p:cTn>
                        </p:par>
                        <p:par>
                          <p:cTn id="39" fill="hold">
                            <p:stCondLst>
                              <p:cond delay="3500"/>
                            </p:stCondLst>
                            <p:childTnLst>
                              <p:par>
                                <p:cTn id="40" presetID="47" presetClass="entr" presetSubtype="0"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anim calcmode="lin" valueType="num">
                                      <p:cBhvr>
                                        <p:cTn id="43" dur="500" fill="hold"/>
                                        <p:tgtEl>
                                          <p:spTgt spid="25"/>
                                        </p:tgtEl>
                                        <p:attrNameLst>
                                          <p:attrName>ppt_x</p:attrName>
                                        </p:attrNameLst>
                                      </p:cBhvr>
                                      <p:tavLst>
                                        <p:tav tm="0">
                                          <p:val>
                                            <p:strVal val="#ppt_x"/>
                                          </p:val>
                                        </p:tav>
                                        <p:tav tm="100000">
                                          <p:val>
                                            <p:strVal val="#ppt_x"/>
                                          </p:val>
                                        </p:tav>
                                      </p:tavLst>
                                    </p:anim>
                                    <p:anim calcmode="lin" valueType="num">
                                      <p:cBhvr>
                                        <p:cTn id="44" dur="500" fill="hold"/>
                                        <p:tgtEl>
                                          <p:spTgt spid="25"/>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anim calcmode="lin" valueType="num">
                                      <p:cBhvr>
                                        <p:cTn id="48" dur="500" fill="hold"/>
                                        <p:tgtEl>
                                          <p:spTgt spid="19"/>
                                        </p:tgtEl>
                                        <p:attrNameLst>
                                          <p:attrName>ppt_x</p:attrName>
                                        </p:attrNameLst>
                                      </p:cBhvr>
                                      <p:tavLst>
                                        <p:tav tm="0">
                                          <p:val>
                                            <p:strVal val="#ppt_x"/>
                                          </p:val>
                                        </p:tav>
                                        <p:tav tm="100000">
                                          <p:val>
                                            <p:strVal val="#ppt_x"/>
                                          </p:val>
                                        </p:tav>
                                      </p:tavLst>
                                    </p:anim>
                                    <p:anim calcmode="lin" valueType="num">
                                      <p:cBhvr>
                                        <p:cTn id="49" dur="500" fill="hold"/>
                                        <p:tgtEl>
                                          <p:spTgt spid="19"/>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anim calcmode="lin" valueType="num">
                                      <p:cBhvr>
                                        <p:cTn id="54" dur="500" fill="hold"/>
                                        <p:tgtEl>
                                          <p:spTgt spid="31"/>
                                        </p:tgtEl>
                                        <p:attrNameLst>
                                          <p:attrName>ppt_x</p:attrName>
                                        </p:attrNameLst>
                                      </p:cBhvr>
                                      <p:tavLst>
                                        <p:tav tm="0">
                                          <p:val>
                                            <p:strVal val="#ppt_x"/>
                                          </p:val>
                                        </p:tav>
                                        <p:tav tm="100000">
                                          <p:val>
                                            <p:strVal val="#ppt_x"/>
                                          </p:val>
                                        </p:tav>
                                      </p:tavLst>
                                    </p:anim>
                                    <p:anim calcmode="lin" valueType="num">
                                      <p:cBhvr>
                                        <p:cTn id="55" dur="5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7" presetClass="entr" presetSubtype="0"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anim calcmode="lin" valueType="num">
                                      <p:cBhvr>
                                        <p:cTn id="60" dur="500" fill="hold"/>
                                        <p:tgtEl>
                                          <p:spTgt spid="37"/>
                                        </p:tgtEl>
                                        <p:attrNameLst>
                                          <p:attrName>ppt_x</p:attrName>
                                        </p:attrNameLst>
                                      </p:cBhvr>
                                      <p:tavLst>
                                        <p:tav tm="0">
                                          <p:val>
                                            <p:strVal val="#ppt_x"/>
                                          </p:val>
                                        </p:tav>
                                        <p:tav tm="100000">
                                          <p:val>
                                            <p:strVal val="#ppt_x"/>
                                          </p:val>
                                        </p:tav>
                                      </p:tavLst>
                                    </p:anim>
                                    <p:anim calcmode="lin" valueType="num">
                                      <p:cBhvr>
                                        <p:cTn id="61" dur="500" fill="hold"/>
                                        <p:tgtEl>
                                          <p:spTgt spid="37"/>
                                        </p:tgtEl>
                                        <p:attrNameLst>
                                          <p:attrName>ppt_y</p:attrName>
                                        </p:attrNameLst>
                                      </p:cBhvr>
                                      <p:tavLst>
                                        <p:tav tm="0">
                                          <p:val>
                                            <p:strVal val="#ppt_y-.1"/>
                                          </p:val>
                                        </p:tav>
                                        <p:tav tm="100000">
                                          <p:val>
                                            <p:strVal val="#ppt_y"/>
                                          </p:val>
                                        </p:tav>
                                      </p:tavLst>
                                    </p:anim>
                                  </p:childTnLst>
                                </p:cTn>
                              </p:par>
                              <p:par>
                                <p:cTn id="62" presetID="10" presetClass="entr" presetSubtype="0" fill="hold" nodeType="withEffect">
                                  <p:stCondLst>
                                    <p:cond delay="50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par>
                                <p:cTn id="65" presetID="10" presetClass="entr" presetSubtype="0"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Graphic spid="33" grpId="0">
        <p:bldSub>
          <a:bldChart bld="series"/>
        </p:bldSub>
      </p:bldGraphic>
      <p:bldP spid="32" grpId="0"/>
      <p:bldP spid="21" grpId="0"/>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299618139"/>
              </p:ext>
            </p:extLst>
          </p:nvPr>
        </p:nvGraphicFramePr>
        <p:xfrm>
          <a:off x="381000" y="1143000"/>
          <a:ext cx="8382000" cy="513766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6200" y="6477000"/>
            <a:ext cx="5029200" cy="246221"/>
          </a:xfrm>
          <a:prstGeom prst="rect">
            <a:avLst/>
          </a:prstGeom>
          <a:noFill/>
        </p:spPr>
        <p:txBody>
          <a:bodyPr wrap="square" rtlCol="0">
            <a:spAutoFit/>
          </a:bodyPr>
          <a:lstStyle/>
          <a:p>
            <a:pPr eaLnBrk="0" hangingPunct="0"/>
            <a:r>
              <a:rPr lang="en-US" sz="1000" dirty="0" smtClean="0">
                <a:solidFill>
                  <a:prstClr val="black"/>
                </a:solidFill>
                <a:latin typeface="Arial" charset="0"/>
                <a:cs typeface="+mn-cs"/>
              </a:rPr>
              <a:t>State debt as percent of NYS personal income </a:t>
            </a:r>
            <a:endParaRPr lang="en-US" sz="1000" dirty="0">
              <a:solidFill>
                <a:prstClr val="black"/>
              </a:solidFill>
              <a:latin typeface="Arial" charset="0"/>
              <a:cs typeface="+mn-cs"/>
            </a:endParaRPr>
          </a:p>
        </p:txBody>
      </p:sp>
      <p:sp>
        <p:nvSpPr>
          <p:cNvPr id="3" name="TextBox 2"/>
          <p:cNvSpPr txBox="1"/>
          <p:nvPr/>
        </p:nvSpPr>
        <p:spPr>
          <a:xfrm>
            <a:off x="7620000" y="2209800"/>
            <a:ext cx="1143000" cy="307777"/>
          </a:xfrm>
          <a:prstGeom prst="rect">
            <a:avLst/>
          </a:prstGeom>
          <a:noFill/>
        </p:spPr>
        <p:txBody>
          <a:bodyPr wrap="square" rtlCol="0">
            <a:spAutoFit/>
          </a:bodyPr>
          <a:lstStyle/>
          <a:p>
            <a:pPr eaLnBrk="0" hangingPunct="0"/>
            <a:r>
              <a:rPr lang="en-US" sz="1400" b="1" dirty="0" smtClean="0">
                <a:solidFill>
                  <a:prstClr val="black"/>
                </a:solidFill>
                <a:latin typeface="Arial" charset="0"/>
                <a:cs typeface="+mn-cs"/>
              </a:rPr>
              <a:t>Projected</a:t>
            </a:r>
            <a:endParaRPr lang="en-US" sz="1400" b="1" dirty="0">
              <a:solidFill>
                <a:prstClr val="black"/>
              </a:solidFill>
              <a:latin typeface="Arial" charset="0"/>
              <a:cs typeface="+mn-cs"/>
            </a:endParaRPr>
          </a:p>
        </p:txBody>
      </p:sp>
      <p:sp>
        <p:nvSpPr>
          <p:cNvPr id="4" name="Title 3"/>
          <p:cNvSpPr>
            <a:spLocks noGrp="1"/>
          </p:cNvSpPr>
          <p:nvPr>
            <p:ph type="title"/>
          </p:nvPr>
        </p:nvSpPr>
        <p:spPr>
          <a:xfrm>
            <a:off x="497006" y="457200"/>
            <a:ext cx="8229600" cy="808039"/>
          </a:xfrm>
        </p:spPr>
        <p:txBody>
          <a:bodyPr>
            <a:normAutofit fontScale="90000"/>
          </a:bodyPr>
          <a:lstStyle/>
          <a:p>
            <a:pPr algn="ctr" fontAlgn="base">
              <a:spcAft>
                <a:spcPct val="0"/>
              </a:spcAft>
              <a:defRPr/>
            </a:pPr>
            <a:r>
              <a:rPr lang="en-US" sz="3100" dirty="0">
                <a:solidFill>
                  <a:srgbClr val="002060"/>
                </a:solidFill>
              </a:rPr>
              <a:t>Debt Burden Steadily </a:t>
            </a:r>
            <a:r>
              <a:rPr lang="en-US" sz="3100" dirty="0" smtClean="0">
                <a:solidFill>
                  <a:srgbClr val="002060"/>
                </a:solidFill>
              </a:rPr>
              <a:t>Declining</a:t>
            </a:r>
            <a:r>
              <a:rPr lang="en-US" sz="2800" dirty="0" smtClean="0">
                <a:solidFill>
                  <a:srgbClr val="002060"/>
                </a:solidFill>
              </a:rPr>
              <a:t/>
            </a:r>
            <a:br>
              <a:rPr lang="en-US" sz="2800" dirty="0" smtClean="0">
                <a:solidFill>
                  <a:srgbClr val="002060"/>
                </a:solidFill>
              </a:rPr>
            </a:br>
            <a:r>
              <a:rPr lang="en-US" sz="2000" dirty="0" smtClean="0">
                <a:solidFill>
                  <a:srgbClr val="002060"/>
                </a:solidFill>
              </a:rPr>
              <a:t>(Percent of Personal Income)</a:t>
            </a:r>
            <a:endParaRPr lang="en-US" sz="2000" dirty="0">
              <a:solidFill>
                <a:srgbClr val="002060"/>
              </a:solidFill>
            </a:endParaRPr>
          </a:p>
        </p:txBody>
      </p:sp>
      <p:sp>
        <p:nvSpPr>
          <p:cNvPr id="9" name="Slide Number Placeholder 4"/>
          <p:cNvSpPr>
            <a:spLocks noGrp="1"/>
          </p:cNvSpPr>
          <p:nvPr>
            <p:ph type="sldNum" sz="quarter" idx="4"/>
          </p:nvPr>
        </p:nvSpPr>
        <p:spPr>
          <a:xfrm>
            <a:off x="6858000" y="117474"/>
            <a:ext cx="2133600" cy="365125"/>
          </a:xfrm>
        </p:spPr>
        <p:txBody>
          <a:bodyPr/>
          <a:lstStyle/>
          <a:p>
            <a:fld id="{57924A67-5DF2-455F-B4E3-21685EBE6F07}" type="slidenum">
              <a:rPr lang="en-US" smtClean="0">
                <a:solidFill>
                  <a:prstClr val="white"/>
                </a:solidFill>
              </a:rPr>
              <a:pPr/>
              <a:t>50</a:t>
            </a:fld>
            <a:endParaRPr lang="en-US" dirty="0">
              <a:solidFill>
                <a:prstClr val="white"/>
              </a:solidFill>
            </a:endParaRPr>
          </a:p>
        </p:txBody>
      </p:sp>
    </p:spTree>
    <p:extLst>
      <p:ext uri="{BB962C8B-B14F-4D97-AF65-F5344CB8AC3E}">
        <p14:creationId xmlns:p14="http://schemas.microsoft.com/office/powerpoint/2010/main" val="3818138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533400" y="300036"/>
            <a:ext cx="8229600" cy="868363"/>
          </a:xfrm>
        </p:spPr>
        <p:txBody>
          <a:bodyPr vert="horz" lIns="91440" tIns="45720" rIns="91440" bIns="45720" rtlCol="0" anchor="ctr">
            <a:noAutofit/>
            <a:scene3d>
              <a:camera prst="orthographicFront"/>
              <a:lightRig rig="soft" dir="t"/>
            </a:scene3d>
            <a:sp3d prstMaterial="softEdge">
              <a:bevelT w="25400" h="25400"/>
            </a:sp3d>
          </a:bodyPr>
          <a:lstStyle/>
          <a:p>
            <a:pPr algn="ctr" fontAlgn="base">
              <a:spcAft>
                <a:spcPct val="0"/>
              </a:spcAft>
              <a:defRPr/>
            </a:pPr>
            <a:r>
              <a:rPr lang="en-US" sz="2800" dirty="0">
                <a:solidFill>
                  <a:srgbClr val="002060"/>
                </a:solidFill>
              </a:rPr>
              <a:t>A Responsible Budgetary Reserves Policy</a:t>
            </a:r>
          </a:p>
        </p:txBody>
      </p:sp>
      <p:sp>
        <p:nvSpPr>
          <p:cNvPr id="17410" name="Rectangle 3"/>
          <p:cNvSpPr>
            <a:spLocks noGrp="1" noChangeArrowheads="1"/>
          </p:cNvSpPr>
          <p:nvPr>
            <p:ph idx="1"/>
          </p:nvPr>
        </p:nvSpPr>
        <p:spPr>
          <a:xfrm>
            <a:off x="152400" y="838200"/>
            <a:ext cx="8839200" cy="4953000"/>
          </a:xfrm>
          <a:ln w="76200">
            <a:noFill/>
          </a:ln>
        </p:spPr>
        <p:txBody>
          <a:bodyPr>
            <a:noAutofit/>
          </a:bodyPr>
          <a:lstStyle/>
          <a:p>
            <a:pPr marL="457200" lvl="1" indent="0">
              <a:spcBef>
                <a:spcPts val="0"/>
              </a:spcBef>
              <a:buClr>
                <a:schemeClr val="tx1"/>
              </a:buClr>
              <a:buSzPct val="120000"/>
              <a:buNone/>
            </a:pPr>
            <a:endParaRPr lang="en-US" sz="1400" dirty="0"/>
          </a:p>
          <a:p>
            <a:pPr lvl="1">
              <a:spcBef>
                <a:spcPts val="0"/>
              </a:spcBef>
              <a:buClr>
                <a:schemeClr val="tx1"/>
              </a:buClr>
              <a:buSzPct val="120000"/>
              <a:buFont typeface="Arial" panose="020B0604020202020204" pitchFamily="34" charset="0"/>
              <a:buChar char="•"/>
            </a:pPr>
            <a:r>
              <a:rPr lang="en-US" sz="1600" dirty="0"/>
              <a:t>Increased Rainy Day </a:t>
            </a:r>
            <a:r>
              <a:rPr lang="en-US" sz="1600" dirty="0" smtClean="0"/>
              <a:t>Reserves </a:t>
            </a:r>
            <a:r>
              <a:rPr lang="en-US" sz="1600" dirty="0"/>
              <a:t>balance cap from 5% to 7% of General Fund </a:t>
            </a:r>
            <a:r>
              <a:rPr lang="en-US" sz="1600" dirty="0" smtClean="0"/>
              <a:t>spending, as well as annual deposit authority. </a:t>
            </a:r>
            <a:endParaRPr lang="en-US" sz="1600" dirty="0"/>
          </a:p>
          <a:p>
            <a:pPr lvl="2">
              <a:spcBef>
                <a:spcPts val="0"/>
              </a:spcBef>
              <a:buClr>
                <a:schemeClr val="tx1"/>
              </a:buClr>
              <a:buSzPct val="120000"/>
            </a:pPr>
            <a:endParaRPr lang="en-US" sz="1600" dirty="0" smtClean="0"/>
          </a:p>
          <a:p>
            <a:pPr lvl="1">
              <a:spcBef>
                <a:spcPts val="0"/>
              </a:spcBef>
              <a:buClr>
                <a:schemeClr val="tx1"/>
              </a:buClr>
              <a:buSzPct val="120000"/>
              <a:buFont typeface="Arial" panose="020B0604020202020204" pitchFamily="34" charset="0"/>
              <a:buChar char="•"/>
            </a:pPr>
            <a:r>
              <a:rPr lang="en-US" sz="1600" dirty="0"/>
              <a:t>Made </a:t>
            </a:r>
            <a:r>
              <a:rPr lang="en-US" sz="1600" dirty="0" smtClean="0"/>
              <a:t>three deposits </a:t>
            </a:r>
            <a:r>
              <a:rPr lang="en-US" sz="1600" dirty="0"/>
              <a:t>to rainy day reserves (</a:t>
            </a:r>
            <a:r>
              <a:rPr lang="en-US" sz="1600" dirty="0" smtClean="0"/>
              <a:t>FY12 </a:t>
            </a:r>
            <a:r>
              <a:rPr lang="en-US" sz="1600" dirty="0"/>
              <a:t>= $100 million; </a:t>
            </a:r>
            <a:r>
              <a:rPr lang="en-US" sz="1600" dirty="0" smtClean="0"/>
              <a:t>FY14 </a:t>
            </a:r>
            <a:r>
              <a:rPr lang="en-US" sz="1600" dirty="0"/>
              <a:t>= $175 </a:t>
            </a:r>
            <a:r>
              <a:rPr lang="en-US" sz="1600" dirty="0" smtClean="0"/>
              <a:t>million; and FY15 = $316 million) </a:t>
            </a:r>
            <a:r>
              <a:rPr lang="en-US" sz="1600" dirty="0"/>
              <a:t>since start of global financial crisis and </a:t>
            </a:r>
            <a:r>
              <a:rPr lang="en-US" sz="1600" dirty="0" smtClean="0"/>
              <a:t>set aside $500 </a:t>
            </a:r>
            <a:r>
              <a:rPr lang="en-US" sz="1600" dirty="0"/>
              <a:t>million for debt </a:t>
            </a:r>
            <a:r>
              <a:rPr lang="en-US" sz="1600" dirty="0" smtClean="0"/>
              <a:t>management.</a:t>
            </a:r>
          </a:p>
          <a:p>
            <a:pPr lvl="1">
              <a:spcBef>
                <a:spcPts val="0"/>
              </a:spcBef>
              <a:buClr>
                <a:schemeClr val="tx1"/>
              </a:buClr>
              <a:buSzPct val="120000"/>
              <a:buFont typeface="Arial" panose="020B0604020202020204" pitchFamily="34" charset="0"/>
              <a:buChar char="•"/>
            </a:pPr>
            <a:endParaRPr lang="en-US" sz="1600" dirty="0" smtClean="0"/>
          </a:p>
          <a:p>
            <a:pPr lvl="2">
              <a:spcBef>
                <a:spcPts val="0"/>
              </a:spcBef>
              <a:buClr>
                <a:schemeClr val="tx1"/>
              </a:buClr>
              <a:buSzPct val="120000"/>
              <a:buFont typeface="Symbol" panose="05050102010706020507" pitchFamily="18" charset="2"/>
              <a:buChar char="-"/>
            </a:pPr>
            <a:r>
              <a:rPr lang="en-US" sz="1600" dirty="0"/>
              <a:t>Balances total $</a:t>
            </a:r>
            <a:r>
              <a:rPr lang="en-US" sz="1600" dirty="0" smtClean="0"/>
              <a:t>2.3 </a:t>
            </a:r>
            <a:r>
              <a:rPr lang="en-US" sz="1600" dirty="0"/>
              <a:t>billion – highest level since inception of </a:t>
            </a:r>
            <a:r>
              <a:rPr lang="en-US" sz="1600" dirty="0" smtClean="0"/>
              <a:t>reserves.</a:t>
            </a:r>
          </a:p>
          <a:p>
            <a:pPr lvl="2">
              <a:spcBef>
                <a:spcPts val="0"/>
              </a:spcBef>
              <a:buClr>
                <a:schemeClr val="tx1"/>
              </a:buClr>
              <a:buSzPct val="120000"/>
              <a:buFont typeface="Symbol" panose="05050102010706020507" pitchFamily="18" charset="2"/>
              <a:buChar char="-"/>
            </a:pPr>
            <a:r>
              <a:rPr lang="en-US" sz="1600" dirty="0" smtClean="0"/>
              <a:t>$1.8 billion Rainy Day </a:t>
            </a:r>
            <a:r>
              <a:rPr lang="en-US" sz="1600" dirty="0"/>
              <a:t>Reserves </a:t>
            </a:r>
            <a:r>
              <a:rPr lang="en-US" sz="1600" dirty="0" smtClean="0"/>
              <a:t>(2.9 </a:t>
            </a:r>
            <a:r>
              <a:rPr lang="en-US" sz="1600" dirty="0"/>
              <a:t>percent of FY 2015 General Fund </a:t>
            </a:r>
            <a:endParaRPr lang="en-US" sz="1600" dirty="0" smtClean="0"/>
          </a:p>
          <a:p>
            <a:pPr marL="914400" lvl="2" indent="0">
              <a:spcBef>
                <a:spcPts val="0"/>
              </a:spcBef>
              <a:buClr>
                <a:schemeClr val="tx1"/>
              </a:buClr>
              <a:buSzPct val="120000"/>
              <a:buNone/>
            </a:pPr>
            <a:r>
              <a:rPr lang="en-US" sz="1600" dirty="0" smtClean="0"/>
              <a:t>     spending) and </a:t>
            </a:r>
            <a:r>
              <a:rPr lang="en-US" sz="1600" dirty="0"/>
              <a:t>$500 million for debt reduction</a:t>
            </a:r>
            <a:r>
              <a:rPr lang="en-US" sz="1600" dirty="0" smtClean="0"/>
              <a:t>.</a:t>
            </a:r>
          </a:p>
          <a:p>
            <a:pPr marL="457200" lvl="1" indent="0">
              <a:spcBef>
                <a:spcPts val="0"/>
              </a:spcBef>
              <a:buClr>
                <a:schemeClr val="tx1"/>
              </a:buClr>
              <a:buSzPct val="120000"/>
              <a:buNone/>
            </a:pPr>
            <a:endParaRPr lang="en-US" sz="1600" dirty="0"/>
          </a:p>
          <a:p>
            <a:pPr lvl="1">
              <a:spcBef>
                <a:spcPts val="0"/>
              </a:spcBef>
              <a:buClr>
                <a:schemeClr val="tx1"/>
              </a:buClr>
              <a:buSzPct val="120000"/>
              <a:buFont typeface="Arial" panose="020B0604020202020204" pitchFamily="34" charset="0"/>
              <a:buChar char="•"/>
            </a:pPr>
            <a:r>
              <a:rPr lang="en-US" sz="1600" dirty="0"/>
              <a:t>Avoided </a:t>
            </a:r>
            <a:r>
              <a:rPr lang="en-US" sz="1600" dirty="0" smtClean="0"/>
              <a:t>use </a:t>
            </a:r>
            <a:r>
              <a:rPr lang="en-US" sz="1600" dirty="0"/>
              <a:t>of rainy day </a:t>
            </a:r>
            <a:r>
              <a:rPr lang="en-US" sz="1600" dirty="0" smtClean="0"/>
              <a:t>reserves</a:t>
            </a:r>
            <a:r>
              <a:rPr lang="en-US" sz="1600" dirty="0"/>
              <a:t> </a:t>
            </a:r>
            <a:r>
              <a:rPr lang="en-US" sz="1600" dirty="0" smtClean="0"/>
              <a:t>during fiscal downturns. Reserves remain available in case of increasing revenue volatility or other financial challenges in the future.</a:t>
            </a:r>
          </a:p>
          <a:p>
            <a:pPr lvl="1">
              <a:spcBef>
                <a:spcPts val="0"/>
              </a:spcBef>
              <a:buClr>
                <a:schemeClr val="tx1"/>
              </a:buClr>
              <a:buSzPct val="120000"/>
              <a:buFont typeface="Arial" panose="020B0604020202020204" pitchFamily="34" charset="0"/>
              <a:buChar char="•"/>
            </a:pPr>
            <a:endParaRPr lang="en-US" sz="1600" dirty="0"/>
          </a:p>
          <a:p>
            <a:pPr lvl="1">
              <a:spcBef>
                <a:spcPts val="0"/>
              </a:spcBef>
              <a:buClr>
                <a:schemeClr val="tx1"/>
              </a:buClr>
              <a:buSzPct val="120000"/>
              <a:buFont typeface="Arial" panose="020B0604020202020204" pitchFamily="34" charset="0"/>
              <a:buChar char="•"/>
            </a:pPr>
            <a:r>
              <a:rPr lang="en-US" sz="1600" dirty="0" smtClean="0"/>
              <a:t>Over $5.4 billion in monetary settlement resources largely reserved for capital investments ($4.6 billion) and other one-time purposes (OPWDD Federal Settlement $850 million) as is appropriate for such one-time resources. </a:t>
            </a:r>
          </a:p>
          <a:p>
            <a:pPr lvl="1">
              <a:spcBef>
                <a:spcPts val="0"/>
              </a:spcBef>
              <a:buClr>
                <a:schemeClr val="tx1"/>
              </a:buClr>
              <a:buSzPct val="120000"/>
              <a:buFont typeface="Arial" panose="020B0604020202020204" pitchFamily="34" charset="0"/>
              <a:buChar char="•"/>
            </a:pPr>
            <a:endParaRPr lang="en-US" sz="1600" dirty="0" smtClean="0"/>
          </a:p>
          <a:p>
            <a:pPr lvl="1">
              <a:spcBef>
                <a:spcPts val="0"/>
              </a:spcBef>
              <a:buClr>
                <a:schemeClr val="tx1"/>
              </a:buClr>
              <a:buSzPct val="120000"/>
              <a:buFont typeface="Arial" panose="020B0604020202020204" pitchFamily="34" charset="0"/>
              <a:buChar char="•"/>
            </a:pPr>
            <a:r>
              <a:rPr lang="en-US" sz="1600" dirty="0" smtClean="0"/>
              <a:t>Legislation to spend settlement money authorizes unspent capital resources to be used in the event of an economic downturn or natural (or man-made) disasters. </a:t>
            </a:r>
            <a:endParaRPr lang="en-US" sz="1600" dirty="0"/>
          </a:p>
          <a:p>
            <a:pPr lvl="2">
              <a:spcBef>
                <a:spcPts val="0"/>
              </a:spcBef>
              <a:buClr>
                <a:schemeClr val="tx1"/>
              </a:buClr>
              <a:buSzPct val="120000"/>
            </a:pPr>
            <a:endParaRPr lang="en-US" sz="1400" dirty="0"/>
          </a:p>
          <a:p>
            <a:pPr marL="914400" lvl="2" indent="0">
              <a:spcBef>
                <a:spcPts val="0"/>
              </a:spcBef>
              <a:buClr>
                <a:schemeClr val="tx1"/>
              </a:buClr>
              <a:buSzPct val="120000"/>
              <a:buNone/>
            </a:pPr>
            <a:endParaRPr lang="en-US" sz="1100" dirty="0"/>
          </a:p>
        </p:txBody>
      </p:sp>
      <p:sp>
        <p:nvSpPr>
          <p:cNvPr id="8" name="Slide Number Placeholder 4"/>
          <p:cNvSpPr>
            <a:spLocks noGrp="1"/>
          </p:cNvSpPr>
          <p:nvPr>
            <p:ph type="sldNum" sz="quarter" idx="4"/>
          </p:nvPr>
        </p:nvSpPr>
        <p:spPr>
          <a:xfrm>
            <a:off x="8061036" y="6528816"/>
            <a:ext cx="1066800" cy="329184"/>
          </a:xfrm>
        </p:spPr>
        <p:txBody>
          <a:bodyPr/>
          <a:lstStyle/>
          <a:p>
            <a:pPr>
              <a:defRPr/>
            </a:pPr>
            <a:fld id="{6B317B05-901F-4693-9554-92362A4002C1}" type="slidenum">
              <a:rPr lang="en-US" altLang="en-US" b="0" smtClean="0">
                <a:solidFill>
                  <a:prstClr val="white"/>
                </a:solidFill>
              </a:rPr>
              <a:pPr>
                <a:defRPr/>
              </a:pPr>
              <a:t>51</a:t>
            </a:fld>
            <a:endParaRPr lang="en-US" altLang="en-US" b="0" dirty="0">
              <a:solidFill>
                <a:prstClr val="white"/>
              </a:solidFill>
            </a:endParaRPr>
          </a:p>
        </p:txBody>
      </p:sp>
      <p:sp>
        <p:nvSpPr>
          <p:cNvPr id="5" name="Slide Number Placeholder 3"/>
          <p:cNvSpPr txBox="1">
            <a:spLocks/>
          </p:cNvSpPr>
          <p:nvPr/>
        </p:nvSpPr>
        <p:spPr>
          <a:xfrm>
            <a:off x="6858000" y="117474"/>
            <a:ext cx="2133600" cy="365125"/>
          </a:xfrm>
          <a:prstGeom prst="rect">
            <a:avLst/>
          </a:prstGeom>
        </p:spPr>
        <p:txBody>
          <a:bodyPr/>
          <a:lstStyle>
            <a:defPPr>
              <a:defRPr lang="en-US"/>
            </a:defPPr>
            <a:lvl1pPr marL="0" algn="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C52816-0948-400A-BE45-F506982998F0}" type="slidenum">
              <a:rPr lang="en-US" smtClean="0">
                <a:solidFill>
                  <a:prstClr val="white"/>
                </a:solidFill>
              </a:rPr>
              <a:pPr/>
              <a:t>51</a:t>
            </a:fld>
            <a:endParaRPr lang="en-US" dirty="0">
              <a:solidFill>
                <a:prstClr val="white"/>
              </a:solidFill>
            </a:endParaRPr>
          </a:p>
        </p:txBody>
      </p:sp>
    </p:spTree>
    <p:extLst>
      <p:ext uri="{BB962C8B-B14F-4D97-AF65-F5344CB8AC3E}">
        <p14:creationId xmlns:p14="http://schemas.microsoft.com/office/powerpoint/2010/main" val="319108293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1467081330"/>
              </p:ext>
            </p:extLst>
          </p:nvPr>
        </p:nvGraphicFramePr>
        <p:xfrm>
          <a:off x="0" y="0"/>
          <a:ext cx="8978900" cy="6297613"/>
        </p:xfrm>
        <a:graphic>
          <a:graphicData uri="http://schemas.openxmlformats.org/drawingml/2006/chart">
            <c:chart xmlns:c="http://schemas.openxmlformats.org/drawingml/2006/chart" xmlns:r="http://schemas.openxmlformats.org/officeDocument/2006/relationships" r:id="rId3"/>
          </a:graphicData>
        </a:graphic>
      </p:graphicFrame>
      <p:sp>
        <p:nvSpPr>
          <p:cNvPr id="2051" name="Text Box 3"/>
          <p:cNvSpPr txBox="1">
            <a:spLocks noChangeArrowheads="1"/>
          </p:cNvSpPr>
          <p:nvPr/>
        </p:nvSpPr>
        <p:spPr bwMode="auto">
          <a:xfrm>
            <a:off x="0" y="6477000"/>
            <a:ext cx="83058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050" dirty="0">
                <a:solidFill>
                  <a:prstClr val="black"/>
                </a:solidFill>
                <a:latin typeface="Arial" charset="0"/>
                <a:cs typeface="+mn-cs"/>
              </a:rPr>
              <a:t>Note: New York </a:t>
            </a:r>
            <a:r>
              <a:rPr lang="en-US" altLang="en-US" sz="1050" dirty="0" smtClean="0">
                <a:solidFill>
                  <a:prstClr val="black"/>
                </a:solidFill>
                <a:latin typeface="Arial" charset="0"/>
                <a:cs typeface="+mn-cs"/>
              </a:rPr>
              <a:t>rainy day reserves include the Tax Stabilization Reserve Fund and the Rainy Day Reserve </a:t>
            </a:r>
            <a:r>
              <a:rPr lang="en-US" altLang="en-US" sz="1050" dirty="0">
                <a:solidFill>
                  <a:prstClr val="black"/>
                </a:solidFill>
                <a:latin typeface="Arial" charset="0"/>
                <a:cs typeface="+mn-cs"/>
              </a:rPr>
              <a:t>F</a:t>
            </a:r>
            <a:r>
              <a:rPr lang="en-US" altLang="en-US" sz="1050" dirty="0" smtClean="0">
                <a:solidFill>
                  <a:prstClr val="black"/>
                </a:solidFill>
                <a:latin typeface="Arial" charset="0"/>
                <a:cs typeface="+mn-cs"/>
              </a:rPr>
              <a:t>und. </a:t>
            </a:r>
            <a:endParaRPr lang="en-US" altLang="en-US" sz="1050" dirty="0">
              <a:solidFill>
                <a:prstClr val="black"/>
              </a:solidFill>
              <a:latin typeface="Arial" charset="0"/>
              <a:cs typeface="+mn-cs"/>
            </a:endParaRPr>
          </a:p>
        </p:txBody>
      </p:sp>
      <p:sp>
        <p:nvSpPr>
          <p:cNvPr id="2052" name="Text Box 4"/>
          <p:cNvSpPr txBox="1">
            <a:spLocks noChangeArrowheads="1"/>
          </p:cNvSpPr>
          <p:nvPr/>
        </p:nvSpPr>
        <p:spPr bwMode="auto">
          <a:xfrm rot="16200000">
            <a:off x="-2085657" y="2818705"/>
            <a:ext cx="47259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sz="1400" b="1" dirty="0" smtClean="0">
                <a:solidFill>
                  <a:prstClr val="black"/>
                </a:solidFill>
                <a:latin typeface="Arial" charset="0"/>
                <a:cs typeface="+mn-cs"/>
              </a:rPr>
              <a:t>Rainy Day </a:t>
            </a:r>
            <a:r>
              <a:rPr lang="en-US" altLang="en-US" sz="1400" b="1" dirty="0">
                <a:solidFill>
                  <a:prstClr val="black"/>
                </a:solidFill>
                <a:latin typeface="Arial" charset="0"/>
                <a:cs typeface="+mn-cs"/>
              </a:rPr>
              <a:t>Reserves ($ in b</a:t>
            </a:r>
            <a:r>
              <a:rPr lang="en-US" altLang="en-US" sz="1400" b="1" dirty="0" smtClean="0">
                <a:solidFill>
                  <a:prstClr val="black"/>
                </a:solidFill>
                <a:latin typeface="Arial" charset="0"/>
                <a:cs typeface="+mn-cs"/>
              </a:rPr>
              <a:t>illions</a:t>
            </a:r>
            <a:r>
              <a:rPr lang="en-US" altLang="en-US" sz="1400" b="1" dirty="0">
                <a:solidFill>
                  <a:prstClr val="black"/>
                </a:solidFill>
                <a:latin typeface="Arial" charset="0"/>
                <a:cs typeface="+mn-cs"/>
              </a:rPr>
              <a:t>)</a:t>
            </a:r>
          </a:p>
        </p:txBody>
      </p:sp>
      <p:sp>
        <p:nvSpPr>
          <p:cNvPr id="2053" name="Text Box 5"/>
          <p:cNvSpPr txBox="1">
            <a:spLocks noChangeArrowheads="1"/>
          </p:cNvSpPr>
          <p:nvPr/>
        </p:nvSpPr>
        <p:spPr bwMode="auto">
          <a:xfrm rot="5400000">
            <a:off x="6950363" y="3628700"/>
            <a:ext cx="380841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en-US" sz="1400" b="1" dirty="0">
                <a:solidFill>
                  <a:prstClr val="black"/>
                </a:solidFill>
                <a:latin typeface="Arial" charset="0"/>
                <a:cs typeface="+mn-cs"/>
              </a:rPr>
              <a:t>Percent General Fund</a:t>
            </a:r>
          </a:p>
        </p:txBody>
      </p:sp>
    </p:spTree>
    <p:extLst>
      <p:ext uri="{BB962C8B-B14F-4D97-AF65-F5344CB8AC3E}">
        <p14:creationId xmlns:p14="http://schemas.microsoft.com/office/powerpoint/2010/main" val="15244314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356E32-93AD-4FE9-8332-45234AF3AD14}" type="slidenum">
              <a:rPr lang="en-US" smtClean="0">
                <a:solidFill>
                  <a:prstClr val="black">
                    <a:tint val="75000"/>
                  </a:prstClr>
                </a:solidFill>
              </a:rPr>
              <a:pPr/>
              <a:t>53</a:t>
            </a:fld>
            <a:endParaRPr lang="en-US" dirty="0">
              <a:solidFill>
                <a:prstClr val="black">
                  <a:tint val="75000"/>
                </a:prstClr>
              </a:solidFill>
            </a:endParaRPr>
          </a:p>
        </p:txBody>
      </p:sp>
      <p:sp>
        <p:nvSpPr>
          <p:cNvPr id="5" name="Text Box 4"/>
          <p:cNvSpPr txBox="1">
            <a:spLocks noChangeArrowheads="1"/>
          </p:cNvSpPr>
          <p:nvPr/>
        </p:nvSpPr>
        <p:spPr bwMode="auto">
          <a:xfrm>
            <a:off x="228599" y="5562600"/>
            <a:ext cx="8610601" cy="815608"/>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85750" indent="-285750" eaLnBrk="0" hangingPunct="0">
              <a:spcBef>
                <a:spcPts val="600"/>
              </a:spcBef>
              <a:buClr>
                <a:prstClr val="black"/>
              </a:buClr>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New York’s early recovery from the recession and strong private sector job growth rank the State </a:t>
            </a:r>
            <a:r>
              <a:rPr lang="en-US" sz="1400" dirty="0" smtClean="0">
                <a:solidFill>
                  <a:prstClr val="black"/>
                </a:solidFill>
                <a:latin typeface="Arial" panose="020B0604020202020204" pitchFamily="34" charset="0"/>
                <a:cs typeface="Arial" panose="020B0604020202020204" pitchFamily="34" charset="0"/>
              </a:rPr>
              <a:t>6th </a:t>
            </a:r>
            <a:r>
              <a:rPr lang="en-US" sz="1400" dirty="0">
                <a:solidFill>
                  <a:prstClr val="black"/>
                </a:solidFill>
                <a:latin typeface="Arial" panose="020B0604020202020204" pitchFamily="34" charset="0"/>
                <a:cs typeface="Arial" panose="020B0604020202020204" pitchFamily="34" charset="0"/>
              </a:rPr>
              <a:t>in growth over the most recent </a:t>
            </a:r>
            <a:r>
              <a:rPr lang="en-US" sz="1400" dirty="0" smtClean="0">
                <a:solidFill>
                  <a:prstClr val="black"/>
                </a:solidFill>
                <a:latin typeface="Arial" panose="020B0604020202020204" pitchFamily="34" charset="0"/>
                <a:cs typeface="Arial" panose="020B0604020202020204" pitchFamily="34" charset="0"/>
              </a:rPr>
              <a:t>56 </a:t>
            </a:r>
            <a:r>
              <a:rPr lang="en-US" sz="1400" dirty="0">
                <a:solidFill>
                  <a:prstClr val="black"/>
                </a:solidFill>
                <a:latin typeface="Arial" panose="020B0604020202020204" pitchFamily="34" charset="0"/>
                <a:cs typeface="Arial" panose="020B0604020202020204" pitchFamily="34" charset="0"/>
              </a:rPr>
              <a:t>months of available data, relative to the comparable preceding period</a:t>
            </a:r>
            <a:r>
              <a:rPr lang="en-US" sz="1400" dirty="0" smtClean="0">
                <a:solidFill>
                  <a:prstClr val="black"/>
                </a:solidFill>
                <a:latin typeface="Arial" panose="020B0604020202020204" pitchFamily="34" charset="0"/>
                <a:cs typeface="Arial" panose="020B0604020202020204" pitchFamily="34" charset="0"/>
              </a:rPr>
              <a:t>.</a:t>
            </a:r>
          </a:p>
          <a:p>
            <a:pPr marL="285750" indent="-285750" eaLnBrk="0" hangingPunct="0">
              <a:spcBef>
                <a:spcPts val="600"/>
              </a:spcBef>
              <a:buClr>
                <a:prstClr val="black"/>
              </a:buClr>
              <a:buFont typeface="Arial" panose="020B0604020202020204" pitchFamily="34" charset="0"/>
              <a:buChar char="•"/>
            </a:pPr>
            <a:r>
              <a:rPr lang="en-US" sz="1400" dirty="0" smtClean="0">
                <a:solidFill>
                  <a:prstClr val="black"/>
                </a:solidFill>
                <a:latin typeface="Arial" panose="020B0604020202020204" pitchFamily="34" charset="0"/>
                <a:cs typeface="Arial" panose="020B0604020202020204" pitchFamily="34" charset="0"/>
              </a:rPr>
              <a:t>The State has added 700,000 jobs over this period</a:t>
            </a:r>
            <a:r>
              <a:rPr lang="en-US" sz="1200" dirty="0" smtClean="0">
                <a:solidFill>
                  <a:prstClr val="black"/>
                </a:solidFill>
                <a:latin typeface="Arial" panose="020B0604020202020204" pitchFamily="34" charset="0"/>
                <a:cs typeface="Arial" panose="020B0604020202020204" pitchFamily="34" charset="0"/>
              </a:rPr>
              <a:t>.</a:t>
            </a:r>
            <a:endParaRPr lang="en-US" sz="1200" dirty="0">
              <a:solidFill>
                <a:prstClr val="black"/>
              </a:solidFill>
              <a:latin typeface="Arial" panose="020B060402020202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34643322"/>
              </p:ext>
            </p:extLst>
          </p:nvPr>
        </p:nvGraphicFramePr>
        <p:xfrm>
          <a:off x="511968" y="1066800"/>
          <a:ext cx="8466144" cy="4583098"/>
        </p:xfrm>
        <a:graphic>
          <a:graphicData uri="http://schemas.openxmlformats.org/presentationml/2006/ole">
            <mc:AlternateContent xmlns:mc="http://schemas.openxmlformats.org/markup-compatibility/2006">
              <mc:Choice xmlns:v="urn:schemas-microsoft-com:vml" Requires="v">
                <p:oleObj spid="_x0000_s1030" name="Worksheet" r:id="rId5" imgW="8553551" imgH="4629042" progId="Excel.Sheet.12">
                  <p:embed/>
                </p:oleObj>
              </mc:Choice>
              <mc:Fallback>
                <p:oleObj name="Worksheet" r:id="rId5" imgW="8553551" imgH="4629042" progId="Excel.Shee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968" y="1066800"/>
                        <a:ext cx="8466144" cy="4583098"/>
                      </a:xfrm>
                      <a:prstGeom prst="rect">
                        <a:avLst/>
                      </a:prstGeom>
                      <a:noFill/>
                      <a:ln>
                        <a:noFill/>
                      </a:ln>
                    </p:spPr>
                  </p:pic>
                </p:oleObj>
              </mc:Fallback>
            </mc:AlternateContent>
          </a:graphicData>
        </a:graphic>
      </p:graphicFrame>
      <p:sp>
        <p:nvSpPr>
          <p:cNvPr id="7" name="Rectangle 2"/>
          <p:cNvSpPr>
            <a:spLocks noGrp="1" noChangeArrowheads="1"/>
          </p:cNvSpPr>
          <p:nvPr>
            <p:ph type="title"/>
          </p:nvPr>
        </p:nvSpPr>
        <p:spPr>
          <a:xfrm>
            <a:off x="228600" y="300036"/>
            <a:ext cx="8839200" cy="868363"/>
          </a:xfrm>
        </p:spPr>
        <p:txBody>
          <a:bodyPr vert="horz" lIns="91440" tIns="45720" rIns="91440" bIns="45720" rtlCol="0" anchor="ctr">
            <a:noAutofit/>
            <a:scene3d>
              <a:camera prst="orthographicFront"/>
              <a:lightRig rig="soft" dir="t"/>
            </a:scene3d>
            <a:sp3d prstMaterial="softEdge">
              <a:bevelT w="25400" h="25400"/>
            </a:sp3d>
          </a:bodyPr>
          <a:lstStyle/>
          <a:p>
            <a:pPr algn="ctr"/>
            <a:r>
              <a:rPr lang="en-US" sz="2400" dirty="0" smtClean="0"/>
              <a:t>January 2011-August 2015 – Growth in Private Employment</a:t>
            </a:r>
            <a:endParaRPr lang="en-US" sz="2400" dirty="0"/>
          </a:p>
        </p:txBody>
      </p:sp>
    </p:spTree>
    <p:extLst>
      <p:ext uri="{BB962C8B-B14F-4D97-AF65-F5344CB8AC3E}">
        <p14:creationId xmlns:p14="http://schemas.microsoft.com/office/powerpoint/2010/main" val="2226931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228600" y="300036"/>
            <a:ext cx="9144000" cy="868363"/>
          </a:xfrm>
        </p:spPr>
        <p:txBody>
          <a:bodyPr vert="horz" lIns="91440" tIns="45720" rIns="91440" bIns="45720" rtlCol="0" anchor="ctr">
            <a:noAutofit/>
            <a:scene3d>
              <a:camera prst="orthographicFront"/>
              <a:lightRig rig="soft" dir="t"/>
            </a:scene3d>
            <a:sp3d prstMaterial="softEdge">
              <a:bevelT w="25400" h="25400"/>
            </a:sp3d>
          </a:bodyPr>
          <a:lstStyle/>
          <a:p>
            <a:pPr algn="ctr"/>
            <a:r>
              <a:rPr lang="en-US" sz="2800" dirty="0"/>
              <a:t>A Record of Fiscal Accomplishments</a:t>
            </a:r>
          </a:p>
        </p:txBody>
      </p:sp>
      <p:sp>
        <p:nvSpPr>
          <p:cNvPr id="17410" name="Rectangle 3"/>
          <p:cNvSpPr>
            <a:spLocks noGrp="1" noChangeArrowheads="1"/>
          </p:cNvSpPr>
          <p:nvPr>
            <p:ph idx="1"/>
          </p:nvPr>
        </p:nvSpPr>
        <p:spPr>
          <a:xfrm>
            <a:off x="152400" y="990600"/>
            <a:ext cx="8839200" cy="5715000"/>
          </a:xfrm>
          <a:ln w="76200">
            <a:noFill/>
          </a:ln>
        </p:spPr>
        <p:txBody>
          <a:bodyPr>
            <a:noAutofit/>
          </a:bodyPr>
          <a:lstStyle/>
          <a:p>
            <a:pPr lvl="1">
              <a:spcBef>
                <a:spcPts val="0"/>
              </a:spcBef>
              <a:buClr>
                <a:schemeClr val="tx1"/>
              </a:buClr>
              <a:buSzPct val="120000"/>
              <a:buFont typeface="Arial" panose="020B0604020202020204" pitchFamily="34" charset="0"/>
              <a:buChar char="•"/>
            </a:pPr>
            <a:r>
              <a:rPr lang="en-US" sz="1400" dirty="0" smtClean="0"/>
              <a:t>Eliminated </a:t>
            </a:r>
            <a:r>
              <a:rPr lang="en-US" sz="1400" dirty="0"/>
              <a:t>the $86 billion (January 2011 estimate) combined five-year General Fund budget gap </a:t>
            </a:r>
            <a:r>
              <a:rPr lang="en-US" sz="1400" dirty="0" smtClean="0"/>
              <a:t/>
            </a:r>
            <a:br>
              <a:rPr lang="en-US" sz="1400" dirty="0" smtClean="0"/>
            </a:br>
            <a:r>
              <a:rPr lang="en-US" sz="1400" dirty="0" smtClean="0"/>
              <a:t>(</a:t>
            </a:r>
            <a:r>
              <a:rPr lang="en-US" sz="1400" dirty="0"/>
              <a:t>FY 2012 through </a:t>
            </a:r>
            <a:r>
              <a:rPr lang="en-US" sz="1400" dirty="0" smtClean="0"/>
              <a:t>2016).</a:t>
            </a:r>
            <a:endParaRPr lang="en-US" sz="1400" dirty="0"/>
          </a:p>
          <a:p>
            <a:pPr lvl="1">
              <a:spcBef>
                <a:spcPts val="0"/>
              </a:spcBef>
              <a:buClr>
                <a:schemeClr val="tx1"/>
              </a:buClr>
              <a:buSzPct val="120000"/>
              <a:buFont typeface="Wingdings" pitchFamily="2" charset="2"/>
              <a:buChar char="§"/>
            </a:pPr>
            <a:endParaRPr lang="en-US" sz="1200" dirty="0" smtClean="0"/>
          </a:p>
          <a:p>
            <a:pPr lvl="1">
              <a:spcBef>
                <a:spcPts val="0"/>
              </a:spcBef>
              <a:buClr>
                <a:schemeClr val="tx1"/>
              </a:buClr>
              <a:buSzPct val="120000"/>
              <a:buFont typeface="Arial" panose="020B0604020202020204" pitchFamily="34" charset="0"/>
              <a:buChar char="•"/>
            </a:pPr>
            <a:r>
              <a:rPr lang="en-US" sz="1400" dirty="0"/>
              <a:t>Enacted </a:t>
            </a:r>
            <a:r>
              <a:rPr lang="en-US" sz="1400" dirty="0" smtClean="0"/>
              <a:t>five consecutive on-time </a:t>
            </a:r>
            <a:r>
              <a:rPr lang="en-US" sz="1400" dirty="0"/>
              <a:t>budgets with few changes from Executive proposal</a:t>
            </a:r>
            <a:r>
              <a:rPr lang="en-US" sz="1400" dirty="0" smtClean="0"/>
              <a:t>.</a:t>
            </a:r>
          </a:p>
          <a:p>
            <a:pPr marL="914400" lvl="2" indent="0">
              <a:spcBef>
                <a:spcPts val="0"/>
              </a:spcBef>
              <a:buClr>
                <a:schemeClr val="tx1"/>
              </a:buClr>
              <a:buSzPct val="120000"/>
              <a:buNone/>
            </a:pPr>
            <a:endParaRPr lang="en-US" sz="1200" dirty="0" smtClean="0"/>
          </a:p>
          <a:p>
            <a:pPr lvl="1">
              <a:spcBef>
                <a:spcPts val="0"/>
              </a:spcBef>
              <a:buClr>
                <a:schemeClr val="tx1"/>
              </a:buClr>
              <a:buSzPct val="120000"/>
              <a:buFont typeface="Arial" panose="020B0604020202020204" pitchFamily="34" charset="0"/>
              <a:buChar char="•"/>
            </a:pPr>
            <a:r>
              <a:rPr lang="en-US" sz="1400" dirty="0"/>
              <a:t>Balanced </a:t>
            </a:r>
            <a:r>
              <a:rPr lang="en-US" sz="1400" dirty="0" smtClean="0"/>
              <a:t>these budgets </a:t>
            </a:r>
            <a:r>
              <a:rPr lang="en-US" sz="1400" dirty="0"/>
              <a:t>with spending controls and tax </a:t>
            </a:r>
            <a:r>
              <a:rPr lang="en-US" sz="1400" dirty="0" smtClean="0"/>
              <a:t>reforms, </a:t>
            </a:r>
            <a:r>
              <a:rPr lang="en-US" sz="1400" dirty="0"/>
              <a:t>and without fiscal gimmicks such as deficit bonds/notes, use of rainy day reserves, major asset sales, etc</a:t>
            </a:r>
            <a:r>
              <a:rPr lang="en-US" sz="1400" dirty="0" smtClean="0"/>
              <a:t>.</a:t>
            </a:r>
          </a:p>
          <a:p>
            <a:pPr marL="914400" lvl="2" indent="0">
              <a:spcBef>
                <a:spcPts val="0"/>
              </a:spcBef>
              <a:buClr>
                <a:schemeClr val="tx1"/>
              </a:buClr>
              <a:buSzPct val="120000"/>
              <a:buNone/>
            </a:pPr>
            <a:endParaRPr lang="en-US" sz="1200" dirty="0"/>
          </a:p>
          <a:p>
            <a:pPr lvl="1">
              <a:spcBef>
                <a:spcPts val="0"/>
              </a:spcBef>
              <a:buClr>
                <a:schemeClr val="tx1"/>
              </a:buClr>
              <a:buSzPct val="120000"/>
              <a:buFont typeface="Arial" panose="020B0604020202020204" pitchFamily="34" charset="0"/>
              <a:buChar char="•"/>
            </a:pPr>
            <a:r>
              <a:rPr lang="en-US" sz="1400" dirty="0" smtClean="0"/>
              <a:t>Recorded surpluses </a:t>
            </a:r>
            <a:r>
              <a:rPr lang="en-US" sz="1400" dirty="0"/>
              <a:t>in FY 2014 </a:t>
            </a:r>
            <a:r>
              <a:rPr lang="en-US" sz="1400" dirty="0" smtClean="0"/>
              <a:t>and FY 2015 -- first since </a:t>
            </a:r>
            <a:r>
              <a:rPr lang="en-US" sz="1400" dirty="0"/>
              <a:t>FY 2007</a:t>
            </a:r>
            <a:r>
              <a:rPr lang="en-US" sz="1400" dirty="0" smtClean="0"/>
              <a:t>.</a:t>
            </a:r>
          </a:p>
          <a:p>
            <a:pPr lvl="1">
              <a:spcBef>
                <a:spcPts val="0"/>
              </a:spcBef>
              <a:buClr>
                <a:schemeClr val="tx1"/>
              </a:buClr>
              <a:buSzPct val="120000"/>
              <a:buFont typeface="Arial" panose="020B0604020202020204" pitchFamily="34" charset="0"/>
              <a:buChar char="•"/>
            </a:pPr>
            <a:endParaRPr lang="en-US" sz="1200" dirty="0"/>
          </a:p>
          <a:p>
            <a:pPr lvl="1">
              <a:spcBef>
                <a:spcPts val="0"/>
              </a:spcBef>
              <a:buClr>
                <a:schemeClr val="tx1"/>
              </a:buClr>
              <a:buSzPct val="120000"/>
              <a:buFont typeface="Arial" panose="020B0604020202020204" pitchFamily="34" charset="0"/>
              <a:buChar char="•"/>
            </a:pPr>
            <a:r>
              <a:rPr lang="en-US" sz="1400" dirty="0"/>
              <a:t>Total State debt declined for three consecutive years, which has not occurred since the 1960s.</a:t>
            </a:r>
          </a:p>
          <a:p>
            <a:pPr marL="914400" lvl="2" indent="0">
              <a:spcBef>
                <a:spcPts val="0"/>
              </a:spcBef>
              <a:buClr>
                <a:schemeClr val="tx1"/>
              </a:buClr>
              <a:buSzPct val="120000"/>
              <a:buNone/>
            </a:pPr>
            <a:endParaRPr lang="en-US" sz="1200" dirty="0"/>
          </a:p>
          <a:p>
            <a:pPr lvl="1">
              <a:spcBef>
                <a:spcPts val="0"/>
              </a:spcBef>
              <a:buClr>
                <a:schemeClr val="tx1"/>
              </a:buClr>
              <a:buSzPct val="120000"/>
              <a:buFont typeface="Arial" panose="020B0604020202020204" pitchFamily="34" charset="0"/>
              <a:buChar char="•"/>
            </a:pPr>
            <a:r>
              <a:rPr lang="en-US" sz="1400" dirty="0"/>
              <a:t>Implemented </a:t>
            </a:r>
            <a:r>
              <a:rPr lang="en-US" sz="1400" dirty="0" smtClean="0"/>
              <a:t>tax cuts and </a:t>
            </a:r>
            <a:r>
              <a:rPr lang="en-US" sz="1400" dirty="0"/>
              <a:t>reforms that are intended to provide property, business, and estate tax </a:t>
            </a:r>
            <a:r>
              <a:rPr lang="en-US" sz="1400" dirty="0" smtClean="0"/>
              <a:t>relief.  Through FY 2016, these changes result in cumulative taxpayer savings of over $30 billion since the Governor took office. </a:t>
            </a:r>
          </a:p>
          <a:p>
            <a:pPr lvl="1">
              <a:spcBef>
                <a:spcPts val="0"/>
              </a:spcBef>
              <a:buClr>
                <a:schemeClr val="tx1"/>
              </a:buClr>
              <a:buSzPct val="120000"/>
              <a:buFont typeface="Arial" panose="020B0604020202020204" pitchFamily="34" charset="0"/>
              <a:buChar char="•"/>
            </a:pPr>
            <a:endParaRPr lang="en-US" sz="1200" dirty="0"/>
          </a:p>
          <a:p>
            <a:pPr lvl="1">
              <a:buClr>
                <a:schemeClr val="tx1"/>
              </a:buClr>
              <a:buSzPct val="120000"/>
              <a:buFont typeface="Arial" panose="020B0604020202020204" pitchFamily="34" charset="0"/>
              <a:buChar char="•"/>
            </a:pPr>
            <a:r>
              <a:rPr lang="en-US" sz="1400" dirty="0"/>
              <a:t>Reached labor deals that have yielded significant wage and benefit concessions.</a:t>
            </a:r>
          </a:p>
          <a:p>
            <a:pPr lvl="1">
              <a:buClr>
                <a:schemeClr val="tx1"/>
              </a:buClr>
              <a:buSzPct val="120000"/>
            </a:pPr>
            <a:endParaRPr lang="en-US" sz="1200" dirty="0"/>
          </a:p>
          <a:p>
            <a:pPr lvl="1">
              <a:buClr>
                <a:schemeClr val="tx1"/>
              </a:buClr>
              <a:buSzPct val="120000"/>
              <a:buFont typeface="Arial" panose="020B0604020202020204" pitchFamily="34" charset="0"/>
              <a:buChar char="•"/>
            </a:pPr>
            <a:r>
              <a:rPr lang="en-US" sz="1400" dirty="0"/>
              <a:t>Enacted a pension tier for new employees as of April 1, 2012 which is expected to save the State $21 billion and localities $61 billion over 30-year period.</a:t>
            </a:r>
            <a:endParaRPr lang="en-US" sz="1350" dirty="0"/>
          </a:p>
          <a:p>
            <a:pPr lvl="1">
              <a:spcBef>
                <a:spcPts val="0"/>
              </a:spcBef>
              <a:buClr>
                <a:schemeClr val="tx1"/>
              </a:buClr>
              <a:buSzPct val="120000"/>
              <a:buFont typeface="Arial" panose="020B0604020202020204" pitchFamily="34" charset="0"/>
              <a:buChar char="•"/>
            </a:pPr>
            <a:endParaRPr lang="en-US" sz="1200" dirty="0"/>
          </a:p>
          <a:p>
            <a:pPr lvl="1">
              <a:spcBef>
                <a:spcPts val="0"/>
              </a:spcBef>
              <a:buClr>
                <a:schemeClr val="tx1"/>
              </a:buClr>
              <a:buSzPct val="120000"/>
              <a:buFont typeface="Arial" panose="020B0604020202020204" pitchFamily="34" charset="0"/>
              <a:buChar char="•"/>
            </a:pPr>
            <a:r>
              <a:rPr lang="en-US" sz="1400" dirty="0"/>
              <a:t>Held agency spending nearly flat, continuing redesign efforts and reflecting savings from wage and benefit concessions agreed to by the State’s largest unions</a:t>
            </a:r>
            <a:r>
              <a:rPr lang="en-US" sz="1600" dirty="0"/>
              <a:t>. </a:t>
            </a:r>
          </a:p>
          <a:p>
            <a:pPr lvl="1">
              <a:spcBef>
                <a:spcPts val="0"/>
              </a:spcBef>
              <a:buClr>
                <a:schemeClr val="tx1"/>
              </a:buClr>
              <a:buSzPct val="120000"/>
              <a:buFont typeface="Arial" panose="020B0604020202020204" pitchFamily="34" charset="0"/>
              <a:buChar char="•"/>
            </a:pPr>
            <a:endParaRPr lang="en-US" sz="1400" dirty="0" smtClean="0"/>
          </a:p>
          <a:p>
            <a:pPr lvl="1">
              <a:spcBef>
                <a:spcPts val="0"/>
              </a:spcBef>
              <a:buClr>
                <a:schemeClr val="tx1"/>
              </a:buClr>
              <a:buSzPct val="120000"/>
              <a:buFont typeface="Arial" panose="020B0604020202020204" pitchFamily="34" charset="0"/>
              <a:buChar char="•"/>
            </a:pPr>
            <a:endParaRPr lang="en-US" sz="1400" dirty="0" smtClean="0"/>
          </a:p>
          <a:p>
            <a:pPr lvl="1">
              <a:spcBef>
                <a:spcPts val="0"/>
              </a:spcBef>
              <a:buClr>
                <a:schemeClr val="tx1"/>
              </a:buClr>
              <a:buSzPct val="120000"/>
              <a:buFont typeface="Arial" panose="020B0604020202020204" pitchFamily="34" charset="0"/>
              <a:buChar char="•"/>
            </a:pPr>
            <a:endParaRPr lang="en-US" sz="1400" dirty="0"/>
          </a:p>
          <a:p>
            <a:pPr lvl="1">
              <a:spcBef>
                <a:spcPts val="0"/>
              </a:spcBef>
              <a:buClr>
                <a:schemeClr val="tx1"/>
              </a:buClr>
              <a:buSzPct val="120000"/>
              <a:buFont typeface="Arial" panose="020B0604020202020204" pitchFamily="34" charset="0"/>
              <a:buChar char="•"/>
            </a:pPr>
            <a:endParaRPr lang="en-US" sz="1400" dirty="0" smtClean="0"/>
          </a:p>
        </p:txBody>
      </p:sp>
      <p:sp>
        <p:nvSpPr>
          <p:cNvPr id="8" name="Slide Number Placeholder 4"/>
          <p:cNvSpPr>
            <a:spLocks noGrp="1"/>
          </p:cNvSpPr>
          <p:nvPr>
            <p:ph type="sldNum" sz="quarter" idx="4"/>
          </p:nvPr>
        </p:nvSpPr>
        <p:spPr>
          <a:xfrm>
            <a:off x="8061036" y="6528816"/>
            <a:ext cx="1066800" cy="329184"/>
          </a:xfrm>
        </p:spPr>
        <p:txBody>
          <a:bodyPr/>
          <a:lstStyle/>
          <a:p>
            <a:pPr>
              <a:defRPr/>
            </a:pPr>
            <a:fld id="{6B317B05-901F-4693-9554-92362A4002C1}" type="slidenum">
              <a:rPr lang="en-US" altLang="en-US" b="0" smtClean="0">
                <a:solidFill>
                  <a:prstClr val="white"/>
                </a:solidFill>
              </a:rPr>
              <a:pPr>
                <a:defRPr/>
              </a:pPr>
              <a:t>54</a:t>
            </a:fld>
            <a:endParaRPr lang="en-US" altLang="en-US" b="0" dirty="0">
              <a:solidFill>
                <a:prstClr val="white"/>
              </a:solidFill>
            </a:endParaRPr>
          </a:p>
        </p:txBody>
      </p:sp>
      <p:sp>
        <p:nvSpPr>
          <p:cNvPr id="5" name="Slide Number Placeholder 3"/>
          <p:cNvSpPr txBox="1">
            <a:spLocks/>
          </p:cNvSpPr>
          <p:nvPr/>
        </p:nvSpPr>
        <p:spPr>
          <a:xfrm>
            <a:off x="6858000" y="117474"/>
            <a:ext cx="2133600" cy="365125"/>
          </a:xfrm>
          <a:prstGeom prst="rect">
            <a:avLst/>
          </a:prstGeom>
        </p:spPr>
        <p:txBody>
          <a:bodyPr/>
          <a:lstStyle>
            <a:defPPr>
              <a:defRPr lang="en-US"/>
            </a:defPPr>
            <a:lvl1pPr marL="0" algn="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C52816-0948-400A-BE45-F506982998F0}" type="slidenum">
              <a:rPr lang="en-US" smtClean="0">
                <a:solidFill>
                  <a:prstClr val="white"/>
                </a:solidFill>
              </a:rPr>
              <a:pPr/>
              <a:t>54</a:t>
            </a:fld>
            <a:endParaRPr lang="en-US" dirty="0">
              <a:solidFill>
                <a:prstClr val="white"/>
              </a:solidFill>
            </a:endParaRPr>
          </a:p>
        </p:txBody>
      </p:sp>
    </p:spTree>
    <p:extLst>
      <p:ext uri="{BB962C8B-B14F-4D97-AF65-F5344CB8AC3E}">
        <p14:creationId xmlns:p14="http://schemas.microsoft.com/office/powerpoint/2010/main" val="1160004978"/>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0" y="0"/>
            <a:ext cx="9144000" cy="3352800"/>
          </a:xfrm>
          <a:prstGeom prst="rect">
            <a:avLst/>
          </a:prstGeom>
          <a:solidFill>
            <a:srgbClr val="003366"/>
          </a:solidFill>
          <a:ln w="9525">
            <a:solidFill>
              <a:srgbClr val="000000"/>
            </a:solidFill>
            <a:miter lim="800000"/>
            <a:headEnd/>
            <a:tailEnd/>
          </a:ln>
        </p:spPr>
        <p:txBody>
          <a:bodyPr/>
          <a:lstStyle/>
          <a:p>
            <a:pPr algn="ctr" eaLnBrk="0" hangingPunct="0">
              <a:spcBef>
                <a:spcPct val="50000"/>
              </a:spcBef>
            </a:pPr>
            <a:endParaRPr lang="en-US" sz="1200" b="1" dirty="0">
              <a:solidFill>
                <a:srgbClr val="FFFFFF"/>
              </a:solidFill>
              <a:latin typeface="Arial"/>
              <a:cs typeface="+mn-cs"/>
            </a:endParaRPr>
          </a:p>
        </p:txBody>
      </p:sp>
      <p:sp>
        <p:nvSpPr>
          <p:cNvPr id="31746" name="Rectangle 3"/>
          <p:cNvSpPr>
            <a:spLocks noChangeArrowheads="1"/>
          </p:cNvSpPr>
          <p:nvPr/>
        </p:nvSpPr>
        <p:spPr bwMode="white">
          <a:xfrm>
            <a:off x="152400" y="838200"/>
            <a:ext cx="6629400" cy="1485900"/>
          </a:xfrm>
          <a:prstGeom prst="rect">
            <a:avLst/>
          </a:prstGeom>
          <a:noFill/>
          <a:ln w="9525">
            <a:noFill/>
            <a:miter lim="800000"/>
            <a:headEnd/>
            <a:tailEnd/>
          </a:ln>
        </p:spPr>
        <p:txBody>
          <a:bodyPr lIns="64008" tIns="32004" rIns="64008" bIns="32004" anchor="ctr"/>
          <a:lstStyle/>
          <a:p>
            <a:pPr algn="ctr">
              <a:spcAft>
                <a:spcPts val="1000"/>
              </a:spcAft>
            </a:pPr>
            <a:r>
              <a:rPr lang="en-US" sz="2800" b="1" dirty="0">
                <a:solidFill>
                  <a:srgbClr val="FFFFFF"/>
                </a:solidFill>
                <a:latin typeface="Calibri" pitchFamily="34" charset="0"/>
                <a:cs typeface="+mn-cs"/>
              </a:rPr>
              <a:t>Commonwealth of Massachusetts</a:t>
            </a:r>
            <a:br>
              <a:rPr lang="en-US" sz="2800" b="1" dirty="0">
                <a:solidFill>
                  <a:srgbClr val="FFFFFF"/>
                </a:solidFill>
                <a:latin typeface="Calibri" pitchFamily="34" charset="0"/>
                <a:cs typeface="+mn-cs"/>
              </a:rPr>
            </a:br>
            <a:r>
              <a:rPr lang="en-US" sz="2400" b="1" dirty="0">
                <a:solidFill>
                  <a:srgbClr val="FFFFFF"/>
                </a:solidFill>
                <a:latin typeface="Calibri" pitchFamily="34" charset="0"/>
                <a:cs typeface="+mn-cs"/>
              </a:rPr>
              <a:t> </a:t>
            </a:r>
            <a:endParaRPr lang="en-US" sz="2400" dirty="0">
              <a:solidFill>
                <a:srgbClr val="000000"/>
              </a:solidFill>
              <a:latin typeface="Calibri" pitchFamily="34" charset="0"/>
              <a:cs typeface="+mn-cs"/>
            </a:endParaRPr>
          </a:p>
        </p:txBody>
      </p:sp>
      <p:pic>
        <p:nvPicPr>
          <p:cNvPr id="31747" name="Picture 4"/>
          <p:cNvPicPr>
            <a:picLocks noChangeAspect="1" noChangeArrowheads="1"/>
          </p:cNvPicPr>
          <p:nvPr/>
        </p:nvPicPr>
        <p:blipFill>
          <a:blip r:embed="rId3"/>
          <a:srcRect/>
          <a:stretch>
            <a:fillRect/>
          </a:stretch>
        </p:blipFill>
        <p:spPr bwMode="auto">
          <a:xfrm>
            <a:off x="6705600" y="762000"/>
            <a:ext cx="1487488" cy="1543050"/>
          </a:xfrm>
          <a:prstGeom prst="rect">
            <a:avLst/>
          </a:prstGeom>
          <a:noFill/>
          <a:ln w="9525">
            <a:noFill/>
            <a:miter lim="800000"/>
            <a:headEnd/>
            <a:tailEnd/>
          </a:ln>
        </p:spPr>
      </p:pic>
      <p:sp>
        <p:nvSpPr>
          <p:cNvPr id="10" name="TextBox 9"/>
          <p:cNvSpPr txBox="1"/>
          <p:nvPr/>
        </p:nvSpPr>
        <p:spPr>
          <a:xfrm>
            <a:off x="152400" y="3581400"/>
            <a:ext cx="8737600" cy="3200876"/>
          </a:xfrm>
          <a:prstGeom prst="rect">
            <a:avLst/>
          </a:prstGeom>
          <a:noFill/>
        </p:spPr>
        <p:txBody>
          <a:bodyPr>
            <a:spAutoFit/>
          </a:bodyPr>
          <a:lstStyle/>
          <a:p>
            <a:pPr algn="ctr">
              <a:defRPr/>
            </a:pPr>
            <a:r>
              <a:rPr lang="en-US" sz="2800" b="1" dirty="0" smtClean="0">
                <a:solidFill>
                  <a:srgbClr val="003366"/>
                </a:solidFill>
                <a:latin typeface="Arial"/>
                <a:cs typeface="+mn-cs"/>
              </a:rPr>
              <a:t>Presentation to MAGNY: </a:t>
            </a:r>
          </a:p>
          <a:p>
            <a:pPr algn="ctr">
              <a:defRPr/>
            </a:pPr>
            <a:r>
              <a:rPr lang="en-US" sz="2800" b="1" dirty="0" smtClean="0">
                <a:solidFill>
                  <a:srgbClr val="003366"/>
                </a:solidFill>
                <a:latin typeface="Arial"/>
                <a:cs typeface="+mn-cs"/>
              </a:rPr>
              <a:t>The Massachusetts State Budget</a:t>
            </a:r>
          </a:p>
          <a:p>
            <a:pPr algn="ctr">
              <a:defRPr/>
            </a:pPr>
            <a:endParaRPr lang="en-US" sz="2000" b="1" dirty="0" smtClean="0">
              <a:solidFill>
                <a:srgbClr val="003366"/>
              </a:solidFill>
              <a:latin typeface="Arial"/>
              <a:cs typeface="+mn-cs"/>
            </a:endParaRPr>
          </a:p>
          <a:p>
            <a:pPr algn="ctr">
              <a:defRPr/>
            </a:pPr>
            <a:r>
              <a:rPr lang="en-US" sz="2000" b="1" dirty="0" smtClean="0">
                <a:solidFill>
                  <a:srgbClr val="003366"/>
                </a:solidFill>
                <a:latin typeface="Arial"/>
                <a:cs typeface="+mn-cs"/>
              </a:rPr>
              <a:t>October 9, 2015</a:t>
            </a:r>
          </a:p>
          <a:p>
            <a:pPr algn="ctr">
              <a:defRPr/>
            </a:pPr>
            <a:endParaRPr lang="en-US" sz="1600" b="1" dirty="0" smtClean="0">
              <a:solidFill>
                <a:srgbClr val="003366"/>
              </a:solidFill>
              <a:latin typeface="Arial"/>
              <a:cs typeface="+mn-cs"/>
            </a:endParaRPr>
          </a:p>
          <a:p>
            <a:pPr algn="ctr">
              <a:defRPr/>
            </a:pPr>
            <a:r>
              <a:rPr lang="en-US" sz="2400" i="1" dirty="0" smtClean="0">
                <a:solidFill>
                  <a:srgbClr val="003366"/>
                </a:solidFill>
                <a:latin typeface="Calibri" pitchFamily="34" charset="0"/>
                <a:cs typeface="+mn-cs"/>
              </a:rPr>
              <a:t>Dominick Ianno</a:t>
            </a:r>
          </a:p>
          <a:p>
            <a:pPr algn="ctr">
              <a:defRPr/>
            </a:pPr>
            <a:r>
              <a:rPr lang="en-US" sz="2400" i="1" dirty="0" smtClean="0">
                <a:solidFill>
                  <a:srgbClr val="003366"/>
                </a:solidFill>
                <a:latin typeface="Calibri" pitchFamily="34" charset="0"/>
                <a:cs typeface="+mn-cs"/>
              </a:rPr>
              <a:t>Chief of Staff / Communications Director</a:t>
            </a:r>
          </a:p>
          <a:p>
            <a:pPr algn="ctr">
              <a:defRPr/>
            </a:pPr>
            <a:r>
              <a:rPr lang="en-US" sz="2400" i="1" dirty="0" smtClean="0">
                <a:solidFill>
                  <a:srgbClr val="003366"/>
                </a:solidFill>
                <a:latin typeface="Calibri" pitchFamily="34" charset="0"/>
                <a:cs typeface="+mn-cs"/>
              </a:rPr>
              <a:t>Massachusetts Executive Office for Administration and Finance</a:t>
            </a:r>
            <a:endParaRPr lang="en-US" sz="2400" i="1" dirty="0">
              <a:solidFill>
                <a:srgbClr val="003366"/>
              </a:solidFill>
              <a:latin typeface="Calibri" pitchFamily="34" charset="0"/>
              <a:cs typeface="+mn-cs"/>
            </a:endParaRPr>
          </a:p>
          <a:p>
            <a:pPr algn="r">
              <a:defRPr/>
            </a:pPr>
            <a:endParaRPr lang="en-US" b="1" dirty="0">
              <a:solidFill>
                <a:srgbClr val="003366"/>
              </a:solidFill>
              <a:latin typeface="Calibri" pitchFamily="34" charset="0"/>
              <a:cs typeface="+mn-cs"/>
            </a:endParaRPr>
          </a:p>
        </p:txBody>
      </p:sp>
      <p:sp>
        <p:nvSpPr>
          <p:cNvPr id="5" name="Date Placeholder 4"/>
          <p:cNvSpPr>
            <a:spLocks noGrp="1"/>
          </p:cNvSpPr>
          <p:nvPr>
            <p:ph type="dt" sz="quarter" idx="10"/>
          </p:nvPr>
        </p:nvSpPr>
        <p:spPr/>
        <p:txBody>
          <a:bodyPr/>
          <a:lstStyle/>
          <a:p>
            <a:pPr>
              <a:defRPr/>
            </a:pPr>
            <a:fld id="{E60A9F33-B9C0-4476-B98B-53431B4612BB}" type="datetime1">
              <a:rPr lang="en-US"/>
              <a:pPr>
                <a:defRPr/>
              </a:pPr>
              <a:t>10/9/2015</a:t>
            </a:fld>
            <a:endParaRPr lang="en-US" dirty="0"/>
          </a:p>
        </p:txBody>
      </p:sp>
      <p:sp>
        <p:nvSpPr>
          <p:cNvPr id="2" name="Rectangle 1"/>
          <p:cNvSpPr/>
          <p:nvPr/>
        </p:nvSpPr>
        <p:spPr bwMode="auto">
          <a:xfrm>
            <a:off x="4406900" y="6471593"/>
            <a:ext cx="368300" cy="23083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hangingPunct="0"/>
            <a:endParaRPr lang="en-US" sz="1600" dirty="0">
              <a:solidFill>
                <a:srgbClr val="000000"/>
              </a:solidFill>
              <a:latin typeface="Arial"/>
              <a:cs typeface="+mn-cs"/>
            </a:endParaRPr>
          </a:p>
        </p:txBody>
      </p:sp>
    </p:spTree>
    <p:extLst>
      <p:ext uri="{BB962C8B-B14F-4D97-AF65-F5344CB8AC3E}">
        <p14:creationId xmlns:p14="http://schemas.microsoft.com/office/powerpoint/2010/main" val="1969436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843379" y="488950"/>
            <a:ext cx="7146508" cy="344488"/>
          </a:xfrm>
          <a:prstGeom prst="rect">
            <a:avLst/>
          </a:prstGeom>
        </p:spPr>
        <p:txBody>
          <a:bodyPr/>
          <a:lstStyle/>
          <a:p>
            <a:r>
              <a:rPr lang="en-US" sz="1800" dirty="0" smtClean="0">
                <a:solidFill>
                  <a:schemeClr val="bg1"/>
                </a:solidFill>
                <a:cs typeface="Arial" charset="0"/>
              </a:rPr>
              <a:t>Overview</a:t>
            </a:r>
          </a:p>
        </p:txBody>
      </p:sp>
      <p:sp>
        <p:nvSpPr>
          <p:cNvPr id="3" name="Text Placeholder 2"/>
          <p:cNvSpPr>
            <a:spLocks noGrp="1"/>
          </p:cNvSpPr>
          <p:nvPr>
            <p:ph type="body" sz="quarter" idx="11"/>
          </p:nvPr>
        </p:nvSpPr>
        <p:spPr>
          <a:xfrm>
            <a:off x="408374" y="1133856"/>
            <a:ext cx="7837610" cy="4782666"/>
          </a:xfrm>
        </p:spPr>
        <p:txBody>
          <a:bodyPr/>
          <a:lstStyle/>
          <a:p>
            <a:endParaRPr lang="en-US" sz="2000" dirty="0" smtClean="0">
              <a:latin typeface="Calibri" panose="020F0502020204030204" pitchFamily="34" charset="0"/>
            </a:endParaRPr>
          </a:p>
          <a:p>
            <a:pPr lvl="4">
              <a:buClr>
                <a:schemeClr val="tx2"/>
              </a:buClr>
            </a:pPr>
            <a:r>
              <a:rPr lang="en-US" sz="2800" b="0" dirty="0"/>
              <a:t>Introduction</a:t>
            </a:r>
          </a:p>
          <a:p>
            <a:pPr lvl="4">
              <a:buClr>
                <a:schemeClr val="tx2"/>
              </a:buClr>
            </a:pPr>
            <a:r>
              <a:rPr lang="en-US" sz="2800" b="0" dirty="0"/>
              <a:t>Budget </a:t>
            </a:r>
            <a:r>
              <a:rPr lang="en-US" sz="2800" b="0" dirty="0" smtClean="0"/>
              <a:t>development process</a:t>
            </a:r>
            <a:endParaRPr lang="en-US" sz="2800" b="0" dirty="0"/>
          </a:p>
          <a:p>
            <a:pPr lvl="4">
              <a:buClr>
                <a:schemeClr val="tx2"/>
              </a:buClr>
            </a:pPr>
            <a:r>
              <a:rPr lang="en-US" sz="2800" b="0" dirty="0"/>
              <a:t>Challenges</a:t>
            </a:r>
          </a:p>
          <a:p>
            <a:pPr lvl="4">
              <a:buClr>
                <a:schemeClr val="tx2"/>
              </a:buClr>
            </a:pPr>
            <a:r>
              <a:rPr lang="en-US" sz="2800" b="0" dirty="0" smtClean="0"/>
              <a:t>Managing the budget</a:t>
            </a:r>
            <a:endParaRPr lang="en-US" sz="2800" b="0" dirty="0"/>
          </a:p>
        </p:txBody>
      </p:sp>
      <p:sp>
        <p:nvSpPr>
          <p:cNvPr id="13" name="Rectangle 3"/>
          <p:cNvSpPr>
            <a:spLocks noChangeArrowheads="1"/>
          </p:cNvSpPr>
          <p:nvPr/>
        </p:nvSpPr>
        <p:spPr bwMode="gray">
          <a:xfrm>
            <a:off x="175260" y="1079730"/>
            <a:ext cx="8907780" cy="882650"/>
          </a:xfrm>
          <a:prstGeom prst="rect">
            <a:avLst/>
          </a:prstGeom>
          <a:noFill/>
          <a:ln w="9525">
            <a:noFill/>
            <a:miter lim="800000"/>
            <a:headEnd/>
            <a:tailEnd/>
          </a:ln>
        </p:spPr>
        <p:txBody>
          <a:bodyPr lIns="91408" tIns="36562" rIns="36562" bIns="36562"/>
          <a:lstStyle/>
          <a:p>
            <a:pPr marL="207963" lvl="1" indent="-206375" defTabSz="1019175" eaLnBrk="0" fontAlgn="auto" hangingPunct="0">
              <a:lnSpc>
                <a:spcPct val="110000"/>
              </a:lnSpc>
              <a:spcBef>
                <a:spcPts val="300"/>
              </a:spcBef>
              <a:spcAft>
                <a:spcPts val="0"/>
              </a:spcAft>
              <a:buClr>
                <a:srgbClr val="FFFFCC"/>
              </a:buClr>
              <a:buSzPct val="92000"/>
              <a:buFont typeface="Wingdings" pitchFamily="2" charset="2"/>
              <a:buChar char="n"/>
            </a:pPr>
            <a:endParaRPr lang="en-US" sz="1400" dirty="0" smtClean="0">
              <a:solidFill>
                <a:srgbClr val="000000"/>
              </a:solidFill>
              <a:latin typeface="Arial"/>
              <a:cs typeface="+mn-cs"/>
            </a:endParaRPr>
          </a:p>
        </p:txBody>
      </p:sp>
    </p:spTree>
    <p:custDataLst>
      <p:tags r:id="rId1"/>
    </p:custDataLst>
    <p:extLst>
      <p:ext uri="{BB962C8B-B14F-4D97-AF65-F5344CB8AC3E}">
        <p14:creationId xmlns:p14="http://schemas.microsoft.com/office/powerpoint/2010/main" val="21249019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843379" y="488950"/>
            <a:ext cx="7146508" cy="344488"/>
          </a:xfrm>
          <a:prstGeom prst="rect">
            <a:avLst/>
          </a:prstGeom>
        </p:spPr>
        <p:txBody>
          <a:bodyPr/>
          <a:lstStyle/>
          <a:p>
            <a:r>
              <a:rPr lang="en-US" sz="1800" dirty="0" smtClean="0">
                <a:solidFill>
                  <a:schemeClr val="bg1"/>
                </a:solidFill>
                <a:cs typeface="Arial" charset="0"/>
              </a:rPr>
              <a:t>Introduction</a:t>
            </a:r>
          </a:p>
        </p:txBody>
      </p:sp>
      <p:sp>
        <p:nvSpPr>
          <p:cNvPr id="3" name="Text Placeholder 2"/>
          <p:cNvSpPr>
            <a:spLocks noGrp="1"/>
          </p:cNvSpPr>
          <p:nvPr>
            <p:ph type="body" sz="quarter" idx="11"/>
          </p:nvPr>
        </p:nvSpPr>
        <p:spPr>
          <a:xfrm>
            <a:off x="408374" y="1133856"/>
            <a:ext cx="7837610" cy="5114544"/>
          </a:xfrm>
        </p:spPr>
        <p:txBody>
          <a:bodyPr/>
          <a:lstStyle/>
          <a:p>
            <a:pPr marL="0" indent="0">
              <a:buNone/>
            </a:pPr>
            <a:r>
              <a:rPr lang="en-US" sz="2000" dirty="0" smtClean="0">
                <a:latin typeface="Calibri" panose="020F0502020204030204" pitchFamily="34" charset="0"/>
              </a:rPr>
              <a:t>The new Administration has assembled a seasoned and experienced staff of public finance professionals:</a:t>
            </a:r>
          </a:p>
          <a:p>
            <a:pPr lvl="1">
              <a:buClr>
                <a:srgbClr val="003366"/>
              </a:buClr>
            </a:pPr>
            <a:r>
              <a:rPr lang="en-US" sz="1600" dirty="0">
                <a:latin typeface="Calibri" panose="020F0502020204030204" pitchFamily="34" charset="0"/>
              </a:rPr>
              <a:t>The new Governor is a former HHS Secretary, A&amp;F Secretary, health care CEO and consultant.  During his previous tenure at A&amp;F, the Commonwealth received upgrades from each of the rating agencies in the 1990s. </a:t>
            </a:r>
          </a:p>
          <a:p>
            <a:pPr lvl="1">
              <a:buClr>
                <a:srgbClr val="003366"/>
              </a:buClr>
            </a:pPr>
            <a:r>
              <a:rPr lang="en-US" sz="1600" dirty="0" smtClean="0">
                <a:latin typeface="Calibri" panose="020F0502020204030204" pitchFamily="34" charset="0"/>
              </a:rPr>
              <a:t>Of the seven senior members of new team at Administration and Finance, five served previously at A&amp;F.  The two others senior members have significant budget experience serving in senior budget leadership positions in the Legislature.</a:t>
            </a:r>
          </a:p>
          <a:p>
            <a:pPr lvl="1">
              <a:buClr>
                <a:srgbClr val="003366"/>
              </a:buClr>
            </a:pPr>
            <a:r>
              <a:rPr lang="en-US" sz="1600" dirty="0" smtClean="0">
                <a:latin typeface="Calibri" panose="020F0502020204030204" pitchFamily="34" charset="0"/>
              </a:rPr>
              <a:t>The </a:t>
            </a:r>
            <a:r>
              <a:rPr lang="en-US" sz="1600" dirty="0">
                <a:latin typeface="Calibri" panose="020F0502020204030204" pitchFamily="34" charset="0"/>
              </a:rPr>
              <a:t>new A&amp;F team includes staff that were formerly:</a:t>
            </a:r>
          </a:p>
          <a:p>
            <a:pPr lvl="2">
              <a:buClr>
                <a:srgbClr val="003366"/>
              </a:buClr>
              <a:buFont typeface="Wingdings" panose="05000000000000000000" pitchFamily="2" charset="2"/>
              <a:buChar char="§"/>
            </a:pPr>
            <a:r>
              <a:rPr lang="en-US" sz="1600" b="1" dirty="0" smtClean="0">
                <a:solidFill>
                  <a:srgbClr val="003366"/>
                </a:solidFill>
                <a:latin typeface="Calibri" panose="020F0502020204030204" pitchFamily="34" charset="0"/>
              </a:rPr>
              <a:t>A business-group health care expert</a:t>
            </a:r>
          </a:p>
          <a:p>
            <a:pPr lvl="2">
              <a:buClr>
                <a:srgbClr val="003366"/>
              </a:buClr>
              <a:buFont typeface="Wingdings" panose="05000000000000000000" pitchFamily="2" charset="2"/>
              <a:buChar char="§"/>
            </a:pPr>
            <a:r>
              <a:rPr lang="en-US" sz="1600" b="1" dirty="0" smtClean="0">
                <a:solidFill>
                  <a:srgbClr val="003366"/>
                </a:solidFill>
                <a:latin typeface="Calibri" panose="020F0502020204030204" pitchFamily="34" charset="0"/>
              </a:rPr>
              <a:t>The CFO </a:t>
            </a:r>
            <a:r>
              <a:rPr lang="en-US" sz="1600" b="1" dirty="0">
                <a:solidFill>
                  <a:srgbClr val="003366"/>
                </a:solidFill>
                <a:latin typeface="Calibri" panose="020F0502020204030204" pitchFamily="34" charset="0"/>
              </a:rPr>
              <a:t>of a highly-rated top 50 municipal issuer</a:t>
            </a:r>
          </a:p>
          <a:p>
            <a:pPr lvl="2">
              <a:buClr>
                <a:srgbClr val="003366"/>
              </a:buClr>
              <a:buFont typeface="Wingdings" panose="05000000000000000000" pitchFamily="2" charset="2"/>
              <a:buChar char="§"/>
            </a:pPr>
            <a:r>
              <a:rPr lang="en-US" sz="1600" b="1" dirty="0" smtClean="0">
                <a:solidFill>
                  <a:srgbClr val="003366"/>
                </a:solidFill>
                <a:latin typeface="Calibri" panose="020F0502020204030204" pitchFamily="34" charset="0"/>
              </a:rPr>
              <a:t>A&amp;F </a:t>
            </a:r>
            <a:r>
              <a:rPr lang="en-US" sz="1600" b="1" dirty="0">
                <a:solidFill>
                  <a:srgbClr val="003366"/>
                </a:solidFill>
                <a:latin typeface="Calibri" panose="020F0502020204030204" pitchFamily="34" charset="0"/>
              </a:rPr>
              <a:t>Deputy Budget </a:t>
            </a:r>
            <a:r>
              <a:rPr lang="en-US" sz="1600" b="1" dirty="0" smtClean="0">
                <a:solidFill>
                  <a:srgbClr val="003366"/>
                </a:solidFill>
                <a:latin typeface="Calibri" panose="020F0502020204030204" pitchFamily="34" charset="0"/>
              </a:rPr>
              <a:t>Director and private sector consultant </a:t>
            </a:r>
          </a:p>
          <a:p>
            <a:pPr lvl="2">
              <a:buClr>
                <a:srgbClr val="003366"/>
              </a:buClr>
              <a:buFont typeface="Wingdings" panose="05000000000000000000" pitchFamily="2" charset="2"/>
              <a:buChar char="§"/>
            </a:pPr>
            <a:r>
              <a:rPr lang="en-US" sz="1600" b="1" dirty="0" smtClean="0">
                <a:solidFill>
                  <a:srgbClr val="003366"/>
                </a:solidFill>
                <a:latin typeface="Calibri" panose="020F0502020204030204" pitchFamily="34" charset="0"/>
              </a:rPr>
              <a:t>A Senate </a:t>
            </a:r>
            <a:r>
              <a:rPr lang="en-US" sz="1600" b="1" dirty="0">
                <a:solidFill>
                  <a:srgbClr val="003366"/>
                </a:solidFill>
                <a:latin typeface="Calibri" panose="020F0502020204030204" pitchFamily="34" charset="0"/>
              </a:rPr>
              <a:t>Ways and Means Budget Director</a:t>
            </a:r>
          </a:p>
          <a:p>
            <a:pPr lvl="2">
              <a:buClr>
                <a:srgbClr val="003366"/>
              </a:buClr>
              <a:buFont typeface="Wingdings" panose="05000000000000000000" pitchFamily="2" charset="2"/>
              <a:buChar char="§"/>
            </a:pPr>
            <a:r>
              <a:rPr lang="en-US" sz="1600" b="1" dirty="0" smtClean="0">
                <a:solidFill>
                  <a:srgbClr val="003366"/>
                </a:solidFill>
                <a:latin typeface="Calibri" panose="020F0502020204030204" pitchFamily="34" charset="0"/>
              </a:rPr>
              <a:t>A municipal bond lawyer   </a:t>
            </a:r>
          </a:p>
          <a:p>
            <a:pPr lvl="2">
              <a:buClr>
                <a:srgbClr val="003366"/>
              </a:buClr>
              <a:buFont typeface="Wingdings" panose="05000000000000000000" pitchFamily="2" charset="2"/>
              <a:buChar char="§"/>
            </a:pPr>
            <a:r>
              <a:rPr lang="en-US" sz="1600" b="1" dirty="0" smtClean="0">
                <a:solidFill>
                  <a:srgbClr val="003366"/>
                </a:solidFill>
                <a:latin typeface="Calibri" panose="020F0502020204030204" pitchFamily="34" charset="0"/>
              </a:rPr>
              <a:t>A Fortune 50 corporate affairs director</a:t>
            </a:r>
          </a:p>
          <a:p>
            <a:pPr lvl="2">
              <a:buClr>
                <a:srgbClr val="003366"/>
              </a:buClr>
              <a:buFont typeface="Wingdings" panose="05000000000000000000" pitchFamily="2" charset="2"/>
              <a:buChar char="§"/>
            </a:pPr>
            <a:r>
              <a:rPr lang="en-US" sz="1600" b="1" dirty="0" smtClean="0">
                <a:solidFill>
                  <a:srgbClr val="003366"/>
                </a:solidFill>
                <a:latin typeface="Calibri" panose="020F0502020204030204" pitchFamily="34" charset="0"/>
              </a:rPr>
              <a:t>Former Deputy Director of the Commonwealth’s health insurance agency</a:t>
            </a:r>
            <a:endParaRPr lang="en-US" sz="1600" b="1" dirty="0">
              <a:solidFill>
                <a:srgbClr val="003366"/>
              </a:solidFill>
              <a:latin typeface="Calibri" panose="020F0502020204030204" pitchFamily="34" charset="0"/>
            </a:endParaRPr>
          </a:p>
        </p:txBody>
      </p:sp>
      <p:sp>
        <p:nvSpPr>
          <p:cNvPr id="13" name="Rectangle 3"/>
          <p:cNvSpPr>
            <a:spLocks noChangeArrowheads="1"/>
          </p:cNvSpPr>
          <p:nvPr/>
        </p:nvSpPr>
        <p:spPr bwMode="gray">
          <a:xfrm>
            <a:off x="175260" y="1079730"/>
            <a:ext cx="8907780" cy="882650"/>
          </a:xfrm>
          <a:prstGeom prst="rect">
            <a:avLst/>
          </a:prstGeom>
          <a:noFill/>
          <a:ln w="9525">
            <a:noFill/>
            <a:miter lim="800000"/>
            <a:headEnd/>
            <a:tailEnd/>
          </a:ln>
        </p:spPr>
        <p:txBody>
          <a:bodyPr lIns="91408" tIns="36562" rIns="36562" bIns="36562"/>
          <a:lstStyle/>
          <a:p>
            <a:pPr marL="207963" lvl="1" indent="-206375" defTabSz="1019175" eaLnBrk="0" fontAlgn="auto" hangingPunct="0">
              <a:lnSpc>
                <a:spcPct val="110000"/>
              </a:lnSpc>
              <a:spcBef>
                <a:spcPts val="300"/>
              </a:spcBef>
              <a:spcAft>
                <a:spcPts val="0"/>
              </a:spcAft>
              <a:buClr>
                <a:srgbClr val="FFFFCC"/>
              </a:buClr>
              <a:buSzPct val="92000"/>
              <a:buFont typeface="Wingdings" pitchFamily="2" charset="2"/>
              <a:buChar char="n"/>
            </a:pPr>
            <a:endParaRPr lang="en-US" sz="1400" dirty="0" smtClean="0">
              <a:solidFill>
                <a:srgbClr val="000000"/>
              </a:solidFill>
              <a:latin typeface="Arial"/>
              <a:cs typeface="+mn-cs"/>
            </a:endParaRPr>
          </a:p>
        </p:txBody>
      </p:sp>
    </p:spTree>
    <p:custDataLst>
      <p:tags r:id="rId1"/>
    </p:custDataLst>
    <p:extLst>
      <p:ext uri="{BB962C8B-B14F-4D97-AF65-F5344CB8AC3E}">
        <p14:creationId xmlns:p14="http://schemas.microsoft.com/office/powerpoint/2010/main" val="21249019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843379" y="488950"/>
            <a:ext cx="7146508" cy="344488"/>
          </a:xfrm>
          <a:prstGeom prst="rect">
            <a:avLst/>
          </a:prstGeom>
        </p:spPr>
        <p:txBody>
          <a:bodyPr/>
          <a:lstStyle/>
          <a:p>
            <a:r>
              <a:rPr lang="en-US" sz="1800" dirty="0" smtClean="0">
                <a:solidFill>
                  <a:schemeClr val="bg1"/>
                </a:solidFill>
                <a:cs typeface="Arial" charset="0"/>
              </a:rPr>
              <a:t>Introduction</a:t>
            </a:r>
            <a:endParaRPr lang="en-US" sz="1800" dirty="0">
              <a:solidFill>
                <a:schemeClr val="bg1"/>
              </a:solidFill>
              <a:cs typeface="Arial" charset="0"/>
            </a:endParaRPr>
          </a:p>
        </p:txBody>
      </p:sp>
      <p:sp>
        <p:nvSpPr>
          <p:cNvPr id="3" name="Text Placeholder 2"/>
          <p:cNvSpPr>
            <a:spLocks noGrp="1"/>
          </p:cNvSpPr>
          <p:nvPr>
            <p:ph type="body" sz="quarter" idx="11"/>
          </p:nvPr>
        </p:nvSpPr>
        <p:spPr>
          <a:xfrm>
            <a:off x="533400" y="1057490"/>
            <a:ext cx="7924800" cy="5419509"/>
          </a:xfrm>
        </p:spPr>
        <p:txBody>
          <a:bodyPr/>
          <a:lstStyle/>
          <a:p>
            <a:pPr marL="0" indent="0">
              <a:buNone/>
            </a:pPr>
            <a:r>
              <a:rPr lang="en-US" sz="2000" dirty="0" smtClean="0">
                <a:latin typeface="Calibri" panose="020F0502020204030204" pitchFamily="34" charset="0"/>
              </a:rPr>
              <a:t>The Commonwealth of Massachusetts has many positive fiscal and credit elements</a:t>
            </a:r>
            <a:endParaRPr lang="en-US" sz="800" dirty="0" smtClean="0">
              <a:latin typeface="Calibri" panose="020F0502020204030204" pitchFamily="34" charset="0"/>
            </a:endParaRPr>
          </a:p>
          <a:p>
            <a:pPr lvl="1">
              <a:buClr>
                <a:srgbClr val="003366"/>
              </a:buClr>
              <a:buFont typeface="Arial" panose="020B0604020202020204" pitchFamily="34" charset="0"/>
              <a:buChar char="•"/>
            </a:pPr>
            <a:r>
              <a:rPr lang="en-US" sz="1800" dirty="0" smtClean="0">
                <a:latin typeface="Calibri" panose="020F0502020204030204" pitchFamily="34" charset="0"/>
              </a:rPr>
              <a:t>A collaborative, bi-partisan relationship between the Governor, Legislature, and Treasurer</a:t>
            </a:r>
          </a:p>
          <a:p>
            <a:pPr lvl="1">
              <a:buClr>
                <a:srgbClr val="003366"/>
              </a:buClr>
              <a:buFont typeface="Arial" panose="020B0604020202020204" pitchFamily="34" charset="0"/>
              <a:buChar char="•"/>
            </a:pPr>
            <a:r>
              <a:rPr lang="en-US" sz="1800" dirty="0" smtClean="0">
                <a:latin typeface="Calibri" panose="020F0502020204030204" pitchFamily="34" charset="0"/>
              </a:rPr>
              <a:t>A diverse economy led by growing industries that supports high per capita incomes</a:t>
            </a:r>
          </a:p>
          <a:p>
            <a:pPr lvl="1">
              <a:buClr>
                <a:srgbClr val="003366"/>
              </a:buClr>
              <a:buFont typeface="Arial" panose="020B0604020202020204" pitchFamily="34" charset="0"/>
              <a:buChar char="•"/>
            </a:pPr>
            <a:r>
              <a:rPr lang="en-US" sz="1800" dirty="0" smtClean="0">
                <a:latin typeface="Calibri" panose="020F0502020204030204" pitchFamily="34" charset="0"/>
              </a:rPr>
              <a:t>Strong K-12 school system</a:t>
            </a:r>
          </a:p>
          <a:p>
            <a:pPr lvl="1">
              <a:buClr>
                <a:srgbClr val="003366"/>
              </a:buClr>
              <a:buFont typeface="Arial" panose="020B0604020202020204" pitchFamily="34" charset="0"/>
              <a:buChar char="•"/>
            </a:pPr>
            <a:r>
              <a:rPr lang="en-US" sz="1800" dirty="0" smtClean="0">
                <a:latin typeface="Calibri" panose="020F0502020204030204" pitchFamily="34" charset="0"/>
              </a:rPr>
              <a:t>A well-trained workforce that results from an education system that consistently leads the nation </a:t>
            </a:r>
          </a:p>
          <a:p>
            <a:pPr lvl="1">
              <a:buClr>
                <a:srgbClr val="003366"/>
              </a:buClr>
              <a:buFont typeface="Arial" panose="020B0604020202020204" pitchFamily="34" charset="0"/>
              <a:buChar char="•"/>
            </a:pPr>
            <a:r>
              <a:rPr lang="en-US" sz="1800" dirty="0">
                <a:latin typeface="Calibri" panose="020F0502020204030204" pitchFamily="34" charset="0"/>
              </a:rPr>
              <a:t>Strong financial management and rapid response to fiscal </a:t>
            </a:r>
            <a:r>
              <a:rPr lang="en-US" sz="1800" dirty="0" smtClean="0">
                <a:latin typeface="Calibri" panose="020F0502020204030204" pitchFamily="34" charset="0"/>
              </a:rPr>
              <a:t>shortfalls</a:t>
            </a:r>
          </a:p>
          <a:p>
            <a:pPr lvl="1">
              <a:buClr>
                <a:srgbClr val="003366"/>
              </a:buClr>
              <a:buFont typeface="Arial" panose="020B0604020202020204" pitchFamily="34" charset="0"/>
              <a:buChar char="•"/>
            </a:pPr>
            <a:r>
              <a:rPr lang="en-US" sz="1800" dirty="0" smtClean="0">
                <a:latin typeface="Calibri" panose="020F0502020204030204" pitchFamily="34" charset="0"/>
              </a:rPr>
              <a:t>Consistently conservative tax revenue forecasting</a:t>
            </a:r>
          </a:p>
          <a:p>
            <a:pPr marL="0" indent="0">
              <a:buNone/>
            </a:pPr>
            <a:endParaRPr lang="en-US" sz="1800" dirty="0" smtClean="0">
              <a:latin typeface="Calibri" panose="020F0502020204030204" pitchFamily="34" charset="0"/>
            </a:endParaRPr>
          </a:p>
        </p:txBody>
      </p:sp>
      <p:sp>
        <p:nvSpPr>
          <p:cNvPr id="13" name="Rectangle 3"/>
          <p:cNvSpPr>
            <a:spLocks noChangeArrowheads="1"/>
          </p:cNvSpPr>
          <p:nvPr/>
        </p:nvSpPr>
        <p:spPr bwMode="gray">
          <a:xfrm>
            <a:off x="175260" y="1079730"/>
            <a:ext cx="8907780" cy="882650"/>
          </a:xfrm>
          <a:prstGeom prst="rect">
            <a:avLst/>
          </a:prstGeom>
          <a:noFill/>
          <a:ln w="9525">
            <a:noFill/>
            <a:miter lim="800000"/>
            <a:headEnd/>
            <a:tailEnd/>
          </a:ln>
        </p:spPr>
        <p:txBody>
          <a:bodyPr lIns="91408" tIns="36562" rIns="36562" bIns="36562"/>
          <a:lstStyle/>
          <a:p>
            <a:pPr marL="207963" lvl="1" indent="-206375" defTabSz="1019175" eaLnBrk="0" fontAlgn="auto" hangingPunct="0">
              <a:lnSpc>
                <a:spcPct val="110000"/>
              </a:lnSpc>
              <a:spcBef>
                <a:spcPts val="300"/>
              </a:spcBef>
              <a:spcAft>
                <a:spcPts val="0"/>
              </a:spcAft>
              <a:buClr>
                <a:srgbClr val="FFFFCC"/>
              </a:buClr>
              <a:buSzPct val="92000"/>
              <a:buFont typeface="Wingdings" pitchFamily="2" charset="2"/>
              <a:buChar char="n"/>
            </a:pPr>
            <a:endParaRPr lang="en-US" sz="1400" dirty="0" smtClean="0">
              <a:solidFill>
                <a:srgbClr val="000000"/>
              </a:solidFill>
              <a:latin typeface="Arial"/>
              <a:cs typeface="+mn-cs"/>
            </a:endParaRPr>
          </a:p>
        </p:txBody>
      </p:sp>
    </p:spTree>
    <p:custDataLst>
      <p:tags r:id="rId1"/>
    </p:custDataLst>
    <p:extLst>
      <p:ext uri="{BB962C8B-B14F-4D97-AF65-F5344CB8AC3E}">
        <p14:creationId xmlns:p14="http://schemas.microsoft.com/office/powerpoint/2010/main" val="14830826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843379" y="488950"/>
            <a:ext cx="7146508" cy="344488"/>
          </a:xfrm>
          <a:prstGeom prst="rect">
            <a:avLst/>
          </a:prstGeom>
        </p:spPr>
        <p:txBody>
          <a:bodyPr/>
          <a:lstStyle/>
          <a:p>
            <a:r>
              <a:rPr lang="en-US" sz="1800" dirty="0" smtClean="0">
                <a:solidFill>
                  <a:schemeClr val="bg1"/>
                </a:solidFill>
                <a:cs typeface="Arial" charset="0"/>
              </a:rPr>
              <a:t>Budget Development Process</a:t>
            </a:r>
            <a:endParaRPr lang="en-US" sz="1800" dirty="0">
              <a:solidFill>
                <a:schemeClr val="bg1"/>
              </a:solidFill>
              <a:cs typeface="Arial" charset="0"/>
            </a:endParaRPr>
          </a:p>
        </p:txBody>
      </p:sp>
      <p:sp>
        <p:nvSpPr>
          <p:cNvPr id="13" name="Rectangle 3"/>
          <p:cNvSpPr>
            <a:spLocks noChangeArrowheads="1"/>
          </p:cNvSpPr>
          <p:nvPr/>
        </p:nvSpPr>
        <p:spPr bwMode="gray">
          <a:xfrm>
            <a:off x="175260" y="1079730"/>
            <a:ext cx="8907780" cy="882650"/>
          </a:xfrm>
          <a:prstGeom prst="rect">
            <a:avLst/>
          </a:prstGeom>
          <a:noFill/>
          <a:ln w="9525">
            <a:noFill/>
            <a:miter lim="800000"/>
            <a:headEnd/>
            <a:tailEnd/>
          </a:ln>
        </p:spPr>
        <p:txBody>
          <a:bodyPr lIns="91408" tIns="36562" rIns="36562" bIns="36562"/>
          <a:lstStyle/>
          <a:p>
            <a:pPr marL="207963" lvl="1" indent="-206375" defTabSz="1019175" eaLnBrk="0" fontAlgn="auto" hangingPunct="0">
              <a:lnSpc>
                <a:spcPct val="110000"/>
              </a:lnSpc>
              <a:spcBef>
                <a:spcPts val="300"/>
              </a:spcBef>
              <a:spcAft>
                <a:spcPts val="0"/>
              </a:spcAft>
              <a:buClr>
                <a:srgbClr val="FFFFCC"/>
              </a:buClr>
              <a:buSzPct val="92000"/>
              <a:buFont typeface="Wingdings" pitchFamily="2" charset="2"/>
              <a:buChar char="n"/>
            </a:pPr>
            <a:endParaRPr lang="en-US" sz="1400" dirty="0" smtClean="0">
              <a:solidFill>
                <a:srgbClr val="000000"/>
              </a:solidFill>
              <a:latin typeface="Arial"/>
              <a:cs typeface="+mn-cs"/>
            </a:endParaRPr>
          </a:p>
        </p:txBody>
      </p:sp>
      <p:sp>
        <p:nvSpPr>
          <p:cNvPr id="7" name="Text Placeholder 2"/>
          <p:cNvSpPr>
            <a:spLocks noGrp="1"/>
          </p:cNvSpPr>
          <p:nvPr>
            <p:ph type="body" sz="quarter" idx="11"/>
          </p:nvPr>
        </p:nvSpPr>
        <p:spPr>
          <a:xfrm>
            <a:off x="533400" y="1133856"/>
            <a:ext cx="7712583" cy="4782666"/>
          </a:xfrm>
        </p:spPr>
        <p:txBody>
          <a:bodyPr/>
          <a:lstStyle/>
          <a:p>
            <a:pPr marL="457200" lvl="1" indent="0" algn="ctr">
              <a:buClr>
                <a:schemeClr val="tx2"/>
              </a:buClr>
              <a:buNone/>
            </a:pPr>
            <a:r>
              <a:rPr lang="en-US" sz="2000" u="sng" dirty="0" smtClean="0">
                <a:latin typeface="Calibri" panose="020F0502020204030204" pitchFamily="34" charset="0"/>
              </a:rPr>
              <a:t>Fiscal Year runs July 1 – June 30</a:t>
            </a:r>
          </a:p>
          <a:p>
            <a:pPr lvl="1">
              <a:buClr>
                <a:schemeClr val="tx2"/>
              </a:buClr>
              <a:buFont typeface="Arial" panose="020B0604020202020204" pitchFamily="34" charset="0"/>
              <a:buChar char="•"/>
            </a:pPr>
            <a:r>
              <a:rPr lang="en-US" sz="2000" dirty="0" smtClean="0">
                <a:latin typeface="Calibri" panose="020F0502020204030204" pitchFamily="34" charset="0"/>
              </a:rPr>
              <a:t>Consensus Revenue Hearing</a:t>
            </a:r>
            <a:r>
              <a:rPr lang="en-US" sz="2000" b="0" dirty="0" smtClean="0">
                <a:latin typeface="Calibri" panose="020F0502020204030204" pitchFamily="34" charset="0"/>
              </a:rPr>
              <a:t>: early December</a:t>
            </a:r>
          </a:p>
          <a:p>
            <a:pPr lvl="1">
              <a:buClr>
                <a:schemeClr val="tx2"/>
              </a:buClr>
              <a:buFont typeface="Arial" panose="020B0604020202020204" pitchFamily="34" charset="0"/>
              <a:buChar char="•"/>
            </a:pPr>
            <a:r>
              <a:rPr lang="en-US" sz="2000" dirty="0" smtClean="0">
                <a:latin typeface="Calibri" panose="020F0502020204030204" pitchFamily="34" charset="0"/>
              </a:rPr>
              <a:t>Consensus Revenue Adoption</a:t>
            </a:r>
            <a:r>
              <a:rPr lang="en-US" sz="2000" b="0" dirty="0" smtClean="0">
                <a:latin typeface="Calibri" panose="020F0502020204030204" pitchFamily="34" charset="0"/>
              </a:rPr>
              <a:t>: early January</a:t>
            </a:r>
          </a:p>
          <a:p>
            <a:pPr lvl="1">
              <a:buClr>
                <a:schemeClr val="tx2"/>
              </a:buClr>
              <a:buFont typeface="Arial" panose="020B0604020202020204" pitchFamily="34" charset="0"/>
              <a:buChar char="•"/>
            </a:pPr>
            <a:r>
              <a:rPr lang="en-US" sz="2000" dirty="0" smtClean="0">
                <a:latin typeface="Calibri" panose="020F0502020204030204" pitchFamily="34" charset="0"/>
              </a:rPr>
              <a:t>House 1 (Governor’s Budget): </a:t>
            </a:r>
            <a:r>
              <a:rPr lang="en-US" sz="2000" b="0" dirty="0" smtClean="0">
                <a:latin typeface="Calibri" panose="020F0502020204030204" pitchFamily="34" charset="0"/>
              </a:rPr>
              <a:t>last week of January</a:t>
            </a:r>
          </a:p>
          <a:p>
            <a:pPr lvl="1">
              <a:buClr>
                <a:schemeClr val="tx2"/>
              </a:buClr>
              <a:buFont typeface="Arial" panose="020B0604020202020204" pitchFamily="34" charset="0"/>
              <a:buChar char="•"/>
            </a:pPr>
            <a:r>
              <a:rPr lang="en-US" sz="2000" dirty="0" smtClean="0">
                <a:latin typeface="Calibri" panose="020F0502020204030204" pitchFamily="34" charset="0"/>
              </a:rPr>
              <a:t>House Budget: </a:t>
            </a:r>
            <a:r>
              <a:rPr lang="en-US" sz="2000" b="0" dirty="0" smtClean="0">
                <a:latin typeface="Calibri" panose="020F0502020204030204" pitchFamily="34" charset="0"/>
              </a:rPr>
              <a:t>April</a:t>
            </a:r>
          </a:p>
          <a:p>
            <a:pPr lvl="1">
              <a:buClr>
                <a:schemeClr val="tx2"/>
              </a:buClr>
              <a:buFont typeface="Arial" panose="020B0604020202020204" pitchFamily="34" charset="0"/>
              <a:buChar char="•"/>
            </a:pPr>
            <a:r>
              <a:rPr lang="en-US" sz="2000" dirty="0" smtClean="0">
                <a:latin typeface="Calibri" panose="020F0502020204030204" pitchFamily="34" charset="0"/>
              </a:rPr>
              <a:t>Senate Budget: </a:t>
            </a:r>
            <a:r>
              <a:rPr lang="en-US" sz="2000" b="0" dirty="0" smtClean="0">
                <a:latin typeface="Calibri" panose="020F0502020204030204" pitchFamily="34" charset="0"/>
              </a:rPr>
              <a:t>May</a:t>
            </a:r>
          </a:p>
          <a:p>
            <a:pPr lvl="1">
              <a:buClr>
                <a:schemeClr val="tx2"/>
              </a:buClr>
              <a:buFont typeface="Arial" panose="020B0604020202020204" pitchFamily="34" charset="0"/>
              <a:buChar char="•"/>
            </a:pPr>
            <a:r>
              <a:rPr lang="en-US" sz="2000" dirty="0" smtClean="0">
                <a:latin typeface="Calibri" panose="020F0502020204030204" pitchFamily="34" charset="0"/>
              </a:rPr>
              <a:t>Conference Report: </a:t>
            </a:r>
            <a:r>
              <a:rPr lang="en-US" sz="2000" b="0" dirty="0" smtClean="0">
                <a:latin typeface="Calibri" panose="020F0502020204030204" pitchFamily="34" charset="0"/>
              </a:rPr>
              <a:t>June</a:t>
            </a:r>
          </a:p>
          <a:p>
            <a:pPr lvl="1">
              <a:buClr>
                <a:schemeClr val="tx2"/>
              </a:buClr>
              <a:buFont typeface="Arial" panose="020B0604020202020204" pitchFamily="34" charset="0"/>
              <a:buChar char="•"/>
            </a:pPr>
            <a:r>
              <a:rPr lang="en-US" sz="2000" dirty="0" smtClean="0">
                <a:latin typeface="Calibri" panose="020F0502020204030204" pitchFamily="34" charset="0"/>
              </a:rPr>
              <a:t>Budget enacted: </a:t>
            </a:r>
            <a:r>
              <a:rPr lang="en-US" sz="2000" b="0" dirty="0" smtClean="0">
                <a:latin typeface="Calibri" panose="020F0502020204030204" pitchFamily="34" charset="0"/>
              </a:rPr>
              <a:t>July 1</a:t>
            </a:r>
          </a:p>
          <a:p>
            <a:pPr lvl="1">
              <a:buClr>
                <a:schemeClr val="tx2"/>
              </a:buClr>
              <a:buFont typeface="Arial" panose="020B0604020202020204" pitchFamily="34" charset="0"/>
              <a:buChar char="•"/>
            </a:pPr>
            <a:r>
              <a:rPr lang="en-US" sz="2000" dirty="0" smtClean="0">
                <a:latin typeface="Calibri" panose="020F0502020204030204" pitchFamily="34" charset="0"/>
              </a:rPr>
              <a:t>A&amp;F Revenue Review:  </a:t>
            </a:r>
            <a:r>
              <a:rPr lang="en-US" sz="2000" b="0" dirty="0" smtClean="0">
                <a:latin typeface="Calibri" panose="020F0502020204030204" pitchFamily="34" charset="0"/>
              </a:rPr>
              <a:t>October 15</a:t>
            </a:r>
          </a:p>
        </p:txBody>
      </p:sp>
    </p:spTree>
    <p:custDataLst>
      <p:tags r:id="rId1"/>
    </p:custDataLst>
    <p:extLst>
      <p:ext uri="{BB962C8B-B14F-4D97-AF65-F5344CB8AC3E}">
        <p14:creationId xmlns:p14="http://schemas.microsoft.com/office/powerpoint/2010/main" val="2993811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5" name="Group 324"/>
          <p:cNvGrpSpPr/>
          <p:nvPr/>
        </p:nvGrpSpPr>
        <p:grpSpPr>
          <a:xfrm>
            <a:off x="1654560" y="1510296"/>
            <a:ext cx="7088315" cy="4614109"/>
            <a:chOff x="1654560" y="1510296"/>
            <a:chExt cx="7088315" cy="4614109"/>
          </a:xfrm>
          <a:solidFill>
            <a:schemeClr val="bg1"/>
          </a:solidFill>
          <a:effectLst>
            <a:outerShdw blurRad="88900" dist="50800" dir="2700000" algn="tl" rotWithShape="0">
              <a:prstClr val="black">
                <a:alpha val="62000"/>
              </a:prstClr>
            </a:outerShdw>
          </a:effectLst>
        </p:grpSpPr>
        <p:sp>
          <p:nvSpPr>
            <p:cNvPr id="326" name="Freeform 159"/>
            <p:cNvSpPr>
              <a:spLocks/>
            </p:cNvSpPr>
            <p:nvPr/>
          </p:nvSpPr>
          <p:spPr bwMode="auto">
            <a:xfrm>
              <a:off x="7440533" y="3201067"/>
              <a:ext cx="674037" cy="299503"/>
            </a:xfrm>
            <a:custGeom>
              <a:avLst/>
              <a:gdLst>
                <a:gd name="T0" fmla="*/ 0 w 339"/>
                <a:gd name="T1" fmla="*/ 46 h 138"/>
                <a:gd name="T2" fmla="*/ 254 w 339"/>
                <a:gd name="T3" fmla="*/ 0 h 138"/>
                <a:gd name="T4" fmla="*/ 294 w 339"/>
                <a:gd name="T5" fmla="*/ 94 h 138"/>
                <a:gd name="T6" fmla="*/ 338 w 339"/>
                <a:gd name="T7" fmla="*/ 84 h 138"/>
                <a:gd name="T8" fmla="*/ 339 w 339"/>
                <a:gd name="T9" fmla="*/ 132 h 138"/>
                <a:gd name="T10" fmla="*/ 303 w 339"/>
                <a:gd name="T11" fmla="*/ 138 h 138"/>
                <a:gd name="T12" fmla="*/ 273 w 339"/>
                <a:gd name="T13" fmla="*/ 107 h 138"/>
                <a:gd name="T14" fmla="*/ 254 w 339"/>
                <a:gd name="T15" fmla="*/ 70 h 138"/>
                <a:gd name="T16" fmla="*/ 249 w 339"/>
                <a:gd name="T17" fmla="*/ 17 h 138"/>
                <a:gd name="T18" fmla="*/ 235 w 339"/>
                <a:gd name="T19" fmla="*/ 43 h 138"/>
                <a:gd name="T20" fmla="*/ 253 w 339"/>
                <a:gd name="T21" fmla="*/ 121 h 138"/>
                <a:gd name="T22" fmla="*/ 178 w 339"/>
                <a:gd name="T23" fmla="*/ 133 h 138"/>
                <a:gd name="T24" fmla="*/ 175 w 339"/>
                <a:gd name="T25" fmla="*/ 76 h 138"/>
                <a:gd name="T26" fmla="*/ 130 w 339"/>
                <a:gd name="T27" fmla="*/ 51 h 138"/>
                <a:gd name="T28" fmla="*/ 91 w 339"/>
                <a:gd name="T29" fmla="*/ 44 h 138"/>
                <a:gd name="T30" fmla="*/ 11 w 339"/>
                <a:gd name="T31" fmla="*/ 84 h 138"/>
                <a:gd name="T32" fmla="*/ 0 w 339"/>
                <a:gd name="T33" fmla="*/ 46 h 138"/>
                <a:gd name="connsiteX0" fmla="*/ 0 w 10000"/>
                <a:gd name="connsiteY0" fmla="*/ 3333 h 10000"/>
                <a:gd name="connsiteX1" fmla="*/ 7634 w 10000"/>
                <a:gd name="connsiteY1" fmla="*/ 0 h 10000"/>
                <a:gd name="connsiteX2" fmla="*/ 8673 w 10000"/>
                <a:gd name="connsiteY2" fmla="*/ 6812 h 10000"/>
                <a:gd name="connsiteX3" fmla="*/ 9971 w 10000"/>
                <a:gd name="connsiteY3" fmla="*/ 6087 h 10000"/>
                <a:gd name="connsiteX4" fmla="*/ 10000 w 10000"/>
                <a:gd name="connsiteY4" fmla="*/ 9565 h 10000"/>
                <a:gd name="connsiteX5" fmla="*/ 8938 w 10000"/>
                <a:gd name="connsiteY5" fmla="*/ 10000 h 10000"/>
                <a:gd name="connsiteX6" fmla="*/ 8053 w 10000"/>
                <a:gd name="connsiteY6" fmla="*/ 7754 h 10000"/>
                <a:gd name="connsiteX7" fmla="*/ 7493 w 10000"/>
                <a:gd name="connsiteY7" fmla="*/ 5072 h 10000"/>
                <a:gd name="connsiteX8" fmla="*/ 7345 w 10000"/>
                <a:gd name="connsiteY8" fmla="*/ 1232 h 10000"/>
                <a:gd name="connsiteX9" fmla="*/ 6932 w 10000"/>
                <a:gd name="connsiteY9" fmla="*/ 3116 h 10000"/>
                <a:gd name="connsiteX10" fmla="*/ 7463 w 10000"/>
                <a:gd name="connsiteY10" fmla="*/ 8768 h 10000"/>
                <a:gd name="connsiteX11" fmla="*/ 5251 w 10000"/>
                <a:gd name="connsiteY11" fmla="*/ 9638 h 10000"/>
                <a:gd name="connsiteX12" fmla="*/ 5162 w 10000"/>
                <a:gd name="connsiteY12" fmla="*/ 5507 h 10000"/>
                <a:gd name="connsiteX13" fmla="*/ 3835 w 10000"/>
                <a:gd name="connsiteY13" fmla="*/ 3696 h 10000"/>
                <a:gd name="connsiteX14" fmla="*/ 2684 w 10000"/>
                <a:gd name="connsiteY14" fmla="*/ 3188 h 10000"/>
                <a:gd name="connsiteX15" fmla="*/ 324 w 10000"/>
                <a:gd name="connsiteY15" fmla="*/ 6087 h 10000"/>
                <a:gd name="connsiteX16" fmla="*/ 0 w 10000"/>
                <a:gd name="connsiteY16" fmla="*/ 3333 h 10000"/>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812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986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986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986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00" h="10174">
                  <a:moveTo>
                    <a:pt x="0" y="3507"/>
                  </a:moveTo>
                  <a:lnTo>
                    <a:pt x="7705" y="0"/>
                  </a:lnTo>
                  <a:lnTo>
                    <a:pt x="8673" y="6986"/>
                  </a:lnTo>
                  <a:lnTo>
                    <a:pt x="9971" y="6261"/>
                  </a:lnTo>
                  <a:cubicBezTo>
                    <a:pt x="9981" y="7420"/>
                    <a:pt x="9990" y="8580"/>
                    <a:pt x="10000" y="9739"/>
                  </a:cubicBezTo>
                  <a:lnTo>
                    <a:pt x="8938" y="10174"/>
                  </a:lnTo>
                  <a:lnTo>
                    <a:pt x="8053" y="7928"/>
                  </a:lnTo>
                  <a:lnTo>
                    <a:pt x="7493" y="5246"/>
                  </a:lnTo>
                  <a:cubicBezTo>
                    <a:pt x="7444" y="3966"/>
                    <a:pt x="7394" y="2686"/>
                    <a:pt x="7345" y="1406"/>
                  </a:cubicBezTo>
                  <a:cubicBezTo>
                    <a:pt x="7207" y="2034"/>
                    <a:pt x="7070" y="2662"/>
                    <a:pt x="6932" y="3290"/>
                  </a:cubicBezTo>
                  <a:lnTo>
                    <a:pt x="7463" y="8942"/>
                  </a:lnTo>
                  <a:lnTo>
                    <a:pt x="5251" y="9986"/>
                  </a:lnTo>
                  <a:cubicBezTo>
                    <a:pt x="5115" y="8782"/>
                    <a:pt x="5192" y="7058"/>
                    <a:pt x="5162" y="5681"/>
                  </a:cubicBezTo>
                  <a:lnTo>
                    <a:pt x="3835" y="3870"/>
                  </a:lnTo>
                  <a:lnTo>
                    <a:pt x="2684" y="3362"/>
                  </a:lnTo>
                  <a:lnTo>
                    <a:pt x="324" y="6261"/>
                  </a:lnTo>
                  <a:lnTo>
                    <a:pt x="0" y="3507"/>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327" name="Group 326"/>
            <p:cNvGrpSpPr/>
            <p:nvPr/>
          </p:nvGrpSpPr>
          <p:grpSpPr>
            <a:xfrm>
              <a:off x="7040884" y="3317116"/>
              <a:ext cx="1073270" cy="693290"/>
              <a:chOff x="6972788" y="3486014"/>
              <a:chExt cx="1073270" cy="646200"/>
            </a:xfrm>
            <a:grpFill/>
            <a:effectLst/>
          </p:grpSpPr>
          <p:sp>
            <p:nvSpPr>
              <p:cNvPr id="378" name="Freeform 218"/>
              <p:cNvSpPr>
                <a:spLocks/>
              </p:cNvSpPr>
              <p:nvPr/>
            </p:nvSpPr>
            <p:spPr bwMode="auto">
              <a:xfrm>
                <a:off x="6972788" y="3486014"/>
                <a:ext cx="1025966" cy="646200"/>
              </a:xfrm>
              <a:custGeom>
                <a:avLst/>
                <a:gdLst>
                  <a:gd name="T0" fmla="*/ 85 w 516"/>
                  <a:gd name="T1" fmla="*/ 228 h 325"/>
                  <a:gd name="T2" fmla="*/ 69 w 516"/>
                  <a:gd name="T3" fmla="*/ 260 h 325"/>
                  <a:gd name="T4" fmla="*/ 48 w 516"/>
                  <a:gd name="T5" fmla="*/ 269 h 325"/>
                  <a:gd name="T6" fmla="*/ 47 w 516"/>
                  <a:gd name="T7" fmla="*/ 291 h 325"/>
                  <a:gd name="T8" fmla="*/ 2 w 516"/>
                  <a:gd name="T9" fmla="*/ 307 h 325"/>
                  <a:gd name="T10" fmla="*/ 0 w 516"/>
                  <a:gd name="T11" fmla="*/ 325 h 325"/>
                  <a:gd name="T12" fmla="*/ 122 w 516"/>
                  <a:gd name="T13" fmla="*/ 303 h 325"/>
                  <a:gd name="T14" fmla="*/ 345 w 516"/>
                  <a:gd name="T15" fmla="*/ 256 h 325"/>
                  <a:gd name="T16" fmla="*/ 516 w 516"/>
                  <a:gd name="T17" fmla="*/ 215 h 325"/>
                  <a:gd name="T18" fmla="*/ 516 w 516"/>
                  <a:gd name="T19" fmla="*/ 182 h 325"/>
                  <a:gd name="T20" fmla="*/ 497 w 516"/>
                  <a:gd name="T21" fmla="*/ 172 h 325"/>
                  <a:gd name="T22" fmla="*/ 482 w 516"/>
                  <a:gd name="T23" fmla="*/ 189 h 325"/>
                  <a:gd name="T24" fmla="*/ 474 w 516"/>
                  <a:gd name="T25" fmla="*/ 144 h 325"/>
                  <a:gd name="T26" fmla="*/ 482 w 516"/>
                  <a:gd name="T27" fmla="*/ 105 h 325"/>
                  <a:gd name="T28" fmla="*/ 420 w 516"/>
                  <a:gd name="T29" fmla="*/ 76 h 325"/>
                  <a:gd name="T30" fmla="*/ 376 w 516"/>
                  <a:gd name="T31" fmla="*/ 83 h 325"/>
                  <a:gd name="T32" fmla="*/ 375 w 516"/>
                  <a:gd name="T33" fmla="*/ 23 h 325"/>
                  <a:gd name="T34" fmla="*/ 329 w 516"/>
                  <a:gd name="T35" fmla="*/ 0 h 325"/>
                  <a:gd name="T36" fmla="*/ 295 w 516"/>
                  <a:gd name="T37" fmla="*/ 14 h 325"/>
                  <a:gd name="T38" fmla="*/ 273 w 516"/>
                  <a:gd name="T39" fmla="*/ 70 h 325"/>
                  <a:gd name="T40" fmla="*/ 233 w 516"/>
                  <a:gd name="T41" fmla="*/ 94 h 325"/>
                  <a:gd name="T42" fmla="*/ 216 w 516"/>
                  <a:gd name="T43" fmla="*/ 183 h 325"/>
                  <a:gd name="T44" fmla="*/ 152 w 516"/>
                  <a:gd name="T45" fmla="*/ 228 h 325"/>
                  <a:gd name="T46" fmla="*/ 99 w 516"/>
                  <a:gd name="T47" fmla="*/ 245 h 325"/>
                  <a:gd name="T48" fmla="*/ 85 w 516"/>
                  <a:gd name="T49" fmla="*/ 22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6" h="325">
                    <a:moveTo>
                      <a:pt x="85" y="228"/>
                    </a:moveTo>
                    <a:lnTo>
                      <a:pt x="69" y="260"/>
                    </a:lnTo>
                    <a:lnTo>
                      <a:pt x="48" y="269"/>
                    </a:lnTo>
                    <a:lnTo>
                      <a:pt x="47" y="291"/>
                    </a:lnTo>
                    <a:lnTo>
                      <a:pt x="2" y="307"/>
                    </a:lnTo>
                    <a:lnTo>
                      <a:pt x="0" y="325"/>
                    </a:lnTo>
                    <a:lnTo>
                      <a:pt x="122" y="303"/>
                    </a:lnTo>
                    <a:lnTo>
                      <a:pt x="345" y="256"/>
                    </a:lnTo>
                    <a:lnTo>
                      <a:pt x="516" y="215"/>
                    </a:lnTo>
                    <a:lnTo>
                      <a:pt x="516" y="182"/>
                    </a:lnTo>
                    <a:lnTo>
                      <a:pt x="497" y="172"/>
                    </a:lnTo>
                    <a:lnTo>
                      <a:pt x="482" y="189"/>
                    </a:lnTo>
                    <a:lnTo>
                      <a:pt x="474" y="144"/>
                    </a:lnTo>
                    <a:lnTo>
                      <a:pt x="482" y="105"/>
                    </a:lnTo>
                    <a:lnTo>
                      <a:pt x="420" y="76"/>
                    </a:lnTo>
                    <a:lnTo>
                      <a:pt x="376" y="83"/>
                    </a:lnTo>
                    <a:lnTo>
                      <a:pt x="375" y="23"/>
                    </a:lnTo>
                    <a:lnTo>
                      <a:pt x="329" y="0"/>
                    </a:lnTo>
                    <a:lnTo>
                      <a:pt x="295" y="14"/>
                    </a:lnTo>
                    <a:lnTo>
                      <a:pt x="273" y="70"/>
                    </a:lnTo>
                    <a:lnTo>
                      <a:pt x="233" y="94"/>
                    </a:lnTo>
                    <a:lnTo>
                      <a:pt x="216" y="183"/>
                    </a:lnTo>
                    <a:lnTo>
                      <a:pt x="152" y="228"/>
                    </a:lnTo>
                    <a:lnTo>
                      <a:pt x="99" y="245"/>
                    </a:lnTo>
                    <a:lnTo>
                      <a:pt x="85" y="228"/>
                    </a:lnTo>
                    <a:close/>
                  </a:path>
                </a:pathLst>
              </a:custGeom>
              <a:grpFill/>
              <a:ln w="12700">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 name="Freeform 222"/>
              <p:cNvSpPr>
                <a:spLocks/>
              </p:cNvSpPr>
              <p:nvPr/>
            </p:nvSpPr>
            <p:spPr bwMode="auto">
              <a:xfrm>
                <a:off x="7972490" y="3649055"/>
                <a:ext cx="73568" cy="121287"/>
              </a:xfrm>
              <a:custGeom>
                <a:avLst/>
                <a:gdLst>
                  <a:gd name="T0" fmla="*/ 0 w 37"/>
                  <a:gd name="T1" fmla="*/ 5 h 61"/>
                  <a:gd name="T2" fmla="*/ 37 w 37"/>
                  <a:gd name="T3" fmla="*/ 0 h 61"/>
                  <a:gd name="T4" fmla="*/ 16 w 37"/>
                  <a:gd name="T5" fmla="*/ 61 h 61"/>
                  <a:gd name="T6" fmla="*/ 1 w 37"/>
                  <a:gd name="T7" fmla="*/ 60 h 61"/>
                  <a:gd name="T8" fmla="*/ 0 w 37"/>
                  <a:gd name="T9" fmla="*/ 5 h 61"/>
                </a:gdLst>
                <a:ahLst/>
                <a:cxnLst>
                  <a:cxn ang="0">
                    <a:pos x="T0" y="T1"/>
                  </a:cxn>
                  <a:cxn ang="0">
                    <a:pos x="T2" y="T3"/>
                  </a:cxn>
                  <a:cxn ang="0">
                    <a:pos x="T4" y="T5"/>
                  </a:cxn>
                  <a:cxn ang="0">
                    <a:pos x="T6" y="T7"/>
                  </a:cxn>
                  <a:cxn ang="0">
                    <a:pos x="T8" y="T9"/>
                  </a:cxn>
                </a:cxnLst>
                <a:rect l="0" t="0" r="r" b="b"/>
                <a:pathLst>
                  <a:path w="37" h="61">
                    <a:moveTo>
                      <a:pt x="0" y="5"/>
                    </a:moveTo>
                    <a:lnTo>
                      <a:pt x="37" y="0"/>
                    </a:lnTo>
                    <a:lnTo>
                      <a:pt x="16" y="61"/>
                    </a:lnTo>
                    <a:lnTo>
                      <a:pt x="1" y="60"/>
                    </a:lnTo>
                    <a:lnTo>
                      <a:pt x="0" y="5"/>
                    </a:lnTo>
                    <a:close/>
                  </a:path>
                </a:pathLst>
              </a:custGeom>
              <a:grpFill/>
              <a:ln w="12700">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28" name="Freeform 161"/>
            <p:cNvSpPr>
              <a:spLocks/>
            </p:cNvSpPr>
            <p:nvPr/>
          </p:nvSpPr>
          <p:spPr bwMode="auto">
            <a:xfrm>
              <a:off x="1749999" y="2071328"/>
              <a:ext cx="1101522" cy="917275"/>
            </a:xfrm>
            <a:custGeom>
              <a:avLst/>
              <a:gdLst>
                <a:gd name="T0" fmla="*/ 120 w 554"/>
                <a:gd name="T1" fmla="*/ 0 h 430"/>
                <a:gd name="T2" fmla="*/ 105 w 554"/>
                <a:gd name="T3" fmla="*/ 9 h 430"/>
                <a:gd name="T4" fmla="*/ 95 w 554"/>
                <a:gd name="T5" fmla="*/ 47 h 430"/>
                <a:gd name="T6" fmla="*/ 85 w 554"/>
                <a:gd name="T7" fmla="*/ 79 h 430"/>
                <a:gd name="T8" fmla="*/ 77 w 554"/>
                <a:gd name="T9" fmla="*/ 104 h 430"/>
                <a:gd name="T10" fmla="*/ 68 w 554"/>
                <a:gd name="T11" fmla="*/ 132 h 430"/>
                <a:gd name="T12" fmla="*/ 56 w 554"/>
                <a:gd name="T13" fmla="*/ 160 h 430"/>
                <a:gd name="T14" fmla="*/ 41 w 554"/>
                <a:gd name="T15" fmla="*/ 190 h 430"/>
                <a:gd name="T16" fmla="*/ 21 w 554"/>
                <a:gd name="T17" fmla="*/ 226 h 430"/>
                <a:gd name="T18" fmla="*/ 0 w 554"/>
                <a:gd name="T19" fmla="*/ 260 h 430"/>
                <a:gd name="T20" fmla="*/ 0 w 554"/>
                <a:gd name="T21" fmla="*/ 335 h 430"/>
                <a:gd name="T22" fmla="*/ 311 w 554"/>
                <a:gd name="T23" fmla="*/ 399 h 430"/>
                <a:gd name="T24" fmla="*/ 454 w 554"/>
                <a:gd name="T25" fmla="*/ 430 h 430"/>
                <a:gd name="T26" fmla="*/ 484 w 554"/>
                <a:gd name="T27" fmla="*/ 281 h 430"/>
                <a:gd name="T28" fmla="*/ 503 w 554"/>
                <a:gd name="T29" fmla="*/ 268 h 430"/>
                <a:gd name="T30" fmla="*/ 485 w 554"/>
                <a:gd name="T31" fmla="*/ 234 h 430"/>
                <a:gd name="T32" fmla="*/ 493 w 554"/>
                <a:gd name="T33" fmla="*/ 200 h 430"/>
                <a:gd name="T34" fmla="*/ 554 w 554"/>
                <a:gd name="T35" fmla="*/ 143 h 430"/>
                <a:gd name="T36" fmla="*/ 512 w 554"/>
                <a:gd name="T37" fmla="*/ 92 h 430"/>
                <a:gd name="T38" fmla="*/ 340 w 554"/>
                <a:gd name="T39" fmla="*/ 55 h 430"/>
                <a:gd name="T40" fmla="*/ 317 w 554"/>
                <a:gd name="T41" fmla="*/ 71 h 430"/>
                <a:gd name="T42" fmla="*/ 285 w 554"/>
                <a:gd name="T43" fmla="*/ 44 h 430"/>
                <a:gd name="T44" fmla="*/ 258 w 554"/>
                <a:gd name="T45" fmla="*/ 72 h 430"/>
                <a:gd name="T46" fmla="*/ 231 w 554"/>
                <a:gd name="T47" fmla="*/ 44 h 430"/>
                <a:gd name="T48" fmla="*/ 164 w 554"/>
                <a:gd name="T49" fmla="*/ 46 h 430"/>
                <a:gd name="T50" fmla="*/ 172 w 554"/>
                <a:gd name="T51" fmla="*/ 4 h 430"/>
                <a:gd name="T52" fmla="*/ 120 w 554"/>
                <a:gd name="T5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4" h="430">
                  <a:moveTo>
                    <a:pt x="120" y="0"/>
                  </a:moveTo>
                  <a:lnTo>
                    <a:pt x="105" y="9"/>
                  </a:lnTo>
                  <a:lnTo>
                    <a:pt x="95" y="47"/>
                  </a:lnTo>
                  <a:lnTo>
                    <a:pt x="85" y="79"/>
                  </a:lnTo>
                  <a:lnTo>
                    <a:pt x="77" y="104"/>
                  </a:lnTo>
                  <a:lnTo>
                    <a:pt x="68" y="132"/>
                  </a:lnTo>
                  <a:lnTo>
                    <a:pt x="56" y="160"/>
                  </a:lnTo>
                  <a:lnTo>
                    <a:pt x="41" y="190"/>
                  </a:lnTo>
                  <a:lnTo>
                    <a:pt x="21" y="226"/>
                  </a:lnTo>
                  <a:lnTo>
                    <a:pt x="0" y="260"/>
                  </a:lnTo>
                  <a:lnTo>
                    <a:pt x="0" y="335"/>
                  </a:lnTo>
                  <a:lnTo>
                    <a:pt x="311" y="399"/>
                  </a:lnTo>
                  <a:lnTo>
                    <a:pt x="454" y="430"/>
                  </a:lnTo>
                  <a:lnTo>
                    <a:pt x="484" y="281"/>
                  </a:lnTo>
                  <a:lnTo>
                    <a:pt x="503" y="268"/>
                  </a:lnTo>
                  <a:lnTo>
                    <a:pt x="485" y="234"/>
                  </a:lnTo>
                  <a:lnTo>
                    <a:pt x="493" y="200"/>
                  </a:lnTo>
                  <a:lnTo>
                    <a:pt x="554" y="143"/>
                  </a:lnTo>
                  <a:lnTo>
                    <a:pt x="512" y="92"/>
                  </a:lnTo>
                  <a:lnTo>
                    <a:pt x="340" y="55"/>
                  </a:lnTo>
                  <a:lnTo>
                    <a:pt x="317" y="71"/>
                  </a:lnTo>
                  <a:lnTo>
                    <a:pt x="285" y="44"/>
                  </a:lnTo>
                  <a:lnTo>
                    <a:pt x="258" y="72"/>
                  </a:lnTo>
                  <a:lnTo>
                    <a:pt x="231" y="44"/>
                  </a:lnTo>
                  <a:lnTo>
                    <a:pt x="164" y="46"/>
                  </a:lnTo>
                  <a:lnTo>
                    <a:pt x="172" y="4"/>
                  </a:lnTo>
                  <a:lnTo>
                    <a:pt x="120"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29" name="Freeform 163"/>
            <p:cNvSpPr>
              <a:spLocks/>
            </p:cNvSpPr>
            <p:nvPr/>
          </p:nvSpPr>
          <p:spPr bwMode="auto">
            <a:xfrm>
              <a:off x="4308950" y="1887872"/>
              <a:ext cx="922574" cy="580229"/>
            </a:xfrm>
            <a:custGeom>
              <a:avLst/>
              <a:gdLst>
                <a:gd name="T0" fmla="*/ 3 w 464"/>
                <a:gd name="T1" fmla="*/ 0 h 272"/>
                <a:gd name="T2" fmla="*/ 389 w 464"/>
                <a:gd name="T3" fmla="*/ 10 h 272"/>
                <a:gd name="T4" fmla="*/ 418 w 464"/>
                <a:gd name="T5" fmla="*/ 88 h 272"/>
                <a:gd name="T6" fmla="*/ 445 w 464"/>
                <a:gd name="T7" fmla="*/ 149 h 272"/>
                <a:gd name="T8" fmla="*/ 464 w 464"/>
                <a:gd name="T9" fmla="*/ 249 h 272"/>
                <a:gd name="T10" fmla="*/ 453 w 464"/>
                <a:gd name="T11" fmla="*/ 272 h 272"/>
                <a:gd name="T12" fmla="*/ 309 w 464"/>
                <a:gd name="T13" fmla="*/ 267 h 272"/>
                <a:gd name="T14" fmla="*/ 0 w 464"/>
                <a:gd name="T15" fmla="*/ 263 h 272"/>
                <a:gd name="T16" fmla="*/ 3 w 464"/>
                <a:gd name="T1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272">
                  <a:moveTo>
                    <a:pt x="3" y="0"/>
                  </a:moveTo>
                  <a:lnTo>
                    <a:pt x="389" y="10"/>
                  </a:lnTo>
                  <a:lnTo>
                    <a:pt x="418" y="88"/>
                  </a:lnTo>
                  <a:lnTo>
                    <a:pt x="445" y="149"/>
                  </a:lnTo>
                  <a:lnTo>
                    <a:pt x="464" y="249"/>
                  </a:lnTo>
                  <a:lnTo>
                    <a:pt x="453" y="272"/>
                  </a:lnTo>
                  <a:lnTo>
                    <a:pt x="309" y="267"/>
                  </a:lnTo>
                  <a:lnTo>
                    <a:pt x="0" y="263"/>
                  </a:lnTo>
                  <a:lnTo>
                    <a:pt x="3"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30" name="Freeform 165"/>
            <p:cNvSpPr>
              <a:spLocks/>
            </p:cNvSpPr>
            <p:nvPr/>
          </p:nvSpPr>
          <p:spPr bwMode="auto">
            <a:xfrm>
              <a:off x="4281114" y="2451037"/>
              <a:ext cx="978247" cy="671958"/>
            </a:xfrm>
            <a:custGeom>
              <a:avLst/>
              <a:gdLst>
                <a:gd name="T0" fmla="*/ 8 w 492"/>
                <a:gd name="T1" fmla="*/ 0 h 315"/>
                <a:gd name="T2" fmla="*/ 7 w 492"/>
                <a:gd name="T3" fmla="*/ 123 h 315"/>
                <a:gd name="T4" fmla="*/ 0 w 492"/>
                <a:gd name="T5" fmla="*/ 264 h 315"/>
                <a:gd name="T6" fmla="*/ 357 w 492"/>
                <a:gd name="T7" fmla="*/ 270 h 315"/>
                <a:gd name="T8" fmla="*/ 395 w 492"/>
                <a:gd name="T9" fmla="*/ 290 h 315"/>
                <a:gd name="T10" fmla="*/ 421 w 492"/>
                <a:gd name="T11" fmla="*/ 262 h 315"/>
                <a:gd name="T12" fmla="*/ 492 w 492"/>
                <a:gd name="T13" fmla="*/ 315 h 315"/>
                <a:gd name="T14" fmla="*/ 481 w 492"/>
                <a:gd name="T15" fmla="*/ 260 h 315"/>
                <a:gd name="T16" fmla="*/ 488 w 492"/>
                <a:gd name="T17" fmla="*/ 220 h 315"/>
                <a:gd name="T18" fmla="*/ 492 w 492"/>
                <a:gd name="T19" fmla="*/ 76 h 315"/>
                <a:gd name="T20" fmla="*/ 460 w 492"/>
                <a:gd name="T21" fmla="*/ 45 h 315"/>
                <a:gd name="T22" fmla="*/ 473 w 492"/>
                <a:gd name="T23" fmla="*/ 4 h 315"/>
                <a:gd name="T24" fmla="*/ 239 w 492"/>
                <a:gd name="T25" fmla="*/ 3 h 315"/>
                <a:gd name="T26" fmla="*/ 8 w 492"/>
                <a:gd name="T27"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2" h="315">
                  <a:moveTo>
                    <a:pt x="8" y="0"/>
                  </a:moveTo>
                  <a:lnTo>
                    <a:pt x="7" y="123"/>
                  </a:lnTo>
                  <a:lnTo>
                    <a:pt x="0" y="264"/>
                  </a:lnTo>
                  <a:lnTo>
                    <a:pt x="357" y="270"/>
                  </a:lnTo>
                  <a:lnTo>
                    <a:pt x="395" y="290"/>
                  </a:lnTo>
                  <a:lnTo>
                    <a:pt x="421" y="262"/>
                  </a:lnTo>
                  <a:lnTo>
                    <a:pt x="492" y="315"/>
                  </a:lnTo>
                  <a:lnTo>
                    <a:pt x="481" y="260"/>
                  </a:lnTo>
                  <a:lnTo>
                    <a:pt x="488" y="220"/>
                  </a:lnTo>
                  <a:lnTo>
                    <a:pt x="492" y="76"/>
                  </a:lnTo>
                  <a:lnTo>
                    <a:pt x="460" y="45"/>
                  </a:lnTo>
                  <a:lnTo>
                    <a:pt x="473" y="4"/>
                  </a:lnTo>
                  <a:lnTo>
                    <a:pt x="239" y="3"/>
                  </a:lnTo>
                  <a:lnTo>
                    <a:pt x="8"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31" name="Freeform 167"/>
            <p:cNvSpPr>
              <a:spLocks/>
            </p:cNvSpPr>
            <p:nvPr/>
          </p:nvSpPr>
          <p:spPr bwMode="auto">
            <a:xfrm>
              <a:off x="4271172" y="3012068"/>
              <a:ext cx="1159184" cy="558898"/>
            </a:xfrm>
            <a:custGeom>
              <a:avLst/>
              <a:gdLst>
                <a:gd name="T0" fmla="*/ 7 w 583"/>
                <a:gd name="T1" fmla="*/ 0 h 262"/>
                <a:gd name="T2" fmla="*/ 0 w 583"/>
                <a:gd name="T3" fmla="*/ 173 h 262"/>
                <a:gd name="T4" fmla="*/ 132 w 583"/>
                <a:gd name="T5" fmla="*/ 178 h 262"/>
                <a:gd name="T6" fmla="*/ 131 w 583"/>
                <a:gd name="T7" fmla="*/ 262 h 262"/>
                <a:gd name="T8" fmla="*/ 308 w 583"/>
                <a:gd name="T9" fmla="*/ 260 h 262"/>
                <a:gd name="T10" fmla="*/ 467 w 583"/>
                <a:gd name="T11" fmla="*/ 257 h 262"/>
                <a:gd name="T12" fmla="*/ 583 w 583"/>
                <a:gd name="T13" fmla="*/ 260 h 262"/>
                <a:gd name="T14" fmla="*/ 547 w 583"/>
                <a:gd name="T15" fmla="*/ 186 h 262"/>
                <a:gd name="T16" fmla="*/ 522 w 583"/>
                <a:gd name="T17" fmla="*/ 117 h 262"/>
                <a:gd name="T18" fmla="*/ 495 w 583"/>
                <a:gd name="T19" fmla="*/ 47 h 262"/>
                <a:gd name="T20" fmla="*/ 428 w 583"/>
                <a:gd name="T21" fmla="*/ 1 h 262"/>
                <a:gd name="T22" fmla="*/ 399 w 583"/>
                <a:gd name="T23" fmla="*/ 28 h 262"/>
                <a:gd name="T24" fmla="*/ 362 w 583"/>
                <a:gd name="T25" fmla="*/ 9 h 262"/>
                <a:gd name="T26" fmla="*/ 204 w 583"/>
                <a:gd name="T27" fmla="*/ 3 h 262"/>
                <a:gd name="T28" fmla="*/ 7 w 583"/>
                <a:gd name="T2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3" h="262">
                  <a:moveTo>
                    <a:pt x="7" y="0"/>
                  </a:moveTo>
                  <a:lnTo>
                    <a:pt x="0" y="173"/>
                  </a:lnTo>
                  <a:lnTo>
                    <a:pt x="132" y="178"/>
                  </a:lnTo>
                  <a:lnTo>
                    <a:pt x="131" y="262"/>
                  </a:lnTo>
                  <a:lnTo>
                    <a:pt x="308" y="260"/>
                  </a:lnTo>
                  <a:lnTo>
                    <a:pt x="467" y="257"/>
                  </a:lnTo>
                  <a:lnTo>
                    <a:pt x="583" y="260"/>
                  </a:lnTo>
                  <a:lnTo>
                    <a:pt x="547" y="186"/>
                  </a:lnTo>
                  <a:lnTo>
                    <a:pt x="522" y="117"/>
                  </a:lnTo>
                  <a:lnTo>
                    <a:pt x="495" y="47"/>
                  </a:lnTo>
                  <a:lnTo>
                    <a:pt x="428" y="1"/>
                  </a:lnTo>
                  <a:lnTo>
                    <a:pt x="399" y="28"/>
                  </a:lnTo>
                  <a:lnTo>
                    <a:pt x="362" y="9"/>
                  </a:lnTo>
                  <a:lnTo>
                    <a:pt x="204" y="3"/>
                  </a:lnTo>
                  <a:lnTo>
                    <a:pt x="7"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32" name="Freeform 169"/>
            <p:cNvSpPr>
              <a:spLocks/>
            </p:cNvSpPr>
            <p:nvPr/>
          </p:nvSpPr>
          <p:spPr bwMode="auto">
            <a:xfrm>
              <a:off x="4510160" y="3561993"/>
              <a:ext cx="1025576" cy="550805"/>
            </a:xfrm>
            <a:custGeom>
              <a:avLst/>
              <a:gdLst>
                <a:gd name="T0" fmla="*/ 4 w 511"/>
                <a:gd name="T1" fmla="*/ 3 h 258"/>
                <a:gd name="T2" fmla="*/ 3 w 511"/>
                <a:gd name="T3" fmla="*/ 151 h 258"/>
                <a:gd name="T4" fmla="*/ 0 w 511"/>
                <a:gd name="T5" fmla="*/ 254 h 258"/>
                <a:gd name="T6" fmla="*/ 511 w 511"/>
                <a:gd name="T7" fmla="*/ 258 h 258"/>
                <a:gd name="T8" fmla="*/ 501 w 511"/>
                <a:gd name="T9" fmla="*/ 123 h 258"/>
                <a:gd name="T10" fmla="*/ 501 w 511"/>
                <a:gd name="T11" fmla="*/ 74 h 258"/>
                <a:gd name="T12" fmla="*/ 460 w 511"/>
                <a:gd name="T13" fmla="*/ 42 h 258"/>
                <a:gd name="T14" fmla="*/ 472 w 511"/>
                <a:gd name="T15" fmla="*/ 16 h 258"/>
                <a:gd name="T16" fmla="*/ 455 w 511"/>
                <a:gd name="T17" fmla="*/ 0 h 258"/>
                <a:gd name="T18" fmla="*/ 222 w 511"/>
                <a:gd name="T19" fmla="*/ 3 h 258"/>
                <a:gd name="T20" fmla="*/ 4 w 511"/>
                <a:gd name="T21" fmla="*/ 3 h 258"/>
                <a:gd name="connsiteX0" fmla="*/ 172 w 10094"/>
                <a:gd name="connsiteY0" fmla="*/ 116 h 10000"/>
                <a:gd name="connsiteX1" fmla="*/ 153 w 10094"/>
                <a:gd name="connsiteY1" fmla="*/ 5853 h 10000"/>
                <a:gd name="connsiteX2" fmla="*/ 0 w 10094"/>
                <a:gd name="connsiteY2" fmla="*/ 9969 h 10000"/>
                <a:gd name="connsiteX3" fmla="*/ 10094 w 10094"/>
                <a:gd name="connsiteY3" fmla="*/ 10000 h 10000"/>
                <a:gd name="connsiteX4" fmla="*/ 9898 w 10094"/>
                <a:gd name="connsiteY4" fmla="*/ 4767 h 10000"/>
                <a:gd name="connsiteX5" fmla="*/ 9898 w 10094"/>
                <a:gd name="connsiteY5" fmla="*/ 2868 h 10000"/>
                <a:gd name="connsiteX6" fmla="*/ 9096 w 10094"/>
                <a:gd name="connsiteY6" fmla="*/ 1628 h 10000"/>
                <a:gd name="connsiteX7" fmla="*/ 9331 w 10094"/>
                <a:gd name="connsiteY7" fmla="*/ 620 h 10000"/>
                <a:gd name="connsiteX8" fmla="*/ 8998 w 10094"/>
                <a:gd name="connsiteY8" fmla="*/ 0 h 10000"/>
                <a:gd name="connsiteX9" fmla="*/ 4438 w 10094"/>
                <a:gd name="connsiteY9" fmla="*/ 116 h 10000"/>
                <a:gd name="connsiteX10" fmla="*/ 172 w 10094"/>
                <a:gd name="connsiteY10" fmla="*/ 116 h 10000"/>
                <a:gd name="connsiteX0" fmla="*/ 172 w 10094"/>
                <a:gd name="connsiteY0" fmla="*/ 124 h 10008"/>
                <a:gd name="connsiteX1" fmla="*/ 153 w 10094"/>
                <a:gd name="connsiteY1" fmla="*/ 5861 h 10008"/>
                <a:gd name="connsiteX2" fmla="*/ 0 w 10094"/>
                <a:gd name="connsiteY2" fmla="*/ 9977 h 10008"/>
                <a:gd name="connsiteX3" fmla="*/ 10094 w 10094"/>
                <a:gd name="connsiteY3" fmla="*/ 10008 h 10008"/>
                <a:gd name="connsiteX4" fmla="*/ 9898 w 10094"/>
                <a:gd name="connsiteY4" fmla="*/ 4775 h 10008"/>
                <a:gd name="connsiteX5" fmla="*/ 9898 w 10094"/>
                <a:gd name="connsiteY5" fmla="*/ 2876 h 10008"/>
                <a:gd name="connsiteX6" fmla="*/ 9096 w 10094"/>
                <a:gd name="connsiteY6" fmla="*/ 1636 h 10008"/>
                <a:gd name="connsiteX7" fmla="*/ 9331 w 10094"/>
                <a:gd name="connsiteY7" fmla="*/ 628 h 10008"/>
                <a:gd name="connsiteX8" fmla="*/ 8998 w 10094"/>
                <a:gd name="connsiteY8" fmla="*/ 8 h 10008"/>
                <a:gd name="connsiteX9" fmla="*/ 4625 w 10094"/>
                <a:gd name="connsiteY9" fmla="*/ 0 h 10008"/>
                <a:gd name="connsiteX10" fmla="*/ 172 w 10094"/>
                <a:gd name="connsiteY10" fmla="*/ 124 h 10008"/>
                <a:gd name="connsiteX0" fmla="*/ 172 w 10094"/>
                <a:gd name="connsiteY0" fmla="*/ 124 h 10008"/>
                <a:gd name="connsiteX1" fmla="*/ 28 w 10094"/>
                <a:gd name="connsiteY1" fmla="*/ 5923 h 10008"/>
                <a:gd name="connsiteX2" fmla="*/ 0 w 10094"/>
                <a:gd name="connsiteY2" fmla="*/ 9977 h 10008"/>
                <a:gd name="connsiteX3" fmla="*/ 10094 w 10094"/>
                <a:gd name="connsiteY3" fmla="*/ 10008 h 10008"/>
                <a:gd name="connsiteX4" fmla="*/ 9898 w 10094"/>
                <a:gd name="connsiteY4" fmla="*/ 4775 h 10008"/>
                <a:gd name="connsiteX5" fmla="*/ 9898 w 10094"/>
                <a:gd name="connsiteY5" fmla="*/ 2876 h 10008"/>
                <a:gd name="connsiteX6" fmla="*/ 9096 w 10094"/>
                <a:gd name="connsiteY6" fmla="*/ 1636 h 10008"/>
                <a:gd name="connsiteX7" fmla="*/ 9331 w 10094"/>
                <a:gd name="connsiteY7" fmla="*/ 628 h 10008"/>
                <a:gd name="connsiteX8" fmla="*/ 8998 w 10094"/>
                <a:gd name="connsiteY8" fmla="*/ 8 h 10008"/>
                <a:gd name="connsiteX9" fmla="*/ 4625 w 10094"/>
                <a:gd name="connsiteY9" fmla="*/ 0 h 10008"/>
                <a:gd name="connsiteX10" fmla="*/ 172 w 10094"/>
                <a:gd name="connsiteY10" fmla="*/ 124 h 1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4" h="10008">
                  <a:moveTo>
                    <a:pt x="172" y="124"/>
                  </a:moveTo>
                  <a:cubicBezTo>
                    <a:pt x="166" y="2036"/>
                    <a:pt x="34" y="4011"/>
                    <a:pt x="28" y="5923"/>
                  </a:cubicBezTo>
                  <a:cubicBezTo>
                    <a:pt x="19" y="7274"/>
                    <a:pt x="9" y="8626"/>
                    <a:pt x="0" y="9977"/>
                  </a:cubicBezTo>
                  <a:lnTo>
                    <a:pt x="10094" y="10008"/>
                  </a:lnTo>
                  <a:cubicBezTo>
                    <a:pt x="10029" y="8264"/>
                    <a:pt x="9963" y="6519"/>
                    <a:pt x="9898" y="4775"/>
                  </a:cubicBezTo>
                  <a:lnTo>
                    <a:pt x="9898" y="2876"/>
                  </a:lnTo>
                  <a:lnTo>
                    <a:pt x="9096" y="1636"/>
                  </a:lnTo>
                  <a:cubicBezTo>
                    <a:pt x="9174" y="1300"/>
                    <a:pt x="9253" y="964"/>
                    <a:pt x="9331" y="628"/>
                  </a:cubicBezTo>
                  <a:lnTo>
                    <a:pt x="8998" y="8"/>
                  </a:lnTo>
                  <a:lnTo>
                    <a:pt x="4625" y="0"/>
                  </a:lnTo>
                  <a:lnTo>
                    <a:pt x="172" y="124"/>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33" name="Freeform 171"/>
            <p:cNvSpPr>
              <a:spLocks/>
            </p:cNvSpPr>
            <p:nvPr/>
          </p:nvSpPr>
          <p:spPr bwMode="auto">
            <a:xfrm>
              <a:off x="4376553" y="4104267"/>
              <a:ext cx="1196961" cy="620761"/>
            </a:xfrm>
            <a:custGeom>
              <a:avLst/>
              <a:gdLst>
                <a:gd name="T0" fmla="*/ 5 w 602"/>
                <a:gd name="T1" fmla="*/ 0 h 291"/>
                <a:gd name="T2" fmla="*/ 0 w 602"/>
                <a:gd name="T3" fmla="*/ 52 h 291"/>
                <a:gd name="T4" fmla="*/ 214 w 602"/>
                <a:gd name="T5" fmla="*/ 59 h 291"/>
                <a:gd name="T6" fmla="*/ 215 w 602"/>
                <a:gd name="T7" fmla="*/ 225 h 291"/>
                <a:gd name="T8" fmla="*/ 324 w 602"/>
                <a:gd name="T9" fmla="*/ 271 h 291"/>
                <a:gd name="T10" fmla="*/ 355 w 602"/>
                <a:gd name="T11" fmla="*/ 254 h 291"/>
                <a:gd name="T12" fmla="*/ 425 w 602"/>
                <a:gd name="T13" fmla="*/ 291 h 291"/>
                <a:gd name="T14" fmla="*/ 469 w 602"/>
                <a:gd name="T15" fmla="*/ 290 h 291"/>
                <a:gd name="T16" fmla="*/ 553 w 602"/>
                <a:gd name="T17" fmla="*/ 254 h 291"/>
                <a:gd name="T18" fmla="*/ 602 w 602"/>
                <a:gd name="T19" fmla="*/ 288 h 291"/>
                <a:gd name="T20" fmla="*/ 602 w 602"/>
                <a:gd name="T21" fmla="*/ 109 h 291"/>
                <a:gd name="T22" fmla="*/ 586 w 602"/>
                <a:gd name="T23" fmla="*/ 4 h 291"/>
                <a:gd name="T24" fmla="*/ 5 w 602"/>
                <a:gd name="T25"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2" h="291">
                  <a:moveTo>
                    <a:pt x="5" y="0"/>
                  </a:moveTo>
                  <a:lnTo>
                    <a:pt x="0" y="52"/>
                  </a:lnTo>
                  <a:lnTo>
                    <a:pt x="214" y="59"/>
                  </a:lnTo>
                  <a:lnTo>
                    <a:pt x="215" y="225"/>
                  </a:lnTo>
                  <a:lnTo>
                    <a:pt x="324" y="271"/>
                  </a:lnTo>
                  <a:lnTo>
                    <a:pt x="355" y="254"/>
                  </a:lnTo>
                  <a:lnTo>
                    <a:pt x="425" y="291"/>
                  </a:lnTo>
                  <a:lnTo>
                    <a:pt x="469" y="290"/>
                  </a:lnTo>
                  <a:lnTo>
                    <a:pt x="553" y="254"/>
                  </a:lnTo>
                  <a:lnTo>
                    <a:pt x="602" y="288"/>
                  </a:lnTo>
                  <a:lnTo>
                    <a:pt x="602" y="109"/>
                  </a:lnTo>
                  <a:lnTo>
                    <a:pt x="586" y="4"/>
                  </a:lnTo>
                  <a:lnTo>
                    <a:pt x="5"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34" name="Freeform 175"/>
            <p:cNvSpPr>
              <a:spLocks/>
            </p:cNvSpPr>
            <p:nvPr/>
          </p:nvSpPr>
          <p:spPr bwMode="auto">
            <a:xfrm>
              <a:off x="5080414" y="1817477"/>
              <a:ext cx="912634" cy="1100730"/>
            </a:xfrm>
            <a:custGeom>
              <a:avLst/>
              <a:gdLst>
                <a:gd name="T0" fmla="*/ 0 w 459"/>
                <a:gd name="T1" fmla="*/ 40 h 516"/>
                <a:gd name="T2" fmla="*/ 121 w 459"/>
                <a:gd name="T3" fmla="*/ 40 h 516"/>
                <a:gd name="T4" fmla="*/ 118 w 459"/>
                <a:gd name="T5" fmla="*/ 0 h 516"/>
                <a:gd name="T6" fmla="*/ 145 w 459"/>
                <a:gd name="T7" fmla="*/ 11 h 516"/>
                <a:gd name="T8" fmla="*/ 150 w 459"/>
                <a:gd name="T9" fmla="*/ 42 h 516"/>
                <a:gd name="T10" fmla="*/ 208 w 459"/>
                <a:gd name="T11" fmla="*/ 76 h 516"/>
                <a:gd name="T12" fmla="*/ 225 w 459"/>
                <a:gd name="T13" fmla="*/ 61 h 516"/>
                <a:gd name="T14" fmla="*/ 259 w 459"/>
                <a:gd name="T15" fmla="*/ 61 h 516"/>
                <a:gd name="T16" fmla="*/ 285 w 459"/>
                <a:gd name="T17" fmla="*/ 89 h 516"/>
                <a:gd name="T18" fmla="*/ 302 w 459"/>
                <a:gd name="T19" fmla="*/ 80 h 516"/>
                <a:gd name="T20" fmla="*/ 353 w 459"/>
                <a:gd name="T21" fmla="*/ 91 h 516"/>
                <a:gd name="T22" fmla="*/ 371 w 459"/>
                <a:gd name="T23" fmla="*/ 69 h 516"/>
                <a:gd name="T24" fmla="*/ 402 w 459"/>
                <a:gd name="T25" fmla="*/ 86 h 516"/>
                <a:gd name="T26" fmla="*/ 459 w 459"/>
                <a:gd name="T27" fmla="*/ 84 h 516"/>
                <a:gd name="T28" fmla="*/ 367 w 459"/>
                <a:gd name="T29" fmla="*/ 147 h 516"/>
                <a:gd name="T30" fmla="*/ 321 w 459"/>
                <a:gd name="T31" fmla="*/ 203 h 516"/>
                <a:gd name="T32" fmla="*/ 331 w 459"/>
                <a:gd name="T33" fmla="*/ 286 h 516"/>
                <a:gd name="T34" fmla="*/ 299 w 459"/>
                <a:gd name="T35" fmla="*/ 319 h 516"/>
                <a:gd name="T36" fmla="*/ 312 w 459"/>
                <a:gd name="T37" fmla="*/ 344 h 516"/>
                <a:gd name="T38" fmla="*/ 312 w 459"/>
                <a:gd name="T39" fmla="*/ 404 h 516"/>
                <a:gd name="T40" fmla="*/ 343 w 459"/>
                <a:gd name="T41" fmla="*/ 404 h 516"/>
                <a:gd name="T42" fmla="*/ 389 w 459"/>
                <a:gd name="T43" fmla="*/ 447 h 516"/>
                <a:gd name="T44" fmla="*/ 408 w 459"/>
                <a:gd name="T45" fmla="*/ 500 h 516"/>
                <a:gd name="T46" fmla="*/ 85 w 459"/>
                <a:gd name="T47" fmla="*/ 516 h 516"/>
                <a:gd name="T48" fmla="*/ 86 w 459"/>
                <a:gd name="T49" fmla="*/ 372 h 516"/>
                <a:gd name="T50" fmla="*/ 57 w 459"/>
                <a:gd name="T51" fmla="*/ 341 h 516"/>
                <a:gd name="T52" fmla="*/ 67 w 459"/>
                <a:gd name="T53" fmla="*/ 304 h 516"/>
                <a:gd name="T54" fmla="*/ 76 w 459"/>
                <a:gd name="T55" fmla="*/ 281 h 516"/>
                <a:gd name="T56" fmla="*/ 57 w 459"/>
                <a:gd name="T57" fmla="*/ 183 h 516"/>
                <a:gd name="T58" fmla="*/ 29 w 459"/>
                <a:gd name="T59" fmla="*/ 118 h 516"/>
                <a:gd name="T60" fmla="*/ 0 w 459"/>
                <a:gd name="T61" fmla="*/ 4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9" h="516">
                  <a:moveTo>
                    <a:pt x="0" y="40"/>
                  </a:moveTo>
                  <a:lnTo>
                    <a:pt x="121" y="40"/>
                  </a:lnTo>
                  <a:lnTo>
                    <a:pt x="118" y="0"/>
                  </a:lnTo>
                  <a:lnTo>
                    <a:pt x="145" y="11"/>
                  </a:lnTo>
                  <a:lnTo>
                    <a:pt x="150" y="42"/>
                  </a:lnTo>
                  <a:lnTo>
                    <a:pt x="208" y="76"/>
                  </a:lnTo>
                  <a:lnTo>
                    <a:pt x="225" y="61"/>
                  </a:lnTo>
                  <a:lnTo>
                    <a:pt x="259" y="61"/>
                  </a:lnTo>
                  <a:lnTo>
                    <a:pt x="285" y="89"/>
                  </a:lnTo>
                  <a:lnTo>
                    <a:pt x="302" y="80"/>
                  </a:lnTo>
                  <a:lnTo>
                    <a:pt x="353" y="91"/>
                  </a:lnTo>
                  <a:lnTo>
                    <a:pt x="371" y="69"/>
                  </a:lnTo>
                  <a:lnTo>
                    <a:pt x="402" y="86"/>
                  </a:lnTo>
                  <a:lnTo>
                    <a:pt x="459" y="84"/>
                  </a:lnTo>
                  <a:lnTo>
                    <a:pt x="367" y="147"/>
                  </a:lnTo>
                  <a:lnTo>
                    <a:pt x="321" y="203"/>
                  </a:lnTo>
                  <a:lnTo>
                    <a:pt x="331" y="286"/>
                  </a:lnTo>
                  <a:lnTo>
                    <a:pt x="299" y="319"/>
                  </a:lnTo>
                  <a:lnTo>
                    <a:pt x="312" y="344"/>
                  </a:lnTo>
                  <a:lnTo>
                    <a:pt x="312" y="404"/>
                  </a:lnTo>
                  <a:lnTo>
                    <a:pt x="343" y="404"/>
                  </a:lnTo>
                  <a:lnTo>
                    <a:pt x="389" y="447"/>
                  </a:lnTo>
                  <a:lnTo>
                    <a:pt x="408" y="500"/>
                  </a:lnTo>
                  <a:lnTo>
                    <a:pt x="85" y="516"/>
                  </a:lnTo>
                  <a:lnTo>
                    <a:pt x="86" y="372"/>
                  </a:lnTo>
                  <a:lnTo>
                    <a:pt x="57" y="341"/>
                  </a:lnTo>
                  <a:lnTo>
                    <a:pt x="67" y="304"/>
                  </a:lnTo>
                  <a:lnTo>
                    <a:pt x="76" y="281"/>
                  </a:lnTo>
                  <a:lnTo>
                    <a:pt x="57" y="183"/>
                  </a:lnTo>
                  <a:lnTo>
                    <a:pt x="29" y="118"/>
                  </a:lnTo>
                  <a:lnTo>
                    <a:pt x="0" y="4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35" name="Freeform 226"/>
            <p:cNvSpPr>
              <a:spLocks/>
            </p:cNvSpPr>
            <p:nvPr/>
          </p:nvSpPr>
          <p:spPr bwMode="auto">
            <a:xfrm>
              <a:off x="1654560" y="2770603"/>
              <a:ext cx="1169125" cy="1950082"/>
            </a:xfrm>
            <a:custGeom>
              <a:avLst/>
              <a:gdLst>
                <a:gd name="T0" fmla="*/ 45 w 588"/>
                <a:gd name="T1" fmla="*/ 0 h 904"/>
                <a:gd name="T2" fmla="*/ 314 w 588"/>
                <a:gd name="T3" fmla="*/ 54 h 904"/>
                <a:gd name="T4" fmla="*/ 256 w 588"/>
                <a:gd name="T5" fmla="*/ 319 h 904"/>
                <a:gd name="T6" fmla="*/ 559 w 588"/>
                <a:gd name="T7" fmla="*/ 725 h 904"/>
                <a:gd name="T8" fmla="*/ 588 w 588"/>
                <a:gd name="T9" fmla="*/ 776 h 904"/>
                <a:gd name="T10" fmla="*/ 558 w 588"/>
                <a:gd name="T11" fmla="*/ 801 h 904"/>
                <a:gd name="T12" fmla="*/ 539 w 588"/>
                <a:gd name="T13" fmla="*/ 846 h 904"/>
                <a:gd name="T14" fmla="*/ 522 w 588"/>
                <a:gd name="T15" fmla="*/ 873 h 904"/>
                <a:gd name="T16" fmla="*/ 540 w 588"/>
                <a:gd name="T17" fmla="*/ 896 h 904"/>
                <a:gd name="T18" fmla="*/ 510 w 588"/>
                <a:gd name="T19" fmla="*/ 904 h 904"/>
                <a:gd name="T20" fmla="*/ 331 w 588"/>
                <a:gd name="T21" fmla="*/ 898 h 904"/>
                <a:gd name="T22" fmla="*/ 320 w 588"/>
                <a:gd name="T23" fmla="*/ 845 h 904"/>
                <a:gd name="T24" fmla="*/ 289 w 588"/>
                <a:gd name="T25" fmla="*/ 806 h 904"/>
                <a:gd name="T26" fmla="*/ 266 w 588"/>
                <a:gd name="T27" fmla="*/ 792 h 904"/>
                <a:gd name="T28" fmla="*/ 259 w 588"/>
                <a:gd name="T29" fmla="*/ 765 h 904"/>
                <a:gd name="T30" fmla="*/ 240 w 588"/>
                <a:gd name="T31" fmla="*/ 749 h 904"/>
                <a:gd name="T32" fmla="*/ 221 w 588"/>
                <a:gd name="T33" fmla="*/ 730 h 904"/>
                <a:gd name="T34" fmla="*/ 216 w 588"/>
                <a:gd name="T35" fmla="*/ 709 h 904"/>
                <a:gd name="T36" fmla="*/ 198 w 588"/>
                <a:gd name="T37" fmla="*/ 695 h 904"/>
                <a:gd name="T38" fmla="*/ 171 w 588"/>
                <a:gd name="T39" fmla="*/ 703 h 904"/>
                <a:gd name="T40" fmla="*/ 139 w 588"/>
                <a:gd name="T41" fmla="*/ 692 h 904"/>
                <a:gd name="T42" fmla="*/ 139 w 588"/>
                <a:gd name="T43" fmla="*/ 680 h 904"/>
                <a:gd name="T44" fmla="*/ 138 w 588"/>
                <a:gd name="T45" fmla="*/ 655 h 904"/>
                <a:gd name="T46" fmla="*/ 125 w 588"/>
                <a:gd name="T47" fmla="*/ 628 h 904"/>
                <a:gd name="T48" fmla="*/ 124 w 588"/>
                <a:gd name="T49" fmla="*/ 605 h 904"/>
                <a:gd name="T50" fmla="*/ 110 w 588"/>
                <a:gd name="T51" fmla="*/ 585 h 904"/>
                <a:gd name="T52" fmla="*/ 114 w 588"/>
                <a:gd name="T53" fmla="*/ 567 h 904"/>
                <a:gd name="T54" fmla="*/ 75 w 588"/>
                <a:gd name="T55" fmla="*/ 521 h 904"/>
                <a:gd name="T56" fmla="*/ 75 w 588"/>
                <a:gd name="T57" fmla="*/ 495 h 904"/>
                <a:gd name="T58" fmla="*/ 95 w 588"/>
                <a:gd name="T59" fmla="*/ 485 h 904"/>
                <a:gd name="T60" fmla="*/ 95 w 588"/>
                <a:gd name="T61" fmla="*/ 468 h 904"/>
                <a:gd name="T62" fmla="*/ 75 w 588"/>
                <a:gd name="T63" fmla="*/ 463 h 904"/>
                <a:gd name="T64" fmla="*/ 66 w 588"/>
                <a:gd name="T65" fmla="*/ 439 h 904"/>
                <a:gd name="T66" fmla="*/ 56 w 588"/>
                <a:gd name="T67" fmla="*/ 394 h 904"/>
                <a:gd name="T68" fmla="*/ 85 w 588"/>
                <a:gd name="T69" fmla="*/ 419 h 904"/>
                <a:gd name="T70" fmla="*/ 74 w 588"/>
                <a:gd name="T71" fmla="*/ 387 h 904"/>
                <a:gd name="T72" fmla="*/ 95 w 588"/>
                <a:gd name="T73" fmla="*/ 387 h 904"/>
                <a:gd name="T74" fmla="*/ 95 w 588"/>
                <a:gd name="T75" fmla="*/ 365 h 904"/>
                <a:gd name="T76" fmla="*/ 74 w 588"/>
                <a:gd name="T77" fmla="*/ 349 h 904"/>
                <a:gd name="T78" fmla="*/ 64 w 588"/>
                <a:gd name="T79" fmla="*/ 370 h 904"/>
                <a:gd name="T80" fmla="*/ 45 w 588"/>
                <a:gd name="T81" fmla="*/ 364 h 904"/>
                <a:gd name="T82" fmla="*/ 7 w 588"/>
                <a:gd name="T83" fmla="*/ 261 h 904"/>
                <a:gd name="T84" fmla="*/ 18 w 588"/>
                <a:gd name="T85" fmla="*/ 188 h 904"/>
                <a:gd name="T86" fmla="*/ 0 w 588"/>
                <a:gd name="T87" fmla="*/ 147 h 904"/>
                <a:gd name="T88" fmla="*/ 8 w 588"/>
                <a:gd name="T89" fmla="*/ 116 h 904"/>
                <a:gd name="T90" fmla="*/ 27 w 588"/>
                <a:gd name="T91" fmla="*/ 109 h 904"/>
                <a:gd name="T92" fmla="*/ 45 w 588"/>
                <a:gd name="T93" fmla="*/ 62 h 904"/>
                <a:gd name="T94" fmla="*/ 45 w 588"/>
                <a:gd name="T95"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88" h="904">
                  <a:moveTo>
                    <a:pt x="45" y="0"/>
                  </a:moveTo>
                  <a:lnTo>
                    <a:pt x="314" y="54"/>
                  </a:lnTo>
                  <a:lnTo>
                    <a:pt x="256" y="319"/>
                  </a:lnTo>
                  <a:lnTo>
                    <a:pt x="559" y="725"/>
                  </a:lnTo>
                  <a:lnTo>
                    <a:pt x="588" y="776"/>
                  </a:lnTo>
                  <a:lnTo>
                    <a:pt x="558" y="801"/>
                  </a:lnTo>
                  <a:lnTo>
                    <a:pt x="539" y="846"/>
                  </a:lnTo>
                  <a:lnTo>
                    <a:pt x="522" y="873"/>
                  </a:lnTo>
                  <a:lnTo>
                    <a:pt x="540" y="896"/>
                  </a:lnTo>
                  <a:lnTo>
                    <a:pt x="510" y="904"/>
                  </a:lnTo>
                  <a:lnTo>
                    <a:pt x="331" y="898"/>
                  </a:lnTo>
                  <a:lnTo>
                    <a:pt x="320" y="845"/>
                  </a:lnTo>
                  <a:lnTo>
                    <a:pt x="289" y="806"/>
                  </a:lnTo>
                  <a:lnTo>
                    <a:pt x="266" y="792"/>
                  </a:lnTo>
                  <a:lnTo>
                    <a:pt x="259" y="765"/>
                  </a:lnTo>
                  <a:lnTo>
                    <a:pt x="240" y="749"/>
                  </a:lnTo>
                  <a:lnTo>
                    <a:pt x="221" y="730"/>
                  </a:lnTo>
                  <a:lnTo>
                    <a:pt x="216" y="709"/>
                  </a:lnTo>
                  <a:lnTo>
                    <a:pt x="198" y="695"/>
                  </a:lnTo>
                  <a:lnTo>
                    <a:pt x="171" y="703"/>
                  </a:lnTo>
                  <a:lnTo>
                    <a:pt x="139" y="692"/>
                  </a:lnTo>
                  <a:lnTo>
                    <a:pt x="139" y="680"/>
                  </a:lnTo>
                  <a:lnTo>
                    <a:pt x="138" y="655"/>
                  </a:lnTo>
                  <a:lnTo>
                    <a:pt x="125" y="628"/>
                  </a:lnTo>
                  <a:lnTo>
                    <a:pt x="124" y="605"/>
                  </a:lnTo>
                  <a:lnTo>
                    <a:pt x="110" y="585"/>
                  </a:lnTo>
                  <a:lnTo>
                    <a:pt x="114" y="567"/>
                  </a:lnTo>
                  <a:lnTo>
                    <a:pt x="75" y="521"/>
                  </a:lnTo>
                  <a:lnTo>
                    <a:pt x="75" y="495"/>
                  </a:lnTo>
                  <a:lnTo>
                    <a:pt x="95" y="485"/>
                  </a:lnTo>
                  <a:lnTo>
                    <a:pt x="95" y="468"/>
                  </a:lnTo>
                  <a:lnTo>
                    <a:pt x="75" y="463"/>
                  </a:lnTo>
                  <a:lnTo>
                    <a:pt x="66" y="439"/>
                  </a:lnTo>
                  <a:lnTo>
                    <a:pt x="56" y="394"/>
                  </a:lnTo>
                  <a:lnTo>
                    <a:pt x="85" y="419"/>
                  </a:lnTo>
                  <a:lnTo>
                    <a:pt x="74" y="387"/>
                  </a:lnTo>
                  <a:lnTo>
                    <a:pt x="95" y="387"/>
                  </a:lnTo>
                  <a:lnTo>
                    <a:pt x="95" y="365"/>
                  </a:lnTo>
                  <a:lnTo>
                    <a:pt x="74" y="349"/>
                  </a:lnTo>
                  <a:lnTo>
                    <a:pt x="64" y="370"/>
                  </a:lnTo>
                  <a:lnTo>
                    <a:pt x="45" y="364"/>
                  </a:lnTo>
                  <a:lnTo>
                    <a:pt x="7" y="261"/>
                  </a:lnTo>
                  <a:lnTo>
                    <a:pt x="18" y="188"/>
                  </a:lnTo>
                  <a:lnTo>
                    <a:pt x="0" y="147"/>
                  </a:lnTo>
                  <a:lnTo>
                    <a:pt x="8" y="116"/>
                  </a:lnTo>
                  <a:lnTo>
                    <a:pt x="27" y="109"/>
                  </a:lnTo>
                  <a:lnTo>
                    <a:pt x="45" y="62"/>
                  </a:lnTo>
                  <a:lnTo>
                    <a:pt x="45"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36" name="Freeform 228"/>
            <p:cNvSpPr>
              <a:spLocks/>
            </p:cNvSpPr>
            <p:nvPr/>
          </p:nvSpPr>
          <p:spPr bwMode="auto">
            <a:xfrm>
              <a:off x="1958772" y="1572159"/>
              <a:ext cx="882808" cy="701823"/>
            </a:xfrm>
            <a:custGeom>
              <a:avLst/>
              <a:gdLst>
                <a:gd name="T0" fmla="*/ 113 w 444"/>
                <a:gd name="T1" fmla="*/ 0 h 329"/>
                <a:gd name="T2" fmla="*/ 203 w 444"/>
                <a:gd name="T3" fmla="*/ 26 h 329"/>
                <a:gd name="T4" fmla="*/ 273 w 444"/>
                <a:gd name="T5" fmla="*/ 43 h 329"/>
                <a:gd name="T6" fmla="*/ 307 w 444"/>
                <a:gd name="T7" fmla="*/ 50 h 329"/>
                <a:gd name="T8" fmla="*/ 342 w 444"/>
                <a:gd name="T9" fmla="*/ 54 h 329"/>
                <a:gd name="T10" fmla="*/ 388 w 444"/>
                <a:gd name="T11" fmla="*/ 64 h 329"/>
                <a:gd name="T12" fmla="*/ 444 w 444"/>
                <a:gd name="T13" fmla="*/ 73 h 329"/>
                <a:gd name="T14" fmla="*/ 408 w 444"/>
                <a:gd name="T15" fmla="*/ 329 h 329"/>
                <a:gd name="T16" fmla="*/ 236 w 444"/>
                <a:gd name="T17" fmla="*/ 292 h 329"/>
                <a:gd name="T18" fmla="*/ 212 w 444"/>
                <a:gd name="T19" fmla="*/ 309 h 329"/>
                <a:gd name="T20" fmla="*/ 181 w 444"/>
                <a:gd name="T21" fmla="*/ 283 h 329"/>
                <a:gd name="T22" fmla="*/ 154 w 444"/>
                <a:gd name="T23" fmla="*/ 309 h 329"/>
                <a:gd name="T24" fmla="*/ 128 w 444"/>
                <a:gd name="T25" fmla="*/ 288 h 329"/>
                <a:gd name="T26" fmla="*/ 58 w 444"/>
                <a:gd name="T27" fmla="*/ 283 h 329"/>
                <a:gd name="T28" fmla="*/ 67 w 444"/>
                <a:gd name="T29" fmla="*/ 242 h 329"/>
                <a:gd name="T30" fmla="*/ 15 w 444"/>
                <a:gd name="T31" fmla="*/ 238 h 329"/>
                <a:gd name="T32" fmla="*/ 11 w 444"/>
                <a:gd name="T33" fmla="*/ 214 h 329"/>
                <a:gd name="T34" fmla="*/ 21 w 444"/>
                <a:gd name="T35" fmla="*/ 190 h 329"/>
                <a:gd name="T36" fmla="*/ 8 w 444"/>
                <a:gd name="T37" fmla="*/ 167 h 329"/>
                <a:gd name="T38" fmla="*/ 10 w 444"/>
                <a:gd name="T39" fmla="*/ 103 h 329"/>
                <a:gd name="T40" fmla="*/ 0 w 444"/>
                <a:gd name="T41" fmla="*/ 53 h 329"/>
                <a:gd name="T42" fmla="*/ 6 w 444"/>
                <a:gd name="T43" fmla="*/ 34 h 329"/>
                <a:gd name="T44" fmla="*/ 28 w 444"/>
                <a:gd name="T45" fmla="*/ 43 h 329"/>
                <a:gd name="T46" fmla="*/ 52 w 444"/>
                <a:gd name="T47" fmla="*/ 71 h 329"/>
                <a:gd name="T48" fmla="*/ 96 w 444"/>
                <a:gd name="T49" fmla="*/ 78 h 329"/>
                <a:gd name="T50" fmla="*/ 107 w 444"/>
                <a:gd name="T51" fmla="*/ 102 h 329"/>
                <a:gd name="T52" fmla="*/ 86 w 444"/>
                <a:gd name="T53" fmla="*/ 102 h 329"/>
                <a:gd name="T54" fmla="*/ 83 w 444"/>
                <a:gd name="T55" fmla="*/ 122 h 329"/>
                <a:gd name="T56" fmla="*/ 96 w 444"/>
                <a:gd name="T57" fmla="*/ 124 h 329"/>
                <a:gd name="T58" fmla="*/ 101 w 444"/>
                <a:gd name="T59" fmla="*/ 144 h 329"/>
                <a:gd name="T60" fmla="*/ 75 w 444"/>
                <a:gd name="T61" fmla="*/ 160 h 329"/>
                <a:gd name="T62" fmla="*/ 75 w 444"/>
                <a:gd name="T63" fmla="*/ 174 h 329"/>
                <a:gd name="T64" fmla="*/ 104 w 444"/>
                <a:gd name="T65" fmla="*/ 174 h 329"/>
                <a:gd name="T66" fmla="*/ 113 w 444"/>
                <a:gd name="T67" fmla="*/ 138 h 329"/>
                <a:gd name="T68" fmla="*/ 135 w 444"/>
                <a:gd name="T69" fmla="*/ 117 h 329"/>
                <a:gd name="T70" fmla="*/ 107 w 444"/>
                <a:gd name="T71" fmla="*/ 61 h 329"/>
                <a:gd name="T72" fmla="*/ 125 w 444"/>
                <a:gd name="T73" fmla="*/ 44 h 329"/>
                <a:gd name="T74" fmla="*/ 113 w 444"/>
                <a:gd name="T75"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4" h="329">
                  <a:moveTo>
                    <a:pt x="113" y="0"/>
                  </a:moveTo>
                  <a:lnTo>
                    <a:pt x="203" y="26"/>
                  </a:lnTo>
                  <a:lnTo>
                    <a:pt x="273" y="43"/>
                  </a:lnTo>
                  <a:lnTo>
                    <a:pt x="307" y="50"/>
                  </a:lnTo>
                  <a:lnTo>
                    <a:pt x="342" y="54"/>
                  </a:lnTo>
                  <a:lnTo>
                    <a:pt x="388" y="64"/>
                  </a:lnTo>
                  <a:lnTo>
                    <a:pt x="444" y="73"/>
                  </a:lnTo>
                  <a:lnTo>
                    <a:pt x="408" y="329"/>
                  </a:lnTo>
                  <a:lnTo>
                    <a:pt x="236" y="292"/>
                  </a:lnTo>
                  <a:lnTo>
                    <a:pt x="212" y="309"/>
                  </a:lnTo>
                  <a:lnTo>
                    <a:pt x="181" y="283"/>
                  </a:lnTo>
                  <a:lnTo>
                    <a:pt x="154" y="309"/>
                  </a:lnTo>
                  <a:lnTo>
                    <a:pt x="128" y="288"/>
                  </a:lnTo>
                  <a:lnTo>
                    <a:pt x="58" y="283"/>
                  </a:lnTo>
                  <a:lnTo>
                    <a:pt x="67" y="242"/>
                  </a:lnTo>
                  <a:lnTo>
                    <a:pt x="15" y="238"/>
                  </a:lnTo>
                  <a:lnTo>
                    <a:pt x="11" y="214"/>
                  </a:lnTo>
                  <a:lnTo>
                    <a:pt x="21" y="190"/>
                  </a:lnTo>
                  <a:lnTo>
                    <a:pt x="8" y="167"/>
                  </a:lnTo>
                  <a:lnTo>
                    <a:pt x="10" y="103"/>
                  </a:lnTo>
                  <a:lnTo>
                    <a:pt x="0" y="53"/>
                  </a:lnTo>
                  <a:lnTo>
                    <a:pt x="6" y="34"/>
                  </a:lnTo>
                  <a:lnTo>
                    <a:pt x="28" y="43"/>
                  </a:lnTo>
                  <a:lnTo>
                    <a:pt x="52" y="71"/>
                  </a:lnTo>
                  <a:lnTo>
                    <a:pt x="96" y="78"/>
                  </a:lnTo>
                  <a:lnTo>
                    <a:pt x="107" y="102"/>
                  </a:lnTo>
                  <a:lnTo>
                    <a:pt x="86" y="102"/>
                  </a:lnTo>
                  <a:lnTo>
                    <a:pt x="83" y="122"/>
                  </a:lnTo>
                  <a:lnTo>
                    <a:pt x="96" y="124"/>
                  </a:lnTo>
                  <a:lnTo>
                    <a:pt x="101" y="144"/>
                  </a:lnTo>
                  <a:lnTo>
                    <a:pt x="75" y="160"/>
                  </a:lnTo>
                  <a:lnTo>
                    <a:pt x="75" y="174"/>
                  </a:lnTo>
                  <a:lnTo>
                    <a:pt x="104" y="174"/>
                  </a:lnTo>
                  <a:lnTo>
                    <a:pt x="113" y="138"/>
                  </a:lnTo>
                  <a:lnTo>
                    <a:pt x="135" y="117"/>
                  </a:lnTo>
                  <a:lnTo>
                    <a:pt x="107" y="61"/>
                  </a:lnTo>
                  <a:lnTo>
                    <a:pt x="125" y="44"/>
                  </a:lnTo>
                  <a:lnTo>
                    <a:pt x="113"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37" name="Freeform 230"/>
            <p:cNvSpPr>
              <a:spLocks/>
            </p:cNvSpPr>
            <p:nvPr/>
          </p:nvSpPr>
          <p:spPr bwMode="auto">
            <a:xfrm>
              <a:off x="2652690" y="1725750"/>
              <a:ext cx="789358" cy="1375914"/>
            </a:xfrm>
            <a:custGeom>
              <a:avLst/>
              <a:gdLst>
                <a:gd name="T0" fmla="*/ 96 w 397"/>
                <a:gd name="T1" fmla="*/ 0 h 645"/>
                <a:gd name="T2" fmla="*/ 60 w 397"/>
                <a:gd name="T3" fmla="*/ 253 h 645"/>
                <a:gd name="T4" fmla="*/ 98 w 397"/>
                <a:gd name="T5" fmla="*/ 306 h 645"/>
                <a:gd name="T6" fmla="*/ 39 w 397"/>
                <a:gd name="T7" fmla="*/ 362 h 645"/>
                <a:gd name="T8" fmla="*/ 32 w 397"/>
                <a:gd name="T9" fmla="*/ 402 h 645"/>
                <a:gd name="T10" fmla="*/ 49 w 397"/>
                <a:gd name="T11" fmla="*/ 430 h 645"/>
                <a:gd name="T12" fmla="*/ 32 w 397"/>
                <a:gd name="T13" fmla="*/ 444 h 645"/>
                <a:gd name="T14" fmla="*/ 0 w 397"/>
                <a:gd name="T15" fmla="*/ 591 h 645"/>
                <a:gd name="T16" fmla="*/ 190 w 397"/>
                <a:gd name="T17" fmla="*/ 621 h 645"/>
                <a:gd name="T18" fmla="*/ 369 w 397"/>
                <a:gd name="T19" fmla="*/ 645 h 645"/>
                <a:gd name="T20" fmla="*/ 387 w 397"/>
                <a:gd name="T21" fmla="*/ 513 h 645"/>
                <a:gd name="T22" fmla="*/ 397 w 397"/>
                <a:gd name="T23" fmla="*/ 440 h 645"/>
                <a:gd name="T24" fmla="*/ 379 w 397"/>
                <a:gd name="T25" fmla="*/ 413 h 645"/>
                <a:gd name="T26" fmla="*/ 338 w 397"/>
                <a:gd name="T27" fmla="*/ 421 h 645"/>
                <a:gd name="T28" fmla="*/ 285 w 397"/>
                <a:gd name="T29" fmla="*/ 427 h 645"/>
                <a:gd name="T30" fmla="*/ 275 w 397"/>
                <a:gd name="T31" fmla="*/ 367 h 645"/>
                <a:gd name="T32" fmla="*/ 211 w 397"/>
                <a:gd name="T33" fmla="*/ 318 h 645"/>
                <a:gd name="T34" fmla="*/ 220 w 397"/>
                <a:gd name="T35" fmla="*/ 286 h 645"/>
                <a:gd name="T36" fmla="*/ 226 w 397"/>
                <a:gd name="T37" fmla="*/ 231 h 645"/>
                <a:gd name="T38" fmla="*/ 143 w 397"/>
                <a:gd name="T39" fmla="*/ 113 h 645"/>
                <a:gd name="T40" fmla="*/ 154 w 397"/>
                <a:gd name="T41" fmla="*/ 8 h 645"/>
                <a:gd name="T42" fmla="*/ 96 w 397"/>
                <a:gd name="T43"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7" h="645">
                  <a:moveTo>
                    <a:pt x="96" y="0"/>
                  </a:moveTo>
                  <a:lnTo>
                    <a:pt x="60" y="253"/>
                  </a:lnTo>
                  <a:lnTo>
                    <a:pt x="98" y="306"/>
                  </a:lnTo>
                  <a:lnTo>
                    <a:pt x="39" y="362"/>
                  </a:lnTo>
                  <a:lnTo>
                    <a:pt x="32" y="402"/>
                  </a:lnTo>
                  <a:lnTo>
                    <a:pt x="49" y="430"/>
                  </a:lnTo>
                  <a:lnTo>
                    <a:pt x="32" y="444"/>
                  </a:lnTo>
                  <a:lnTo>
                    <a:pt x="0" y="591"/>
                  </a:lnTo>
                  <a:lnTo>
                    <a:pt x="190" y="621"/>
                  </a:lnTo>
                  <a:lnTo>
                    <a:pt x="369" y="645"/>
                  </a:lnTo>
                  <a:lnTo>
                    <a:pt x="387" y="513"/>
                  </a:lnTo>
                  <a:lnTo>
                    <a:pt x="397" y="440"/>
                  </a:lnTo>
                  <a:lnTo>
                    <a:pt x="379" y="413"/>
                  </a:lnTo>
                  <a:lnTo>
                    <a:pt x="338" y="421"/>
                  </a:lnTo>
                  <a:lnTo>
                    <a:pt x="285" y="427"/>
                  </a:lnTo>
                  <a:lnTo>
                    <a:pt x="275" y="367"/>
                  </a:lnTo>
                  <a:lnTo>
                    <a:pt x="211" y="318"/>
                  </a:lnTo>
                  <a:lnTo>
                    <a:pt x="220" y="286"/>
                  </a:lnTo>
                  <a:lnTo>
                    <a:pt x="226" y="231"/>
                  </a:lnTo>
                  <a:lnTo>
                    <a:pt x="143" y="113"/>
                  </a:lnTo>
                  <a:lnTo>
                    <a:pt x="154" y="8"/>
                  </a:lnTo>
                  <a:lnTo>
                    <a:pt x="96"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38" name="Freeform 232"/>
            <p:cNvSpPr>
              <a:spLocks/>
            </p:cNvSpPr>
            <p:nvPr/>
          </p:nvSpPr>
          <p:spPr bwMode="auto">
            <a:xfrm>
              <a:off x="2167543" y="2899009"/>
              <a:ext cx="884797" cy="1427110"/>
            </a:xfrm>
            <a:custGeom>
              <a:avLst/>
              <a:gdLst>
                <a:gd name="T0" fmla="*/ 57 w 445"/>
                <a:gd name="T1" fmla="*/ 0 h 669"/>
                <a:gd name="T2" fmla="*/ 0 w 445"/>
                <a:gd name="T3" fmla="*/ 264 h 669"/>
                <a:gd name="T4" fmla="*/ 302 w 445"/>
                <a:gd name="T5" fmla="*/ 669 h 669"/>
                <a:gd name="T6" fmla="*/ 321 w 445"/>
                <a:gd name="T7" fmla="*/ 651 h 669"/>
                <a:gd name="T8" fmla="*/ 320 w 445"/>
                <a:gd name="T9" fmla="*/ 572 h 669"/>
                <a:gd name="T10" fmla="*/ 358 w 445"/>
                <a:gd name="T11" fmla="*/ 577 h 669"/>
                <a:gd name="T12" fmla="*/ 396 w 445"/>
                <a:gd name="T13" fmla="*/ 333 h 669"/>
                <a:gd name="T14" fmla="*/ 423 w 445"/>
                <a:gd name="T15" fmla="*/ 165 h 669"/>
                <a:gd name="T16" fmla="*/ 430 w 445"/>
                <a:gd name="T17" fmla="*/ 114 h 669"/>
                <a:gd name="T18" fmla="*/ 445 w 445"/>
                <a:gd name="T19" fmla="*/ 70 h 669"/>
                <a:gd name="T20" fmla="*/ 245 w 445"/>
                <a:gd name="T21" fmla="*/ 41 h 669"/>
                <a:gd name="T22" fmla="*/ 57 w 445"/>
                <a:gd name="T23"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5" h="669">
                  <a:moveTo>
                    <a:pt x="57" y="0"/>
                  </a:moveTo>
                  <a:lnTo>
                    <a:pt x="0" y="264"/>
                  </a:lnTo>
                  <a:lnTo>
                    <a:pt x="302" y="669"/>
                  </a:lnTo>
                  <a:lnTo>
                    <a:pt x="321" y="651"/>
                  </a:lnTo>
                  <a:lnTo>
                    <a:pt x="320" y="572"/>
                  </a:lnTo>
                  <a:lnTo>
                    <a:pt x="358" y="577"/>
                  </a:lnTo>
                  <a:lnTo>
                    <a:pt x="396" y="333"/>
                  </a:lnTo>
                  <a:lnTo>
                    <a:pt x="423" y="165"/>
                  </a:lnTo>
                  <a:lnTo>
                    <a:pt x="430" y="114"/>
                  </a:lnTo>
                  <a:lnTo>
                    <a:pt x="445" y="70"/>
                  </a:lnTo>
                  <a:lnTo>
                    <a:pt x="245" y="41"/>
                  </a:lnTo>
                  <a:lnTo>
                    <a:pt x="57"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39" name="Freeform 234"/>
            <p:cNvSpPr>
              <a:spLocks/>
            </p:cNvSpPr>
            <p:nvPr/>
          </p:nvSpPr>
          <p:spPr bwMode="auto">
            <a:xfrm>
              <a:off x="2929065" y="1734282"/>
              <a:ext cx="1387838" cy="927942"/>
            </a:xfrm>
            <a:custGeom>
              <a:avLst/>
              <a:gdLst>
                <a:gd name="T0" fmla="*/ 11 w 698"/>
                <a:gd name="T1" fmla="*/ 0 h 435"/>
                <a:gd name="T2" fmla="*/ 147 w 698"/>
                <a:gd name="T3" fmla="*/ 18 h 435"/>
                <a:gd name="T4" fmla="*/ 231 w 698"/>
                <a:gd name="T5" fmla="*/ 29 h 435"/>
                <a:gd name="T6" fmla="*/ 340 w 698"/>
                <a:gd name="T7" fmla="*/ 41 h 435"/>
                <a:gd name="T8" fmla="*/ 441 w 698"/>
                <a:gd name="T9" fmla="*/ 50 h 435"/>
                <a:gd name="T10" fmla="*/ 615 w 698"/>
                <a:gd name="T11" fmla="*/ 63 h 435"/>
                <a:gd name="T12" fmla="*/ 698 w 698"/>
                <a:gd name="T13" fmla="*/ 69 h 435"/>
                <a:gd name="T14" fmla="*/ 695 w 698"/>
                <a:gd name="T15" fmla="*/ 423 h 435"/>
                <a:gd name="T16" fmla="*/ 267 w 698"/>
                <a:gd name="T17" fmla="*/ 387 h 435"/>
                <a:gd name="T18" fmla="*/ 258 w 698"/>
                <a:gd name="T19" fmla="*/ 435 h 435"/>
                <a:gd name="T20" fmla="*/ 241 w 698"/>
                <a:gd name="T21" fmla="*/ 412 h 435"/>
                <a:gd name="T22" fmla="*/ 202 w 698"/>
                <a:gd name="T23" fmla="*/ 416 h 435"/>
                <a:gd name="T24" fmla="*/ 146 w 698"/>
                <a:gd name="T25" fmla="*/ 424 h 435"/>
                <a:gd name="T26" fmla="*/ 136 w 698"/>
                <a:gd name="T27" fmla="*/ 363 h 435"/>
                <a:gd name="T28" fmla="*/ 70 w 698"/>
                <a:gd name="T29" fmla="*/ 313 h 435"/>
                <a:gd name="T30" fmla="*/ 81 w 698"/>
                <a:gd name="T31" fmla="*/ 267 h 435"/>
                <a:gd name="T32" fmla="*/ 87 w 698"/>
                <a:gd name="T33" fmla="*/ 230 h 435"/>
                <a:gd name="T34" fmla="*/ 0 w 698"/>
                <a:gd name="T35" fmla="*/ 108 h 435"/>
                <a:gd name="T36" fmla="*/ 11 w 698"/>
                <a:gd name="T3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8" h="435">
                  <a:moveTo>
                    <a:pt x="11" y="0"/>
                  </a:moveTo>
                  <a:lnTo>
                    <a:pt x="147" y="18"/>
                  </a:lnTo>
                  <a:lnTo>
                    <a:pt x="231" y="29"/>
                  </a:lnTo>
                  <a:lnTo>
                    <a:pt x="340" y="41"/>
                  </a:lnTo>
                  <a:lnTo>
                    <a:pt x="441" y="50"/>
                  </a:lnTo>
                  <a:lnTo>
                    <a:pt x="615" y="63"/>
                  </a:lnTo>
                  <a:lnTo>
                    <a:pt x="698" y="69"/>
                  </a:lnTo>
                  <a:lnTo>
                    <a:pt x="695" y="423"/>
                  </a:lnTo>
                  <a:lnTo>
                    <a:pt x="267" y="387"/>
                  </a:lnTo>
                  <a:lnTo>
                    <a:pt x="258" y="435"/>
                  </a:lnTo>
                  <a:lnTo>
                    <a:pt x="241" y="412"/>
                  </a:lnTo>
                  <a:lnTo>
                    <a:pt x="202" y="416"/>
                  </a:lnTo>
                  <a:lnTo>
                    <a:pt x="146" y="424"/>
                  </a:lnTo>
                  <a:lnTo>
                    <a:pt x="136" y="363"/>
                  </a:lnTo>
                  <a:lnTo>
                    <a:pt x="70" y="313"/>
                  </a:lnTo>
                  <a:lnTo>
                    <a:pt x="81" y="267"/>
                  </a:lnTo>
                  <a:lnTo>
                    <a:pt x="87" y="230"/>
                  </a:lnTo>
                  <a:lnTo>
                    <a:pt x="0" y="108"/>
                  </a:lnTo>
                  <a:lnTo>
                    <a:pt x="11"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40" name="Freeform 236"/>
            <p:cNvSpPr>
              <a:spLocks/>
            </p:cNvSpPr>
            <p:nvPr/>
          </p:nvSpPr>
          <p:spPr bwMode="auto">
            <a:xfrm>
              <a:off x="3358540" y="2551297"/>
              <a:ext cx="948423" cy="825548"/>
            </a:xfrm>
            <a:custGeom>
              <a:avLst/>
              <a:gdLst>
                <a:gd name="T0" fmla="*/ 47 w 477"/>
                <a:gd name="T1" fmla="*/ 0 h 387"/>
                <a:gd name="T2" fmla="*/ 29 w 477"/>
                <a:gd name="T3" fmla="*/ 146 h 387"/>
                <a:gd name="T4" fmla="*/ 0 w 477"/>
                <a:gd name="T5" fmla="*/ 351 h 387"/>
                <a:gd name="T6" fmla="*/ 138 w 477"/>
                <a:gd name="T7" fmla="*/ 362 h 387"/>
                <a:gd name="T8" fmla="*/ 462 w 477"/>
                <a:gd name="T9" fmla="*/ 387 h 387"/>
                <a:gd name="T10" fmla="*/ 477 w 477"/>
                <a:gd name="T11" fmla="*/ 40 h 387"/>
                <a:gd name="T12" fmla="*/ 47 w 477"/>
                <a:gd name="T13" fmla="*/ 0 h 387"/>
              </a:gdLst>
              <a:ahLst/>
              <a:cxnLst>
                <a:cxn ang="0">
                  <a:pos x="T0" y="T1"/>
                </a:cxn>
                <a:cxn ang="0">
                  <a:pos x="T2" y="T3"/>
                </a:cxn>
                <a:cxn ang="0">
                  <a:pos x="T4" y="T5"/>
                </a:cxn>
                <a:cxn ang="0">
                  <a:pos x="T6" y="T7"/>
                </a:cxn>
                <a:cxn ang="0">
                  <a:pos x="T8" y="T9"/>
                </a:cxn>
                <a:cxn ang="0">
                  <a:pos x="T10" y="T11"/>
                </a:cxn>
                <a:cxn ang="0">
                  <a:pos x="T12" y="T13"/>
                </a:cxn>
              </a:cxnLst>
              <a:rect l="0" t="0" r="r" b="b"/>
              <a:pathLst>
                <a:path w="477" h="387">
                  <a:moveTo>
                    <a:pt x="47" y="0"/>
                  </a:moveTo>
                  <a:lnTo>
                    <a:pt x="29" y="146"/>
                  </a:lnTo>
                  <a:lnTo>
                    <a:pt x="0" y="351"/>
                  </a:lnTo>
                  <a:lnTo>
                    <a:pt x="138" y="362"/>
                  </a:lnTo>
                  <a:lnTo>
                    <a:pt x="462" y="387"/>
                  </a:lnTo>
                  <a:lnTo>
                    <a:pt x="477" y="40"/>
                  </a:lnTo>
                  <a:lnTo>
                    <a:pt x="47"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41" name="Freeform 238"/>
            <p:cNvSpPr>
              <a:spLocks/>
            </p:cNvSpPr>
            <p:nvPr/>
          </p:nvSpPr>
          <p:spPr bwMode="auto">
            <a:xfrm>
              <a:off x="2901229" y="3052599"/>
              <a:ext cx="731697" cy="1019669"/>
            </a:xfrm>
            <a:custGeom>
              <a:avLst/>
              <a:gdLst>
                <a:gd name="T0" fmla="*/ 68 w 368"/>
                <a:gd name="T1" fmla="*/ 0 h 478"/>
                <a:gd name="T2" fmla="*/ 248 w 368"/>
                <a:gd name="T3" fmla="*/ 25 h 478"/>
                <a:gd name="T4" fmla="*/ 235 w 368"/>
                <a:gd name="T5" fmla="*/ 117 h 478"/>
                <a:gd name="T6" fmla="*/ 368 w 368"/>
                <a:gd name="T7" fmla="*/ 129 h 478"/>
                <a:gd name="T8" fmla="*/ 331 w 368"/>
                <a:gd name="T9" fmla="*/ 478 h 478"/>
                <a:gd name="T10" fmla="*/ 0 w 368"/>
                <a:gd name="T11" fmla="*/ 444 h 478"/>
                <a:gd name="T12" fmla="*/ 33 w 368"/>
                <a:gd name="T13" fmla="*/ 220 h 478"/>
                <a:gd name="T14" fmla="*/ 68 w 368"/>
                <a:gd name="T15" fmla="*/ 0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8" h="478">
                  <a:moveTo>
                    <a:pt x="68" y="0"/>
                  </a:moveTo>
                  <a:lnTo>
                    <a:pt x="248" y="25"/>
                  </a:lnTo>
                  <a:lnTo>
                    <a:pt x="235" y="117"/>
                  </a:lnTo>
                  <a:lnTo>
                    <a:pt x="368" y="129"/>
                  </a:lnTo>
                  <a:lnTo>
                    <a:pt x="331" y="478"/>
                  </a:lnTo>
                  <a:lnTo>
                    <a:pt x="0" y="444"/>
                  </a:lnTo>
                  <a:lnTo>
                    <a:pt x="33" y="220"/>
                  </a:lnTo>
                  <a:lnTo>
                    <a:pt x="68"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42" name="Freeform 240"/>
            <p:cNvSpPr>
              <a:spLocks/>
            </p:cNvSpPr>
            <p:nvPr/>
          </p:nvSpPr>
          <p:spPr bwMode="auto">
            <a:xfrm>
              <a:off x="3547428" y="3327781"/>
              <a:ext cx="988189" cy="785017"/>
            </a:xfrm>
            <a:custGeom>
              <a:avLst/>
              <a:gdLst>
                <a:gd name="T0" fmla="*/ 42 w 497"/>
                <a:gd name="T1" fmla="*/ 0 h 368"/>
                <a:gd name="T2" fmla="*/ 17 w 497"/>
                <a:gd name="T3" fmla="*/ 222 h 368"/>
                <a:gd name="T4" fmla="*/ 0 w 497"/>
                <a:gd name="T5" fmla="*/ 347 h 368"/>
                <a:gd name="T6" fmla="*/ 248 w 497"/>
                <a:gd name="T7" fmla="*/ 360 h 368"/>
                <a:gd name="T8" fmla="*/ 485 w 497"/>
                <a:gd name="T9" fmla="*/ 368 h 368"/>
                <a:gd name="T10" fmla="*/ 492 w 497"/>
                <a:gd name="T11" fmla="*/ 196 h 368"/>
                <a:gd name="T12" fmla="*/ 497 w 497"/>
                <a:gd name="T13" fmla="*/ 27 h 368"/>
                <a:gd name="T14" fmla="*/ 361 w 497"/>
                <a:gd name="T15" fmla="*/ 25 h 368"/>
                <a:gd name="T16" fmla="*/ 42 w 497"/>
                <a:gd name="T17"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368">
                  <a:moveTo>
                    <a:pt x="42" y="0"/>
                  </a:moveTo>
                  <a:lnTo>
                    <a:pt x="17" y="222"/>
                  </a:lnTo>
                  <a:lnTo>
                    <a:pt x="0" y="347"/>
                  </a:lnTo>
                  <a:lnTo>
                    <a:pt x="248" y="360"/>
                  </a:lnTo>
                  <a:lnTo>
                    <a:pt x="485" y="368"/>
                  </a:lnTo>
                  <a:lnTo>
                    <a:pt x="492" y="196"/>
                  </a:lnTo>
                  <a:lnTo>
                    <a:pt x="497" y="27"/>
                  </a:lnTo>
                  <a:lnTo>
                    <a:pt x="361" y="25"/>
                  </a:lnTo>
                  <a:lnTo>
                    <a:pt x="42"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43" name="Freeform 242"/>
            <p:cNvSpPr>
              <a:spLocks/>
            </p:cNvSpPr>
            <p:nvPr/>
          </p:nvSpPr>
          <p:spPr bwMode="auto">
            <a:xfrm>
              <a:off x="2672573" y="4001872"/>
              <a:ext cx="882808" cy="1060200"/>
            </a:xfrm>
            <a:custGeom>
              <a:avLst/>
              <a:gdLst>
                <a:gd name="T0" fmla="*/ 113 w 444"/>
                <a:gd name="T1" fmla="*/ 0 h 497"/>
                <a:gd name="T2" fmla="*/ 104 w 444"/>
                <a:gd name="T3" fmla="*/ 65 h 497"/>
                <a:gd name="T4" fmla="*/ 66 w 444"/>
                <a:gd name="T5" fmla="*/ 56 h 497"/>
                <a:gd name="T6" fmla="*/ 68 w 444"/>
                <a:gd name="T7" fmla="*/ 141 h 497"/>
                <a:gd name="T8" fmla="*/ 49 w 444"/>
                <a:gd name="T9" fmla="*/ 157 h 497"/>
                <a:gd name="T10" fmla="*/ 77 w 444"/>
                <a:gd name="T11" fmla="*/ 209 h 497"/>
                <a:gd name="T12" fmla="*/ 49 w 444"/>
                <a:gd name="T13" fmla="*/ 231 h 497"/>
                <a:gd name="T14" fmla="*/ 34 w 444"/>
                <a:gd name="T15" fmla="*/ 268 h 497"/>
                <a:gd name="T16" fmla="*/ 13 w 444"/>
                <a:gd name="T17" fmla="*/ 305 h 497"/>
                <a:gd name="T18" fmla="*/ 28 w 444"/>
                <a:gd name="T19" fmla="*/ 326 h 497"/>
                <a:gd name="T20" fmla="*/ 2 w 444"/>
                <a:gd name="T21" fmla="*/ 334 h 497"/>
                <a:gd name="T22" fmla="*/ 0 w 444"/>
                <a:gd name="T23" fmla="*/ 368 h 497"/>
                <a:gd name="T24" fmla="*/ 250 w 444"/>
                <a:gd name="T25" fmla="*/ 495 h 497"/>
                <a:gd name="T26" fmla="*/ 392 w 444"/>
                <a:gd name="T27" fmla="*/ 497 h 497"/>
                <a:gd name="T28" fmla="*/ 444 w 444"/>
                <a:gd name="T29" fmla="*/ 38 h 497"/>
                <a:gd name="T30" fmla="*/ 113 w 444"/>
                <a:gd name="T31"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4" h="497">
                  <a:moveTo>
                    <a:pt x="113" y="0"/>
                  </a:moveTo>
                  <a:lnTo>
                    <a:pt x="104" y="65"/>
                  </a:lnTo>
                  <a:lnTo>
                    <a:pt x="66" y="56"/>
                  </a:lnTo>
                  <a:lnTo>
                    <a:pt x="68" y="141"/>
                  </a:lnTo>
                  <a:lnTo>
                    <a:pt x="49" y="157"/>
                  </a:lnTo>
                  <a:lnTo>
                    <a:pt x="77" y="209"/>
                  </a:lnTo>
                  <a:lnTo>
                    <a:pt x="49" y="231"/>
                  </a:lnTo>
                  <a:lnTo>
                    <a:pt x="34" y="268"/>
                  </a:lnTo>
                  <a:lnTo>
                    <a:pt x="13" y="305"/>
                  </a:lnTo>
                  <a:lnTo>
                    <a:pt x="28" y="326"/>
                  </a:lnTo>
                  <a:lnTo>
                    <a:pt x="2" y="334"/>
                  </a:lnTo>
                  <a:lnTo>
                    <a:pt x="0" y="368"/>
                  </a:lnTo>
                  <a:lnTo>
                    <a:pt x="250" y="495"/>
                  </a:lnTo>
                  <a:lnTo>
                    <a:pt x="392" y="497"/>
                  </a:lnTo>
                  <a:lnTo>
                    <a:pt x="444" y="38"/>
                  </a:lnTo>
                  <a:lnTo>
                    <a:pt x="113"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44" name="Freeform 244"/>
            <p:cNvSpPr>
              <a:spLocks/>
            </p:cNvSpPr>
            <p:nvPr/>
          </p:nvSpPr>
          <p:spPr bwMode="auto">
            <a:xfrm>
              <a:off x="3434095" y="4063735"/>
              <a:ext cx="958364" cy="1017536"/>
            </a:xfrm>
            <a:custGeom>
              <a:avLst/>
              <a:gdLst>
                <a:gd name="T0" fmla="*/ 58 w 482"/>
                <a:gd name="T1" fmla="*/ 0 h 477"/>
                <a:gd name="T2" fmla="*/ 482 w 482"/>
                <a:gd name="T3" fmla="*/ 19 h 477"/>
                <a:gd name="T4" fmla="*/ 462 w 482"/>
                <a:gd name="T5" fmla="*/ 443 h 477"/>
                <a:gd name="T6" fmla="*/ 324 w 482"/>
                <a:gd name="T7" fmla="*/ 435 h 477"/>
                <a:gd name="T8" fmla="*/ 196 w 482"/>
                <a:gd name="T9" fmla="*/ 431 h 477"/>
                <a:gd name="T10" fmla="*/ 196 w 482"/>
                <a:gd name="T11" fmla="*/ 448 h 477"/>
                <a:gd name="T12" fmla="*/ 88 w 482"/>
                <a:gd name="T13" fmla="*/ 448 h 477"/>
                <a:gd name="T14" fmla="*/ 82 w 482"/>
                <a:gd name="T15" fmla="*/ 477 h 477"/>
                <a:gd name="T16" fmla="*/ 0 w 482"/>
                <a:gd name="T17" fmla="*/ 468 h 477"/>
                <a:gd name="T18" fmla="*/ 46 w 482"/>
                <a:gd name="T19" fmla="*/ 111 h 477"/>
                <a:gd name="T20" fmla="*/ 58 w 482"/>
                <a:gd name="T21"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2" h="477">
                  <a:moveTo>
                    <a:pt x="58" y="0"/>
                  </a:moveTo>
                  <a:lnTo>
                    <a:pt x="482" y="19"/>
                  </a:lnTo>
                  <a:lnTo>
                    <a:pt x="462" y="443"/>
                  </a:lnTo>
                  <a:lnTo>
                    <a:pt x="324" y="435"/>
                  </a:lnTo>
                  <a:lnTo>
                    <a:pt x="196" y="431"/>
                  </a:lnTo>
                  <a:lnTo>
                    <a:pt x="196" y="448"/>
                  </a:lnTo>
                  <a:lnTo>
                    <a:pt x="88" y="448"/>
                  </a:lnTo>
                  <a:lnTo>
                    <a:pt x="82" y="477"/>
                  </a:lnTo>
                  <a:lnTo>
                    <a:pt x="0" y="468"/>
                  </a:lnTo>
                  <a:lnTo>
                    <a:pt x="46" y="111"/>
                  </a:lnTo>
                  <a:lnTo>
                    <a:pt x="58"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45" name="Freeform 248"/>
            <p:cNvSpPr>
              <a:spLocks/>
            </p:cNvSpPr>
            <p:nvPr/>
          </p:nvSpPr>
          <p:spPr bwMode="auto">
            <a:xfrm>
              <a:off x="3823804" y="4217326"/>
              <a:ext cx="1920705" cy="1907079"/>
            </a:xfrm>
            <a:custGeom>
              <a:avLst/>
              <a:gdLst>
                <a:gd name="T0" fmla="*/ 280 w 966"/>
                <a:gd name="T1" fmla="*/ 0 h 894"/>
                <a:gd name="T2" fmla="*/ 494 w 966"/>
                <a:gd name="T3" fmla="*/ 7 h 894"/>
                <a:gd name="T4" fmla="*/ 494 w 966"/>
                <a:gd name="T5" fmla="*/ 170 h 894"/>
                <a:gd name="T6" fmla="*/ 601 w 966"/>
                <a:gd name="T7" fmla="*/ 215 h 894"/>
                <a:gd name="T8" fmla="*/ 632 w 966"/>
                <a:gd name="T9" fmla="*/ 201 h 894"/>
                <a:gd name="T10" fmla="*/ 703 w 966"/>
                <a:gd name="T11" fmla="*/ 236 h 894"/>
                <a:gd name="T12" fmla="*/ 746 w 966"/>
                <a:gd name="T13" fmla="*/ 233 h 894"/>
                <a:gd name="T14" fmla="*/ 829 w 966"/>
                <a:gd name="T15" fmla="*/ 199 h 894"/>
                <a:gd name="T16" fmla="*/ 876 w 966"/>
                <a:gd name="T17" fmla="*/ 232 h 894"/>
                <a:gd name="T18" fmla="*/ 917 w 966"/>
                <a:gd name="T19" fmla="*/ 241 h 894"/>
                <a:gd name="T20" fmla="*/ 917 w 966"/>
                <a:gd name="T21" fmla="*/ 374 h 894"/>
                <a:gd name="T22" fmla="*/ 966 w 966"/>
                <a:gd name="T23" fmla="*/ 455 h 894"/>
                <a:gd name="T24" fmla="*/ 954 w 966"/>
                <a:gd name="T25" fmla="*/ 568 h 894"/>
                <a:gd name="T26" fmla="*/ 902 w 966"/>
                <a:gd name="T27" fmla="*/ 614 h 894"/>
                <a:gd name="T28" fmla="*/ 891 w 966"/>
                <a:gd name="T29" fmla="*/ 571 h 894"/>
                <a:gd name="T30" fmla="*/ 876 w 966"/>
                <a:gd name="T31" fmla="*/ 590 h 894"/>
                <a:gd name="T32" fmla="*/ 887 w 966"/>
                <a:gd name="T33" fmla="*/ 617 h 894"/>
                <a:gd name="T34" fmla="*/ 794 w 966"/>
                <a:gd name="T35" fmla="*/ 684 h 894"/>
                <a:gd name="T36" fmla="*/ 770 w 966"/>
                <a:gd name="T37" fmla="*/ 689 h 894"/>
                <a:gd name="T38" fmla="*/ 722 w 966"/>
                <a:gd name="T39" fmla="*/ 722 h 894"/>
                <a:gd name="T40" fmla="*/ 722 w 966"/>
                <a:gd name="T41" fmla="*/ 741 h 894"/>
                <a:gd name="T42" fmla="*/ 707 w 966"/>
                <a:gd name="T43" fmla="*/ 746 h 894"/>
                <a:gd name="T44" fmla="*/ 719 w 966"/>
                <a:gd name="T45" fmla="*/ 768 h 894"/>
                <a:gd name="T46" fmla="*/ 692 w 966"/>
                <a:gd name="T47" fmla="*/ 802 h 894"/>
                <a:gd name="T48" fmla="*/ 707 w 966"/>
                <a:gd name="T49" fmla="*/ 850 h 894"/>
                <a:gd name="T50" fmla="*/ 722 w 966"/>
                <a:gd name="T51" fmla="*/ 864 h 894"/>
                <a:gd name="T52" fmla="*/ 719 w 966"/>
                <a:gd name="T53" fmla="*/ 894 h 894"/>
                <a:gd name="T54" fmla="*/ 681 w 966"/>
                <a:gd name="T55" fmla="*/ 894 h 894"/>
                <a:gd name="T56" fmla="*/ 647 w 966"/>
                <a:gd name="T57" fmla="*/ 880 h 894"/>
                <a:gd name="T58" fmla="*/ 625 w 966"/>
                <a:gd name="T59" fmla="*/ 883 h 894"/>
                <a:gd name="T60" fmla="*/ 550 w 966"/>
                <a:gd name="T61" fmla="*/ 856 h 894"/>
                <a:gd name="T62" fmla="*/ 516 w 966"/>
                <a:gd name="T63" fmla="*/ 756 h 894"/>
                <a:gd name="T64" fmla="*/ 464 w 966"/>
                <a:gd name="T65" fmla="*/ 708 h 894"/>
                <a:gd name="T66" fmla="*/ 419 w 966"/>
                <a:gd name="T67" fmla="*/ 617 h 894"/>
                <a:gd name="T68" fmla="*/ 398 w 966"/>
                <a:gd name="T69" fmla="*/ 608 h 894"/>
                <a:gd name="T70" fmla="*/ 372 w 966"/>
                <a:gd name="T71" fmla="*/ 585 h 894"/>
                <a:gd name="T72" fmla="*/ 348 w 966"/>
                <a:gd name="T73" fmla="*/ 585 h 894"/>
                <a:gd name="T74" fmla="*/ 312 w 966"/>
                <a:gd name="T75" fmla="*/ 579 h 894"/>
                <a:gd name="T76" fmla="*/ 285 w 966"/>
                <a:gd name="T77" fmla="*/ 585 h 894"/>
                <a:gd name="T78" fmla="*/ 266 w 966"/>
                <a:gd name="T79" fmla="*/ 630 h 894"/>
                <a:gd name="T80" fmla="*/ 237 w 966"/>
                <a:gd name="T81" fmla="*/ 638 h 894"/>
                <a:gd name="T82" fmla="*/ 176 w 966"/>
                <a:gd name="T83" fmla="*/ 603 h 894"/>
                <a:gd name="T84" fmla="*/ 140 w 966"/>
                <a:gd name="T85" fmla="*/ 561 h 894"/>
                <a:gd name="T86" fmla="*/ 133 w 966"/>
                <a:gd name="T87" fmla="*/ 509 h 894"/>
                <a:gd name="T88" fmla="*/ 107 w 966"/>
                <a:gd name="T89" fmla="*/ 474 h 894"/>
                <a:gd name="T90" fmla="*/ 46 w 966"/>
                <a:gd name="T91" fmla="*/ 426 h 894"/>
                <a:gd name="T92" fmla="*/ 0 w 966"/>
                <a:gd name="T93" fmla="*/ 375 h 894"/>
                <a:gd name="T94" fmla="*/ 0 w 966"/>
                <a:gd name="T95" fmla="*/ 354 h 894"/>
                <a:gd name="T96" fmla="*/ 147 w 966"/>
                <a:gd name="T97" fmla="*/ 355 h 894"/>
                <a:gd name="T98" fmla="*/ 266 w 966"/>
                <a:gd name="T99" fmla="*/ 364 h 894"/>
                <a:gd name="T100" fmla="*/ 280 w 966"/>
                <a:gd name="T101" fmla="*/ 0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6" h="894">
                  <a:moveTo>
                    <a:pt x="280" y="0"/>
                  </a:moveTo>
                  <a:lnTo>
                    <a:pt x="494" y="7"/>
                  </a:lnTo>
                  <a:lnTo>
                    <a:pt x="494" y="170"/>
                  </a:lnTo>
                  <a:lnTo>
                    <a:pt x="601" y="215"/>
                  </a:lnTo>
                  <a:lnTo>
                    <a:pt x="632" y="201"/>
                  </a:lnTo>
                  <a:lnTo>
                    <a:pt x="703" y="236"/>
                  </a:lnTo>
                  <a:lnTo>
                    <a:pt x="746" y="233"/>
                  </a:lnTo>
                  <a:lnTo>
                    <a:pt x="829" y="199"/>
                  </a:lnTo>
                  <a:lnTo>
                    <a:pt x="876" y="232"/>
                  </a:lnTo>
                  <a:lnTo>
                    <a:pt x="917" y="241"/>
                  </a:lnTo>
                  <a:lnTo>
                    <a:pt x="917" y="374"/>
                  </a:lnTo>
                  <a:lnTo>
                    <a:pt x="966" y="455"/>
                  </a:lnTo>
                  <a:lnTo>
                    <a:pt x="954" y="568"/>
                  </a:lnTo>
                  <a:lnTo>
                    <a:pt x="902" y="614"/>
                  </a:lnTo>
                  <a:lnTo>
                    <a:pt x="891" y="571"/>
                  </a:lnTo>
                  <a:lnTo>
                    <a:pt x="876" y="590"/>
                  </a:lnTo>
                  <a:lnTo>
                    <a:pt x="887" y="617"/>
                  </a:lnTo>
                  <a:lnTo>
                    <a:pt x="794" y="684"/>
                  </a:lnTo>
                  <a:lnTo>
                    <a:pt x="770" y="689"/>
                  </a:lnTo>
                  <a:lnTo>
                    <a:pt x="722" y="722"/>
                  </a:lnTo>
                  <a:lnTo>
                    <a:pt x="722" y="741"/>
                  </a:lnTo>
                  <a:lnTo>
                    <a:pt x="707" y="746"/>
                  </a:lnTo>
                  <a:lnTo>
                    <a:pt x="719" y="768"/>
                  </a:lnTo>
                  <a:lnTo>
                    <a:pt x="692" y="802"/>
                  </a:lnTo>
                  <a:lnTo>
                    <a:pt x="707" y="850"/>
                  </a:lnTo>
                  <a:lnTo>
                    <a:pt x="722" y="864"/>
                  </a:lnTo>
                  <a:lnTo>
                    <a:pt x="719" y="894"/>
                  </a:lnTo>
                  <a:lnTo>
                    <a:pt x="681" y="894"/>
                  </a:lnTo>
                  <a:lnTo>
                    <a:pt x="647" y="880"/>
                  </a:lnTo>
                  <a:lnTo>
                    <a:pt x="625" y="883"/>
                  </a:lnTo>
                  <a:lnTo>
                    <a:pt x="550" y="856"/>
                  </a:lnTo>
                  <a:lnTo>
                    <a:pt x="516" y="756"/>
                  </a:lnTo>
                  <a:lnTo>
                    <a:pt x="464" y="708"/>
                  </a:lnTo>
                  <a:lnTo>
                    <a:pt x="419" y="617"/>
                  </a:lnTo>
                  <a:lnTo>
                    <a:pt x="398" y="608"/>
                  </a:lnTo>
                  <a:lnTo>
                    <a:pt x="372" y="585"/>
                  </a:lnTo>
                  <a:lnTo>
                    <a:pt x="348" y="585"/>
                  </a:lnTo>
                  <a:lnTo>
                    <a:pt x="312" y="579"/>
                  </a:lnTo>
                  <a:lnTo>
                    <a:pt x="285" y="585"/>
                  </a:lnTo>
                  <a:lnTo>
                    <a:pt x="266" y="630"/>
                  </a:lnTo>
                  <a:lnTo>
                    <a:pt x="237" y="638"/>
                  </a:lnTo>
                  <a:lnTo>
                    <a:pt x="176" y="603"/>
                  </a:lnTo>
                  <a:lnTo>
                    <a:pt x="140" y="561"/>
                  </a:lnTo>
                  <a:lnTo>
                    <a:pt x="133" y="509"/>
                  </a:lnTo>
                  <a:lnTo>
                    <a:pt x="107" y="474"/>
                  </a:lnTo>
                  <a:lnTo>
                    <a:pt x="46" y="426"/>
                  </a:lnTo>
                  <a:lnTo>
                    <a:pt x="0" y="375"/>
                  </a:lnTo>
                  <a:lnTo>
                    <a:pt x="0" y="354"/>
                  </a:lnTo>
                  <a:lnTo>
                    <a:pt x="147" y="355"/>
                  </a:lnTo>
                  <a:lnTo>
                    <a:pt x="266" y="364"/>
                  </a:lnTo>
                  <a:lnTo>
                    <a:pt x="280"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46" name="Freeform 173"/>
            <p:cNvSpPr>
              <a:spLocks/>
            </p:cNvSpPr>
            <p:nvPr/>
          </p:nvSpPr>
          <p:spPr bwMode="auto">
            <a:xfrm>
              <a:off x="5547665" y="4134131"/>
              <a:ext cx="664095" cy="671958"/>
            </a:xfrm>
            <a:custGeom>
              <a:avLst/>
              <a:gdLst>
                <a:gd name="T0" fmla="*/ 0 w 334"/>
                <a:gd name="T1" fmla="*/ 30 h 315"/>
                <a:gd name="T2" fmla="*/ 131 w 334"/>
                <a:gd name="T3" fmla="*/ 14 h 315"/>
                <a:gd name="T4" fmla="*/ 294 w 334"/>
                <a:gd name="T5" fmla="*/ 0 h 315"/>
                <a:gd name="T6" fmla="*/ 286 w 334"/>
                <a:gd name="T7" fmla="*/ 42 h 315"/>
                <a:gd name="T8" fmla="*/ 322 w 334"/>
                <a:gd name="T9" fmla="*/ 33 h 315"/>
                <a:gd name="T10" fmla="*/ 334 w 334"/>
                <a:gd name="T11" fmla="*/ 60 h 315"/>
                <a:gd name="T12" fmla="*/ 296 w 334"/>
                <a:gd name="T13" fmla="*/ 86 h 315"/>
                <a:gd name="T14" fmla="*/ 306 w 334"/>
                <a:gd name="T15" fmla="*/ 130 h 315"/>
                <a:gd name="T16" fmla="*/ 267 w 334"/>
                <a:gd name="T17" fmla="*/ 203 h 315"/>
                <a:gd name="T18" fmla="*/ 238 w 334"/>
                <a:gd name="T19" fmla="*/ 247 h 315"/>
                <a:gd name="T20" fmla="*/ 254 w 334"/>
                <a:gd name="T21" fmla="*/ 305 h 315"/>
                <a:gd name="T22" fmla="*/ 47 w 334"/>
                <a:gd name="T23" fmla="*/ 315 h 315"/>
                <a:gd name="T24" fmla="*/ 46 w 334"/>
                <a:gd name="T25" fmla="*/ 280 h 315"/>
                <a:gd name="T26" fmla="*/ 6 w 334"/>
                <a:gd name="T27" fmla="*/ 272 h 315"/>
                <a:gd name="T28" fmla="*/ 6 w 334"/>
                <a:gd name="T29" fmla="*/ 86 h 315"/>
                <a:gd name="T30" fmla="*/ 0 w 334"/>
                <a:gd name="T31" fmla="*/ 3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4" h="315">
                  <a:moveTo>
                    <a:pt x="0" y="30"/>
                  </a:moveTo>
                  <a:lnTo>
                    <a:pt x="131" y="14"/>
                  </a:lnTo>
                  <a:lnTo>
                    <a:pt x="294" y="0"/>
                  </a:lnTo>
                  <a:lnTo>
                    <a:pt x="286" y="42"/>
                  </a:lnTo>
                  <a:lnTo>
                    <a:pt x="322" y="33"/>
                  </a:lnTo>
                  <a:lnTo>
                    <a:pt x="334" y="60"/>
                  </a:lnTo>
                  <a:lnTo>
                    <a:pt x="296" y="86"/>
                  </a:lnTo>
                  <a:lnTo>
                    <a:pt x="306" y="130"/>
                  </a:lnTo>
                  <a:lnTo>
                    <a:pt x="267" y="203"/>
                  </a:lnTo>
                  <a:lnTo>
                    <a:pt x="238" y="247"/>
                  </a:lnTo>
                  <a:lnTo>
                    <a:pt x="254" y="305"/>
                  </a:lnTo>
                  <a:lnTo>
                    <a:pt x="47" y="315"/>
                  </a:lnTo>
                  <a:lnTo>
                    <a:pt x="46" y="280"/>
                  </a:lnTo>
                  <a:lnTo>
                    <a:pt x="6" y="272"/>
                  </a:lnTo>
                  <a:lnTo>
                    <a:pt x="6" y="86"/>
                  </a:lnTo>
                  <a:lnTo>
                    <a:pt x="0" y="3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47" name="Freeform 177"/>
            <p:cNvSpPr>
              <a:spLocks/>
            </p:cNvSpPr>
            <p:nvPr/>
          </p:nvSpPr>
          <p:spPr bwMode="auto">
            <a:xfrm>
              <a:off x="5233513" y="2879809"/>
              <a:ext cx="807253" cy="558898"/>
            </a:xfrm>
            <a:custGeom>
              <a:avLst/>
              <a:gdLst>
                <a:gd name="T0" fmla="*/ 7 w 406"/>
                <a:gd name="T1" fmla="*/ 14 h 262"/>
                <a:gd name="T2" fmla="*/ 0 w 406"/>
                <a:gd name="T3" fmla="*/ 58 h 262"/>
                <a:gd name="T4" fmla="*/ 9 w 406"/>
                <a:gd name="T5" fmla="*/ 107 h 262"/>
                <a:gd name="T6" fmla="*/ 47 w 406"/>
                <a:gd name="T7" fmla="*/ 208 h 262"/>
                <a:gd name="T8" fmla="*/ 68 w 406"/>
                <a:gd name="T9" fmla="*/ 262 h 262"/>
                <a:gd name="T10" fmla="*/ 305 w 406"/>
                <a:gd name="T11" fmla="*/ 249 h 262"/>
                <a:gd name="T12" fmla="*/ 345 w 406"/>
                <a:gd name="T13" fmla="*/ 262 h 262"/>
                <a:gd name="T14" fmla="*/ 369 w 406"/>
                <a:gd name="T15" fmla="*/ 210 h 262"/>
                <a:gd name="T16" fmla="*/ 359 w 406"/>
                <a:gd name="T17" fmla="*/ 173 h 262"/>
                <a:gd name="T18" fmla="*/ 400 w 406"/>
                <a:gd name="T19" fmla="*/ 166 h 262"/>
                <a:gd name="T20" fmla="*/ 406 w 406"/>
                <a:gd name="T21" fmla="*/ 108 h 262"/>
                <a:gd name="T22" fmla="*/ 381 w 406"/>
                <a:gd name="T23" fmla="*/ 82 h 262"/>
                <a:gd name="T24" fmla="*/ 339 w 406"/>
                <a:gd name="T25" fmla="*/ 58 h 262"/>
                <a:gd name="T26" fmla="*/ 349 w 406"/>
                <a:gd name="T27" fmla="*/ 24 h 262"/>
                <a:gd name="T28" fmla="*/ 331 w 406"/>
                <a:gd name="T29" fmla="*/ 0 h 262"/>
                <a:gd name="T30" fmla="*/ 242 w 406"/>
                <a:gd name="T31" fmla="*/ 3 h 262"/>
                <a:gd name="T32" fmla="*/ 152 w 406"/>
                <a:gd name="T33" fmla="*/ 7 h 262"/>
                <a:gd name="T34" fmla="*/ 7 w 406"/>
                <a:gd name="T35" fmla="*/ 1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6" h="262">
                  <a:moveTo>
                    <a:pt x="7" y="14"/>
                  </a:moveTo>
                  <a:lnTo>
                    <a:pt x="0" y="58"/>
                  </a:lnTo>
                  <a:lnTo>
                    <a:pt x="9" y="107"/>
                  </a:lnTo>
                  <a:lnTo>
                    <a:pt x="47" y="208"/>
                  </a:lnTo>
                  <a:lnTo>
                    <a:pt x="68" y="262"/>
                  </a:lnTo>
                  <a:lnTo>
                    <a:pt x="305" y="249"/>
                  </a:lnTo>
                  <a:lnTo>
                    <a:pt x="345" y="262"/>
                  </a:lnTo>
                  <a:lnTo>
                    <a:pt x="369" y="210"/>
                  </a:lnTo>
                  <a:lnTo>
                    <a:pt x="359" y="173"/>
                  </a:lnTo>
                  <a:lnTo>
                    <a:pt x="400" y="166"/>
                  </a:lnTo>
                  <a:lnTo>
                    <a:pt x="406" y="108"/>
                  </a:lnTo>
                  <a:lnTo>
                    <a:pt x="381" y="82"/>
                  </a:lnTo>
                  <a:lnTo>
                    <a:pt x="339" y="58"/>
                  </a:lnTo>
                  <a:lnTo>
                    <a:pt x="349" y="24"/>
                  </a:lnTo>
                  <a:lnTo>
                    <a:pt x="331" y="0"/>
                  </a:lnTo>
                  <a:lnTo>
                    <a:pt x="242" y="3"/>
                  </a:lnTo>
                  <a:lnTo>
                    <a:pt x="152" y="7"/>
                  </a:lnTo>
                  <a:lnTo>
                    <a:pt x="7" y="14"/>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48" name="Freeform 189"/>
            <p:cNvSpPr>
              <a:spLocks/>
            </p:cNvSpPr>
            <p:nvPr/>
          </p:nvSpPr>
          <p:spPr bwMode="auto">
            <a:xfrm>
              <a:off x="5366730" y="3408843"/>
              <a:ext cx="920587" cy="817015"/>
            </a:xfrm>
            <a:custGeom>
              <a:avLst/>
              <a:gdLst>
                <a:gd name="T0" fmla="*/ 0 w 463"/>
                <a:gd name="T1" fmla="*/ 14 h 383"/>
                <a:gd name="T2" fmla="*/ 202 w 463"/>
                <a:gd name="T3" fmla="*/ 0 h 383"/>
                <a:gd name="T4" fmla="*/ 245 w 463"/>
                <a:gd name="T5" fmla="*/ 0 h 383"/>
                <a:gd name="T6" fmla="*/ 277 w 463"/>
                <a:gd name="T7" fmla="*/ 12 h 383"/>
                <a:gd name="T8" fmla="*/ 261 w 463"/>
                <a:gd name="T9" fmla="*/ 46 h 383"/>
                <a:gd name="T10" fmla="*/ 320 w 463"/>
                <a:gd name="T11" fmla="*/ 99 h 383"/>
                <a:gd name="T12" fmla="*/ 339 w 463"/>
                <a:gd name="T13" fmla="*/ 145 h 383"/>
                <a:gd name="T14" fmla="*/ 374 w 463"/>
                <a:gd name="T15" fmla="*/ 133 h 383"/>
                <a:gd name="T16" fmla="*/ 372 w 463"/>
                <a:gd name="T17" fmla="*/ 199 h 383"/>
                <a:gd name="T18" fmla="*/ 407 w 463"/>
                <a:gd name="T19" fmla="*/ 218 h 383"/>
                <a:gd name="T20" fmla="*/ 424 w 463"/>
                <a:gd name="T21" fmla="*/ 275 h 383"/>
                <a:gd name="T22" fmla="*/ 450 w 463"/>
                <a:gd name="T23" fmla="*/ 279 h 383"/>
                <a:gd name="T24" fmla="*/ 463 w 463"/>
                <a:gd name="T25" fmla="*/ 302 h 383"/>
                <a:gd name="T26" fmla="*/ 432 w 463"/>
                <a:gd name="T27" fmla="*/ 335 h 383"/>
                <a:gd name="T28" fmla="*/ 421 w 463"/>
                <a:gd name="T29" fmla="*/ 373 h 383"/>
                <a:gd name="T30" fmla="*/ 378 w 463"/>
                <a:gd name="T31" fmla="*/ 383 h 383"/>
                <a:gd name="T32" fmla="*/ 388 w 463"/>
                <a:gd name="T33" fmla="*/ 341 h 383"/>
                <a:gd name="T34" fmla="*/ 215 w 463"/>
                <a:gd name="T35" fmla="*/ 356 h 383"/>
                <a:gd name="T36" fmla="*/ 91 w 463"/>
                <a:gd name="T37" fmla="*/ 372 h 383"/>
                <a:gd name="T38" fmla="*/ 82 w 463"/>
                <a:gd name="T39" fmla="*/ 331 h 383"/>
                <a:gd name="T40" fmla="*/ 74 w 463"/>
                <a:gd name="T41" fmla="*/ 209 h 383"/>
                <a:gd name="T42" fmla="*/ 73 w 463"/>
                <a:gd name="T43" fmla="*/ 143 h 383"/>
                <a:gd name="T44" fmla="*/ 30 w 463"/>
                <a:gd name="T45" fmla="*/ 112 h 383"/>
                <a:gd name="T46" fmla="*/ 46 w 463"/>
                <a:gd name="T47" fmla="*/ 85 h 383"/>
                <a:gd name="T48" fmla="*/ 26 w 463"/>
                <a:gd name="T49" fmla="*/ 69 h 383"/>
                <a:gd name="T50" fmla="*/ 0 w 463"/>
                <a:gd name="T51" fmla="*/ 14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3" h="383">
                  <a:moveTo>
                    <a:pt x="0" y="14"/>
                  </a:moveTo>
                  <a:lnTo>
                    <a:pt x="202" y="0"/>
                  </a:lnTo>
                  <a:lnTo>
                    <a:pt x="245" y="0"/>
                  </a:lnTo>
                  <a:lnTo>
                    <a:pt x="277" y="12"/>
                  </a:lnTo>
                  <a:lnTo>
                    <a:pt x="261" y="46"/>
                  </a:lnTo>
                  <a:lnTo>
                    <a:pt x="320" y="99"/>
                  </a:lnTo>
                  <a:lnTo>
                    <a:pt x="339" y="145"/>
                  </a:lnTo>
                  <a:lnTo>
                    <a:pt x="374" y="133"/>
                  </a:lnTo>
                  <a:lnTo>
                    <a:pt x="372" y="199"/>
                  </a:lnTo>
                  <a:lnTo>
                    <a:pt x="407" y="218"/>
                  </a:lnTo>
                  <a:lnTo>
                    <a:pt x="424" y="275"/>
                  </a:lnTo>
                  <a:lnTo>
                    <a:pt x="450" y="279"/>
                  </a:lnTo>
                  <a:lnTo>
                    <a:pt x="463" y="302"/>
                  </a:lnTo>
                  <a:lnTo>
                    <a:pt x="432" y="335"/>
                  </a:lnTo>
                  <a:lnTo>
                    <a:pt x="421" y="373"/>
                  </a:lnTo>
                  <a:lnTo>
                    <a:pt x="378" y="383"/>
                  </a:lnTo>
                  <a:lnTo>
                    <a:pt x="388" y="341"/>
                  </a:lnTo>
                  <a:lnTo>
                    <a:pt x="215" y="356"/>
                  </a:lnTo>
                  <a:lnTo>
                    <a:pt x="91" y="372"/>
                  </a:lnTo>
                  <a:lnTo>
                    <a:pt x="82" y="331"/>
                  </a:lnTo>
                  <a:lnTo>
                    <a:pt x="74" y="209"/>
                  </a:lnTo>
                  <a:lnTo>
                    <a:pt x="73" y="143"/>
                  </a:lnTo>
                  <a:lnTo>
                    <a:pt x="30" y="112"/>
                  </a:lnTo>
                  <a:lnTo>
                    <a:pt x="46" y="85"/>
                  </a:lnTo>
                  <a:lnTo>
                    <a:pt x="26" y="69"/>
                  </a:lnTo>
                  <a:lnTo>
                    <a:pt x="0" y="14"/>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49" name="Freeform 195"/>
            <p:cNvSpPr>
              <a:spLocks/>
            </p:cNvSpPr>
            <p:nvPr/>
          </p:nvSpPr>
          <p:spPr bwMode="auto">
            <a:xfrm>
              <a:off x="6812228" y="4277055"/>
              <a:ext cx="749592" cy="836213"/>
            </a:xfrm>
            <a:custGeom>
              <a:avLst/>
              <a:gdLst>
                <a:gd name="T0" fmla="*/ 0 w 377"/>
                <a:gd name="T1" fmla="*/ 24 h 392"/>
                <a:gd name="T2" fmla="*/ 4 w 377"/>
                <a:gd name="T3" fmla="*/ 24 h 392"/>
                <a:gd name="T4" fmla="*/ 91 w 377"/>
                <a:gd name="T5" fmla="*/ 8 h 392"/>
                <a:gd name="T6" fmla="*/ 170 w 377"/>
                <a:gd name="T7" fmla="*/ 0 h 392"/>
                <a:gd name="T8" fmla="*/ 158 w 377"/>
                <a:gd name="T9" fmla="*/ 21 h 392"/>
                <a:gd name="T10" fmla="*/ 182 w 377"/>
                <a:gd name="T11" fmla="*/ 21 h 392"/>
                <a:gd name="T12" fmla="*/ 316 w 377"/>
                <a:gd name="T13" fmla="*/ 142 h 392"/>
                <a:gd name="T14" fmla="*/ 369 w 377"/>
                <a:gd name="T15" fmla="*/ 220 h 392"/>
                <a:gd name="T16" fmla="*/ 377 w 377"/>
                <a:gd name="T17" fmla="*/ 273 h 392"/>
                <a:gd name="T18" fmla="*/ 359 w 377"/>
                <a:gd name="T19" fmla="*/ 286 h 392"/>
                <a:gd name="T20" fmla="*/ 369 w 377"/>
                <a:gd name="T21" fmla="*/ 340 h 392"/>
                <a:gd name="T22" fmla="*/ 331 w 377"/>
                <a:gd name="T23" fmla="*/ 342 h 392"/>
                <a:gd name="T24" fmla="*/ 331 w 377"/>
                <a:gd name="T25" fmla="*/ 386 h 392"/>
                <a:gd name="T26" fmla="*/ 302 w 377"/>
                <a:gd name="T27" fmla="*/ 363 h 392"/>
                <a:gd name="T28" fmla="*/ 107 w 377"/>
                <a:gd name="T29" fmla="*/ 392 h 392"/>
                <a:gd name="T30" fmla="*/ 64 w 377"/>
                <a:gd name="T31" fmla="*/ 309 h 392"/>
                <a:gd name="T32" fmla="*/ 96 w 377"/>
                <a:gd name="T33" fmla="*/ 251 h 392"/>
                <a:gd name="T34" fmla="*/ 53 w 377"/>
                <a:gd name="T35" fmla="*/ 221 h 392"/>
                <a:gd name="T36" fmla="*/ 0 w 377"/>
                <a:gd name="T37" fmla="*/ 2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7" h="392">
                  <a:moveTo>
                    <a:pt x="0" y="24"/>
                  </a:moveTo>
                  <a:lnTo>
                    <a:pt x="4" y="24"/>
                  </a:lnTo>
                  <a:lnTo>
                    <a:pt x="91" y="8"/>
                  </a:lnTo>
                  <a:lnTo>
                    <a:pt x="170" y="0"/>
                  </a:lnTo>
                  <a:lnTo>
                    <a:pt x="158" y="21"/>
                  </a:lnTo>
                  <a:lnTo>
                    <a:pt x="182" y="21"/>
                  </a:lnTo>
                  <a:lnTo>
                    <a:pt x="316" y="142"/>
                  </a:lnTo>
                  <a:lnTo>
                    <a:pt x="369" y="220"/>
                  </a:lnTo>
                  <a:lnTo>
                    <a:pt x="377" y="273"/>
                  </a:lnTo>
                  <a:lnTo>
                    <a:pt x="359" y="286"/>
                  </a:lnTo>
                  <a:lnTo>
                    <a:pt x="369" y="340"/>
                  </a:lnTo>
                  <a:lnTo>
                    <a:pt x="331" y="342"/>
                  </a:lnTo>
                  <a:lnTo>
                    <a:pt x="331" y="386"/>
                  </a:lnTo>
                  <a:lnTo>
                    <a:pt x="302" y="363"/>
                  </a:lnTo>
                  <a:lnTo>
                    <a:pt x="107" y="392"/>
                  </a:lnTo>
                  <a:lnTo>
                    <a:pt x="64" y="309"/>
                  </a:lnTo>
                  <a:lnTo>
                    <a:pt x="96" y="251"/>
                  </a:lnTo>
                  <a:lnTo>
                    <a:pt x="53" y="221"/>
                  </a:lnTo>
                  <a:lnTo>
                    <a:pt x="0" y="24"/>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50" name="Freeform 197"/>
            <p:cNvSpPr>
              <a:spLocks/>
            </p:cNvSpPr>
            <p:nvPr/>
          </p:nvSpPr>
          <p:spPr bwMode="auto">
            <a:xfrm>
              <a:off x="7136323" y="4166129"/>
              <a:ext cx="683978" cy="580229"/>
            </a:xfrm>
            <a:custGeom>
              <a:avLst/>
              <a:gdLst>
                <a:gd name="T0" fmla="*/ 13 w 344"/>
                <a:gd name="T1" fmla="*/ 48 h 272"/>
                <a:gd name="T2" fmla="*/ 40 w 344"/>
                <a:gd name="T3" fmla="*/ 22 h 272"/>
                <a:gd name="T4" fmla="*/ 143 w 344"/>
                <a:gd name="T5" fmla="*/ 0 h 272"/>
                <a:gd name="T6" fmla="*/ 174 w 344"/>
                <a:gd name="T7" fmla="*/ 15 h 272"/>
                <a:gd name="T8" fmla="*/ 241 w 344"/>
                <a:gd name="T9" fmla="*/ 3 h 272"/>
                <a:gd name="T10" fmla="*/ 295 w 344"/>
                <a:gd name="T11" fmla="*/ 42 h 272"/>
                <a:gd name="T12" fmla="*/ 344 w 344"/>
                <a:gd name="T13" fmla="*/ 73 h 272"/>
                <a:gd name="T14" fmla="*/ 316 w 344"/>
                <a:gd name="T15" fmla="*/ 154 h 272"/>
                <a:gd name="T16" fmla="*/ 275 w 344"/>
                <a:gd name="T17" fmla="*/ 195 h 272"/>
                <a:gd name="T18" fmla="*/ 229 w 344"/>
                <a:gd name="T19" fmla="*/ 208 h 272"/>
                <a:gd name="T20" fmla="*/ 239 w 344"/>
                <a:gd name="T21" fmla="*/ 241 h 272"/>
                <a:gd name="T22" fmla="*/ 210 w 344"/>
                <a:gd name="T23" fmla="*/ 272 h 272"/>
                <a:gd name="T24" fmla="*/ 157 w 344"/>
                <a:gd name="T25" fmla="*/ 195 h 272"/>
                <a:gd name="T26" fmla="*/ 22 w 344"/>
                <a:gd name="T27" fmla="*/ 73 h 272"/>
                <a:gd name="T28" fmla="*/ 0 w 344"/>
                <a:gd name="T29" fmla="*/ 73 h 272"/>
                <a:gd name="T30" fmla="*/ 13 w 344"/>
                <a:gd name="T31" fmla="*/ 4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4" h="272">
                  <a:moveTo>
                    <a:pt x="13" y="48"/>
                  </a:moveTo>
                  <a:lnTo>
                    <a:pt x="40" y="22"/>
                  </a:lnTo>
                  <a:lnTo>
                    <a:pt x="143" y="0"/>
                  </a:lnTo>
                  <a:lnTo>
                    <a:pt x="174" y="15"/>
                  </a:lnTo>
                  <a:lnTo>
                    <a:pt x="241" y="3"/>
                  </a:lnTo>
                  <a:lnTo>
                    <a:pt x="295" y="42"/>
                  </a:lnTo>
                  <a:lnTo>
                    <a:pt x="344" y="73"/>
                  </a:lnTo>
                  <a:lnTo>
                    <a:pt x="316" y="154"/>
                  </a:lnTo>
                  <a:lnTo>
                    <a:pt x="275" y="195"/>
                  </a:lnTo>
                  <a:lnTo>
                    <a:pt x="229" y="208"/>
                  </a:lnTo>
                  <a:lnTo>
                    <a:pt x="239" y="241"/>
                  </a:lnTo>
                  <a:lnTo>
                    <a:pt x="210" y="272"/>
                  </a:lnTo>
                  <a:lnTo>
                    <a:pt x="157" y="195"/>
                  </a:lnTo>
                  <a:lnTo>
                    <a:pt x="22" y="73"/>
                  </a:lnTo>
                  <a:lnTo>
                    <a:pt x="0" y="73"/>
                  </a:lnTo>
                  <a:lnTo>
                    <a:pt x="13" y="48"/>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51" name="Freeform 250"/>
            <p:cNvSpPr>
              <a:spLocks/>
            </p:cNvSpPr>
            <p:nvPr/>
          </p:nvSpPr>
          <p:spPr bwMode="auto">
            <a:xfrm>
              <a:off x="5641116" y="4778356"/>
              <a:ext cx="817195" cy="701823"/>
            </a:xfrm>
            <a:custGeom>
              <a:avLst/>
              <a:gdLst>
                <a:gd name="T0" fmla="*/ 0 w 411"/>
                <a:gd name="T1" fmla="*/ 8 h 329"/>
                <a:gd name="T2" fmla="*/ 207 w 411"/>
                <a:gd name="T3" fmla="*/ 0 h 329"/>
                <a:gd name="T4" fmla="*/ 244 w 411"/>
                <a:gd name="T5" fmla="*/ 68 h 329"/>
                <a:gd name="T6" fmla="*/ 212 w 411"/>
                <a:gd name="T7" fmla="*/ 147 h 329"/>
                <a:gd name="T8" fmla="*/ 202 w 411"/>
                <a:gd name="T9" fmla="*/ 183 h 329"/>
                <a:gd name="T10" fmla="*/ 340 w 411"/>
                <a:gd name="T11" fmla="*/ 168 h 329"/>
                <a:gd name="T12" fmla="*/ 350 w 411"/>
                <a:gd name="T13" fmla="*/ 221 h 329"/>
                <a:gd name="T14" fmla="*/ 307 w 411"/>
                <a:gd name="T15" fmla="*/ 216 h 329"/>
                <a:gd name="T16" fmla="*/ 288 w 411"/>
                <a:gd name="T17" fmla="*/ 239 h 329"/>
                <a:gd name="T18" fmla="*/ 311 w 411"/>
                <a:gd name="T19" fmla="*/ 254 h 329"/>
                <a:gd name="T20" fmla="*/ 349 w 411"/>
                <a:gd name="T21" fmla="*/ 236 h 329"/>
                <a:gd name="T22" fmla="*/ 350 w 411"/>
                <a:gd name="T23" fmla="*/ 261 h 329"/>
                <a:gd name="T24" fmla="*/ 370 w 411"/>
                <a:gd name="T25" fmla="*/ 240 h 329"/>
                <a:gd name="T26" fmla="*/ 384 w 411"/>
                <a:gd name="T27" fmla="*/ 240 h 329"/>
                <a:gd name="T28" fmla="*/ 367 w 411"/>
                <a:gd name="T29" fmla="*/ 283 h 329"/>
                <a:gd name="T30" fmla="*/ 400 w 411"/>
                <a:gd name="T31" fmla="*/ 292 h 329"/>
                <a:gd name="T32" fmla="*/ 411 w 411"/>
                <a:gd name="T33" fmla="*/ 315 h 329"/>
                <a:gd name="T34" fmla="*/ 396 w 411"/>
                <a:gd name="T35" fmla="*/ 322 h 329"/>
                <a:gd name="T36" fmla="*/ 374 w 411"/>
                <a:gd name="T37" fmla="*/ 307 h 329"/>
                <a:gd name="T38" fmla="*/ 337 w 411"/>
                <a:gd name="T39" fmla="*/ 296 h 329"/>
                <a:gd name="T40" fmla="*/ 345 w 411"/>
                <a:gd name="T41" fmla="*/ 325 h 329"/>
                <a:gd name="T42" fmla="*/ 325 w 411"/>
                <a:gd name="T43" fmla="*/ 329 h 329"/>
                <a:gd name="T44" fmla="*/ 309 w 411"/>
                <a:gd name="T45" fmla="*/ 302 h 329"/>
                <a:gd name="T46" fmla="*/ 299 w 411"/>
                <a:gd name="T47" fmla="*/ 319 h 329"/>
                <a:gd name="T48" fmla="*/ 239 w 411"/>
                <a:gd name="T49" fmla="*/ 319 h 329"/>
                <a:gd name="T50" fmla="*/ 239 w 411"/>
                <a:gd name="T51" fmla="*/ 302 h 329"/>
                <a:gd name="T52" fmla="*/ 216 w 411"/>
                <a:gd name="T53" fmla="*/ 283 h 329"/>
                <a:gd name="T54" fmla="*/ 170 w 411"/>
                <a:gd name="T55" fmla="*/ 281 h 329"/>
                <a:gd name="T56" fmla="*/ 208 w 411"/>
                <a:gd name="T57" fmla="*/ 302 h 329"/>
                <a:gd name="T58" fmla="*/ 155 w 411"/>
                <a:gd name="T59" fmla="*/ 314 h 329"/>
                <a:gd name="T60" fmla="*/ 72 w 411"/>
                <a:gd name="T61" fmla="*/ 299 h 329"/>
                <a:gd name="T62" fmla="*/ 41 w 411"/>
                <a:gd name="T63" fmla="*/ 302 h 329"/>
                <a:gd name="T64" fmla="*/ 52 w 411"/>
                <a:gd name="T65" fmla="*/ 192 h 329"/>
                <a:gd name="T66" fmla="*/ 2 w 411"/>
                <a:gd name="T67" fmla="*/ 106 h 329"/>
                <a:gd name="T68" fmla="*/ 0 w 411"/>
                <a:gd name="T69" fmla="*/ 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1" h="329">
                  <a:moveTo>
                    <a:pt x="0" y="8"/>
                  </a:moveTo>
                  <a:lnTo>
                    <a:pt x="207" y="0"/>
                  </a:lnTo>
                  <a:lnTo>
                    <a:pt x="244" y="68"/>
                  </a:lnTo>
                  <a:lnTo>
                    <a:pt x="212" y="147"/>
                  </a:lnTo>
                  <a:lnTo>
                    <a:pt x="202" y="183"/>
                  </a:lnTo>
                  <a:lnTo>
                    <a:pt x="340" y="168"/>
                  </a:lnTo>
                  <a:lnTo>
                    <a:pt x="350" y="221"/>
                  </a:lnTo>
                  <a:lnTo>
                    <a:pt x="307" y="216"/>
                  </a:lnTo>
                  <a:lnTo>
                    <a:pt x="288" y="239"/>
                  </a:lnTo>
                  <a:lnTo>
                    <a:pt x="311" y="254"/>
                  </a:lnTo>
                  <a:lnTo>
                    <a:pt x="349" y="236"/>
                  </a:lnTo>
                  <a:lnTo>
                    <a:pt x="350" y="261"/>
                  </a:lnTo>
                  <a:lnTo>
                    <a:pt x="370" y="240"/>
                  </a:lnTo>
                  <a:lnTo>
                    <a:pt x="384" y="240"/>
                  </a:lnTo>
                  <a:lnTo>
                    <a:pt x="367" y="283"/>
                  </a:lnTo>
                  <a:lnTo>
                    <a:pt x="400" y="292"/>
                  </a:lnTo>
                  <a:lnTo>
                    <a:pt x="411" y="315"/>
                  </a:lnTo>
                  <a:lnTo>
                    <a:pt x="396" y="322"/>
                  </a:lnTo>
                  <a:lnTo>
                    <a:pt x="374" y="307"/>
                  </a:lnTo>
                  <a:lnTo>
                    <a:pt x="337" y="296"/>
                  </a:lnTo>
                  <a:lnTo>
                    <a:pt x="345" y="325"/>
                  </a:lnTo>
                  <a:lnTo>
                    <a:pt x="325" y="329"/>
                  </a:lnTo>
                  <a:lnTo>
                    <a:pt x="309" y="302"/>
                  </a:lnTo>
                  <a:lnTo>
                    <a:pt x="299" y="319"/>
                  </a:lnTo>
                  <a:lnTo>
                    <a:pt x="239" y="319"/>
                  </a:lnTo>
                  <a:lnTo>
                    <a:pt x="239" y="302"/>
                  </a:lnTo>
                  <a:lnTo>
                    <a:pt x="216" y="283"/>
                  </a:lnTo>
                  <a:lnTo>
                    <a:pt x="170" y="281"/>
                  </a:lnTo>
                  <a:lnTo>
                    <a:pt x="208" y="302"/>
                  </a:lnTo>
                  <a:lnTo>
                    <a:pt x="155" y="314"/>
                  </a:lnTo>
                  <a:lnTo>
                    <a:pt x="72" y="299"/>
                  </a:lnTo>
                  <a:lnTo>
                    <a:pt x="41" y="302"/>
                  </a:lnTo>
                  <a:lnTo>
                    <a:pt x="52" y="192"/>
                  </a:lnTo>
                  <a:lnTo>
                    <a:pt x="2" y="106"/>
                  </a:lnTo>
                  <a:lnTo>
                    <a:pt x="0" y="8"/>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52" name="Freeform 256"/>
            <p:cNvSpPr>
              <a:spLocks/>
            </p:cNvSpPr>
            <p:nvPr/>
          </p:nvSpPr>
          <p:spPr bwMode="auto">
            <a:xfrm>
              <a:off x="6136204" y="3950676"/>
              <a:ext cx="1169125" cy="447971"/>
            </a:xfrm>
            <a:custGeom>
              <a:avLst/>
              <a:gdLst>
                <a:gd name="T0" fmla="*/ 36 w 588"/>
                <a:gd name="T1" fmla="*/ 96 h 210"/>
                <a:gd name="T2" fmla="*/ 36 w 588"/>
                <a:gd name="T3" fmla="*/ 99 h 210"/>
                <a:gd name="T4" fmla="*/ 26 w 588"/>
                <a:gd name="T5" fmla="*/ 119 h 210"/>
                <a:gd name="T6" fmla="*/ 37 w 588"/>
                <a:gd name="T7" fmla="*/ 145 h 210"/>
                <a:gd name="T8" fmla="*/ 0 w 588"/>
                <a:gd name="T9" fmla="*/ 170 h 210"/>
                <a:gd name="T10" fmla="*/ 9 w 588"/>
                <a:gd name="T11" fmla="*/ 210 h 210"/>
                <a:gd name="T12" fmla="*/ 161 w 588"/>
                <a:gd name="T13" fmla="*/ 197 h 210"/>
                <a:gd name="T14" fmla="*/ 345 w 588"/>
                <a:gd name="T15" fmla="*/ 176 h 210"/>
                <a:gd name="T16" fmla="*/ 436 w 588"/>
                <a:gd name="T17" fmla="*/ 160 h 210"/>
                <a:gd name="T18" fmla="*/ 455 w 588"/>
                <a:gd name="T19" fmla="*/ 106 h 210"/>
                <a:gd name="T20" fmla="*/ 488 w 588"/>
                <a:gd name="T21" fmla="*/ 104 h 210"/>
                <a:gd name="T22" fmla="*/ 588 w 588"/>
                <a:gd name="T23" fmla="*/ 0 h 210"/>
                <a:gd name="T24" fmla="*/ 458 w 588"/>
                <a:gd name="T25" fmla="*/ 27 h 210"/>
                <a:gd name="T26" fmla="*/ 153 w 588"/>
                <a:gd name="T27" fmla="*/ 68 h 210"/>
                <a:gd name="T28" fmla="*/ 156 w 588"/>
                <a:gd name="T29" fmla="*/ 81 h 210"/>
                <a:gd name="T30" fmla="*/ 36 w 588"/>
                <a:gd name="T31" fmla="*/ 9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8" h="210">
                  <a:moveTo>
                    <a:pt x="36" y="96"/>
                  </a:moveTo>
                  <a:lnTo>
                    <a:pt x="36" y="99"/>
                  </a:lnTo>
                  <a:lnTo>
                    <a:pt x="26" y="119"/>
                  </a:lnTo>
                  <a:lnTo>
                    <a:pt x="37" y="145"/>
                  </a:lnTo>
                  <a:lnTo>
                    <a:pt x="0" y="170"/>
                  </a:lnTo>
                  <a:lnTo>
                    <a:pt x="9" y="210"/>
                  </a:lnTo>
                  <a:lnTo>
                    <a:pt x="161" y="197"/>
                  </a:lnTo>
                  <a:lnTo>
                    <a:pt x="345" y="176"/>
                  </a:lnTo>
                  <a:lnTo>
                    <a:pt x="436" y="160"/>
                  </a:lnTo>
                  <a:lnTo>
                    <a:pt x="455" y="106"/>
                  </a:lnTo>
                  <a:lnTo>
                    <a:pt x="488" y="104"/>
                  </a:lnTo>
                  <a:lnTo>
                    <a:pt x="588" y="0"/>
                  </a:lnTo>
                  <a:lnTo>
                    <a:pt x="458" y="27"/>
                  </a:lnTo>
                  <a:lnTo>
                    <a:pt x="153" y="68"/>
                  </a:lnTo>
                  <a:lnTo>
                    <a:pt x="156" y="81"/>
                  </a:lnTo>
                  <a:lnTo>
                    <a:pt x="36" y="96"/>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53" name="Freeform 258"/>
            <p:cNvSpPr>
              <a:spLocks/>
            </p:cNvSpPr>
            <p:nvPr/>
          </p:nvSpPr>
          <p:spPr bwMode="auto">
            <a:xfrm>
              <a:off x="6022871" y="4368782"/>
              <a:ext cx="473217" cy="898077"/>
            </a:xfrm>
            <a:custGeom>
              <a:avLst/>
              <a:gdLst>
                <a:gd name="T0" fmla="*/ 68 w 238"/>
                <a:gd name="T1" fmla="*/ 15 h 421"/>
                <a:gd name="T2" fmla="*/ 32 w 238"/>
                <a:gd name="T3" fmla="*/ 85 h 421"/>
                <a:gd name="T4" fmla="*/ 0 w 238"/>
                <a:gd name="T5" fmla="*/ 133 h 421"/>
                <a:gd name="T6" fmla="*/ 11 w 238"/>
                <a:gd name="T7" fmla="*/ 188 h 421"/>
                <a:gd name="T8" fmla="*/ 48 w 238"/>
                <a:gd name="T9" fmla="*/ 264 h 421"/>
                <a:gd name="T10" fmla="*/ 19 w 238"/>
                <a:gd name="T11" fmla="*/ 339 h 421"/>
                <a:gd name="T12" fmla="*/ 7 w 238"/>
                <a:gd name="T13" fmla="*/ 379 h 421"/>
                <a:gd name="T14" fmla="*/ 147 w 238"/>
                <a:gd name="T15" fmla="*/ 363 h 421"/>
                <a:gd name="T16" fmla="*/ 152 w 238"/>
                <a:gd name="T17" fmla="*/ 415 h 421"/>
                <a:gd name="T18" fmla="*/ 179 w 238"/>
                <a:gd name="T19" fmla="*/ 421 h 421"/>
                <a:gd name="T20" fmla="*/ 187 w 238"/>
                <a:gd name="T21" fmla="*/ 395 h 421"/>
                <a:gd name="T22" fmla="*/ 238 w 238"/>
                <a:gd name="T23" fmla="*/ 386 h 421"/>
                <a:gd name="T24" fmla="*/ 226 w 238"/>
                <a:gd name="T25" fmla="*/ 303 h 421"/>
                <a:gd name="T26" fmla="*/ 224 w 238"/>
                <a:gd name="T27" fmla="*/ 0 h 421"/>
                <a:gd name="T28" fmla="*/ 68 w 238"/>
                <a:gd name="T29" fmla="*/ 1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8" h="421">
                  <a:moveTo>
                    <a:pt x="68" y="15"/>
                  </a:moveTo>
                  <a:lnTo>
                    <a:pt x="32" y="85"/>
                  </a:lnTo>
                  <a:lnTo>
                    <a:pt x="0" y="133"/>
                  </a:lnTo>
                  <a:lnTo>
                    <a:pt x="11" y="188"/>
                  </a:lnTo>
                  <a:lnTo>
                    <a:pt x="48" y="264"/>
                  </a:lnTo>
                  <a:lnTo>
                    <a:pt x="19" y="339"/>
                  </a:lnTo>
                  <a:lnTo>
                    <a:pt x="7" y="379"/>
                  </a:lnTo>
                  <a:lnTo>
                    <a:pt x="147" y="363"/>
                  </a:lnTo>
                  <a:lnTo>
                    <a:pt x="152" y="415"/>
                  </a:lnTo>
                  <a:lnTo>
                    <a:pt x="179" y="421"/>
                  </a:lnTo>
                  <a:lnTo>
                    <a:pt x="187" y="395"/>
                  </a:lnTo>
                  <a:lnTo>
                    <a:pt x="238" y="386"/>
                  </a:lnTo>
                  <a:lnTo>
                    <a:pt x="226" y="303"/>
                  </a:lnTo>
                  <a:lnTo>
                    <a:pt x="224" y="0"/>
                  </a:lnTo>
                  <a:lnTo>
                    <a:pt x="68" y="15"/>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54" name="Freeform 260"/>
            <p:cNvSpPr>
              <a:spLocks/>
            </p:cNvSpPr>
            <p:nvPr/>
          </p:nvSpPr>
          <p:spPr bwMode="auto">
            <a:xfrm>
              <a:off x="6470239" y="4328252"/>
              <a:ext cx="540819" cy="898077"/>
            </a:xfrm>
            <a:custGeom>
              <a:avLst/>
              <a:gdLst>
                <a:gd name="T0" fmla="*/ 0 w 272"/>
                <a:gd name="T1" fmla="*/ 22 h 421"/>
                <a:gd name="T2" fmla="*/ 177 w 272"/>
                <a:gd name="T3" fmla="*/ 0 h 421"/>
                <a:gd name="T4" fmla="*/ 233 w 272"/>
                <a:gd name="T5" fmla="*/ 195 h 421"/>
                <a:gd name="T6" fmla="*/ 272 w 272"/>
                <a:gd name="T7" fmla="*/ 226 h 421"/>
                <a:gd name="T8" fmla="*/ 240 w 272"/>
                <a:gd name="T9" fmla="*/ 284 h 421"/>
                <a:gd name="T10" fmla="*/ 271 w 272"/>
                <a:gd name="T11" fmla="*/ 337 h 421"/>
                <a:gd name="T12" fmla="*/ 90 w 272"/>
                <a:gd name="T13" fmla="*/ 357 h 421"/>
                <a:gd name="T14" fmla="*/ 97 w 272"/>
                <a:gd name="T15" fmla="*/ 404 h 421"/>
                <a:gd name="T16" fmla="*/ 71 w 272"/>
                <a:gd name="T17" fmla="*/ 421 h 421"/>
                <a:gd name="T18" fmla="*/ 50 w 272"/>
                <a:gd name="T19" fmla="*/ 361 h 421"/>
                <a:gd name="T20" fmla="*/ 37 w 272"/>
                <a:gd name="T21" fmla="*/ 410 h 421"/>
                <a:gd name="T22" fmla="*/ 15 w 272"/>
                <a:gd name="T23" fmla="*/ 404 h 421"/>
                <a:gd name="T24" fmla="*/ 8 w 272"/>
                <a:gd name="T25" fmla="*/ 356 h 421"/>
                <a:gd name="T26" fmla="*/ 1 w 272"/>
                <a:gd name="T27" fmla="*/ 315 h 421"/>
                <a:gd name="T28" fmla="*/ 0 w 272"/>
                <a:gd name="T29" fmla="*/ 2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421">
                  <a:moveTo>
                    <a:pt x="0" y="22"/>
                  </a:moveTo>
                  <a:lnTo>
                    <a:pt x="177" y="0"/>
                  </a:lnTo>
                  <a:lnTo>
                    <a:pt x="233" y="195"/>
                  </a:lnTo>
                  <a:lnTo>
                    <a:pt x="272" y="226"/>
                  </a:lnTo>
                  <a:lnTo>
                    <a:pt x="240" y="284"/>
                  </a:lnTo>
                  <a:lnTo>
                    <a:pt x="271" y="337"/>
                  </a:lnTo>
                  <a:lnTo>
                    <a:pt x="90" y="357"/>
                  </a:lnTo>
                  <a:lnTo>
                    <a:pt x="97" y="404"/>
                  </a:lnTo>
                  <a:lnTo>
                    <a:pt x="71" y="421"/>
                  </a:lnTo>
                  <a:lnTo>
                    <a:pt x="50" y="361"/>
                  </a:lnTo>
                  <a:lnTo>
                    <a:pt x="37" y="410"/>
                  </a:lnTo>
                  <a:lnTo>
                    <a:pt x="15" y="404"/>
                  </a:lnTo>
                  <a:lnTo>
                    <a:pt x="8" y="356"/>
                  </a:lnTo>
                  <a:lnTo>
                    <a:pt x="1" y="315"/>
                  </a:lnTo>
                  <a:lnTo>
                    <a:pt x="0" y="22"/>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55" name="Freeform 264"/>
            <p:cNvSpPr>
              <a:spLocks/>
            </p:cNvSpPr>
            <p:nvPr/>
          </p:nvSpPr>
          <p:spPr bwMode="auto">
            <a:xfrm>
              <a:off x="6651176" y="5002343"/>
              <a:ext cx="1272516" cy="927942"/>
            </a:xfrm>
            <a:custGeom>
              <a:avLst/>
              <a:gdLst>
                <a:gd name="T0" fmla="*/ 0 w 640"/>
                <a:gd name="T1" fmla="*/ 42 h 435"/>
                <a:gd name="T2" fmla="*/ 175 w 640"/>
                <a:gd name="T3" fmla="*/ 24 h 435"/>
                <a:gd name="T4" fmla="*/ 194 w 640"/>
                <a:gd name="T5" fmla="*/ 52 h 435"/>
                <a:gd name="T6" fmla="*/ 383 w 640"/>
                <a:gd name="T7" fmla="*/ 24 h 435"/>
                <a:gd name="T8" fmla="*/ 415 w 640"/>
                <a:gd name="T9" fmla="*/ 47 h 435"/>
                <a:gd name="T10" fmla="*/ 415 w 640"/>
                <a:gd name="T11" fmla="*/ 4 h 435"/>
                <a:gd name="T12" fmla="*/ 413 w 640"/>
                <a:gd name="T13" fmla="*/ 0 h 435"/>
                <a:gd name="T14" fmla="*/ 451 w 640"/>
                <a:gd name="T15" fmla="*/ 3 h 435"/>
                <a:gd name="T16" fmla="*/ 490 w 640"/>
                <a:gd name="T17" fmla="*/ 68 h 435"/>
                <a:gd name="T18" fmla="*/ 555 w 640"/>
                <a:gd name="T19" fmla="*/ 160 h 435"/>
                <a:gd name="T20" fmla="*/ 585 w 640"/>
                <a:gd name="T21" fmla="*/ 239 h 435"/>
                <a:gd name="T22" fmla="*/ 633 w 640"/>
                <a:gd name="T23" fmla="*/ 294 h 435"/>
                <a:gd name="T24" fmla="*/ 640 w 640"/>
                <a:gd name="T25" fmla="*/ 374 h 435"/>
                <a:gd name="T26" fmla="*/ 625 w 640"/>
                <a:gd name="T27" fmla="*/ 422 h 435"/>
                <a:gd name="T28" fmla="*/ 558 w 640"/>
                <a:gd name="T29" fmla="*/ 435 h 435"/>
                <a:gd name="T30" fmla="*/ 547 w 640"/>
                <a:gd name="T31" fmla="*/ 415 h 435"/>
                <a:gd name="T32" fmla="*/ 500 w 640"/>
                <a:gd name="T33" fmla="*/ 386 h 435"/>
                <a:gd name="T34" fmla="*/ 484 w 640"/>
                <a:gd name="T35" fmla="*/ 355 h 435"/>
                <a:gd name="T36" fmla="*/ 471 w 640"/>
                <a:gd name="T37" fmla="*/ 344 h 435"/>
                <a:gd name="T38" fmla="*/ 465 w 640"/>
                <a:gd name="T39" fmla="*/ 316 h 435"/>
                <a:gd name="T40" fmla="*/ 453 w 640"/>
                <a:gd name="T41" fmla="*/ 325 h 435"/>
                <a:gd name="T42" fmla="*/ 415 w 640"/>
                <a:gd name="T43" fmla="*/ 288 h 435"/>
                <a:gd name="T44" fmla="*/ 425 w 640"/>
                <a:gd name="T45" fmla="*/ 254 h 435"/>
                <a:gd name="T46" fmla="*/ 415 w 640"/>
                <a:gd name="T47" fmla="*/ 235 h 435"/>
                <a:gd name="T48" fmla="*/ 405 w 640"/>
                <a:gd name="T49" fmla="*/ 241 h 435"/>
                <a:gd name="T50" fmla="*/ 406 w 640"/>
                <a:gd name="T51" fmla="*/ 261 h 435"/>
                <a:gd name="T52" fmla="*/ 393 w 640"/>
                <a:gd name="T53" fmla="*/ 235 h 435"/>
                <a:gd name="T54" fmla="*/ 394 w 640"/>
                <a:gd name="T55" fmla="*/ 174 h 435"/>
                <a:gd name="T56" fmla="*/ 371 w 640"/>
                <a:gd name="T57" fmla="*/ 138 h 435"/>
                <a:gd name="T58" fmla="*/ 311 w 640"/>
                <a:gd name="T59" fmla="*/ 107 h 435"/>
                <a:gd name="T60" fmla="*/ 281 w 640"/>
                <a:gd name="T61" fmla="*/ 73 h 435"/>
                <a:gd name="T62" fmla="*/ 247 w 640"/>
                <a:gd name="T63" fmla="*/ 70 h 435"/>
                <a:gd name="T64" fmla="*/ 233 w 640"/>
                <a:gd name="T65" fmla="*/ 91 h 435"/>
                <a:gd name="T66" fmla="*/ 184 w 640"/>
                <a:gd name="T67" fmla="*/ 106 h 435"/>
                <a:gd name="T68" fmla="*/ 154 w 640"/>
                <a:gd name="T69" fmla="*/ 91 h 435"/>
                <a:gd name="T70" fmla="*/ 139 w 640"/>
                <a:gd name="T71" fmla="*/ 68 h 435"/>
                <a:gd name="T72" fmla="*/ 46 w 640"/>
                <a:gd name="T73" fmla="*/ 89 h 435"/>
                <a:gd name="T74" fmla="*/ 26 w 640"/>
                <a:gd name="T75" fmla="*/ 72 h 435"/>
                <a:gd name="T76" fmla="*/ 5 w 640"/>
                <a:gd name="T77" fmla="*/ 90 h 435"/>
                <a:gd name="T78" fmla="*/ 0 w 640"/>
                <a:gd name="T79" fmla="*/ 4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0" h="435">
                  <a:moveTo>
                    <a:pt x="0" y="42"/>
                  </a:moveTo>
                  <a:lnTo>
                    <a:pt x="175" y="24"/>
                  </a:lnTo>
                  <a:lnTo>
                    <a:pt x="194" y="52"/>
                  </a:lnTo>
                  <a:lnTo>
                    <a:pt x="383" y="24"/>
                  </a:lnTo>
                  <a:lnTo>
                    <a:pt x="415" y="47"/>
                  </a:lnTo>
                  <a:lnTo>
                    <a:pt x="415" y="4"/>
                  </a:lnTo>
                  <a:lnTo>
                    <a:pt x="413" y="0"/>
                  </a:lnTo>
                  <a:lnTo>
                    <a:pt x="451" y="3"/>
                  </a:lnTo>
                  <a:lnTo>
                    <a:pt x="490" y="68"/>
                  </a:lnTo>
                  <a:lnTo>
                    <a:pt x="555" y="160"/>
                  </a:lnTo>
                  <a:lnTo>
                    <a:pt x="585" y="239"/>
                  </a:lnTo>
                  <a:lnTo>
                    <a:pt x="633" y="294"/>
                  </a:lnTo>
                  <a:lnTo>
                    <a:pt x="640" y="374"/>
                  </a:lnTo>
                  <a:lnTo>
                    <a:pt x="625" y="422"/>
                  </a:lnTo>
                  <a:lnTo>
                    <a:pt x="558" y="435"/>
                  </a:lnTo>
                  <a:lnTo>
                    <a:pt x="547" y="415"/>
                  </a:lnTo>
                  <a:lnTo>
                    <a:pt x="500" y="386"/>
                  </a:lnTo>
                  <a:lnTo>
                    <a:pt x="484" y="355"/>
                  </a:lnTo>
                  <a:lnTo>
                    <a:pt x="471" y="344"/>
                  </a:lnTo>
                  <a:lnTo>
                    <a:pt x="465" y="316"/>
                  </a:lnTo>
                  <a:lnTo>
                    <a:pt x="453" y="325"/>
                  </a:lnTo>
                  <a:lnTo>
                    <a:pt x="415" y="288"/>
                  </a:lnTo>
                  <a:lnTo>
                    <a:pt x="425" y="254"/>
                  </a:lnTo>
                  <a:lnTo>
                    <a:pt x="415" y="235"/>
                  </a:lnTo>
                  <a:lnTo>
                    <a:pt x="405" y="241"/>
                  </a:lnTo>
                  <a:lnTo>
                    <a:pt x="406" y="261"/>
                  </a:lnTo>
                  <a:lnTo>
                    <a:pt x="393" y="235"/>
                  </a:lnTo>
                  <a:lnTo>
                    <a:pt x="394" y="174"/>
                  </a:lnTo>
                  <a:lnTo>
                    <a:pt x="371" y="138"/>
                  </a:lnTo>
                  <a:lnTo>
                    <a:pt x="311" y="107"/>
                  </a:lnTo>
                  <a:lnTo>
                    <a:pt x="281" y="73"/>
                  </a:lnTo>
                  <a:lnTo>
                    <a:pt x="247" y="70"/>
                  </a:lnTo>
                  <a:lnTo>
                    <a:pt x="233" y="91"/>
                  </a:lnTo>
                  <a:lnTo>
                    <a:pt x="184" y="106"/>
                  </a:lnTo>
                  <a:lnTo>
                    <a:pt x="154" y="91"/>
                  </a:lnTo>
                  <a:lnTo>
                    <a:pt x="139" y="68"/>
                  </a:lnTo>
                  <a:lnTo>
                    <a:pt x="46" y="89"/>
                  </a:lnTo>
                  <a:lnTo>
                    <a:pt x="26" y="72"/>
                  </a:lnTo>
                  <a:lnTo>
                    <a:pt x="5" y="90"/>
                  </a:lnTo>
                  <a:lnTo>
                    <a:pt x="0" y="42"/>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56" name="Freeform 181"/>
            <p:cNvSpPr>
              <a:spLocks/>
            </p:cNvSpPr>
            <p:nvPr/>
          </p:nvSpPr>
          <p:spPr bwMode="auto">
            <a:xfrm>
              <a:off x="5947315" y="2071328"/>
              <a:ext cx="739650" cy="345578"/>
            </a:xfrm>
            <a:custGeom>
              <a:avLst/>
              <a:gdLst>
                <a:gd name="T0" fmla="*/ 0 w 372"/>
                <a:gd name="T1" fmla="*/ 90 h 162"/>
                <a:gd name="T2" fmla="*/ 84 w 372"/>
                <a:gd name="T3" fmla="*/ 0 h 162"/>
                <a:gd name="T4" fmla="*/ 69 w 372"/>
                <a:gd name="T5" fmla="*/ 37 h 162"/>
                <a:gd name="T6" fmla="*/ 79 w 372"/>
                <a:gd name="T7" fmla="*/ 48 h 162"/>
                <a:gd name="T8" fmla="*/ 107 w 372"/>
                <a:gd name="T9" fmla="*/ 34 h 162"/>
                <a:gd name="T10" fmla="*/ 164 w 372"/>
                <a:gd name="T11" fmla="*/ 56 h 162"/>
                <a:gd name="T12" fmla="*/ 189 w 372"/>
                <a:gd name="T13" fmla="*/ 37 h 162"/>
                <a:gd name="T14" fmla="*/ 264 w 372"/>
                <a:gd name="T15" fmla="*/ 26 h 162"/>
                <a:gd name="T16" fmla="*/ 279 w 372"/>
                <a:gd name="T17" fmla="*/ 49 h 162"/>
                <a:gd name="T18" fmla="*/ 310 w 372"/>
                <a:gd name="T19" fmla="*/ 44 h 162"/>
                <a:gd name="T20" fmla="*/ 368 w 372"/>
                <a:gd name="T21" fmla="*/ 68 h 162"/>
                <a:gd name="T22" fmla="*/ 372 w 372"/>
                <a:gd name="T23" fmla="*/ 85 h 162"/>
                <a:gd name="T24" fmla="*/ 309 w 372"/>
                <a:gd name="T25" fmla="*/ 101 h 162"/>
                <a:gd name="T26" fmla="*/ 290 w 372"/>
                <a:gd name="T27" fmla="*/ 90 h 162"/>
                <a:gd name="T28" fmla="*/ 257 w 372"/>
                <a:gd name="T29" fmla="*/ 94 h 162"/>
                <a:gd name="T30" fmla="*/ 219 w 372"/>
                <a:gd name="T31" fmla="*/ 116 h 162"/>
                <a:gd name="T32" fmla="*/ 204 w 372"/>
                <a:gd name="T33" fmla="*/ 117 h 162"/>
                <a:gd name="T34" fmla="*/ 190 w 372"/>
                <a:gd name="T35" fmla="*/ 101 h 162"/>
                <a:gd name="T36" fmla="*/ 169 w 372"/>
                <a:gd name="T37" fmla="*/ 161 h 162"/>
                <a:gd name="T38" fmla="*/ 145 w 372"/>
                <a:gd name="T39" fmla="*/ 162 h 162"/>
                <a:gd name="T40" fmla="*/ 135 w 372"/>
                <a:gd name="T41" fmla="*/ 139 h 162"/>
                <a:gd name="T42" fmla="*/ 85 w 372"/>
                <a:gd name="T43" fmla="*/ 128 h 162"/>
                <a:gd name="T44" fmla="*/ 61 w 372"/>
                <a:gd name="T45" fmla="*/ 110 h 162"/>
                <a:gd name="T46" fmla="*/ 20 w 372"/>
                <a:gd name="T47" fmla="*/ 116 h 162"/>
                <a:gd name="T48" fmla="*/ 0 w 372"/>
                <a:gd name="T49" fmla="*/ 9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2" h="162">
                  <a:moveTo>
                    <a:pt x="0" y="90"/>
                  </a:moveTo>
                  <a:lnTo>
                    <a:pt x="84" y="0"/>
                  </a:lnTo>
                  <a:lnTo>
                    <a:pt x="69" y="37"/>
                  </a:lnTo>
                  <a:lnTo>
                    <a:pt x="79" y="48"/>
                  </a:lnTo>
                  <a:lnTo>
                    <a:pt x="107" y="34"/>
                  </a:lnTo>
                  <a:lnTo>
                    <a:pt x="164" y="56"/>
                  </a:lnTo>
                  <a:lnTo>
                    <a:pt x="189" y="37"/>
                  </a:lnTo>
                  <a:lnTo>
                    <a:pt x="264" y="26"/>
                  </a:lnTo>
                  <a:lnTo>
                    <a:pt x="279" y="49"/>
                  </a:lnTo>
                  <a:lnTo>
                    <a:pt x="310" y="44"/>
                  </a:lnTo>
                  <a:lnTo>
                    <a:pt x="368" y="68"/>
                  </a:lnTo>
                  <a:lnTo>
                    <a:pt x="372" y="85"/>
                  </a:lnTo>
                  <a:lnTo>
                    <a:pt x="309" y="101"/>
                  </a:lnTo>
                  <a:lnTo>
                    <a:pt x="290" y="90"/>
                  </a:lnTo>
                  <a:lnTo>
                    <a:pt x="257" y="94"/>
                  </a:lnTo>
                  <a:lnTo>
                    <a:pt x="219" y="116"/>
                  </a:lnTo>
                  <a:lnTo>
                    <a:pt x="204" y="117"/>
                  </a:lnTo>
                  <a:lnTo>
                    <a:pt x="190" y="101"/>
                  </a:lnTo>
                  <a:lnTo>
                    <a:pt x="169" y="161"/>
                  </a:lnTo>
                  <a:lnTo>
                    <a:pt x="145" y="162"/>
                  </a:lnTo>
                  <a:lnTo>
                    <a:pt x="135" y="139"/>
                  </a:lnTo>
                  <a:lnTo>
                    <a:pt x="85" y="128"/>
                  </a:lnTo>
                  <a:lnTo>
                    <a:pt x="61" y="110"/>
                  </a:lnTo>
                  <a:lnTo>
                    <a:pt x="20" y="116"/>
                  </a:lnTo>
                  <a:lnTo>
                    <a:pt x="0" y="9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57" name="Freeform 185"/>
            <p:cNvSpPr>
              <a:spLocks/>
            </p:cNvSpPr>
            <p:nvPr/>
          </p:nvSpPr>
          <p:spPr bwMode="auto">
            <a:xfrm>
              <a:off x="6460299" y="2316645"/>
              <a:ext cx="530879" cy="774352"/>
            </a:xfrm>
            <a:custGeom>
              <a:avLst/>
              <a:gdLst>
                <a:gd name="T0" fmla="*/ 67 w 267"/>
                <a:gd name="T1" fmla="*/ 16 h 363"/>
                <a:gd name="T2" fmla="*/ 77 w 267"/>
                <a:gd name="T3" fmla="*/ 38 h 363"/>
                <a:gd name="T4" fmla="*/ 59 w 267"/>
                <a:gd name="T5" fmla="*/ 52 h 363"/>
                <a:gd name="T6" fmla="*/ 57 w 267"/>
                <a:gd name="T7" fmla="*/ 110 h 363"/>
                <a:gd name="T8" fmla="*/ 47 w 267"/>
                <a:gd name="T9" fmla="*/ 72 h 363"/>
                <a:gd name="T10" fmla="*/ 8 w 267"/>
                <a:gd name="T11" fmla="*/ 109 h 363"/>
                <a:gd name="T12" fmla="*/ 0 w 267"/>
                <a:gd name="T13" fmla="*/ 213 h 363"/>
                <a:gd name="T14" fmla="*/ 25 w 267"/>
                <a:gd name="T15" fmla="*/ 265 h 363"/>
                <a:gd name="T16" fmla="*/ 27 w 267"/>
                <a:gd name="T17" fmla="*/ 291 h 363"/>
                <a:gd name="T18" fmla="*/ 28 w 267"/>
                <a:gd name="T19" fmla="*/ 312 h 363"/>
                <a:gd name="T20" fmla="*/ 27 w 267"/>
                <a:gd name="T21" fmla="*/ 329 h 363"/>
                <a:gd name="T22" fmla="*/ 22 w 267"/>
                <a:gd name="T23" fmla="*/ 363 h 363"/>
                <a:gd name="T24" fmla="*/ 128 w 267"/>
                <a:gd name="T25" fmla="*/ 357 h 363"/>
                <a:gd name="T26" fmla="*/ 266 w 267"/>
                <a:gd name="T27" fmla="*/ 344 h 363"/>
                <a:gd name="T28" fmla="*/ 241 w 267"/>
                <a:gd name="T29" fmla="*/ 337 h 363"/>
                <a:gd name="T30" fmla="*/ 227 w 267"/>
                <a:gd name="T31" fmla="*/ 320 h 363"/>
                <a:gd name="T32" fmla="*/ 248 w 267"/>
                <a:gd name="T33" fmla="*/ 304 h 363"/>
                <a:gd name="T34" fmla="*/ 248 w 267"/>
                <a:gd name="T35" fmla="*/ 284 h 363"/>
                <a:gd name="T36" fmla="*/ 239 w 267"/>
                <a:gd name="T37" fmla="*/ 266 h 363"/>
                <a:gd name="T38" fmla="*/ 248 w 267"/>
                <a:gd name="T39" fmla="*/ 253 h 363"/>
                <a:gd name="T40" fmla="*/ 267 w 267"/>
                <a:gd name="T41" fmla="*/ 254 h 363"/>
                <a:gd name="T42" fmla="*/ 264 w 267"/>
                <a:gd name="T43" fmla="*/ 205 h 363"/>
                <a:gd name="T44" fmla="*/ 259 w 267"/>
                <a:gd name="T45" fmla="*/ 174 h 363"/>
                <a:gd name="T46" fmla="*/ 247 w 267"/>
                <a:gd name="T47" fmla="*/ 155 h 363"/>
                <a:gd name="T48" fmla="*/ 235 w 267"/>
                <a:gd name="T49" fmla="*/ 143 h 363"/>
                <a:gd name="T50" fmla="*/ 219 w 267"/>
                <a:gd name="T51" fmla="*/ 140 h 363"/>
                <a:gd name="T52" fmla="*/ 203 w 267"/>
                <a:gd name="T53" fmla="*/ 140 h 363"/>
                <a:gd name="T54" fmla="*/ 185 w 267"/>
                <a:gd name="T55" fmla="*/ 165 h 363"/>
                <a:gd name="T56" fmla="*/ 174 w 267"/>
                <a:gd name="T57" fmla="*/ 172 h 363"/>
                <a:gd name="T58" fmla="*/ 166 w 267"/>
                <a:gd name="T59" fmla="*/ 174 h 363"/>
                <a:gd name="T60" fmla="*/ 157 w 267"/>
                <a:gd name="T61" fmla="*/ 171 h 363"/>
                <a:gd name="T62" fmla="*/ 155 w 267"/>
                <a:gd name="T63" fmla="*/ 159 h 363"/>
                <a:gd name="T64" fmla="*/ 157 w 267"/>
                <a:gd name="T65" fmla="*/ 152 h 363"/>
                <a:gd name="T66" fmla="*/ 165 w 267"/>
                <a:gd name="T67" fmla="*/ 143 h 363"/>
                <a:gd name="T68" fmla="*/ 172 w 267"/>
                <a:gd name="T69" fmla="*/ 140 h 363"/>
                <a:gd name="T70" fmla="*/ 179 w 267"/>
                <a:gd name="T71" fmla="*/ 139 h 363"/>
                <a:gd name="T72" fmla="*/ 179 w 267"/>
                <a:gd name="T73" fmla="*/ 124 h 363"/>
                <a:gd name="T74" fmla="*/ 200 w 267"/>
                <a:gd name="T75" fmla="*/ 110 h 363"/>
                <a:gd name="T76" fmla="*/ 179 w 267"/>
                <a:gd name="T77" fmla="*/ 62 h 363"/>
                <a:gd name="T78" fmla="*/ 179 w 267"/>
                <a:gd name="T79" fmla="*/ 39 h 363"/>
                <a:gd name="T80" fmla="*/ 147 w 267"/>
                <a:gd name="T81" fmla="*/ 30 h 363"/>
                <a:gd name="T82" fmla="*/ 97 w 267"/>
                <a:gd name="T83" fmla="*/ 0 h 363"/>
                <a:gd name="T84" fmla="*/ 67 w 267"/>
                <a:gd name="T85" fmla="*/ 16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7" h="363">
                  <a:moveTo>
                    <a:pt x="67" y="16"/>
                  </a:moveTo>
                  <a:lnTo>
                    <a:pt x="77" y="38"/>
                  </a:lnTo>
                  <a:lnTo>
                    <a:pt x="59" y="52"/>
                  </a:lnTo>
                  <a:lnTo>
                    <a:pt x="57" y="110"/>
                  </a:lnTo>
                  <a:lnTo>
                    <a:pt x="47" y="72"/>
                  </a:lnTo>
                  <a:lnTo>
                    <a:pt x="8" y="109"/>
                  </a:lnTo>
                  <a:lnTo>
                    <a:pt x="0" y="213"/>
                  </a:lnTo>
                  <a:lnTo>
                    <a:pt x="25" y="265"/>
                  </a:lnTo>
                  <a:lnTo>
                    <a:pt x="27" y="291"/>
                  </a:lnTo>
                  <a:lnTo>
                    <a:pt x="28" y="312"/>
                  </a:lnTo>
                  <a:lnTo>
                    <a:pt x="27" y="329"/>
                  </a:lnTo>
                  <a:lnTo>
                    <a:pt x="22" y="363"/>
                  </a:lnTo>
                  <a:lnTo>
                    <a:pt x="128" y="357"/>
                  </a:lnTo>
                  <a:lnTo>
                    <a:pt x="266" y="344"/>
                  </a:lnTo>
                  <a:lnTo>
                    <a:pt x="241" y="337"/>
                  </a:lnTo>
                  <a:lnTo>
                    <a:pt x="227" y="320"/>
                  </a:lnTo>
                  <a:lnTo>
                    <a:pt x="248" y="304"/>
                  </a:lnTo>
                  <a:lnTo>
                    <a:pt x="248" y="284"/>
                  </a:lnTo>
                  <a:lnTo>
                    <a:pt x="239" y="266"/>
                  </a:lnTo>
                  <a:lnTo>
                    <a:pt x="248" y="253"/>
                  </a:lnTo>
                  <a:lnTo>
                    <a:pt x="267" y="254"/>
                  </a:lnTo>
                  <a:lnTo>
                    <a:pt x="264" y="205"/>
                  </a:lnTo>
                  <a:lnTo>
                    <a:pt x="259" y="174"/>
                  </a:lnTo>
                  <a:lnTo>
                    <a:pt x="247" y="155"/>
                  </a:lnTo>
                  <a:lnTo>
                    <a:pt x="235" y="143"/>
                  </a:lnTo>
                  <a:lnTo>
                    <a:pt x="219" y="140"/>
                  </a:lnTo>
                  <a:lnTo>
                    <a:pt x="203" y="140"/>
                  </a:lnTo>
                  <a:lnTo>
                    <a:pt x="185" y="165"/>
                  </a:lnTo>
                  <a:lnTo>
                    <a:pt x="174" y="172"/>
                  </a:lnTo>
                  <a:lnTo>
                    <a:pt x="166" y="174"/>
                  </a:lnTo>
                  <a:lnTo>
                    <a:pt x="157" y="171"/>
                  </a:lnTo>
                  <a:lnTo>
                    <a:pt x="155" y="159"/>
                  </a:lnTo>
                  <a:lnTo>
                    <a:pt x="157" y="152"/>
                  </a:lnTo>
                  <a:lnTo>
                    <a:pt x="165" y="143"/>
                  </a:lnTo>
                  <a:lnTo>
                    <a:pt x="172" y="140"/>
                  </a:lnTo>
                  <a:lnTo>
                    <a:pt x="179" y="139"/>
                  </a:lnTo>
                  <a:lnTo>
                    <a:pt x="179" y="124"/>
                  </a:lnTo>
                  <a:lnTo>
                    <a:pt x="200" y="110"/>
                  </a:lnTo>
                  <a:lnTo>
                    <a:pt x="179" y="62"/>
                  </a:lnTo>
                  <a:lnTo>
                    <a:pt x="179" y="39"/>
                  </a:lnTo>
                  <a:lnTo>
                    <a:pt x="147" y="30"/>
                  </a:lnTo>
                  <a:lnTo>
                    <a:pt x="97" y="0"/>
                  </a:lnTo>
                  <a:lnTo>
                    <a:pt x="67" y="16"/>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58" name="Freeform 187"/>
            <p:cNvSpPr>
              <a:spLocks/>
            </p:cNvSpPr>
            <p:nvPr/>
          </p:nvSpPr>
          <p:spPr bwMode="auto">
            <a:xfrm>
              <a:off x="5879713" y="3001403"/>
              <a:ext cx="578598" cy="1019669"/>
            </a:xfrm>
            <a:custGeom>
              <a:avLst/>
              <a:gdLst>
                <a:gd name="T0" fmla="*/ 54 w 291"/>
                <a:gd name="T1" fmla="*/ 25 h 478"/>
                <a:gd name="T2" fmla="*/ 222 w 291"/>
                <a:gd name="T3" fmla="*/ 0 h 478"/>
                <a:gd name="T4" fmla="*/ 246 w 291"/>
                <a:gd name="T5" fmla="*/ 57 h 478"/>
                <a:gd name="T6" fmla="*/ 280 w 291"/>
                <a:gd name="T7" fmla="*/ 303 h 478"/>
                <a:gd name="T8" fmla="*/ 291 w 291"/>
                <a:gd name="T9" fmla="*/ 336 h 478"/>
                <a:gd name="T10" fmla="*/ 264 w 291"/>
                <a:gd name="T11" fmla="*/ 401 h 478"/>
                <a:gd name="T12" fmla="*/ 264 w 291"/>
                <a:gd name="T13" fmla="*/ 447 h 478"/>
                <a:gd name="T14" fmla="*/ 237 w 291"/>
                <a:gd name="T15" fmla="*/ 441 h 478"/>
                <a:gd name="T16" fmla="*/ 238 w 291"/>
                <a:gd name="T17" fmla="*/ 478 h 478"/>
                <a:gd name="T18" fmla="*/ 206 w 291"/>
                <a:gd name="T19" fmla="*/ 465 h 478"/>
                <a:gd name="T20" fmla="*/ 189 w 291"/>
                <a:gd name="T21" fmla="*/ 469 h 478"/>
                <a:gd name="T22" fmla="*/ 166 w 291"/>
                <a:gd name="T23" fmla="*/ 466 h 478"/>
                <a:gd name="T24" fmla="*/ 148 w 291"/>
                <a:gd name="T25" fmla="*/ 408 h 478"/>
                <a:gd name="T26" fmla="*/ 114 w 291"/>
                <a:gd name="T27" fmla="*/ 390 h 478"/>
                <a:gd name="T28" fmla="*/ 114 w 291"/>
                <a:gd name="T29" fmla="*/ 328 h 478"/>
                <a:gd name="T30" fmla="*/ 81 w 291"/>
                <a:gd name="T31" fmla="*/ 336 h 478"/>
                <a:gd name="T32" fmla="*/ 62 w 291"/>
                <a:gd name="T33" fmla="*/ 290 h 478"/>
                <a:gd name="T34" fmla="*/ 0 w 291"/>
                <a:gd name="T35" fmla="*/ 238 h 478"/>
                <a:gd name="T36" fmla="*/ 45 w 291"/>
                <a:gd name="T37" fmla="*/ 155 h 478"/>
                <a:gd name="T38" fmla="*/ 32 w 291"/>
                <a:gd name="T39" fmla="*/ 116 h 478"/>
                <a:gd name="T40" fmla="*/ 76 w 291"/>
                <a:gd name="T41" fmla="*/ 109 h 478"/>
                <a:gd name="T42" fmla="*/ 81 w 291"/>
                <a:gd name="T43" fmla="*/ 54 h 478"/>
                <a:gd name="T44" fmla="*/ 54 w 291"/>
                <a:gd name="T45" fmla="*/ 25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1" h="478">
                  <a:moveTo>
                    <a:pt x="54" y="25"/>
                  </a:moveTo>
                  <a:lnTo>
                    <a:pt x="222" y="0"/>
                  </a:lnTo>
                  <a:lnTo>
                    <a:pt x="246" y="57"/>
                  </a:lnTo>
                  <a:lnTo>
                    <a:pt x="280" y="303"/>
                  </a:lnTo>
                  <a:lnTo>
                    <a:pt x="291" y="336"/>
                  </a:lnTo>
                  <a:lnTo>
                    <a:pt x="264" y="401"/>
                  </a:lnTo>
                  <a:lnTo>
                    <a:pt x="264" y="447"/>
                  </a:lnTo>
                  <a:lnTo>
                    <a:pt x="237" y="441"/>
                  </a:lnTo>
                  <a:lnTo>
                    <a:pt x="238" y="478"/>
                  </a:lnTo>
                  <a:lnTo>
                    <a:pt x="206" y="465"/>
                  </a:lnTo>
                  <a:lnTo>
                    <a:pt x="189" y="469"/>
                  </a:lnTo>
                  <a:lnTo>
                    <a:pt x="166" y="466"/>
                  </a:lnTo>
                  <a:lnTo>
                    <a:pt x="148" y="408"/>
                  </a:lnTo>
                  <a:lnTo>
                    <a:pt x="114" y="390"/>
                  </a:lnTo>
                  <a:lnTo>
                    <a:pt x="114" y="328"/>
                  </a:lnTo>
                  <a:lnTo>
                    <a:pt x="81" y="336"/>
                  </a:lnTo>
                  <a:lnTo>
                    <a:pt x="62" y="290"/>
                  </a:lnTo>
                  <a:lnTo>
                    <a:pt x="0" y="238"/>
                  </a:lnTo>
                  <a:lnTo>
                    <a:pt x="45" y="155"/>
                  </a:lnTo>
                  <a:lnTo>
                    <a:pt x="32" y="116"/>
                  </a:lnTo>
                  <a:lnTo>
                    <a:pt x="76" y="109"/>
                  </a:lnTo>
                  <a:lnTo>
                    <a:pt x="81" y="54"/>
                  </a:lnTo>
                  <a:lnTo>
                    <a:pt x="54" y="25"/>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59" name="Freeform 191"/>
            <p:cNvSpPr>
              <a:spLocks/>
            </p:cNvSpPr>
            <p:nvPr/>
          </p:nvSpPr>
          <p:spPr bwMode="auto">
            <a:xfrm>
              <a:off x="6716790" y="2920341"/>
              <a:ext cx="578598" cy="701823"/>
            </a:xfrm>
            <a:custGeom>
              <a:avLst/>
              <a:gdLst>
                <a:gd name="T0" fmla="*/ 0 w 291"/>
                <a:gd name="T1" fmla="*/ 72 h 329"/>
                <a:gd name="T2" fmla="*/ 132 w 291"/>
                <a:gd name="T3" fmla="*/ 59 h 329"/>
                <a:gd name="T4" fmla="*/ 159 w 291"/>
                <a:gd name="T5" fmla="*/ 64 h 329"/>
                <a:gd name="T6" fmla="*/ 220 w 291"/>
                <a:gd name="T7" fmla="*/ 38 h 329"/>
                <a:gd name="T8" fmla="*/ 234 w 291"/>
                <a:gd name="T9" fmla="*/ 11 h 329"/>
                <a:gd name="T10" fmla="*/ 271 w 291"/>
                <a:gd name="T11" fmla="*/ 0 h 329"/>
                <a:gd name="T12" fmla="*/ 291 w 291"/>
                <a:gd name="T13" fmla="*/ 122 h 329"/>
                <a:gd name="T14" fmla="*/ 276 w 291"/>
                <a:gd name="T15" fmla="*/ 136 h 329"/>
                <a:gd name="T16" fmla="*/ 281 w 291"/>
                <a:gd name="T17" fmla="*/ 224 h 329"/>
                <a:gd name="T18" fmla="*/ 251 w 291"/>
                <a:gd name="T19" fmla="*/ 231 h 329"/>
                <a:gd name="T20" fmla="*/ 234 w 291"/>
                <a:gd name="T21" fmla="*/ 280 h 329"/>
                <a:gd name="T22" fmla="*/ 212 w 291"/>
                <a:gd name="T23" fmla="*/ 273 h 329"/>
                <a:gd name="T24" fmla="*/ 205 w 291"/>
                <a:gd name="T25" fmla="*/ 329 h 329"/>
                <a:gd name="T26" fmla="*/ 172 w 291"/>
                <a:gd name="T27" fmla="*/ 306 h 329"/>
                <a:gd name="T28" fmla="*/ 107 w 291"/>
                <a:gd name="T29" fmla="*/ 321 h 329"/>
                <a:gd name="T30" fmla="*/ 80 w 291"/>
                <a:gd name="T31" fmla="*/ 300 h 329"/>
                <a:gd name="T32" fmla="*/ 43 w 291"/>
                <a:gd name="T33" fmla="*/ 299 h 329"/>
                <a:gd name="T34" fmla="*/ 24 w 291"/>
                <a:gd name="T35" fmla="*/ 205 h 329"/>
                <a:gd name="T36" fmla="*/ 0 w 291"/>
                <a:gd name="T37" fmla="*/ 7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1" h="329">
                  <a:moveTo>
                    <a:pt x="0" y="72"/>
                  </a:moveTo>
                  <a:lnTo>
                    <a:pt x="132" y="59"/>
                  </a:lnTo>
                  <a:lnTo>
                    <a:pt x="159" y="64"/>
                  </a:lnTo>
                  <a:lnTo>
                    <a:pt x="220" y="38"/>
                  </a:lnTo>
                  <a:lnTo>
                    <a:pt x="234" y="11"/>
                  </a:lnTo>
                  <a:lnTo>
                    <a:pt x="271" y="0"/>
                  </a:lnTo>
                  <a:lnTo>
                    <a:pt x="291" y="122"/>
                  </a:lnTo>
                  <a:lnTo>
                    <a:pt x="276" y="136"/>
                  </a:lnTo>
                  <a:lnTo>
                    <a:pt x="281" y="224"/>
                  </a:lnTo>
                  <a:lnTo>
                    <a:pt x="251" y="231"/>
                  </a:lnTo>
                  <a:lnTo>
                    <a:pt x="234" y="280"/>
                  </a:lnTo>
                  <a:lnTo>
                    <a:pt x="212" y="273"/>
                  </a:lnTo>
                  <a:lnTo>
                    <a:pt x="205" y="329"/>
                  </a:lnTo>
                  <a:lnTo>
                    <a:pt x="172" y="306"/>
                  </a:lnTo>
                  <a:lnTo>
                    <a:pt x="107" y="321"/>
                  </a:lnTo>
                  <a:lnTo>
                    <a:pt x="80" y="300"/>
                  </a:lnTo>
                  <a:lnTo>
                    <a:pt x="43" y="299"/>
                  </a:lnTo>
                  <a:lnTo>
                    <a:pt x="24" y="205"/>
                  </a:lnTo>
                  <a:lnTo>
                    <a:pt x="0" y="72"/>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60" name="Freeform 193"/>
            <p:cNvSpPr>
              <a:spLocks/>
            </p:cNvSpPr>
            <p:nvPr/>
          </p:nvSpPr>
          <p:spPr bwMode="auto">
            <a:xfrm>
              <a:off x="6193865" y="3528458"/>
              <a:ext cx="1016025" cy="650615"/>
            </a:xfrm>
            <a:custGeom>
              <a:avLst/>
              <a:gdLst>
                <a:gd name="T0" fmla="*/ 0 w 511"/>
                <a:gd name="T1" fmla="*/ 281 h 281"/>
                <a:gd name="T2" fmla="*/ 123 w 511"/>
                <a:gd name="T3" fmla="*/ 263 h 281"/>
                <a:gd name="T4" fmla="*/ 123 w 511"/>
                <a:gd name="T5" fmla="*/ 251 h 281"/>
                <a:gd name="T6" fmla="*/ 425 w 511"/>
                <a:gd name="T7" fmla="*/ 211 h 281"/>
                <a:gd name="T8" fmla="*/ 430 w 511"/>
                <a:gd name="T9" fmla="*/ 189 h 281"/>
                <a:gd name="T10" fmla="*/ 473 w 511"/>
                <a:gd name="T11" fmla="*/ 173 h 281"/>
                <a:gd name="T12" fmla="*/ 478 w 511"/>
                <a:gd name="T13" fmla="*/ 151 h 281"/>
                <a:gd name="T14" fmla="*/ 497 w 511"/>
                <a:gd name="T15" fmla="*/ 143 h 281"/>
                <a:gd name="T16" fmla="*/ 511 w 511"/>
                <a:gd name="T17" fmla="*/ 110 h 281"/>
                <a:gd name="T18" fmla="*/ 470 w 511"/>
                <a:gd name="T19" fmla="*/ 76 h 281"/>
                <a:gd name="T20" fmla="*/ 462 w 511"/>
                <a:gd name="T21" fmla="*/ 30 h 281"/>
                <a:gd name="T22" fmla="*/ 430 w 511"/>
                <a:gd name="T23" fmla="*/ 8 h 281"/>
                <a:gd name="T24" fmla="*/ 362 w 511"/>
                <a:gd name="T25" fmla="*/ 21 h 281"/>
                <a:gd name="T26" fmla="*/ 331 w 511"/>
                <a:gd name="T27" fmla="*/ 1 h 281"/>
                <a:gd name="T28" fmla="*/ 301 w 511"/>
                <a:gd name="T29" fmla="*/ 0 h 281"/>
                <a:gd name="T30" fmla="*/ 307 w 511"/>
                <a:gd name="T31" fmla="*/ 30 h 281"/>
                <a:gd name="T32" fmla="*/ 265 w 511"/>
                <a:gd name="T33" fmla="*/ 46 h 281"/>
                <a:gd name="T34" fmla="*/ 238 w 511"/>
                <a:gd name="T35" fmla="*/ 117 h 281"/>
                <a:gd name="T36" fmla="*/ 200 w 511"/>
                <a:gd name="T37" fmla="*/ 105 h 281"/>
                <a:gd name="T38" fmla="*/ 154 w 511"/>
                <a:gd name="T39" fmla="*/ 132 h 281"/>
                <a:gd name="T40" fmla="*/ 96 w 511"/>
                <a:gd name="T41" fmla="*/ 141 h 281"/>
                <a:gd name="T42" fmla="*/ 96 w 511"/>
                <a:gd name="T43" fmla="*/ 181 h 281"/>
                <a:gd name="T44" fmla="*/ 70 w 511"/>
                <a:gd name="T45" fmla="*/ 180 h 281"/>
                <a:gd name="T46" fmla="*/ 71 w 511"/>
                <a:gd name="T47" fmla="*/ 214 h 281"/>
                <a:gd name="T48" fmla="*/ 40 w 511"/>
                <a:gd name="T49" fmla="*/ 201 h 281"/>
                <a:gd name="T50" fmla="*/ 23 w 511"/>
                <a:gd name="T51" fmla="*/ 208 h 281"/>
                <a:gd name="T52" fmla="*/ 38 w 511"/>
                <a:gd name="T53" fmla="*/ 230 h 281"/>
                <a:gd name="T54" fmla="*/ 7 w 511"/>
                <a:gd name="T55" fmla="*/ 262 h 281"/>
                <a:gd name="T56" fmla="*/ 0 w 511"/>
                <a:gd name="T5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1" h="281">
                  <a:moveTo>
                    <a:pt x="0" y="281"/>
                  </a:moveTo>
                  <a:lnTo>
                    <a:pt x="123" y="263"/>
                  </a:lnTo>
                  <a:lnTo>
                    <a:pt x="123" y="251"/>
                  </a:lnTo>
                  <a:lnTo>
                    <a:pt x="425" y="211"/>
                  </a:lnTo>
                  <a:lnTo>
                    <a:pt x="430" y="189"/>
                  </a:lnTo>
                  <a:lnTo>
                    <a:pt x="473" y="173"/>
                  </a:lnTo>
                  <a:lnTo>
                    <a:pt x="478" y="151"/>
                  </a:lnTo>
                  <a:lnTo>
                    <a:pt x="497" y="143"/>
                  </a:lnTo>
                  <a:lnTo>
                    <a:pt x="511" y="110"/>
                  </a:lnTo>
                  <a:lnTo>
                    <a:pt x="470" y="76"/>
                  </a:lnTo>
                  <a:lnTo>
                    <a:pt x="462" y="30"/>
                  </a:lnTo>
                  <a:lnTo>
                    <a:pt x="430" y="8"/>
                  </a:lnTo>
                  <a:lnTo>
                    <a:pt x="362" y="21"/>
                  </a:lnTo>
                  <a:lnTo>
                    <a:pt x="331" y="1"/>
                  </a:lnTo>
                  <a:lnTo>
                    <a:pt x="301" y="0"/>
                  </a:lnTo>
                  <a:lnTo>
                    <a:pt x="307" y="30"/>
                  </a:lnTo>
                  <a:lnTo>
                    <a:pt x="265" y="46"/>
                  </a:lnTo>
                  <a:lnTo>
                    <a:pt x="238" y="117"/>
                  </a:lnTo>
                  <a:lnTo>
                    <a:pt x="200" y="105"/>
                  </a:lnTo>
                  <a:lnTo>
                    <a:pt x="154" y="132"/>
                  </a:lnTo>
                  <a:lnTo>
                    <a:pt x="96" y="141"/>
                  </a:lnTo>
                  <a:lnTo>
                    <a:pt x="96" y="181"/>
                  </a:lnTo>
                  <a:lnTo>
                    <a:pt x="70" y="180"/>
                  </a:lnTo>
                  <a:lnTo>
                    <a:pt x="71" y="214"/>
                  </a:lnTo>
                  <a:lnTo>
                    <a:pt x="40" y="201"/>
                  </a:lnTo>
                  <a:lnTo>
                    <a:pt x="23" y="208"/>
                  </a:lnTo>
                  <a:lnTo>
                    <a:pt x="38" y="230"/>
                  </a:lnTo>
                  <a:lnTo>
                    <a:pt x="7" y="262"/>
                  </a:lnTo>
                  <a:lnTo>
                    <a:pt x="0" y="281"/>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61" name="Freeform 199"/>
            <p:cNvSpPr>
              <a:spLocks/>
            </p:cNvSpPr>
            <p:nvPr/>
          </p:nvSpPr>
          <p:spPr bwMode="auto">
            <a:xfrm>
              <a:off x="7003106" y="3767220"/>
              <a:ext cx="1169125" cy="558898"/>
            </a:xfrm>
            <a:custGeom>
              <a:avLst/>
              <a:gdLst>
                <a:gd name="T0" fmla="*/ 20 w 588"/>
                <a:gd name="T1" fmla="*/ 193 h 262"/>
                <a:gd name="T2" fmla="*/ 0 w 588"/>
                <a:gd name="T3" fmla="*/ 249 h 262"/>
                <a:gd name="T4" fmla="*/ 76 w 588"/>
                <a:gd name="T5" fmla="*/ 242 h 262"/>
                <a:gd name="T6" fmla="*/ 106 w 588"/>
                <a:gd name="T7" fmla="*/ 216 h 262"/>
                <a:gd name="T8" fmla="*/ 210 w 588"/>
                <a:gd name="T9" fmla="*/ 189 h 262"/>
                <a:gd name="T10" fmla="*/ 238 w 588"/>
                <a:gd name="T11" fmla="*/ 204 h 262"/>
                <a:gd name="T12" fmla="*/ 307 w 588"/>
                <a:gd name="T13" fmla="*/ 193 h 262"/>
                <a:gd name="T14" fmla="*/ 307 w 588"/>
                <a:gd name="T15" fmla="*/ 197 h 262"/>
                <a:gd name="T16" fmla="*/ 409 w 588"/>
                <a:gd name="T17" fmla="*/ 262 h 262"/>
                <a:gd name="T18" fmla="*/ 468 w 588"/>
                <a:gd name="T19" fmla="*/ 243 h 262"/>
                <a:gd name="T20" fmla="*/ 501 w 588"/>
                <a:gd name="T21" fmla="*/ 171 h 262"/>
                <a:gd name="T22" fmla="*/ 560 w 588"/>
                <a:gd name="T23" fmla="*/ 150 h 262"/>
                <a:gd name="T24" fmla="*/ 588 w 588"/>
                <a:gd name="T25" fmla="*/ 98 h 262"/>
                <a:gd name="T26" fmla="*/ 586 w 588"/>
                <a:gd name="T27" fmla="*/ 34 h 262"/>
                <a:gd name="T28" fmla="*/ 578 w 588"/>
                <a:gd name="T29" fmla="*/ 87 h 262"/>
                <a:gd name="T30" fmla="*/ 547 w 588"/>
                <a:gd name="T31" fmla="*/ 131 h 262"/>
                <a:gd name="T32" fmla="*/ 534 w 588"/>
                <a:gd name="T33" fmla="*/ 128 h 262"/>
                <a:gd name="T34" fmla="*/ 490 w 588"/>
                <a:gd name="T35" fmla="*/ 139 h 262"/>
                <a:gd name="T36" fmla="*/ 490 w 588"/>
                <a:gd name="T37" fmla="*/ 125 h 262"/>
                <a:gd name="T38" fmla="*/ 534 w 588"/>
                <a:gd name="T39" fmla="*/ 111 h 262"/>
                <a:gd name="T40" fmla="*/ 494 w 588"/>
                <a:gd name="T41" fmla="*/ 106 h 262"/>
                <a:gd name="T42" fmla="*/ 539 w 588"/>
                <a:gd name="T43" fmla="*/ 92 h 262"/>
                <a:gd name="T44" fmla="*/ 556 w 588"/>
                <a:gd name="T45" fmla="*/ 99 h 262"/>
                <a:gd name="T46" fmla="*/ 565 w 588"/>
                <a:gd name="T47" fmla="*/ 49 h 262"/>
                <a:gd name="T48" fmla="*/ 554 w 588"/>
                <a:gd name="T49" fmla="*/ 37 h 262"/>
                <a:gd name="T50" fmla="*/ 500 w 588"/>
                <a:gd name="T51" fmla="*/ 57 h 262"/>
                <a:gd name="T52" fmla="*/ 501 w 588"/>
                <a:gd name="T53" fmla="*/ 26 h 262"/>
                <a:gd name="T54" fmla="*/ 523 w 588"/>
                <a:gd name="T55" fmla="*/ 35 h 262"/>
                <a:gd name="T56" fmla="*/ 554 w 588"/>
                <a:gd name="T57" fmla="*/ 12 h 262"/>
                <a:gd name="T58" fmla="*/ 537 w 588"/>
                <a:gd name="T59" fmla="*/ 0 h 262"/>
                <a:gd name="T60" fmla="*/ 363 w 588"/>
                <a:gd name="T61" fmla="*/ 41 h 262"/>
                <a:gd name="T62" fmla="*/ 147 w 588"/>
                <a:gd name="T63" fmla="*/ 85 h 262"/>
                <a:gd name="T64" fmla="*/ 49 w 588"/>
                <a:gd name="T65" fmla="*/ 192 h 262"/>
                <a:gd name="T66" fmla="*/ 20 w 588"/>
                <a:gd name="T67" fmla="*/ 19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8" h="262">
                  <a:moveTo>
                    <a:pt x="20" y="193"/>
                  </a:moveTo>
                  <a:lnTo>
                    <a:pt x="0" y="249"/>
                  </a:lnTo>
                  <a:lnTo>
                    <a:pt x="76" y="242"/>
                  </a:lnTo>
                  <a:lnTo>
                    <a:pt x="106" y="216"/>
                  </a:lnTo>
                  <a:lnTo>
                    <a:pt x="210" y="189"/>
                  </a:lnTo>
                  <a:lnTo>
                    <a:pt x="238" y="204"/>
                  </a:lnTo>
                  <a:lnTo>
                    <a:pt x="307" y="193"/>
                  </a:lnTo>
                  <a:lnTo>
                    <a:pt x="307" y="197"/>
                  </a:lnTo>
                  <a:lnTo>
                    <a:pt x="409" y="262"/>
                  </a:lnTo>
                  <a:lnTo>
                    <a:pt x="468" y="243"/>
                  </a:lnTo>
                  <a:lnTo>
                    <a:pt x="501" y="171"/>
                  </a:lnTo>
                  <a:lnTo>
                    <a:pt x="560" y="150"/>
                  </a:lnTo>
                  <a:lnTo>
                    <a:pt x="588" y="98"/>
                  </a:lnTo>
                  <a:lnTo>
                    <a:pt x="586" y="34"/>
                  </a:lnTo>
                  <a:lnTo>
                    <a:pt x="578" y="87"/>
                  </a:lnTo>
                  <a:lnTo>
                    <a:pt x="547" y="131"/>
                  </a:lnTo>
                  <a:lnTo>
                    <a:pt x="534" y="128"/>
                  </a:lnTo>
                  <a:lnTo>
                    <a:pt x="490" y="139"/>
                  </a:lnTo>
                  <a:lnTo>
                    <a:pt x="490" y="125"/>
                  </a:lnTo>
                  <a:lnTo>
                    <a:pt x="534" y="111"/>
                  </a:lnTo>
                  <a:lnTo>
                    <a:pt x="494" y="106"/>
                  </a:lnTo>
                  <a:lnTo>
                    <a:pt x="539" y="92"/>
                  </a:lnTo>
                  <a:lnTo>
                    <a:pt x="556" y="99"/>
                  </a:lnTo>
                  <a:lnTo>
                    <a:pt x="565" y="49"/>
                  </a:lnTo>
                  <a:lnTo>
                    <a:pt x="554" y="37"/>
                  </a:lnTo>
                  <a:lnTo>
                    <a:pt x="500" y="57"/>
                  </a:lnTo>
                  <a:lnTo>
                    <a:pt x="501" y="26"/>
                  </a:lnTo>
                  <a:lnTo>
                    <a:pt x="523" y="35"/>
                  </a:lnTo>
                  <a:lnTo>
                    <a:pt x="554" y="12"/>
                  </a:lnTo>
                  <a:lnTo>
                    <a:pt x="537" y="0"/>
                  </a:lnTo>
                  <a:lnTo>
                    <a:pt x="363" y="41"/>
                  </a:lnTo>
                  <a:lnTo>
                    <a:pt x="147" y="85"/>
                  </a:lnTo>
                  <a:lnTo>
                    <a:pt x="49" y="192"/>
                  </a:lnTo>
                  <a:lnTo>
                    <a:pt x="20" y="193"/>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62" name="Freeform 201"/>
            <p:cNvSpPr>
              <a:spLocks/>
            </p:cNvSpPr>
            <p:nvPr/>
          </p:nvSpPr>
          <p:spPr bwMode="auto">
            <a:xfrm>
              <a:off x="7116440" y="3174191"/>
              <a:ext cx="588539" cy="663425"/>
            </a:xfrm>
            <a:custGeom>
              <a:avLst/>
              <a:gdLst>
                <a:gd name="T0" fmla="*/ 30 w 296"/>
                <a:gd name="T1" fmla="*/ 163 h 311"/>
                <a:gd name="T2" fmla="*/ 7 w 296"/>
                <a:gd name="T3" fmla="*/ 155 h 311"/>
                <a:gd name="T4" fmla="*/ 0 w 296"/>
                <a:gd name="T5" fmla="*/ 205 h 311"/>
                <a:gd name="T6" fmla="*/ 7 w 296"/>
                <a:gd name="T7" fmla="*/ 257 h 311"/>
                <a:gd name="T8" fmla="*/ 50 w 296"/>
                <a:gd name="T9" fmla="*/ 293 h 311"/>
                <a:gd name="T10" fmla="*/ 61 w 296"/>
                <a:gd name="T11" fmla="*/ 311 h 311"/>
                <a:gd name="T12" fmla="*/ 115 w 296"/>
                <a:gd name="T13" fmla="*/ 293 h 311"/>
                <a:gd name="T14" fmla="*/ 180 w 296"/>
                <a:gd name="T15" fmla="*/ 250 h 311"/>
                <a:gd name="T16" fmla="*/ 199 w 296"/>
                <a:gd name="T17" fmla="*/ 160 h 311"/>
                <a:gd name="T18" fmla="*/ 240 w 296"/>
                <a:gd name="T19" fmla="*/ 135 h 311"/>
                <a:gd name="T20" fmla="*/ 263 w 296"/>
                <a:gd name="T21" fmla="*/ 80 h 311"/>
                <a:gd name="T22" fmla="*/ 296 w 296"/>
                <a:gd name="T23" fmla="*/ 66 h 311"/>
                <a:gd name="T24" fmla="*/ 253 w 296"/>
                <a:gd name="T25" fmla="*/ 57 h 311"/>
                <a:gd name="T26" fmla="*/ 179 w 296"/>
                <a:gd name="T27" fmla="*/ 98 h 311"/>
                <a:gd name="T28" fmla="*/ 167 w 296"/>
                <a:gd name="T29" fmla="*/ 58 h 311"/>
                <a:gd name="T30" fmla="*/ 103 w 296"/>
                <a:gd name="T31" fmla="*/ 63 h 311"/>
                <a:gd name="T32" fmla="*/ 87 w 296"/>
                <a:gd name="T33" fmla="*/ 0 h 311"/>
                <a:gd name="T34" fmla="*/ 71 w 296"/>
                <a:gd name="T35" fmla="*/ 17 h 311"/>
                <a:gd name="T36" fmla="*/ 76 w 296"/>
                <a:gd name="T37" fmla="*/ 106 h 311"/>
                <a:gd name="T38" fmla="*/ 47 w 296"/>
                <a:gd name="T39" fmla="*/ 113 h 311"/>
                <a:gd name="T40" fmla="*/ 30 w 296"/>
                <a:gd name="T41" fmla="*/ 163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6" h="311">
                  <a:moveTo>
                    <a:pt x="30" y="163"/>
                  </a:moveTo>
                  <a:lnTo>
                    <a:pt x="7" y="155"/>
                  </a:lnTo>
                  <a:lnTo>
                    <a:pt x="0" y="205"/>
                  </a:lnTo>
                  <a:lnTo>
                    <a:pt x="7" y="257"/>
                  </a:lnTo>
                  <a:lnTo>
                    <a:pt x="50" y="293"/>
                  </a:lnTo>
                  <a:lnTo>
                    <a:pt x="61" y="311"/>
                  </a:lnTo>
                  <a:lnTo>
                    <a:pt x="115" y="293"/>
                  </a:lnTo>
                  <a:lnTo>
                    <a:pt x="180" y="250"/>
                  </a:lnTo>
                  <a:lnTo>
                    <a:pt x="199" y="160"/>
                  </a:lnTo>
                  <a:lnTo>
                    <a:pt x="240" y="135"/>
                  </a:lnTo>
                  <a:lnTo>
                    <a:pt x="263" y="80"/>
                  </a:lnTo>
                  <a:lnTo>
                    <a:pt x="296" y="66"/>
                  </a:lnTo>
                  <a:lnTo>
                    <a:pt x="253" y="57"/>
                  </a:lnTo>
                  <a:lnTo>
                    <a:pt x="179" y="98"/>
                  </a:lnTo>
                  <a:lnTo>
                    <a:pt x="167" y="58"/>
                  </a:lnTo>
                  <a:lnTo>
                    <a:pt x="103" y="63"/>
                  </a:lnTo>
                  <a:lnTo>
                    <a:pt x="87" y="0"/>
                  </a:lnTo>
                  <a:lnTo>
                    <a:pt x="71" y="17"/>
                  </a:lnTo>
                  <a:lnTo>
                    <a:pt x="76" y="106"/>
                  </a:lnTo>
                  <a:lnTo>
                    <a:pt x="47" y="113"/>
                  </a:lnTo>
                  <a:lnTo>
                    <a:pt x="30" y="163"/>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63" name="Freeform 203"/>
            <p:cNvSpPr>
              <a:spLocks/>
            </p:cNvSpPr>
            <p:nvPr/>
          </p:nvSpPr>
          <p:spPr bwMode="auto">
            <a:xfrm>
              <a:off x="7953517" y="3184857"/>
              <a:ext cx="161053" cy="221853"/>
            </a:xfrm>
            <a:custGeom>
              <a:avLst/>
              <a:gdLst>
                <a:gd name="T0" fmla="*/ 0 w 81"/>
                <a:gd name="T1" fmla="*/ 6 h 104"/>
                <a:gd name="T2" fmla="*/ 17 w 81"/>
                <a:gd name="T3" fmla="*/ 0 h 104"/>
                <a:gd name="T4" fmla="*/ 54 w 81"/>
                <a:gd name="T5" fmla="*/ 23 h 104"/>
                <a:gd name="T6" fmla="*/ 54 w 81"/>
                <a:gd name="T7" fmla="*/ 46 h 104"/>
                <a:gd name="T8" fmla="*/ 80 w 81"/>
                <a:gd name="T9" fmla="*/ 62 h 104"/>
                <a:gd name="T10" fmla="*/ 81 w 81"/>
                <a:gd name="T11" fmla="*/ 92 h 104"/>
                <a:gd name="T12" fmla="*/ 39 w 81"/>
                <a:gd name="T13" fmla="*/ 104 h 104"/>
                <a:gd name="T14" fmla="*/ 0 w 81"/>
                <a:gd name="T15" fmla="*/ 6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0" y="6"/>
                  </a:moveTo>
                  <a:lnTo>
                    <a:pt x="17" y="0"/>
                  </a:lnTo>
                  <a:lnTo>
                    <a:pt x="54" y="23"/>
                  </a:lnTo>
                  <a:lnTo>
                    <a:pt x="54" y="46"/>
                  </a:lnTo>
                  <a:lnTo>
                    <a:pt x="80" y="62"/>
                  </a:lnTo>
                  <a:lnTo>
                    <a:pt x="81" y="92"/>
                  </a:lnTo>
                  <a:lnTo>
                    <a:pt x="39" y="104"/>
                  </a:lnTo>
                  <a:lnTo>
                    <a:pt x="0" y="6"/>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64" name="Freeform 206"/>
            <p:cNvSpPr>
              <a:spLocks/>
            </p:cNvSpPr>
            <p:nvPr/>
          </p:nvSpPr>
          <p:spPr bwMode="auto">
            <a:xfrm>
              <a:off x="7963459" y="2828613"/>
              <a:ext cx="208773" cy="437307"/>
            </a:xfrm>
            <a:custGeom>
              <a:avLst/>
              <a:gdLst>
                <a:gd name="T0" fmla="*/ 18 w 105"/>
                <a:gd name="T1" fmla="*/ 1 h 205"/>
                <a:gd name="T2" fmla="*/ 42 w 105"/>
                <a:gd name="T3" fmla="*/ 0 h 205"/>
                <a:gd name="T4" fmla="*/ 93 w 105"/>
                <a:gd name="T5" fmla="*/ 30 h 205"/>
                <a:gd name="T6" fmla="*/ 86 w 105"/>
                <a:gd name="T7" fmla="*/ 56 h 205"/>
                <a:gd name="T8" fmla="*/ 103 w 105"/>
                <a:gd name="T9" fmla="*/ 71 h 205"/>
                <a:gd name="T10" fmla="*/ 105 w 105"/>
                <a:gd name="T11" fmla="*/ 167 h 205"/>
                <a:gd name="T12" fmla="*/ 87 w 105"/>
                <a:gd name="T13" fmla="*/ 205 h 205"/>
                <a:gd name="T14" fmla="*/ 67 w 105"/>
                <a:gd name="T15" fmla="*/ 191 h 205"/>
                <a:gd name="T16" fmla="*/ 46 w 105"/>
                <a:gd name="T17" fmla="*/ 190 h 205"/>
                <a:gd name="T18" fmla="*/ 10 w 105"/>
                <a:gd name="T19" fmla="*/ 170 h 205"/>
                <a:gd name="T20" fmla="*/ 37 w 105"/>
                <a:gd name="T21" fmla="*/ 108 h 205"/>
                <a:gd name="T22" fmla="*/ 0 w 105"/>
                <a:gd name="T23" fmla="*/ 79 h 205"/>
                <a:gd name="T24" fmla="*/ 18 w 105"/>
                <a:gd name="T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205">
                  <a:moveTo>
                    <a:pt x="18" y="1"/>
                  </a:moveTo>
                  <a:lnTo>
                    <a:pt x="42" y="0"/>
                  </a:lnTo>
                  <a:lnTo>
                    <a:pt x="93" y="30"/>
                  </a:lnTo>
                  <a:lnTo>
                    <a:pt x="86" y="56"/>
                  </a:lnTo>
                  <a:lnTo>
                    <a:pt x="103" y="71"/>
                  </a:lnTo>
                  <a:lnTo>
                    <a:pt x="105" y="167"/>
                  </a:lnTo>
                  <a:lnTo>
                    <a:pt x="87" y="205"/>
                  </a:lnTo>
                  <a:lnTo>
                    <a:pt x="67" y="191"/>
                  </a:lnTo>
                  <a:lnTo>
                    <a:pt x="46" y="190"/>
                  </a:lnTo>
                  <a:lnTo>
                    <a:pt x="10" y="170"/>
                  </a:lnTo>
                  <a:lnTo>
                    <a:pt x="37" y="108"/>
                  </a:lnTo>
                  <a:lnTo>
                    <a:pt x="0" y="79"/>
                  </a:lnTo>
                  <a:lnTo>
                    <a:pt x="18" y="1"/>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65" name="Freeform 208"/>
            <p:cNvSpPr>
              <a:spLocks/>
            </p:cNvSpPr>
            <p:nvPr/>
          </p:nvSpPr>
          <p:spPr bwMode="auto">
            <a:xfrm>
              <a:off x="7993283" y="2081994"/>
              <a:ext cx="236187" cy="458639"/>
            </a:xfrm>
            <a:custGeom>
              <a:avLst/>
              <a:gdLst>
                <a:gd name="T0" fmla="*/ 0 w 114"/>
                <a:gd name="T1" fmla="*/ 22 h 215"/>
                <a:gd name="T2" fmla="*/ 82 w 114"/>
                <a:gd name="T3" fmla="*/ 0 h 215"/>
                <a:gd name="T4" fmla="*/ 114 w 114"/>
                <a:gd name="T5" fmla="*/ 59 h 215"/>
                <a:gd name="T6" fmla="*/ 97 w 114"/>
                <a:gd name="T7" fmla="*/ 74 h 215"/>
                <a:gd name="T8" fmla="*/ 104 w 114"/>
                <a:gd name="T9" fmla="*/ 203 h 215"/>
                <a:gd name="T10" fmla="*/ 56 w 114"/>
                <a:gd name="T11" fmla="*/ 215 h 215"/>
                <a:gd name="T12" fmla="*/ 33 w 114"/>
                <a:gd name="T13" fmla="*/ 161 h 215"/>
                <a:gd name="T14" fmla="*/ 32 w 114"/>
                <a:gd name="T15" fmla="*/ 97 h 215"/>
                <a:gd name="T16" fmla="*/ 11 w 114"/>
                <a:gd name="T17" fmla="*/ 78 h 215"/>
                <a:gd name="T18" fmla="*/ 0 w 114"/>
                <a:gd name="T19" fmla="*/ 22 h 215"/>
                <a:gd name="connsiteX0" fmla="*/ 0 w 10000"/>
                <a:gd name="connsiteY0" fmla="*/ 1023 h 10000"/>
                <a:gd name="connsiteX1" fmla="*/ 7193 w 10000"/>
                <a:gd name="connsiteY1" fmla="*/ 0 h 10000"/>
                <a:gd name="connsiteX2" fmla="*/ 10000 w 10000"/>
                <a:gd name="connsiteY2" fmla="*/ 2744 h 10000"/>
                <a:gd name="connsiteX3" fmla="*/ 8509 w 10000"/>
                <a:gd name="connsiteY3" fmla="*/ 3442 h 10000"/>
                <a:gd name="connsiteX4" fmla="*/ 9543 w 10000"/>
                <a:gd name="connsiteY4" fmla="*/ 9553 h 10000"/>
                <a:gd name="connsiteX5" fmla="*/ 4912 w 10000"/>
                <a:gd name="connsiteY5" fmla="*/ 10000 h 10000"/>
                <a:gd name="connsiteX6" fmla="*/ 2895 w 10000"/>
                <a:gd name="connsiteY6" fmla="*/ 7488 h 10000"/>
                <a:gd name="connsiteX7" fmla="*/ 2807 w 10000"/>
                <a:gd name="connsiteY7" fmla="*/ 4512 h 10000"/>
                <a:gd name="connsiteX8" fmla="*/ 965 w 10000"/>
                <a:gd name="connsiteY8" fmla="*/ 3628 h 10000"/>
                <a:gd name="connsiteX9" fmla="*/ 0 w 10000"/>
                <a:gd name="connsiteY9" fmla="*/ 1023 h 10000"/>
                <a:gd name="connsiteX0" fmla="*/ 0 w 10420"/>
                <a:gd name="connsiteY0" fmla="*/ 1023 h 10000"/>
                <a:gd name="connsiteX1" fmla="*/ 7193 w 10420"/>
                <a:gd name="connsiteY1" fmla="*/ 0 h 10000"/>
                <a:gd name="connsiteX2" fmla="*/ 10420 w 10420"/>
                <a:gd name="connsiteY2" fmla="*/ 2744 h 10000"/>
                <a:gd name="connsiteX3" fmla="*/ 8509 w 10420"/>
                <a:gd name="connsiteY3" fmla="*/ 3442 h 10000"/>
                <a:gd name="connsiteX4" fmla="*/ 9543 w 10420"/>
                <a:gd name="connsiteY4" fmla="*/ 9553 h 10000"/>
                <a:gd name="connsiteX5" fmla="*/ 4912 w 10420"/>
                <a:gd name="connsiteY5" fmla="*/ 10000 h 10000"/>
                <a:gd name="connsiteX6" fmla="*/ 2895 w 10420"/>
                <a:gd name="connsiteY6" fmla="*/ 7488 h 10000"/>
                <a:gd name="connsiteX7" fmla="*/ 2807 w 10420"/>
                <a:gd name="connsiteY7" fmla="*/ 4512 h 10000"/>
                <a:gd name="connsiteX8" fmla="*/ 965 w 10420"/>
                <a:gd name="connsiteY8" fmla="*/ 3628 h 10000"/>
                <a:gd name="connsiteX9" fmla="*/ 0 w 10420"/>
                <a:gd name="connsiteY9" fmla="*/ 1023 h 10000"/>
                <a:gd name="connsiteX0" fmla="*/ 0 w 10420"/>
                <a:gd name="connsiteY0" fmla="*/ 1023 h 10000"/>
                <a:gd name="connsiteX1" fmla="*/ 7193 w 10420"/>
                <a:gd name="connsiteY1" fmla="*/ 0 h 10000"/>
                <a:gd name="connsiteX2" fmla="*/ 10420 w 10420"/>
                <a:gd name="connsiteY2" fmla="*/ 2744 h 10000"/>
                <a:gd name="connsiteX3" fmla="*/ 8929 w 10420"/>
                <a:gd name="connsiteY3" fmla="*/ 3498 h 10000"/>
                <a:gd name="connsiteX4" fmla="*/ 9543 w 10420"/>
                <a:gd name="connsiteY4" fmla="*/ 9553 h 10000"/>
                <a:gd name="connsiteX5" fmla="*/ 4912 w 10420"/>
                <a:gd name="connsiteY5" fmla="*/ 10000 h 10000"/>
                <a:gd name="connsiteX6" fmla="*/ 2895 w 10420"/>
                <a:gd name="connsiteY6" fmla="*/ 7488 h 10000"/>
                <a:gd name="connsiteX7" fmla="*/ 2807 w 10420"/>
                <a:gd name="connsiteY7" fmla="*/ 4512 h 10000"/>
                <a:gd name="connsiteX8" fmla="*/ 965 w 10420"/>
                <a:gd name="connsiteY8" fmla="*/ 3628 h 10000"/>
                <a:gd name="connsiteX9" fmla="*/ 0 w 10420"/>
                <a:gd name="connsiteY9" fmla="*/ 102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0" h="10000">
                  <a:moveTo>
                    <a:pt x="0" y="1023"/>
                  </a:moveTo>
                  <a:lnTo>
                    <a:pt x="7193" y="0"/>
                  </a:lnTo>
                  <a:lnTo>
                    <a:pt x="10420" y="2744"/>
                  </a:lnTo>
                  <a:lnTo>
                    <a:pt x="8929" y="3498"/>
                  </a:lnTo>
                  <a:cubicBezTo>
                    <a:pt x="9134" y="5516"/>
                    <a:pt x="9338" y="7535"/>
                    <a:pt x="9543" y="9553"/>
                  </a:cubicBezTo>
                  <a:lnTo>
                    <a:pt x="4912" y="10000"/>
                  </a:lnTo>
                  <a:lnTo>
                    <a:pt x="2895" y="7488"/>
                  </a:lnTo>
                  <a:cubicBezTo>
                    <a:pt x="2866" y="6496"/>
                    <a:pt x="2836" y="5504"/>
                    <a:pt x="2807" y="4512"/>
                  </a:cubicBezTo>
                  <a:lnTo>
                    <a:pt x="965" y="3628"/>
                  </a:lnTo>
                  <a:lnTo>
                    <a:pt x="0" y="1023"/>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66" name="Freeform 210"/>
            <p:cNvSpPr>
              <a:spLocks/>
            </p:cNvSpPr>
            <p:nvPr/>
          </p:nvSpPr>
          <p:spPr bwMode="auto">
            <a:xfrm>
              <a:off x="8106617" y="2451037"/>
              <a:ext cx="493100" cy="232519"/>
            </a:xfrm>
            <a:custGeom>
              <a:avLst/>
              <a:gdLst>
                <a:gd name="T0" fmla="*/ 0 w 248"/>
                <a:gd name="T1" fmla="*/ 44 h 109"/>
                <a:gd name="T2" fmla="*/ 127 w 248"/>
                <a:gd name="T3" fmla="*/ 13 h 109"/>
                <a:gd name="T4" fmla="*/ 141 w 248"/>
                <a:gd name="T5" fmla="*/ 14 h 109"/>
                <a:gd name="T6" fmla="*/ 156 w 248"/>
                <a:gd name="T7" fmla="*/ 0 h 109"/>
                <a:gd name="T8" fmla="*/ 169 w 248"/>
                <a:gd name="T9" fmla="*/ 8 h 109"/>
                <a:gd name="T10" fmla="*/ 154 w 248"/>
                <a:gd name="T11" fmla="*/ 38 h 109"/>
                <a:gd name="T12" fmla="*/ 181 w 248"/>
                <a:gd name="T13" fmla="*/ 36 h 109"/>
                <a:gd name="T14" fmla="*/ 195 w 248"/>
                <a:gd name="T15" fmla="*/ 60 h 109"/>
                <a:gd name="T16" fmla="*/ 213 w 248"/>
                <a:gd name="T17" fmla="*/ 63 h 109"/>
                <a:gd name="T18" fmla="*/ 226 w 248"/>
                <a:gd name="T19" fmla="*/ 59 h 109"/>
                <a:gd name="T20" fmla="*/ 226 w 248"/>
                <a:gd name="T21" fmla="*/ 46 h 109"/>
                <a:gd name="T22" fmla="*/ 204 w 248"/>
                <a:gd name="T23" fmla="*/ 29 h 109"/>
                <a:gd name="T24" fmla="*/ 221 w 248"/>
                <a:gd name="T25" fmla="*/ 28 h 109"/>
                <a:gd name="T26" fmla="*/ 248 w 248"/>
                <a:gd name="T27" fmla="*/ 64 h 109"/>
                <a:gd name="T28" fmla="*/ 222 w 248"/>
                <a:gd name="T29" fmla="*/ 86 h 109"/>
                <a:gd name="T30" fmla="*/ 192 w 248"/>
                <a:gd name="T31" fmla="*/ 75 h 109"/>
                <a:gd name="T32" fmla="*/ 173 w 248"/>
                <a:gd name="T33" fmla="*/ 102 h 109"/>
                <a:gd name="T34" fmla="*/ 135 w 248"/>
                <a:gd name="T35" fmla="*/ 75 h 109"/>
                <a:gd name="T36" fmla="*/ 10 w 248"/>
                <a:gd name="T37" fmla="*/ 109 h 109"/>
                <a:gd name="T38" fmla="*/ 0 w 248"/>
                <a:gd name="T3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8" h="109">
                  <a:moveTo>
                    <a:pt x="0" y="44"/>
                  </a:moveTo>
                  <a:lnTo>
                    <a:pt x="127" y="13"/>
                  </a:lnTo>
                  <a:lnTo>
                    <a:pt x="141" y="14"/>
                  </a:lnTo>
                  <a:lnTo>
                    <a:pt x="156" y="0"/>
                  </a:lnTo>
                  <a:lnTo>
                    <a:pt x="169" y="8"/>
                  </a:lnTo>
                  <a:lnTo>
                    <a:pt x="154" y="38"/>
                  </a:lnTo>
                  <a:lnTo>
                    <a:pt x="181" y="36"/>
                  </a:lnTo>
                  <a:lnTo>
                    <a:pt x="195" y="60"/>
                  </a:lnTo>
                  <a:lnTo>
                    <a:pt x="213" y="63"/>
                  </a:lnTo>
                  <a:lnTo>
                    <a:pt x="226" y="59"/>
                  </a:lnTo>
                  <a:lnTo>
                    <a:pt x="226" y="46"/>
                  </a:lnTo>
                  <a:lnTo>
                    <a:pt x="204" y="29"/>
                  </a:lnTo>
                  <a:lnTo>
                    <a:pt x="221" y="28"/>
                  </a:lnTo>
                  <a:lnTo>
                    <a:pt x="248" y="64"/>
                  </a:lnTo>
                  <a:lnTo>
                    <a:pt x="222" y="86"/>
                  </a:lnTo>
                  <a:lnTo>
                    <a:pt x="192" y="75"/>
                  </a:lnTo>
                  <a:lnTo>
                    <a:pt x="173" y="102"/>
                  </a:lnTo>
                  <a:lnTo>
                    <a:pt x="135" y="75"/>
                  </a:lnTo>
                  <a:lnTo>
                    <a:pt x="10" y="109"/>
                  </a:lnTo>
                  <a:lnTo>
                    <a:pt x="0" y="44"/>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67" name="Freeform 212"/>
            <p:cNvSpPr>
              <a:spLocks/>
            </p:cNvSpPr>
            <p:nvPr/>
          </p:nvSpPr>
          <p:spPr bwMode="auto">
            <a:xfrm>
              <a:off x="8126500" y="2626832"/>
              <a:ext cx="254503" cy="210315"/>
            </a:xfrm>
            <a:custGeom>
              <a:avLst/>
              <a:gdLst>
                <a:gd name="T0" fmla="*/ 0 w 128"/>
                <a:gd name="T1" fmla="*/ 24 h 95"/>
                <a:gd name="T2" fmla="*/ 99 w 128"/>
                <a:gd name="T3" fmla="*/ 0 h 95"/>
                <a:gd name="T4" fmla="*/ 128 w 128"/>
                <a:gd name="T5" fmla="*/ 43 h 95"/>
                <a:gd name="T6" fmla="*/ 110 w 128"/>
                <a:gd name="T7" fmla="*/ 62 h 95"/>
                <a:gd name="T8" fmla="*/ 80 w 128"/>
                <a:gd name="T9" fmla="*/ 55 h 95"/>
                <a:gd name="T10" fmla="*/ 31 w 128"/>
                <a:gd name="T11" fmla="*/ 95 h 95"/>
                <a:gd name="T12" fmla="*/ 6 w 128"/>
                <a:gd name="T13" fmla="*/ 74 h 95"/>
                <a:gd name="T14" fmla="*/ 0 w 128"/>
                <a:gd name="T15" fmla="*/ 24 h 95"/>
                <a:gd name="connsiteX0" fmla="*/ 0 w 10000"/>
                <a:gd name="connsiteY0" fmla="*/ 2904 h 10378"/>
                <a:gd name="connsiteX1" fmla="*/ 7453 w 10000"/>
                <a:gd name="connsiteY1" fmla="*/ 0 h 10378"/>
                <a:gd name="connsiteX2" fmla="*/ 10000 w 10000"/>
                <a:gd name="connsiteY2" fmla="*/ 4904 h 10378"/>
                <a:gd name="connsiteX3" fmla="*/ 8594 w 10000"/>
                <a:gd name="connsiteY3" fmla="*/ 6904 h 10378"/>
                <a:gd name="connsiteX4" fmla="*/ 6250 w 10000"/>
                <a:gd name="connsiteY4" fmla="*/ 6167 h 10378"/>
                <a:gd name="connsiteX5" fmla="*/ 2422 w 10000"/>
                <a:gd name="connsiteY5" fmla="*/ 10378 h 10378"/>
                <a:gd name="connsiteX6" fmla="*/ 469 w 10000"/>
                <a:gd name="connsiteY6" fmla="*/ 8167 h 10378"/>
                <a:gd name="connsiteX7" fmla="*/ 0 w 10000"/>
                <a:gd name="connsiteY7" fmla="*/ 2904 h 1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378">
                  <a:moveTo>
                    <a:pt x="0" y="2904"/>
                  </a:moveTo>
                  <a:lnTo>
                    <a:pt x="7453" y="0"/>
                  </a:lnTo>
                  <a:lnTo>
                    <a:pt x="10000" y="4904"/>
                  </a:lnTo>
                  <a:lnTo>
                    <a:pt x="8594" y="6904"/>
                  </a:lnTo>
                  <a:lnTo>
                    <a:pt x="6250" y="6167"/>
                  </a:lnTo>
                  <a:lnTo>
                    <a:pt x="2422" y="10378"/>
                  </a:lnTo>
                  <a:lnTo>
                    <a:pt x="469" y="8167"/>
                  </a:lnTo>
                  <a:cubicBezTo>
                    <a:pt x="313" y="6413"/>
                    <a:pt x="156" y="4658"/>
                    <a:pt x="0" y="2904"/>
                  </a:cubicBez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68" name="Freeform 214"/>
            <p:cNvSpPr>
              <a:spLocks/>
            </p:cNvSpPr>
            <p:nvPr/>
          </p:nvSpPr>
          <p:spPr bwMode="auto">
            <a:xfrm>
              <a:off x="8164277" y="2000932"/>
              <a:ext cx="274386" cy="518368"/>
            </a:xfrm>
            <a:custGeom>
              <a:avLst/>
              <a:gdLst>
                <a:gd name="T0" fmla="*/ 29 w 138"/>
                <a:gd name="T1" fmla="*/ 0 h 243"/>
                <a:gd name="T2" fmla="*/ 0 w 138"/>
                <a:gd name="T3" fmla="*/ 42 h 243"/>
                <a:gd name="T4" fmla="*/ 32 w 138"/>
                <a:gd name="T5" fmla="*/ 99 h 243"/>
                <a:gd name="T6" fmla="*/ 13 w 138"/>
                <a:gd name="T7" fmla="*/ 114 h 243"/>
                <a:gd name="T8" fmla="*/ 21 w 138"/>
                <a:gd name="T9" fmla="*/ 243 h 243"/>
                <a:gd name="T10" fmla="*/ 98 w 138"/>
                <a:gd name="T11" fmla="*/ 224 h 243"/>
                <a:gd name="T12" fmla="*/ 118 w 138"/>
                <a:gd name="T13" fmla="*/ 224 h 243"/>
                <a:gd name="T14" fmla="*/ 128 w 138"/>
                <a:gd name="T15" fmla="*/ 210 h 243"/>
                <a:gd name="T16" fmla="*/ 128 w 138"/>
                <a:gd name="T17" fmla="*/ 187 h 243"/>
                <a:gd name="T18" fmla="*/ 138 w 138"/>
                <a:gd name="T19" fmla="*/ 171 h 243"/>
                <a:gd name="T20" fmla="*/ 94 w 138"/>
                <a:gd name="T21" fmla="*/ 152 h 243"/>
                <a:gd name="T22" fmla="*/ 40 w 138"/>
                <a:gd name="T23" fmla="*/ 12 h 243"/>
                <a:gd name="T24" fmla="*/ 29 w 138"/>
                <a:gd name="T2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243">
                  <a:moveTo>
                    <a:pt x="29" y="0"/>
                  </a:moveTo>
                  <a:lnTo>
                    <a:pt x="0" y="42"/>
                  </a:lnTo>
                  <a:lnTo>
                    <a:pt x="32" y="99"/>
                  </a:lnTo>
                  <a:lnTo>
                    <a:pt x="13" y="114"/>
                  </a:lnTo>
                  <a:lnTo>
                    <a:pt x="21" y="243"/>
                  </a:lnTo>
                  <a:lnTo>
                    <a:pt x="98" y="224"/>
                  </a:lnTo>
                  <a:lnTo>
                    <a:pt x="118" y="224"/>
                  </a:lnTo>
                  <a:lnTo>
                    <a:pt x="128" y="210"/>
                  </a:lnTo>
                  <a:lnTo>
                    <a:pt x="128" y="187"/>
                  </a:lnTo>
                  <a:lnTo>
                    <a:pt x="138" y="171"/>
                  </a:lnTo>
                  <a:lnTo>
                    <a:pt x="94" y="152"/>
                  </a:lnTo>
                  <a:lnTo>
                    <a:pt x="40" y="12"/>
                  </a:lnTo>
                  <a:lnTo>
                    <a:pt x="29" y="0"/>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69" name="Freeform 216"/>
            <p:cNvSpPr>
              <a:spLocks/>
            </p:cNvSpPr>
            <p:nvPr/>
          </p:nvSpPr>
          <p:spPr bwMode="auto">
            <a:xfrm>
              <a:off x="8318187" y="2613161"/>
              <a:ext cx="128431" cy="110926"/>
            </a:xfrm>
            <a:custGeom>
              <a:avLst/>
              <a:gdLst>
                <a:gd name="T0" fmla="*/ 0 w 61"/>
                <a:gd name="T1" fmla="*/ 9 h 52"/>
                <a:gd name="T2" fmla="*/ 26 w 61"/>
                <a:gd name="T3" fmla="*/ 0 h 52"/>
                <a:gd name="T4" fmla="*/ 61 w 61"/>
                <a:gd name="T5" fmla="*/ 27 h 52"/>
                <a:gd name="T6" fmla="*/ 55 w 61"/>
                <a:gd name="T7" fmla="*/ 34 h 52"/>
                <a:gd name="T8" fmla="*/ 37 w 61"/>
                <a:gd name="T9" fmla="*/ 34 h 52"/>
                <a:gd name="T10" fmla="*/ 28 w 61"/>
                <a:gd name="T11" fmla="*/ 52 h 52"/>
                <a:gd name="T12" fmla="*/ 0 w 61"/>
                <a:gd name="T13" fmla="*/ 9 h 52"/>
                <a:gd name="connsiteX0" fmla="*/ 0 w 10589"/>
                <a:gd name="connsiteY0" fmla="*/ 1501 h 10000"/>
                <a:gd name="connsiteX1" fmla="*/ 4851 w 10589"/>
                <a:gd name="connsiteY1" fmla="*/ 0 h 10000"/>
                <a:gd name="connsiteX2" fmla="*/ 10589 w 10589"/>
                <a:gd name="connsiteY2" fmla="*/ 5192 h 10000"/>
                <a:gd name="connsiteX3" fmla="*/ 9605 w 10589"/>
                <a:gd name="connsiteY3" fmla="*/ 6538 h 10000"/>
                <a:gd name="connsiteX4" fmla="*/ 6655 w 10589"/>
                <a:gd name="connsiteY4" fmla="*/ 6538 h 10000"/>
                <a:gd name="connsiteX5" fmla="*/ 5179 w 10589"/>
                <a:gd name="connsiteY5" fmla="*/ 10000 h 10000"/>
                <a:gd name="connsiteX6" fmla="*/ 0 w 10589"/>
                <a:gd name="connsiteY6" fmla="*/ 1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9" h="10000">
                  <a:moveTo>
                    <a:pt x="0" y="1501"/>
                  </a:moveTo>
                  <a:lnTo>
                    <a:pt x="4851" y="0"/>
                  </a:lnTo>
                  <a:lnTo>
                    <a:pt x="10589" y="5192"/>
                  </a:lnTo>
                  <a:lnTo>
                    <a:pt x="9605" y="6538"/>
                  </a:lnTo>
                  <a:lnTo>
                    <a:pt x="6655" y="6538"/>
                  </a:lnTo>
                  <a:lnTo>
                    <a:pt x="5179" y="10000"/>
                  </a:lnTo>
                  <a:lnTo>
                    <a:pt x="0" y="1501"/>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70" name="Freeform 252"/>
            <p:cNvSpPr>
              <a:spLocks/>
            </p:cNvSpPr>
            <p:nvPr/>
          </p:nvSpPr>
          <p:spPr bwMode="auto">
            <a:xfrm>
              <a:off x="5670940" y="2195054"/>
              <a:ext cx="691931" cy="866079"/>
            </a:xfrm>
            <a:custGeom>
              <a:avLst/>
              <a:gdLst>
                <a:gd name="T0" fmla="*/ 25 w 348"/>
                <a:gd name="T1" fmla="*/ 27 h 406"/>
                <a:gd name="T2" fmla="*/ 52 w 348"/>
                <a:gd name="T3" fmla="*/ 23 h 406"/>
                <a:gd name="T4" fmla="*/ 75 w 348"/>
                <a:gd name="T5" fmla="*/ 23 h 406"/>
                <a:gd name="T6" fmla="*/ 90 w 348"/>
                <a:gd name="T7" fmla="*/ 0 h 406"/>
                <a:gd name="T8" fmla="*/ 101 w 348"/>
                <a:gd name="T9" fmla="*/ 29 h 406"/>
                <a:gd name="T10" fmla="*/ 139 w 348"/>
                <a:gd name="T11" fmla="*/ 29 h 406"/>
                <a:gd name="T12" fmla="*/ 159 w 348"/>
                <a:gd name="T13" fmla="*/ 58 h 406"/>
                <a:gd name="T14" fmla="*/ 197 w 348"/>
                <a:gd name="T15" fmla="*/ 51 h 406"/>
                <a:gd name="T16" fmla="*/ 225 w 348"/>
                <a:gd name="T17" fmla="*/ 67 h 406"/>
                <a:gd name="T18" fmla="*/ 273 w 348"/>
                <a:gd name="T19" fmla="*/ 80 h 406"/>
                <a:gd name="T20" fmla="*/ 282 w 348"/>
                <a:gd name="T21" fmla="*/ 101 h 406"/>
                <a:gd name="T22" fmla="*/ 307 w 348"/>
                <a:gd name="T23" fmla="*/ 102 h 406"/>
                <a:gd name="T24" fmla="*/ 300 w 348"/>
                <a:gd name="T25" fmla="*/ 124 h 406"/>
                <a:gd name="T26" fmla="*/ 308 w 348"/>
                <a:gd name="T27" fmla="*/ 149 h 406"/>
                <a:gd name="T28" fmla="*/ 292 w 348"/>
                <a:gd name="T29" fmla="*/ 178 h 406"/>
                <a:gd name="T30" fmla="*/ 303 w 348"/>
                <a:gd name="T31" fmla="*/ 185 h 406"/>
                <a:gd name="T32" fmla="*/ 331 w 348"/>
                <a:gd name="T33" fmla="*/ 152 h 406"/>
                <a:gd name="T34" fmla="*/ 329 w 348"/>
                <a:gd name="T35" fmla="*/ 140 h 406"/>
                <a:gd name="T36" fmla="*/ 341 w 348"/>
                <a:gd name="T37" fmla="*/ 136 h 406"/>
                <a:gd name="T38" fmla="*/ 348 w 348"/>
                <a:gd name="T39" fmla="*/ 152 h 406"/>
                <a:gd name="T40" fmla="*/ 327 w 348"/>
                <a:gd name="T41" fmla="*/ 175 h 406"/>
                <a:gd name="T42" fmla="*/ 319 w 348"/>
                <a:gd name="T43" fmla="*/ 226 h 406"/>
                <a:gd name="T44" fmla="*/ 319 w 348"/>
                <a:gd name="T45" fmla="*/ 312 h 406"/>
                <a:gd name="T46" fmla="*/ 331 w 348"/>
                <a:gd name="T47" fmla="*/ 328 h 406"/>
                <a:gd name="T48" fmla="*/ 326 w 348"/>
                <a:gd name="T49" fmla="*/ 381 h 406"/>
                <a:gd name="T50" fmla="*/ 160 w 348"/>
                <a:gd name="T51" fmla="*/ 406 h 406"/>
                <a:gd name="T52" fmla="*/ 119 w 348"/>
                <a:gd name="T53" fmla="*/ 381 h 406"/>
                <a:gd name="T54" fmla="*/ 128 w 348"/>
                <a:gd name="T55" fmla="*/ 350 h 406"/>
                <a:gd name="T56" fmla="*/ 108 w 348"/>
                <a:gd name="T57" fmla="*/ 316 h 406"/>
                <a:gd name="T58" fmla="*/ 90 w 348"/>
                <a:gd name="T59" fmla="*/ 271 h 406"/>
                <a:gd name="T60" fmla="*/ 43 w 348"/>
                <a:gd name="T61" fmla="*/ 228 h 406"/>
                <a:gd name="T62" fmla="*/ 15 w 348"/>
                <a:gd name="T63" fmla="*/ 228 h 406"/>
                <a:gd name="T64" fmla="*/ 15 w 348"/>
                <a:gd name="T65" fmla="*/ 167 h 406"/>
                <a:gd name="T66" fmla="*/ 0 w 348"/>
                <a:gd name="T67" fmla="*/ 145 h 406"/>
                <a:gd name="T68" fmla="*/ 33 w 348"/>
                <a:gd name="T69" fmla="*/ 110 h 406"/>
                <a:gd name="T70" fmla="*/ 25 w 348"/>
                <a:gd name="T71" fmla="*/ 2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8" h="406">
                  <a:moveTo>
                    <a:pt x="25" y="27"/>
                  </a:moveTo>
                  <a:lnTo>
                    <a:pt x="52" y="23"/>
                  </a:lnTo>
                  <a:lnTo>
                    <a:pt x="75" y="23"/>
                  </a:lnTo>
                  <a:lnTo>
                    <a:pt x="90" y="0"/>
                  </a:lnTo>
                  <a:lnTo>
                    <a:pt x="101" y="29"/>
                  </a:lnTo>
                  <a:lnTo>
                    <a:pt x="139" y="29"/>
                  </a:lnTo>
                  <a:lnTo>
                    <a:pt x="159" y="58"/>
                  </a:lnTo>
                  <a:lnTo>
                    <a:pt x="197" y="51"/>
                  </a:lnTo>
                  <a:lnTo>
                    <a:pt x="225" y="67"/>
                  </a:lnTo>
                  <a:lnTo>
                    <a:pt x="273" y="80"/>
                  </a:lnTo>
                  <a:lnTo>
                    <a:pt x="282" y="101"/>
                  </a:lnTo>
                  <a:lnTo>
                    <a:pt x="307" y="102"/>
                  </a:lnTo>
                  <a:lnTo>
                    <a:pt x="300" y="124"/>
                  </a:lnTo>
                  <a:lnTo>
                    <a:pt x="308" y="149"/>
                  </a:lnTo>
                  <a:lnTo>
                    <a:pt x="292" y="178"/>
                  </a:lnTo>
                  <a:lnTo>
                    <a:pt x="303" y="185"/>
                  </a:lnTo>
                  <a:lnTo>
                    <a:pt x="331" y="152"/>
                  </a:lnTo>
                  <a:lnTo>
                    <a:pt x="329" y="140"/>
                  </a:lnTo>
                  <a:lnTo>
                    <a:pt x="341" y="136"/>
                  </a:lnTo>
                  <a:lnTo>
                    <a:pt x="348" y="152"/>
                  </a:lnTo>
                  <a:lnTo>
                    <a:pt x="327" y="175"/>
                  </a:lnTo>
                  <a:lnTo>
                    <a:pt x="319" y="226"/>
                  </a:lnTo>
                  <a:lnTo>
                    <a:pt x="319" y="312"/>
                  </a:lnTo>
                  <a:lnTo>
                    <a:pt x="331" y="328"/>
                  </a:lnTo>
                  <a:lnTo>
                    <a:pt x="326" y="381"/>
                  </a:lnTo>
                  <a:lnTo>
                    <a:pt x="160" y="406"/>
                  </a:lnTo>
                  <a:lnTo>
                    <a:pt x="119" y="381"/>
                  </a:lnTo>
                  <a:lnTo>
                    <a:pt x="128" y="350"/>
                  </a:lnTo>
                  <a:lnTo>
                    <a:pt x="108" y="316"/>
                  </a:lnTo>
                  <a:lnTo>
                    <a:pt x="90" y="271"/>
                  </a:lnTo>
                  <a:lnTo>
                    <a:pt x="43" y="228"/>
                  </a:lnTo>
                  <a:lnTo>
                    <a:pt x="15" y="228"/>
                  </a:lnTo>
                  <a:lnTo>
                    <a:pt x="15" y="167"/>
                  </a:lnTo>
                  <a:lnTo>
                    <a:pt x="0" y="145"/>
                  </a:lnTo>
                  <a:lnTo>
                    <a:pt x="33" y="110"/>
                  </a:lnTo>
                  <a:lnTo>
                    <a:pt x="25" y="27"/>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71" name="Freeform 254"/>
            <p:cNvSpPr>
              <a:spLocks/>
            </p:cNvSpPr>
            <p:nvPr/>
          </p:nvSpPr>
          <p:spPr bwMode="auto">
            <a:xfrm>
              <a:off x="6364860" y="3052599"/>
              <a:ext cx="445381" cy="793550"/>
            </a:xfrm>
            <a:custGeom>
              <a:avLst/>
              <a:gdLst>
                <a:gd name="T0" fmla="*/ 0 w 224"/>
                <a:gd name="T1" fmla="*/ 26 h 372"/>
                <a:gd name="T2" fmla="*/ 27 w 224"/>
                <a:gd name="T3" fmla="*/ 40 h 372"/>
                <a:gd name="T4" fmla="*/ 52 w 224"/>
                <a:gd name="T5" fmla="*/ 38 h 372"/>
                <a:gd name="T6" fmla="*/ 61 w 224"/>
                <a:gd name="T7" fmla="*/ 30 h 372"/>
                <a:gd name="T8" fmla="*/ 67 w 224"/>
                <a:gd name="T9" fmla="*/ 7 h 372"/>
                <a:gd name="T10" fmla="*/ 175 w 224"/>
                <a:gd name="T11" fmla="*/ 0 h 372"/>
                <a:gd name="T12" fmla="*/ 224 w 224"/>
                <a:gd name="T13" fmla="*/ 264 h 372"/>
                <a:gd name="T14" fmla="*/ 221 w 224"/>
                <a:gd name="T15" fmla="*/ 260 h 372"/>
                <a:gd name="T16" fmla="*/ 183 w 224"/>
                <a:gd name="T17" fmla="*/ 275 h 372"/>
                <a:gd name="T18" fmla="*/ 157 w 224"/>
                <a:gd name="T19" fmla="*/ 346 h 372"/>
                <a:gd name="T20" fmla="*/ 119 w 224"/>
                <a:gd name="T21" fmla="*/ 336 h 372"/>
                <a:gd name="T22" fmla="*/ 74 w 224"/>
                <a:gd name="T23" fmla="*/ 363 h 372"/>
                <a:gd name="T24" fmla="*/ 15 w 224"/>
                <a:gd name="T25" fmla="*/ 372 h 372"/>
                <a:gd name="T26" fmla="*/ 42 w 224"/>
                <a:gd name="T27" fmla="*/ 304 h 372"/>
                <a:gd name="T28" fmla="*/ 31 w 224"/>
                <a:gd name="T29" fmla="*/ 265 h 372"/>
                <a:gd name="T30" fmla="*/ 0 w 224"/>
                <a:gd name="T31" fmla="*/ 2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4" h="372">
                  <a:moveTo>
                    <a:pt x="0" y="26"/>
                  </a:moveTo>
                  <a:lnTo>
                    <a:pt x="27" y="40"/>
                  </a:lnTo>
                  <a:lnTo>
                    <a:pt x="52" y="38"/>
                  </a:lnTo>
                  <a:lnTo>
                    <a:pt x="61" y="30"/>
                  </a:lnTo>
                  <a:lnTo>
                    <a:pt x="67" y="7"/>
                  </a:lnTo>
                  <a:lnTo>
                    <a:pt x="175" y="0"/>
                  </a:lnTo>
                  <a:lnTo>
                    <a:pt x="224" y="264"/>
                  </a:lnTo>
                  <a:lnTo>
                    <a:pt x="221" y="260"/>
                  </a:lnTo>
                  <a:lnTo>
                    <a:pt x="183" y="275"/>
                  </a:lnTo>
                  <a:lnTo>
                    <a:pt x="157" y="346"/>
                  </a:lnTo>
                  <a:lnTo>
                    <a:pt x="119" y="336"/>
                  </a:lnTo>
                  <a:lnTo>
                    <a:pt x="74" y="363"/>
                  </a:lnTo>
                  <a:lnTo>
                    <a:pt x="15" y="372"/>
                  </a:lnTo>
                  <a:lnTo>
                    <a:pt x="42" y="304"/>
                  </a:lnTo>
                  <a:lnTo>
                    <a:pt x="31" y="265"/>
                  </a:lnTo>
                  <a:lnTo>
                    <a:pt x="0" y="26"/>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72" name="Freeform 266"/>
            <p:cNvSpPr>
              <a:spLocks/>
            </p:cNvSpPr>
            <p:nvPr/>
          </p:nvSpPr>
          <p:spPr bwMode="auto">
            <a:xfrm>
              <a:off x="7249656" y="2756084"/>
              <a:ext cx="789358" cy="558898"/>
            </a:xfrm>
            <a:custGeom>
              <a:avLst/>
              <a:gdLst>
                <a:gd name="T0" fmla="*/ 37 w 397"/>
                <a:gd name="T1" fmla="*/ 38 h 262"/>
                <a:gd name="T2" fmla="*/ 0 w 397"/>
                <a:gd name="T3" fmla="*/ 74 h 262"/>
                <a:gd name="T4" fmla="*/ 20 w 397"/>
                <a:gd name="T5" fmla="*/ 199 h 262"/>
                <a:gd name="T6" fmla="*/ 37 w 397"/>
                <a:gd name="T7" fmla="*/ 262 h 262"/>
                <a:gd name="T8" fmla="*/ 105 w 397"/>
                <a:gd name="T9" fmla="*/ 257 h 262"/>
                <a:gd name="T10" fmla="*/ 355 w 397"/>
                <a:gd name="T11" fmla="*/ 209 h 262"/>
                <a:gd name="T12" fmla="*/ 372 w 397"/>
                <a:gd name="T13" fmla="*/ 200 h 262"/>
                <a:gd name="T14" fmla="*/ 397 w 397"/>
                <a:gd name="T15" fmla="*/ 141 h 262"/>
                <a:gd name="T16" fmla="*/ 360 w 397"/>
                <a:gd name="T17" fmla="*/ 111 h 262"/>
                <a:gd name="T18" fmla="*/ 379 w 397"/>
                <a:gd name="T19" fmla="*/ 35 h 262"/>
                <a:gd name="T20" fmla="*/ 352 w 397"/>
                <a:gd name="T21" fmla="*/ 26 h 262"/>
                <a:gd name="T22" fmla="*/ 352 w 397"/>
                <a:gd name="T23" fmla="*/ 7 h 262"/>
                <a:gd name="T24" fmla="*/ 339 w 397"/>
                <a:gd name="T25" fmla="*/ 0 h 262"/>
                <a:gd name="T26" fmla="*/ 49 w 397"/>
                <a:gd name="T27" fmla="*/ 55 h 262"/>
                <a:gd name="T28" fmla="*/ 37 w 397"/>
                <a:gd name="T29" fmla="*/ 38 h 262"/>
                <a:gd name="connsiteX0" fmla="*/ 932 w 10000"/>
                <a:gd name="connsiteY0" fmla="*/ 1450 h 10000"/>
                <a:gd name="connsiteX1" fmla="*/ 0 w 10000"/>
                <a:gd name="connsiteY1" fmla="*/ 2824 h 10000"/>
                <a:gd name="connsiteX2" fmla="*/ 504 w 10000"/>
                <a:gd name="connsiteY2" fmla="*/ 7595 h 10000"/>
                <a:gd name="connsiteX3" fmla="*/ 932 w 10000"/>
                <a:gd name="connsiteY3" fmla="*/ 10000 h 10000"/>
                <a:gd name="connsiteX4" fmla="*/ 2645 w 10000"/>
                <a:gd name="connsiteY4" fmla="*/ 9809 h 10000"/>
                <a:gd name="connsiteX5" fmla="*/ 8942 w 10000"/>
                <a:gd name="connsiteY5" fmla="*/ 7977 h 10000"/>
                <a:gd name="connsiteX6" fmla="*/ 9370 w 10000"/>
                <a:gd name="connsiteY6" fmla="*/ 7634 h 10000"/>
                <a:gd name="connsiteX7" fmla="*/ 10000 w 10000"/>
                <a:gd name="connsiteY7" fmla="*/ 5382 h 10000"/>
                <a:gd name="connsiteX8" fmla="*/ 9068 w 10000"/>
                <a:gd name="connsiteY8" fmla="*/ 4237 h 10000"/>
                <a:gd name="connsiteX9" fmla="*/ 9547 w 10000"/>
                <a:gd name="connsiteY9" fmla="*/ 1336 h 10000"/>
                <a:gd name="connsiteX10" fmla="*/ 8866 w 10000"/>
                <a:gd name="connsiteY10" fmla="*/ 992 h 10000"/>
                <a:gd name="connsiteX11" fmla="*/ 8866 w 10000"/>
                <a:gd name="connsiteY11" fmla="*/ 267 h 10000"/>
                <a:gd name="connsiteX12" fmla="*/ 8539 w 10000"/>
                <a:gd name="connsiteY12" fmla="*/ 0 h 10000"/>
                <a:gd name="connsiteX13" fmla="*/ 1301 w 10000"/>
                <a:gd name="connsiteY13" fmla="*/ 1950 h 10000"/>
                <a:gd name="connsiteX14" fmla="*/ 1234 w 10000"/>
                <a:gd name="connsiteY14" fmla="*/ 2099 h 10000"/>
                <a:gd name="connsiteX15" fmla="*/ 932 w 10000"/>
                <a:gd name="connsiteY15" fmla="*/ 145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0" h="10000">
                  <a:moveTo>
                    <a:pt x="932" y="1450"/>
                  </a:moveTo>
                  <a:lnTo>
                    <a:pt x="0" y="2824"/>
                  </a:lnTo>
                  <a:lnTo>
                    <a:pt x="504" y="7595"/>
                  </a:lnTo>
                  <a:cubicBezTo>
                    <a:pt x="647" y="8397"/>
                    <a:pt x="789" y="9198"/>
                    <a:pt x="932" y="10000"/>
                  </a:cubicBezTo>
                  <a:lnTo>
                    <a:pt x="2645" y="9809"/>
                  </a:lnTo>
                  <a:lnTo>
                    <a:pt x="8942" y="7977"/>
                  </a:lnTo>
                  <a:lnTo>
                    <a:pt x="9370" y="7634"/>
                  </a:lnTo>
                  <a:lnTo>
                    <a:pt x="10000" y="5382"/>
                  </a:lnTo>
                  <a:lnTo>
                    <a:pt x="9068" y="4237"/>
                  </a:lnTo>
                  <a:cubicBezTo>
                    <a:pt x="9228" y="3270"/>
                    <a:pt x="9387" y="2303"/>
                    <a:pt x="9547" y="1336"/>
                  </a:cubicBezTo>
                  <a:lnTo>
                    <a:pt x="8866" y="992"/>
                  </a:lnTo>
                  <a:lnTo>
                    <a:pt x="8866" y="267"/>
                  </a:lnTo>
                  <a:lnTo>
                    <a:pt x="8539" y="0"/>
                  </a:lnTo>
                  <a:cubicBezTo>
                    <a:pt x="6136" y="696"/>
                    <a:pt x="3704" y="1254"/>
                    <a:pt x="1301" y="1950"/>
                  </a:cubicBezTo>
                  <a:cubicBezTo>
                    <a:pt x="1279" y="2000"/>
                    <a:pt x="1256" y="2049"/>
                    <a:pt x="1234" y="2099"/>
                  </a:cubicBezTo>
                  <a:cubicBezTo>
                    <a:pt x="1133" y="1883"/>
                    <a:pt x="1033" y="1666"/>
                    <a:pt x="932" y="1450"/>
                  </a:cubicBez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373" name="Group 372"/>
            <p:cNvGrpSpPr/>
            <p:nvPr/>
          </p:nvGrpSpPr>
          <p:grpSpPr>
            <a:xfrm>
              <a:off x="7307317" y="2133190"/>
              <a:ext cx="1111463" cy="804217"/>
              <a:chOff x="7239221" y="2382503"/>
              <a:chExt cx="1111463" cy="749593"/>
            </a:xfrm>
            <a:grpFill/>
            <a:effectLst/>
          </p:grpSpPr>
          <p:sp>
            <p:nvSpPr>
              <p:cNvPr id="376" name="Freeform 268"/>
              <p:cNvSpPr>
                <a:spLocks/>
              </p:cNvSpPr>
              <p:nvPr/>
            </p:nvSpPr>
            <p:spPr bwMode="auto">
              <a:xfrm>
                <a:off x="7239221" y="2382503"/>
                <a:ext cx="882808" cy="711814"/>
              </a:xfrm>
              <a:custGeom>
                <a:avLst/>
                <a:gdLst>
                  <a:gd name="T0" fmla="*/ 36 w 444"/>
                  <a:gd name="T1" fmla="*/ 234 h 358"/>
                  <a:gd name="T2" fmla="*/ 79 w 444"/>
                  <a:gd name="T3" fmla="*/ 214 h 358"/>
                  <a:gd name="T4" fmla="*/ 136 w 444"/>
                  <a:gd name="T5" fmla="*/ 211 h 358"/>
                  <a:gd name="T6" fmla="*/ 150 w 444"/>
                  <a:gd name="T7" fmla="*/ 192 h 358"/>
                  <a:gd name="T8" fmla="*/ 170 w 444"/>
                  <a:gd name="T9" fmla="*/ 190 h 358"/>
                  <a:gd name="T10" fmla="*/ 181 w 444"/>
                  <a:gd name="T11" fmla="*/ 170 h 358"/>
                  <a:gd name="T12" fmla="*/ 200 w 444"/>
                  <a:gd name="T13" fmla="*/ 163 h 358"/>
                  <a:gd name="T14" fmla="*/ 193 w 444"/>
                  <a:gd name="T15" fmla="*/ 125 h 358"/>
                  <a:gd name="T16" fmla="*/ 181 w 444"/>
                  <a:gd name="T17" fmla="*/ 115 h 358"/>
                  <a:gd name="T18" fmla="*/ 205 w 444"/>
                  <a:gd name="T19" fmla="*/ 86 h 358"/>
                  <a:gd name="T20" fmla="*/ 220 w 444"/>
                  <a:gd name="T21" fmla="*/ 86 h 358"/>
                  <a:gd name="T22" fmla="*/ 274 w 444"/>
                  <a:gd name="T23" fmla="*/ 24 h 358"/>
                  <a:gd name="T24" fmla="*/ 354 w 444"/>
                  <a:gd name="T25" fmla="*/ 0 h 358"/>
                  <a:gd name="T26" fmla="*/ 362 w 444"/>
                  <a:gd name="T27" fmla="*/ 60 h 358"/>
                  <a:gd name="T28" fmla="*/ 366 w 444"/>
                  <a:gd name="T29" fmla="*/ 58 h 358"/>
                  <a:gd name="T30" fmla="*/ 385 w 444"/>
                  <a:gd name="T31" fmla="*/ 79 h 358"/>
                  <a:gd name="T32" fmla="*/ 385 w 444"/>
                  <a:gd name="T33" fmla="*/ 141 h 358"/>
                  <a:gd name="T34" fmla="*/ 407 w 444"/>
                  <a:gd name="T35" fmla="*/ 191 h 358"/>
                  <a:gd name="T36" fmla="*/ 416 w 444"/>
                  <a:gd name="T37" fmla="*/ 256 h 358"/>
                  <a:gd name="T38" fmla="*/ 417 w 444"/>
                  <a:gd name="T39" fmla="*/ 312 h 358"/>
                  <a:gd name="T40" fmla="*/ 444 w 444"/>
                  <a:gd name="T41" fmla="*/ 331 h 358"/>
                  <a:gd name="T42" fmla="*/ 423 w 444"/>
                  <a:gd name="T43" fmla="*/ 358 h 358"/>
                  <a:gd name="T44" fmla="*/ 372 w 444"/>
                  <a:gd name="T45" fmla="*/ 325 h 358"/>
                  <a:gd name="T46" fmla="*/ 345 w 444"/>
                  <a:gd name="T47" fmla="*/ 328 h 358"/>
                  <a:gd name="T48" fmla="*/ 320 w 444"/>
                  <a:gd name="T49" fmla="*/ 320 h 358"/>
                  <a:gd name="T50" fmla="*/ 322 w 444"/>
                  <a:gd name="T51" fmla="*/ 301 h 358"/>
                  <a:gd name="T52" fmla="*/ 305 w 444"/>
                  <a:gd name="T53" fmla="*/ 294 h 358"/>
                  <a:gd name="T54" fmla="*/ 12 w 444"/>
                  <a:gd name="T55" fmla="*/ 344 h 358"/>
                  <a:gd name="T56" fmla="*/ 0 w 444"/>
                  <a:gd name="T57" fmla="*/ 328 h 358"/>
                  <a:gd name="T58" fmla="*/ 45 w 444"/>
                  <a:gd name="T59" fmla="*/ 266 h 358"/>
                  <a:gd name="T60" fmla="*/ 36 w 444"/>
                  <a:gd name="T61" fmla="*/ 23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4" h="358">
                    <a:moveTo>
                      <a:pt x="36" y="234"/>
                    </a:moveTo>
                    <a:lnTo>
                      <a:pt x="79" y="214"/>
                    </a:lnTo>
                    <a:lnTo>
                      <a:pt x="136" y="211"/>
                    </a:lnTo>
                    <a:lnTo>
                      <a:pt x="150" y="192"/>
                    </a:lnTo>
                    <a:lnTo>
                      <a:pt x="170" y="190"/>
                    </a:lnTo>
                    <a:lnTo>
                      <a:pt x="181" y="170"/>
                    </a:lnTo>
                    <a:lnTo>
                      <a:pt x="200" y="163"/>
                    </a:lnTo>
                    <a:lnTo>
                      <a:pt x="193" y="125"/>
                    </a:lnTo>
                    <a:lnTo>
                      <a:pt x="181" y="115"/>
                    </a:lnTo>
                    <a:lnTo>
                      <a:pt x="205" y="86"/>
                    </a:lnTo>
                    <a:lnTo>
                      <a:pt x="220" y="86"/>
                    </a:lnTo>
                    <a:lnTo>
                      <a:pt x="274" y="24"/>
                    </a:lnTo>
                    <a:lnTo>
                      <a:pt x="354" y="0"/>
                    </a:lnTo>
                    <a:lnTo>
                      <a:pt x="362" y="60"/>
                    </a:lnTo>
                    <a:lnTo>
                      <a:pt x="366" y="58"/>
                    </a:lnTo>
                    <a:lnTo>
                      <a:pt x="385" y="79"/>
                    </a:lnTo>
                    <a:lnTo>
                      <a:pt x="385" y="141"/>
                    </a:lnTo>
                    <a:lnTo>
                      <a:pt x="407" y="191"/>
                    </a:lnTo>
                    <a:lnTo>
                      <a:pt x="416" y="256"/>
                    </a:lnTo>
                    <a:lnTo>
                      <a:pt x="417" y="312"/>
                    </a:lnTo>
                    <a:lnTo>
                      <a:pt x="444" y="331"/>
                    </a:lnTo>
                    <a:lnTo>
                      <a:pt x="423" y="358"/>
                    </a:lnTo>
                    <a:lnTo>
                      <a:pt x="372" y="325"/>
                    </a:lnTo>
                    <a:lnTo>
                      <a:pt x="345" y="328"/>
                    </a:lnTo>
                    <a:lnTo>
                      <a:pt x="320" y="320"/>
                    </a:lnTo>
                    <a:lnTo>
                      <a:pt x="322" y="301"/>
                    </a:lnTo>
                    <a:lnTo>
                      <a:pt x="305" y="294"/>
                    </a:lnTo>
                    <a:lnTo>
                      <a:pt x="12" y="344"/>
                    </a:lnTo>
                    <a:lnTo>
                      <a:pt x="0" y="328"/>
                    </a:lnTo>
                    <a:lnTo>
                      <a:pt x="45" y="266"/>
                    </a:lnTo>
                    <a:lnTo>
                      <a:pt x="36" y="234"/>
                    </a:lnTo>
                    <a:close/>
                  </a:path>
                </a:pathLst>
              </a:custGeom>
              <a:grpFill/>
              <a:ln w="12700">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7" name="Freeform 270"/>
              <p:cNvSpPr>
                <a:spLocks/>
              </p:cNvSpPr>
              <p:nvPr/>
            </p:nvSpPr>
            <p:spPr bwMode="auto">
              <a:xfrm>
                <a:off x="8096181" y="2982972"/>
                <a:ext cx="254503" cy="149124"/>
              </a:xfrm>
              <a:custGeom>
                <a:avLst/>
                <a:gdLst>
                  <a:gd name="T0" fmla="*/ 0 w 128"/>
                  <a:gd name="T1" fmla="*/ 55 h 75"/>
                  <a:gd name="T2" fmla="*/ 53 w 128"/>
                  <a:gd name="T3" fmla="*/ 31 h 75"/>
                  <a:gd name="T4" fmla="*/ 104 w 128"/>
                  <a:gd name="T5" fmla="*/ 0 h 75"/>
                  <a:gd name="T6" fmla="*/ 114 w 128"/>
                  <a:gd name="T7" fmla="*/ 1 h 75"/>
                  <a:gd name="T8" fmla="*/ 128 w 128"/>
                  <a:gd name="T9" fmla="*/ 2 h 75"/>
                  <a:gd name="T10" fmla="*/ 79 w 128"/>
                  <a:gd name="T11" fmla="*/ 43 h 75"/>
                  <a:gd name="T12" fmla="*/ 14 w 128"/>
                  <a:gd name="T13" fmla="*/ 75 h 75"/>
                  <a:gd name="T14" fmla="*/ 0 w 128"/>
                  <a:gd name="T15" fmla="*/ 5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75">
                    <a:moveTo>
                      <a:pt x="0" y="55"/>
                    </a:moveTo>
                    <a:lnTo>
                      <a:pt x="53" y="31"/>
                    </a:lnTo>
                    <a:lnTo>
                      <a:pt x="104" y="0"/>
                    </a:lnTo>
                    <a:lnTo>
                      <a:pt x="114" y="1"/>
                    </a:lnTo>
                    <a:lnTo>
                      <a:pt x="128" y="2"/>
                    </a:lnTo>
                    <a:lnTo>
                      <a:pt x="79" y="43"/>
                    </a:lnTo>
                    <a:lnTo>
                      <a:pt x="14" y="75"/>
                    </a:lnTo>
                    <a:lnTo>
                      <a:pt x="0" y="55"/>
                    </a:lnTo>
                    <a:close/>
                  </a:path>
                </a:pathLst>
              </a:custGeom>
              <a:grpFill/>
              <a:ln w="12700">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74" name="Freeform 272"/>
            <p:cNvSpPr>
              <a:spLocks/>
            </p:cNvSpPr>
            <p:nvPr/>
          </p:nvSpPr>
          <p:spPr bwMode="auto">
            <a:xfrm>
              <a:off x="8219950" y="1510296"/>
              <a:ext cx="522925" cy="855414"/>
            </a:xfrm>
            <a:custGeom>
              <a:avLst/>
              <a:gdLst>
                <a:gd name="T0" fmla="*/ 62 w 263"/>
                <a:gd name="T1" fmla="*/ 13 h 401"/>
                <a:gd name="T2" fmla="*/ 23 w 263"/>
                <a:gd name="T3" fmla="*/ 86 h 401"/>
                <a:gd name="T4" fmla="*/ 41 w 263"/>
                <a:gd name="T5" fmla="*/ 114 h 401"/>
                <a:gd name="T6" fmla="*/ 23 w 263"/>
                <a:gd name="T7" fmla="*/ 149 h 401"/>
                <a:gd name="T8" fmla="*/ 35 w 263"/>
                <a:gd name="T9" fmla="*/ 159 h 401"/>
                <a:gd name="T10" fmla="*/ 27 w 263"/>
                <a:gd name="T11" fmla="*/ 183 h 401"/>
                <a:gd name="T12" fmla="*/ 27 w 263"/>
                <a:gd name="T13" fmla="*/ 220 h 401"/>
                <a:gd name="T14" fmla="*/ 0 w 263"/>
                <a:gd name="T15" fmla="*/ 232 h 401"/>
                <a:gd name="T16" fmla="*/ 11 w 263"/>
                <a:gd name="T17" fmla="*/ 244 h 401"/>
                <a:gd name="T18" fmla="*/ 65 w 263"/>
                <a:gd name="T19" fmla="*/ 384 h 401"/>
                <a:gd name="T20" fmla="*/ 109 w 263"/>
                <a:gd name="T21" fmla="*/ 401 h 401"/>
                <a:gd name="T22" fmla="*/ 107 w 263"/>
                <a:gd name="T23" fmla="*/ 373 h 401"/>
                <a:gd name="T24" fmla="*/ 128 w 263"/>
                <a:gd name="T25" fmla="*/ 350 h 401"/>
                <a:gd name="T26" fmla="*/ 120 w 263"/>
                <a:gd name="T27" fmla="*/ 326 h 401"/>
                <a:gd name="T28" fmla="*/ 174 w 263"/>
                <a:gd name="T29" fmla="*/ 298 h 401"/>
                <a:gd name="T30" fmla="*/ 176 w 263"/>
                <a:gd name="T31" fmla="*/ 259 h 401"/>
                <a:gd name="T32" fmla="*/ 208 w 263"/>
                <a:gd name="T33" fmla="*/ 255 h 401"/>
                <a:gd name="T34" fmla="*/ 232 w 263"/>
                <a:gd name="T35" fmla="*/ 227 h 401"/>
                <a:gd name="T36" fmla="*/ 263 w 263"/>
                <a:gd name="T37" fmla="*/ 207 h 401"/>
                <a:gd name="T38" fmla="*/ 263 w 263"/>
                <a:gd name="T39" fmla="*/ 183 h 401"/>
                <a:gd name="T40" fmla="*/ 222 w 263"/>
                <a:gd name="T41" fmla="*/ 174 h 401"/>
                <a:gd name="T42" fmla="*/ 213 w 263"/>
                <a:gd name="T43" fmla="*/ 147 h 401"/>
                <a:gd name="T44" fmla="*/ 172 w 263"/>
                <a:gd name="T45" fmla="*/ 143 h 401"/>
                <a:gd name="T46" fmla="*/ 139 w 263"/>
                <a:gd name="T47" fmla="*/ 24 h 401"/>
                <a:gd name="T48" fmla="*/ 125 w 263"/>
                <a:gd name="T49" fmla="*/ 0 h 401"/>
                <a:gd name="T50" fmla="*/ 82 w 263"/>
                <a:gd name="T51" fmla="*/ 10 h 401"/>
                <a:gd name="T52" fmla="*/ 76 w 263"/>
                <a:gd name="T53" fmla="*/ 21 h 401"/>
                <a:gd name="T54" fmla="*/ 62 w 263"/>
                <a:gd name="T55" fmla="*/ 1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3" h="401">
                  <a:moveTo>
                    <a:pt x="62" y="13"/>
                  </a:moveTo>
                  <a:lnTo>
                    <a:pt x="23" y="86"/>
                  </a:lnTo>
                  <a:lnTo>
                    <a:pt x="41" y="114"/>
                  </a:lnTo>
                  <a:lnTo>
                    <a:pt x="23" y="149"/>
                  </a:lnTo>
                  <a:lnTo>
                    <a:pt x="35" y="159"/>
                  </a:lnTo>
                  <a:lnTo>
                    <a:pt x="27" y="183"/>
                  </a:lnTo>
                  <a:lnTo>
                    <a:pt x="27" y="220"/>
                  </a:lnTo>
                  <a:lnTo>
                    <a:pt x="0" y="232"/>
                  </a:lnTo>
                  <a:lnTo>
                    <a:pt x="11" y="244"/>
                  </a:lnTo>
                  <a:lnTo>
                    <a:pt x="65" y="384"/>
                  </a:lnTo>
                  <a:lnTo>
                    <a:pt x="109" y="401"/>
                  </a:lnTo>
                  <a:lnTo>
                    <a:pt x="107" y="373"/>
                  </a:lnTo>
                  <a:lnTo>
                    <a:pt x="128" y="350"/>
                  </a:lnTo>
                  <a:lnTo>
                    <a:pt x="120" y="326"/>
                  </a:lnTo>
                  <a:lnTo>
                    <a:pt x="174" y="298"/>
                  </a:lnTo>
                  <a:lnTo>
                    <a:pt x="176" y="259"/>
                  </a:lnTo>
                  <a:lnTo>
                    <a:pt x="208" y="255"/>
                  </a:lnTo>
                  <a:lnTo>
                    <a:pt x="232" y="227"/>
                  </a:lnTo>
                  <a:lnTo>
                    <a:pt x="263" y="207"/>
                  </a:lnTo>
                  <a:lnTo>
                    <a:pt x="263" y="183"/>
                  </a:lnTo>
                  <a:lnTo>
                    <a:pt x="222" y="174"/>
                  </a:lnTo>
                  <a:lnTo>
                    <a:pt x="213" y="147"/>
                  </a:lnTo>
                  <a:lnTo>
                    <a:pt x="172" y="143"/>
                  </a:lnTo>
                  <a:lnTo>
                    <a:pt x="139" y="24"/>
                  </a:lnTo>
                  <a:lnTo>
                    <a:pt x="125" y="0"/>
                  </a:lnTo>
                  <a:lnTo>
                    <a:pt x="82" y="10"/>
                  </a:lnTo>
                  <a:lnTo>
                    <a:pt x="76" y="21"/>
                  </a:lnTo>
                  <a:lnTo>
                    <a:pt x="62" y="13"/>
                  </a:lnTo>
                  <a:close/>
                </a:path>
              </a:pathLst>
            </a:custGeom>
            <a:grpFill/>
            <a:ln w="12700">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75" name="Freeform 374"/>
            <p:cNvSpPr/>
            <p:nvPr/>
          </p:nvSpPr>
          <p:spPr>
            <a:xfrm>
              <a:off x="7754771" y="3361137"/>
              <a:ext cx="66675" cy="77180"/>
            </a:xfrm>
            <a:custGeom>
              <a:avLst/>
              <a:gdLst>
                <a:gd name="connsiteX0" fmla="*/ 40482 w 90488"/>
                <a:gd name="connsiteY0" fmla="*/ 0 h 97631"/>
                <a:gd name="connsiteX1" fmla="*/ 0 w 90488"/>
                <a:gd name="connsiteY1" fmla="*/ 50006 h 97631"/>
                <a:gd name="connsiteX2" fmla="*/ 50007 w 90488"/>
                <a:gd name="connsiteY2" fmla="*/ 97631 h 97631"/>
                <a:gd name="connsiteX3" fmla="*/ 90488 w 90488"/>
                <a:gd name="connsiteY3" fmla="*/ 40481 h 97631"/>
                <a:gd name="connsiteX4" fmla="*/ 40482 w 90488"/>
                <a:gd name="connsiteY4" fmla="*/ 0 h 9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97631">
                  <a:moveTo>
                    <a:pt x="40482" y="0"/>
                  </a:moveTo>
                  <a:lnTo>
                    <a:pt x="0" y="50006"/>
                  </a:lnTo>
                  <a:lnTo>
                    <a:pt x="50007" y="97631"/>
                  </a:lnTo>
                  <a:lnTo>
                    <a:pt x="90488" y="40481"/>
                  </a:lnTo>
                  <a:lnTo>
                    <a:pt x="40482" y="0"/>
                  </a:lnTo>
                  <a:close/>
                </a:path>
              </a:pathLst>
            </a:cu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p:cNvSpPr>
            <a:spLocks noGrp="1"/>
          </p:cNvSpPr>
          <p:nvPr>
            <p:ph type="title"/>
          </p:nvPr>
        </p:nvSpPr>
        <p:spPr/>
        <p:txBody>
          <a:bodyPr/>
          <a:lstStyle/>
          <a:p>
            <a:r>
              <a:rPr lang="en-US" dirty="0"/>
              <a:t>State Tax Revenue Recovers </a:t>
            </a:r>
            <a:br>
              <a:rPr lang="en-US" dirty="0"/>
            </a:br>
            <a:r>
              <a:rPr lang="en-US" dirty="0"/>
              <a:t>Slowly and Unevenly </a:t>
            </a:r>
          </a:p>
        </p:txBody>
      </p:sp>
      <p:sp>
        <p:nvSpPr>
          <p:cNvPr id="5" name="TextBox 4"/>
          <p:cNvSpPr txBox="1"/>
          <p:nvPr/>
        </p:nvSpPr>
        <p:spPr>
          <a:xfrm>
            <a:off x="512763" y="1065412"/>
            <a:ext cx="8108950" cy="369332"/>
          </a:xfrm>
          <a:prstGeom prst="rect">
            <a:avLst/>
          </a:prstGeom>
        </p:spPr>
        <p:txBody>
          <a:bodyPr wrap="square" lIns="0" rIns="0" rtlCol="0">
            <a:spAutoFit/>
          </a:bodyPr>
          <a:lstStyle/>
          <a:p>
            <a:r>
              <a:rPr lang="en-US" dirty="0">
                <a:solidFill>
                  <a:srgbClr val="005195"/>
                </a:solidFill>
                <a:latin typeface="Arial"/>
              </a:rPr>
              <a:t>Inflation-adjusted</a:t>
            </a:r>
            <a:r>
              <a:rPr lang="en-US">
                <a:solidFill>
                  <a:srgbClr val="005195"/>
                </a:solidFill>
                <a:latin typeface="Arial"/>
              </a:rPr>
              <a:t>, 1Q </a:t>
            </a:r>
            <a:r>
              <a:rPr lang="en-US" smtClean="0">
                <a:solidFill>
                  <a:srgbClr val="005195"/>
                </a:solidFill>
                <a:latin typeface="Arial"/>
              </a:rPr>
              <a:t>2015</a:t>
            </a:r>
            <a:endParaRPr lang="en-US" dirty="0">
              <a:solidFill>
                <a:schemeClr val="accent6"/>
              </a:solidFill>
            </a:endParaRPr>
          </a:p>
        </p:txBody>
      </p:sp>
      <p:sp>
        <p:nvSpPr>
          <p:cNvPr id="2197" name="Freeform 159"/>
          <p:cNvSpPr>
            <a:spLocks/>
          </p:cNvSpPr>
          <p:nvPr/>
        </p:nvSpPr>
        <p:spPr bwMode="auto">
          <a:xfrm>
            <a:off x="7440533" y="3201067"/>
            <a:ext cx="674037" cy="299503"/>
          </a:xfrm>
          <a:custGeom>
            <a:avLst/>
            <a:gdLst>
              <a:gd name="T0" fmla="*/ 0 w 339"/>
              <a:gd name="T1" fmla="*/ 46 h 138"/>
              <a:gd name="T2" fmla="*/ 254 w 339"/>
              <a:gd name="T3" fmla="*/ 0 h 138"/>
              <a:gd name="T4" fmla="*/ 294 w 339"/>
              <a:gd name="T5" fmla="*/ 94 h 138"/>
              <a:gd name="T6" fmla="*/ 338 w 339"/>
              <a:gd name="T7" fmla="*/ 84 h 138"/>
              <a:gd name="T8" fmla="*/ 339 w 339"/>
              <a:gd name="T9" fmla="*/ 132 h 138"/>
              <a:gd name="T10" fmla="*/ 303 w 339"/>
              <a:gd name="T11" fmla="*/ 138 h 138"/>
              <a:gd name="T12" fmla="*/ 273 w 339"/>
              <a:gd name="T13" fmla="*/ 107 h 138"/>
              <a:gd name="T14" fmla="*/ 254 w 339"/>
              <a:gd name="T15" fmla="*/ 70 h 138"/>
              <a:gd name="T16" fmla="*/ 249 w 339"/>
              <a:gd name="T17" fmla="*/ 17 h 138"/>
              <a:gd name="T18" fmla="*/ 235 w 339"/>
              <a:gd name="T19" fmla="*/ 43 h 138"/>
              <a:gd name="T20" fmla="*/ 253 w 339"/>
              <a:gd name="T21" fmla="*/ 121 h 138"/>
              <a:gd name="T22" fmla="*/ 178 w 339"/>
              <a:gd name="T23" fmla="*/ 133 h 138"/>
              <a:gd name="T24" fmla="*/ 175 w 339"/>
              <a:gd name="T25" fmla="*/ 76 h 138"/>
              <a:gd name="T26" fmla="*/ 130 w 339"/>
              <a:gd name="T27" fmla="*/ 51 h 138"/>
              <a:gd name="T28" fmla="*/ 91 w 339"/>
              <a:gd name="T29" fmla="*/ 44 h 138"/>
              <a:gd name="T30" fmla="*/ 11 w 339"/>
              <a:gd name="T31" fmla="*/ 84 h 138"/>
              <a:gd name="T32" fmla="*/ 0 w 339"/>
              <a:gd name="T33" fmla="*/ 46 h 138"/>
              <a:gd name="connsiteX0" fmla="*/ 0 w 10000"/>
              <a:gd name="connsiteY0" fmla="*/ 3333 h 10000"/>
              <a:gd name="connsiteX1" fmla="*/ 7634 w 10000"/>
              <a:gd name="connsiteY1" fmla="*/ 0 h 10000"/>
              <a:gd name="connsiteX2" fmla="*/ 8673 w 10000"/>
              <a:gd name="connsiteY2" fmla="*/ 6812 h 10000"/>
              <a:gd name="connsiteX3" fmla="*/ 9971 w 10000"/>
              <a:gd name="connsiteY3" fmla="*/ 6087 h 10000"/>
              <a:gd name="connsiteX4" fmla="*/ 10000 w 10000"/>
              <a:gd name="connsiteY4" fmla="*/ 9565 h 10000"/>
              <a:gd name="connsiteX5" fmla="*/ 8938 w 10000"/>
              <a:gd name="connsiteY5" fmla="*/ 10000 h 10000"/>
              <a:gd name="connsiteX6" fmla="*/ 8053 w 10000"/>
              <a:gd name="connsiteY6" fmla="*/ 7754 h 10000"/>
              <a:gd name="connsiteX7" fmla="*/ 7493 w 10000"/>
              <a:gd name="connsiteY7" fmla="*/ 5072 h 10000"/>
              <a:gd name="connsiteX8" fmla="*/ 7345 w 10000"/>
              <a:gd name="connsiteY8" fmla="*/ 1232 h 10000"/>
              <a:gd name="connsiteX9" fmla="*/ 6932 w 10000"/>
              <a:gd name="connsiteY9" fmla="*/ 3116 h 10000"/>
              <a:gd name="connsiteX10" fmla="*/ 7463 w 10000"/>
              <a:gd name="connsiteY10" fmla="*/ 8768 h 10000"/>
              <a:gd name="connsiteX11" fmla="*/ 5251 w 10000"/>
              <a:gd name="connsiteY11" fmla="*/ 9638 h 10000"/>
              <a:gd name="connsiteX12" fmla="*/ 5162 w 10000"/>
              <a:gd name="connsiteY12" fmla="*/ 5507 h 10000"/>
              <a:gd name="connsiteX13" fmla="*/ 3835 w 10000"/>
              <a:gd name="connsiteY13" fmla="*/ 3696 h 10000"/>
              <a:gd name="connsiteX14" fmla="*/ 2684 w 10000"/>
              <a:gd name="connsiteY14" fmla="*/ 3188 h 10000"/>
              <a:gd name="connsiteX15" fmla="*/ 324 w 10000"/>
              <a:gd name="connsiteY15" fmla="*/ 6087 h 10000"/>
              <a:gd name="connsiteX16" fmla="*/ 0 w 10000"/>
              <a:gd name="connsiteY16" fmla="*/ 3333 h 10000"/>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812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986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986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 name="connsiteX0" fmla="*/ 0 w 10000"/>
              <a:gd name="connsiteY0" fmla="*/ 3507 h 10174"/>
              <a:gd name="connsiteX1" fmla="*/ 7705 w 10000"/>
              <a:gd name="connsiteY1" fmla="*/ 0 h 10174"/>
              <a:gd name="connsiteX2" fmla="*/ 8673 w 10000"/>
              <a:gd name="connsiteY2" fmla="*/ 6986 h 10174"/>
              <a:gd name="connsiteX3" fmla="*/ 9971 w 10000"/>
              <a:gd name="connsiteY3" fmla="*/ 6261 h 10174"/>
              <a:gd name="connsiteX4" fmla="*/ 10000 w 10000"/>
              <a:gd name="connsiteY4" fmla="*/ 9739 h 10174"/>
              <a:gd name="connsiteX5" fmla="*/ 8938 w 10000"/>
              <a:gd name="connsiteY5" fmla="*/ 10174 h 10174"/>
              <a:gd name="connsiteX6" fmla="*/ 8053 w 10000"/>
              <a:gd name="connsiteY6" fmla="*/ 7928 h 10174"/>
              <a:gd name="connsiteX7" fmla="*/ 7493 w 10000"/>
              <a:gd name="connsiteY7" fmla="*/ 5246 h 10174"/>
              <a:gd name="connsiteX8" fmla="*/ 7345 w 10000"/>
              <a:gd name="connsiteY8" fmla="*/ 1406 h 10174"/>
              <a:gd name="connsiteX9" fmla="*/ 6932 w 10000"/>
              <a:gd name="connsiteY9" fmla="*/ 3290 h 10174"/>
              <a:gd name="connsiteX10" fmla="*/ 7463 w 10000"/>
              <a:gd name="connsiteY10" fmla="*/ 8942 h 10174"/>
              <a:gd name="connsiteX11" fmla="*/ 5251 w 10000"/>
              <a:gd name="connsiteY11" fmla="*/ 9986 h 10174"/>
              <a:gd name="connsiteX12" fmla="*/ 5162 w 10000"/>
              <a:gd name="connsiteY12" fmla="*/ 5681 h 10174"/>
              <a:gd name="connsiteX13" fmla="*/ 3835 w 10000"/>
              <a:gd name="connsiteY13" fmla="*/ 3870 h 10174"/>
              <a:gd name="connsiteX14" fmla="*/ 2684 w 10000"/>
              <a:gd name="connsiteY14" fmla="*/ 3362 h 10174"/>
              <a:gd name="connsiteX15" fmla="*/ 324 w 10000"/>
              <a:gd name="connsiteY15" fmla="*/ 6261 h 10174"/>
              <a:gd name="connsiteX16" fmla="*/ 0 w 10000"/>
              <a:gd name="connsiteY16" fmla="*/ 3507 h 1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00" h="10174">
                <a:moveTo>
                  <a:pt x="0" y="3507"/>
                </a:moveTo>
                <a:lnTo>
                  <a:pt x="7705" y="0"/>
                </a:lnTo>
                <a:lnTo>
                  <a:pt x="8673" y="6986"/>
                </a:lnTo>
                <a:lnTo>
                  <a:pt x="9971" y="6261"/>
                </a:lnTo>
                <a:cubicBezTo>
                  <a:pt x="9981" y="7420"/>
                  <a:pt x="9990" y="8580"/>
                  <a:pt x="10000" y="9739"/>
                </a:cubicBezTo>
                <a:lnTo>
                  <a:pt x="8938" y="10174"/>
                </a:lnTo>
                <a:lnTo>
                  <a:pt x="8053" y="7928"/>
                </a:lnTo>
                <a:lnTo>
                  <a:pt x="7493" y="5246"/>
                </a:lnTo>
                <a:cubicBezTo>
                  <a:pt x="7444" y="3966"/>
                  <a:pt x="7394" y="2686"/>
                  <a:pt x="7345" y="1406"/>
                </a:cubicBezTo>
                <a:cubicBezTo>
                  <a:pt x="7207" y="2034"/>
                  <a:pt x="7070" y="2662"/>
                  <a:pt x="6932" y="3290"/>
                </a:cubicBezTo>
                <a:lnTo>
                  <a:pt x="7463" y="8942"/>
                </a:lnTo>
                <a:lnTo>
                  <a:pt x="5251" y="9986"/>
                </a:lnTo>
                <a:cubicBezTo>
                  <a:pt x="5115" y="8782"/>
                  <a:pt x="5192" y="7058"/>
                  <a:pt x="5162" y="5681"/>
                </a:cubicBezTo>
                <a:lnTo>
                  <a:pt x="3835" y="3870"/>
                </a:lnTo>
                <a:lnTo>
                  <a:pt x="2684" y="3362"/>
                </a:lnTo>
                <a:lnTo>
                  <a:pt x="324" y="6261"/>
                </a:lnTo>
                <a:lnTo>
                  <a:pt x="0" y="3507"/>
                </a:lnTo>
                <a:close/>
              </a:path>
            </a:pathLst>
          </a:custGeom>
          <a:solidFill>
            <a:schemeClr val="accent5"/>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2223" name="Group 2222"/>
          <p:cNvGrpSpPr/>
          <p:nvPr/>
        </p:nvGrpSpPr>
        <p:grpSpPr>
          <a:xfrm>
            <a:off x="7040884" y="3317116"/>
            <a:ext cx="1073270" cy="693290"/>
            <a:chOff x="6972788" y="3486014"/>
            <a:chExt cx="1073270" cy="646200"/>
          </a:xfrm>
          <a:solidFill>
            <a:schemeClr val="accent2"/>
          </a:solidFill>
          <a:effectLst/>
        </p:grpSpPr>
        <p:sp>
          <p:nvSpPr>
            <p:cNvPr id="21" name="Freeform 218"/>
            <p:cNvSpPr>
              <a:spLocks/>
            </p:cNvSpPr>
            <p:nvPr/>
          </p:nvSpPr>
          <p:spPr bwMode="auto">
            <a:xfrm>
              <a:off x="6972788" y="3486014"/>
              <a:ext cx="1025966" cy="646200"/>
            </a:xfrm>
            <a:custGeom>
              <a:avLst/>
              <a:gdLst>
                <a:gd name="T0" fmla="*/ 85 w 516"/>
                <a:gd name="T1" fmla="*/ 228 h 325"/>
                <a:gd name="T2" fmla="*/ 69 w 516"/>
                <a:gd name="T3" fmla="*/ 260 h 325"/>
                <a:gd name="T4" fmla="*/ 48 w 516"/>
                <a:gd name="T5" fmla="*/ 269 h 325"/>
                <a:gd name="T6" fmla="*/ 47 w 516"/>
                <a:gd name="T7" fmla="*/ 291 h 325"/>
                <a:gd name="T8" fmla="*/ 2 w 516"/>
                <a:gd name="T9" fmla="*/ 307 h 325"/>
                <a:gd name="T10" fmla="*/ 0 w 516"/>
                <a:gd name="T11" fmla="*/ 325 h 325"/>
                <a:gd name="T12" fmla="*/ 122 w 516"/>
                <a:gd name="T13" fmla="*/ 303 h 325"/>
                <a:gd name="T14" fmla="*/ 345 w 516"/>
                <a:gd name="T15" fmla="*/ 256 h 325"/>
                <a:gd name="T16" fmla="*/ 516 w 516"/>
                <a:gd name="T17" fmla="*/ 215 h 325"/>
                <a:gd name="T18" fmla="*/ 516 w 516"/>
                <a:gd name="T19" fmla="*/ 182 h 325"/>
                <a:gd name="T20" fmla="*/ 497 w 516"/>
                <a:gd name="T21" fmla="*/ 172 h 325"/>
                <a:gd name="T22" fmla="*/ 482 w 516"/>
                <a:gd name="T23" fmla="*/ 189 h 325"/>
                <a:gd name="T24" fmla="*/ 474 w 516"/>
                <a:gd name="T25" fmla="*/ 144 h 325"/>
                <a:gd name="T26" fmla="*/ 482 w 516"/>
                <a:gd name="T27" fmla="*/ 105 h 325"/>
                <a:gd name="T28" fmla="*/ 420 w 516"/>
                <a:gd name="T29" fmla="*/ 76 h 325"/>
                <a:gd name="T30" fmla="*/ 376 w 516"/>
                <a:gd name="T31" fmla="*/ 83 h 325"/>
                <a:gd name="T32" fmla="*/ 375 w 516"/>
                <a:gd name="T33" fmla="*/ 23 h 325"/>
                <a:gd name="T34" fmla="*/ 329 w 516"/>
                <a:gd name="T35" fmla="*/ 0 h 325"/>
                <a:gd name="T36" fmla="*/ 295 w 516"/>
                <a:gd name="T37" fmla="*/ 14 h 325"/>
                <a:gd name="T38" fmla="*/ 273 w 516"/>
                <a:gd name="T39" fmla="*/ 70 h 325"/>
                <a:gd name="T40" fmla="*/ 233 w 516"/>
                <a:gd name="T41" fmla="*/ 94 h 325"/>
                <a:gd name="T42" fmla="*/ 216 w 516"/>
                <a:gd name="T43" fmla="*/ 183 h 325"/>
                <a:gd name="T44" fmla="*/ 152 w 516"/>
                <a:gd name="T45" fmla="*/ 228 h 325"/>
                <a:gd name="T46" fmla="*/ 99 w 516"/>
                <a:gd name="T47" fmla="*/ 245 h 325"/>
                <a:gd name="T48" fmla="*/ 85 w 516"/>
                <a:gd name="T49" fmla="*/ 22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6" h="325">
                  <a:moveTo>
                    <a:pt x="85" y="228"/>
                  </a:moveTo>
                  <a:lnTo>
                    <a:pt x="69" y="260"/>
                  </a:lnTo>
                  <a:lnTo>
                    <a:pt x="48" y="269"/>
                  </a:lnTo>
                  <a:lnTo>
                    <a:pt x="47" y="291"/>
                  </a:lnTo>
                  <a:lnTo>
                    <a:pt x="2" y="307"/>
                  </a:lnTo>
                  <a:lnTo>
                    <a:pt x="0" y="325"/>
                  </a:lnTo>
                  <a:lnTo>
                    <a:pt x="122" y="303"/>
                  </a:lnTo>
                  <a:lnTo>
                    <a:pt x="345" y="256"/>
                  </a:lnTo>
                  <a:lnTo>
                    <a:pt x="516" y="215"/>
                  </a:lnTo>
                  <a:lnTo>
                    <a:pt x="516" y="182"/>
                  </a:lnTo>
                  <a:lnTo>
                    <a:pt x="497" y="172"/>
                  </a:lnTo>
                  <a:lnTo>
                    <a:pt x="482" y="189"/>
                  </a:lnTo>
                  <a:lnTo>
                    <a:pt x="474" y="144"/>
                  </a:lnTo>
                  <a:lnTo>
                    <a:pt x="482" y="105"/>
                  </a:lnTo>
                  <a:lnTo>
                    <a:pt x="420" y="76"/>
                  </a:lnTo>
                  <a:lnTo>
                    <a:pt x="376" y="83"/>
                  </a:lnTo>
                  <a:lnTo>
                    <a:pt x="375" y="23"/>
                  </a:lnTo>
                  <a:lnTo>
                    <a:pt x="329" y="0"/>
                  </a:lnTo>
                  <a:lnTo>
                    <a:pt x="295" y="14"/>
                  </a:lnTo>
                  <a:lnTo>
                    <a:pt x="273" y="70"/>
                  </a:lnTo>
                  <a:lnTo>
                    <a:pt x="233" y="94"/>
                  </a:lnTo>
                  <a:lnTo>
                    <a:pt x="216" y="183"/>
                  </a:lnTo>
                  <a:lnTo>
                    <a:pt x="152" y="228"/>
                  </a:lnTo>
                  <a:lnTo>
                    <a:pt x="99" y="245"/>
                  </a:lnTo>
                  <a:lnTo>
                    <a:pt x="85" y="228"/>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2"/>
            <p:cNvSpPr>
              <a:spLocks/>
            </p:cNvSpPr>
            <p:nvPr/>
          </p:nvSpPr>
          <p:spPr bwMode="auto">
            <a:xfrm>
              <a:off x="7972490" y="3649055"/>
              <a:ext cx="73568" cy="121287"/>
            </a:xfrm>
            <a:custGeom>
              <a:avLst/>
              <a:gdLst>
                <a:gd name="T0" fmla="*/ 0 w 37"/>
                <a:gd name="T1" fmla="*/ 5 h 61"/>
                <a:gd name="T2" fmla="*/ 37 w 37"/>
                <a:gd name="T3" fmla="*/ 0 h 61"/>
                <a:gd name="T4" fmla="*/ 16 w 37"/>
                <a:gd name="T5" fmla="*/ 61 h 61"/>
                <a:gd name="T6" fmla="*/ 1 w 37"/>
                <a:gd name="T7" fmla="*/ 60 h 61"/>
                <a:gd name="T8" fmla="*/ 0 w 37"/>
                <a:gd name="T9" fmla="*/ 5 h 61"/>
              </a:gdLst>
              <a:ahLst/>
              <a:cxnLst>
                <a:cxn ang="0">
                  <a:pos x="T0" y="T1"/>
                </a:cxn>
                <a:cxn ang="0">
                  <a:pos x="T2" y="T3"/>
                </a:cxn>
                <a:cxn ang="0">
                  <a:pos x="T4" y="T5"/>
                </a:cxn>
                <a:cxn ang="0">
                  <a:pos x="T6" y="T7"/>
                </a:cxn>
                <a:cxn ang="0">
                  <a:pos x="T8" y="T9"/>
                </a:cxn>
              </a:cxnLst>
              <a:rect l="0" t="0" r="r" b="b"/>
              <a:pathLst>
                <a:path w="37" h="61">
                  <a:moveTo>
                    <a:pt x="0" y="5"/>
                  </a:moveTo>
                  <a:lnTo>
                    <a:pt x="37" y="0"/>
                  </a:lnTo>
                  <a:lnTo>
                    <a:pt x="16" y="61"/>
                  </a:lnTo>
                  <a:lnTo>
                    <a:pt x="1" y="60"/>
                  </a:lnTo>
                  <a:lnTo>
                    <a:pt x="0" y="5"/>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22" name="Group 2221"/>
          <p:cNvGrpSpPr/>
          <p:nvPr/>
        </p:nvGrpSpPr>
        <p:grpSpPr>
          <a:xfrm>
            <a:off x="690378" y="2869145"/>
            <a:ext cx="636260" cy="497036"/>
            <a:chOff x="719562" y="3068470"/>
            <a:chExt cx="636260" cy="463276"/>
          </a:xfrm>
          <a:solidFill>
            <a:schemeClr val="accent5"/>
          </a:solidFill>
          <a:effectLst>
            <a:outerShdw blurRad="88900" dist="50800" dir="2700000" algn="tl" rotWithShape="0">
              <a:prstClr val="black">
                <a:alpha val="62000"/>
              </a:prstClr>
            </a:outerShdw>
          </a:effectLst>
        </p:grpSpPr>
        <p:sp>
          <p:nvSpPr>
            <p:cNvPr id="2427" name="Freeform 133"/>
            <p:cNvSpPr>
              <a:spLocks/>
            </p:cNvSpPr>
            <p:nvPr/>
          </p:nvSpPr>
          <p:spPr bwMode="auto">
            <a:xfrm>
              <a:off x="1015821" y="3191745"/>
              <a:ext cx="101404" cy="55673"/>
            </a:xfrm>
            <a:custGeom>
              <a:avLst/>
              <a:gdLst>
                <a:gd name="T0" fmla="*/ 10 w 51"/>
                <a:gd name="T1" fmla="*/ 0 h 28"/>
                <a:gd name="T2" fmla="*/ 38 w 51"/>
                <a:gd name="T3" fmla="*/ 0 h 28"/>
                <a:gd name="T4" fmla="*/ 51 w 51"/>
                <a:gd name="T5" fmla="*/ 9 h 28"/>
                <a:gd name="T6" fmla="*/ 40 w 51"/>
                <a:gd name="T7" fmla="*/ 23 h 28"/>
                <a:gd name="T8" fmla="*/ 23 w 51"/>
                <a:gd name="T9" fmla="*/ 21 h 28"/>
                <a:gd name="T10" fmla="*/ 15 w 51"/>
                <a:gd name="T11" fmla="*/ 28 h 28"/>
                <a:gd name="T12" fmla="*/ 0 w 51"/>
                <a:gd name="T13" fmla="*/ 25 h 28"/>
                <a:gd name="T14" fmla="*/ 10 w 51"/>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28">
                  <a:moveTo>
                    <a:pt x="10" y="0"/>
                  </a:moveTo>
                  <a:lnTo>
                    <a:pt x="38" y="0"/>
                  </a:lnTo>
                  <a:lnTo>
                    <a:pt x="51" y="9"/>
                  </a:lnTo>
                  <a:lnTo>
                    <a:pt x="40" y="23"/>
                  </a:lnTo>
                  <a:lnTo>
                    <a:pt x="23" y="21"/>
                  </a:lnTo>
                  <a:lnTo>
                    <a:pt x="15" y="28"/>
                  </a:lnTo>
                  <a:lnTo>
                    <a:pt x="0" y="25"/>
                  </a:lnTo>
                  <a:lnTo>
                    <a:pt x="10" y="0"/>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9" name="Freeform 137"/>
            <p:cNvSpPr>
              <a:spLocks/>
            </p:cNvSpPr>
            <p:nvPr/>
          </p:nvSpPr>
          <p:spPr bwMode="auto">
            <a:xfrm>
              <a:off x="1101317" y="3229522"/>
              <a:ext cx="103392" cy="75556"/>
            </a:xfrm>
            <a:custGeom>
              <a:avLst/>
              <a:gdLst>
                <a:gd name="T0" fmla="*/ 9 w 52"/>
                <a:gd name="T1" fmla="*/ 0 h 38"/>
                <a:gd name="T2" fmla="*/ 32 w 52"/>
                <a:gd name="T3" fmla="*/ 2 h 38"/>
                <a:gd name="T4" fmla="*/ 52 w 52"/>
                <a:gd name="T5" fmla="*/ 16 h 38"/>
                <a:gd name="T6" fmla="*/ 50 w 52"/>
                <a:gd name="T7" fmla="*/ 32 h 38"/>
                <a:gd name="T8" fmla="*/ 23 w 52"/>
                <a:gd name="T9" fmla="*/ 38 h 38"/>
                <a:gd name="T10" fmla="*/ 15 w 52"/>
                <a:gd name="T11" fmla="*/ 22 h 38"/>
                <a:gd name="T12" fmla="*/ 5 w 52"/>
                <a:gd name="T13" fmla="*/ 20 h 38"/>
                <a:gd name="T14" fmla="*/ 0 w 52"/>
                <a:gd name="T15" fmla="*/ 11 h 38"/>
                <a:gd name="T16" fmla="*/ 9 w 52"/>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38">
                  <a:moveTo>
                    <a:pt x="9" y="0"/>
                  </a:moveTo>
                  <a:lnTo>
                    <a:pt x="32" y="2"/>
                  </a:lnTo>
                  <a:lnTo>
                    <a:pt x="52" y="16"/>
                  </a:lnTo>
                  <a:lnTo>
                    <a:pt x="50" y="32"/>
                  </a:lnTo>
                  <a:lnTo>
                    <a:pt x="23" y="38"/>
                  </a:lnTo>
                  <a:lnTo>
                    <a:pt x="15" y="22"/>
                  </a:lnTo>
                  <a:lnTo>
                    <a:pt x="5" y="20"/>
                  </a:lnTo>
                  <a:lnTo>
                    <a:pt x="0" y="11"/>
                  </a:lnTo>
                  <a:lnTo>
                    <a:pt x="9" y="0"/>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1" name="Freeform 141"/>
            <p:cNvSpPr>
              <a:spLocks/>
            </p:cNvSpPr>
            <p:nvPr/>
          </p:nvSpPr>
          <p:spPr bwMode="auto">
            <a:xfrm>
              <a:off x="1043657" y="3267300"/>
              <a:ext cx="45732" cy="37778"/>
            </a:xfrm>
            <a:custGeom>
              <a:avLst/>
              <a:gdLst>
                <a:gd name="T0" fmla="*/ 0 w 23"/>
                <a:gd name="T1" fmla="*/ 2 h 19"/>
                <a:gd name="T2" fmla="*/ 22 w 23"/>
                <a:gd name="T3" fmla="*/ 0 h 19"/>
                <a:gd name="T4" fmla="*/ 23 w 23"/>
                <a:gd name="T5" fmla="*/ 15 h 19"/>
                <a:gd name="T6" fmla="*/ 4 w 23"/>
                <a:gd name="T7" fmla="*/ 19 h 19"/>
                <a:gd name="T8" fmla="*/ 0 w 23"/>
                <a:gd name="T9" fmla="*/ 2 h 19"/>
              </a:gdLst>
              <a:ahLst/>
              <a:cxnLst>
                <a:cxn ang="0">
                  <a:pos x="T0" y="T1"/>
                </a:cxn>
                <a:cxn ang="0">
                  <a:pos x="T2" y="T3"/>
                </a:cxn>
                <a:cxn ang="0">
                  <a:pos x="T4" y="T5"/>
                </a:cxn>
                <a:cxn ang="0">
                  <a:pos x="T6" y="T7"/>
                </a:cxn>
                <a:cxn ang="0">
                  <a:pos x="T8" y="T9"/>
                </a:cxn>
              </a:cxnLst>
              <a:rect l="0" t="0" r="r" b="b"/>
              <a:pathLst>
                <a:path w="23" h="19">
                  <a:moveTo>
                    <a:pt x="0" y="2"/>
                  </a:moveTo>
                  <a:lnTo>
                    <a:pt x="22" y="0"/>
                  </a:lnTo>
                  <a:lnTo>
                    <a:pt x="23" y="15"/>
                  </a:lnTo>
                  <a:lnTo>
                    <a:pt x="4" y="19"/>
                  </a:lnTo>
                  <a:lnTo>
                    <a:pt x="0" y="2"/>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1" name="Freeform 145"/>
            <p:cNvSpPr>
              <a:spLocks/>
            </p:cNvSpPr>
            <p:nvPr/>
          </p:nvSpPr>
          <p:spPr bwMode="auto">
            <a:xfrm>
              <a:off x="1166932" y="3315020"/>
              <a:ext cx="188890" cy="216726"/>
            </a:xfrm>
            <a:custGeom>
              <a:avLst/>
              <a:gdLst>
                <a:gd name="T0" fmla="*/ 15 w 95"/>
                <a:gd name="T1" fmla="*/ 0 h 109"/>
                <a:gd name="T2" fmla="*/ 72 w 95"/>
                <a:gd name="T3" fmla="*/ 24 h 109"/>
                <a:gd name="T4" fmla="*/ 95 w 95"/>
                <a:gd name="T5" fmla="*/ 59 h 109"/>
                <a:gd name="T6" fmla="*/ 72 w 95"/>
                <a:gd name="T7" fmla="*/ 83 h 109"/>
                <a:gd name="T8" fmla="*/ 42 w 95"/>
                <a:gd name="T9" fmla="*/ 88 h 109"/>
                <a:gd name="T10" fmla="*/ 34 w 95"/>
                <a:gd name="T11" fmla="*/ 109 h 109"/>
                <a:gd name="T12" fmla="*/ 11 w 95"/>
                <a:gd name="T13" fmla="*/ 98 h 109"/>
                <a:gd name="T14" fmla="*/ 10 w 95"/>
                <a:gd name="T15" fmla="*/ 63 h 109"/>
                <a:gd name="T16" fmla="*/ 0 w 95"/>
                <a:gd name="T17" fmla="*/ 44 h 109"/>
                <a:gd name="T18" fmla="*/ 15 w 9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09">
                  <a:moveTo>
                    <a:pt x="15" y="0"/>
                  </a:moveTo>
                  <a:lnTo>
                    <a:pt x="72" y="24"/>
                  </a:lnTo>
                  <a:lnTo>
                    <a:pt x="95" y="59"/>
                  </a:lnTo>
                  <a:lnTo>
                    <a:pt x="72" y="83"/>
                  </a:lnTo>
                  <a:lnTo>
                    <a:pt x="42" y="88"/>
                  </a:lnTo>
                  <a:lnTo>
                    <a:pt x="34" y="109"/>
                  </a:lnTo>
                  <a:lnTo>
                    <a:pt x="11" y="98"/>
                  </a:lnTo>
                  <a:lnTo>
                    <a:pt x="10" y="63"/>
                  </a:lnTo>
                  <a:lnTo>
                    <a:pt x="0" y="44"/>
                  </a:lnTo>
                  <a:lnTo>
                    <a:pt x="15" y="0"/>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6" name="Freeform 150"/>
            <p:cNvSpPr>
              <a:spLocks/>
            </p:cNvSpPr>
            <p:nvPr/>
          </p:nvSpPr>
          <p:spPr bwMode="auto">
            <a:xfrm>
              <a:off x="719562" y="3126130"/>
              <a:ext cx="45732" cy="73568"/>
            </a:xfrm>
            <a:custGeom>
              <a:avLst/>
              <a:gdLst>
                <a:gd name="T0" fmla="*/ 14 w 23"/>
                <a:gd name="T1" fmla="*/ 0 h 37"/>
                <a:gd name="T2" fmla="*/ 23 w 23"/>
                <a:gd name="T3" fmla="*/ 7 h 37"/>
                <a:gd name="T4" fmla="*/ 14 w 23"/>
                <a:gd name="T5" fmla="*/ 35 h 37"/>
                <a:gd name="T6" fmla="*/ 0 w 23"/>
                <a:gd name="T7" fmla="*/ 37 h 37"/>
                <a:gd name="T8" fmla="*/ 0 w 23"/>
                <a:gd name="T9" fmla="*/ 24 h 37"/>
                <a:gd name="T10" fmla="*/ 14 w 23"/>
                <a:gd name="T11" fmla="*/ 0 h 37"/>
              </a:gdLst>
              <a:ahLst/>
              <a:cxnLst>
                <a:cxn ang="0">
                  <a:pos x="T0" y="T1"/>
                </a:cxn>
                <a:cxn ang="0">
                  <a:pos x="T2" y="T3"/>
                </a:cxn>
                <a:cxn ang="0">
                  <a:pos x="T4" y="T5"/>
                </a:cxn>
                <a:cxn ang="0">
                  <a:pos x="T6" y="T7"/>
                </a:cxn>
                <a:cxn ang="0">
                  <a:pos x="T8" y="T9"/>
                </a:cxn>
                <a:cxn ang="0">
                  <a:pos x="T10" y="T11"/>
                </a:cxn>
              </a:cxnLst>
              <a:rect l="0" t="0" r="r" b="b"/>
              <a:pathLst>
                <a:path w="23" h="37">
                  <a:moveTo>
                    <a:pt x="14" y="0"/>
                  </a:moveTo>
                  <a:lnTo>
                    <a:pt x="23" y="7"/>
                  </a:lnTo>
                  <a:lnTo>
                    <a:pt x="14" y="35"/>
                  </a:lnTo>
                  <a:lnTo>
                    <a:pt x="0" y="37"/>
                  </a:lnTo>
                  <a:lnTo>
                    <a:pt x="0" y="24"/>
                  </a:lnTo>
                  <a:lnTo>
                    <a:pt x="14" y="0"/>
                  </a:lnTo>
                </a:path>
              </a:pathLst>
            </a:custGeom>
            <a:grpFill/>
            <a:ln w="12700"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2189" name="Freeform 153"/>
            <p:cNvSpPr>
              <a:spLocks/>
            </p:cNvSpPr>
            <p:nvPr/>
          </p:nvSpPr>
          <p:spPr bwMode="auto">
            <a:xfrm>
              <a:off x="787165" y="3068470"/>
              <a:ext cx="93451" cy="73568"/>
            </a:xfrm>
            <a:custGeom>
              <a:avLst/>
              <a:gdLst>
                <a:gd name="T0" fmla="*/ 0 w 47"/>
                <a:gd name="T1" fmla="*/ 21 h 37"/>
                <a:gd name="T2" fmla="*/ 9 w 47"/>
                <a:gd name="T3" fmla="*/ 3 h 37"/>
                <a:gd name="T4" fmla="*/ 42 w 47"/>
                <a:gd name="T5" fmla="*/ 0 h 37"/>
                <a:gd name="T6" fmla="*/ 47 w 47"/>
                <a:gd name="T7" fmla="*/ 21 h 37"/>
                <a:gd name="T8" fmla="*/ 38 w 47"/>
                <a:gd name="T9" fmla="*/ 37 h 37"/>
                <a:gd name="T10" fmla="*/ 19 w 47"/>
                <a:gd name="T11" fmla="*/ 35 h 37"/>
                <a:gd name="T12" fmla="*/ 0 w 47"/>
                <a:gd name="T13" fmla="*/ 21 h 37"/>
              </a:gdLst>
              <a:ahLst/>
              <a:cxnLst>
                <a:cxn ang="0">
                  <a:pos x="T0" y="T1"/>
                </a:cxn>
                <a:cxn ang="0">
                  <a:pos x="T2" y="T3"/>
                </a:cxn>
                <a:cxn ang="0">
                  <a:pos x="T4" y="T5"/>
                </a:cxn>
                <a:cxn ang="0">
                  <a:pos x="T6" y="T7"/>
                </a:cxn>
                <a:cxn ang="0">
                  <a:pos x="T8" y="T9"/>
                </a:cxn>
                <a:cxn ang="0">
                  <a:pos x="T10" y="T11"/>
                </a:cxn>
                <a:cxn ang="0">
                  <a:pos x="T12" y="T13"/>
                </a:cxn>
              </a:cxnLst>
              <a:rect l="0" t="0" r="r" b="b"/>
              <a:pathLst>
                <a:path w="47" h="37">
                  <a:moveTo>
                    <a:pt x="0" y="21"/>
                  </a:moveTo>
                  <a:lnTo>
                    <a:pt x="9" y="3"/>
                  </a:lnTo>
                  <a:lnTo>
                    <a:pt x="42" y="0"/>
                  </a:lnTo>
                  <a:lnTo>
                    <a:pt x="47" y="21"/>
                  </a:lnTo>
                  <a:lnTo>
                    <a:pt x="38" y="37"/>
                  </a:lnTo>
                  <a:lnTo>
                    <a:pt x="19" y="35"/>
                  </a:lnTo>
                  <a:lnTo>
                    <a:pt x="0" y="21"/>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3" name="Freeform 157"/>
            <p:cNvSpPr>
              <a:spLocks/>
            </p:cNvSpPr>
            <p:nvPr/>
          </p:nvSpPr>
          <p:spPr bwMode="auto">
            <a:xfrm>
              <a:off x="872662" y="3116189"/>
              <a:ext cx="141170" cy="101404"/>
            </a:xfrm>
            <a:custGeom>
              <a:avLst/>
              <a:gdLst>
                <a:gd name="T0" fmla="*/ 0 w 71"/>
                <a:gd name="T1" fmla="*/ 20 h 51"/>
                <a:gd name="T2" fmla="*/ 49 w 71"/>
                <a:gd name="T3" fmla="*/ 0 h 51"/>
                <a:gd name="T4" fmla="*/ 58 w 71"/>
                <a:gd name="T5" fmla="*/ 24 h 51"/>
                <a:gd name="T6" fmla="*/ 66 w 71"/>
                <a:gd name="T7" fmla="*/ 26 h 51"/>
                <a:gd name="T8" fmla="*/ 71 w 71"/>
                <a:gd name="T9" fmla="*/ 47 h 51"/>
                <a:gd name="T10" fmla="*/ 30 w 71"/>
                <a:gd name="T11" fmla="*/ 51 h 51"/>
                <a:gd name="T12" fmla="*/ 0 w 71"/>
                <a:gd name="T13" fmla="*/ 20 h 51"/>
              </a:gdLst>
              <a:ahLst/>
              <a:cxnLst>
                <a:cxn ang="0">
                  <a:pos x="T0" y="T1"/>
                </a:cxn>
                <a:cxn ang="0">
                  <a:pos x="T2" y="T3"/>
                </a:cxn>
                <a:cxn ang="0">
                  <a:pos x="T4" y="T5"/>
                </a:cxn>
                <a:cxn ang="0">
                  <a:pos x="T6" y="T7"/>
                </a:cxn>
                <a:cxn ang="0">
                  <a:pos x="T8" y="T9"/>
                </a:cxn>
                <a:cxn ang="0">
                  <a:pos x="T10" y="T11"/>
                </a:cxn>
                <a:cxn ang="0">
                  <a:pos x="T12" y="T13"/>
                </a:cxn>
              </a:cxnLst>
              <a:rect l="0" t="0" r="r" b="b"/>
              <a:pathLst>
                <a:path w="71" h="51">
                  <a:moveTo>
                    <a:pt x="0" y="20"/>
                  </a:moveTo>
                  <a:lnTo>
                    <a:pt x="49" y="0"/>
                  </a:lnTo>
                  <a:lnTo>
                    <a:pt x="58" y="24"/>
                  </a:lnTo>
                  <a:lnTo>
                    <a:pt x="66" y="26"/>
                  </a:lnTo>
                  <a:lnTo>
                    <a:pt x="71" y="47"/>
                  </a:lnTo>
                  <a:lnTo>
                    <a:pt x="30" y="51"/>
                  </a:lnTo>
                  <a:lnTo>
                    <a:pt x="0" y="20"/>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01" name="Freeform 161"/>
          <p:cNvSpPr>
            <a:spLocks/>
          </p:cNvSpPr>
          <p:nvPr/>
        </p:nvSpPr>
        <p:spPr bwMode="auto">
          <a:xfrm>
            <a:off x="1749999" y="2071328"/>
            <a:ext cx="1101522" cy="917275"/>
          </a:xfrm>
          <a:custGeom>
            <a:avLst/>
            <a:gdLst>
              <a:gd name="T0" fmla="*/ 120 w 554"/>
              <a:gd name="T1" fmla="*/ 0 h 430"/>
              <a:gd name="T2" fmla="*/ 105 w 554"/>
              <a:gd name="T3" fmla="*/ 9 h 430"/>
              <a:gd name="T4" fmla="*/ 95 w 554"/>
              <a:gd name="T5" fmla="*/ 47 h 430"/>
              <a:gd name="T6" fmla="*/ 85 w 554"/>
              <a:gd name="T7" fmla="*/ 79 h 430"/>
              <a:gd name="T8" fmla="*/ 77 w 554"/>
              <a:gd name="T9" fmla="*/ 104 h 430"/>
              <a:gd name="T10" fmla="*/ 68 w 554"/>
              <a:gd name="T11" fmla="*/ 132 h 430"/>
              <a:gd name="T12" fmla="*/ 56 w 554"/>
              <a:gd name="T13" fmla="*/ 160 h 430"/>
              <a:gd name="T14" fmla="*/ 41 w 554"/>
              <a:gd name="T15" fmla="*/ 190 h 430"/>
              <a:gd name="T16" fmla="*/ 21 w 554"/>
              <a:gd name="T17" fmla="*/ 226 h 430"/>
              <a:gd name="T18" fmla="*/ 0 w 554"/>
              <a:gd name="T19" fmla="*/ 260 h 430"/>
              <a:gd name="T20" fmla="*/ 0 w 554"/>
              <a:gd name="T21" fmla="*/ 335 h 430"/>
              <a:gd name="T22" fmla="*/ 311 w 554"/>
              <a:gd name="T23" fmla="*/ 399 h 430"/>
              <a:gd name="T24" fmla="*/ 454 w 554"/>
              <a:gd name="T25" fmla="*/ 430 h 430"/>
              <a:gd name="T26" fmla="*/ 484 w 554"/>
              <a:gd name="T27" fmla="*/ 281 h 430"/>
              <a:gd name="T28" fmla="*/ 503 w 554"/>
              <a:gd name="T29" fmla="*/ 268 h 430"/>
              <a:gd name="T30" fmla="*/ 485 w 554"/>
              <a:gd name="T31" fmla="*/ 234 h 430"/>
              <a:gd name="T32" fmla="*/ 493 w 554"/>
              <a:gd name="T33" fmla="*/ 200 h 430"/>
              <a:gd name="T34" fmla="*/ 554 w 554"/>
              <a:gd name="T35" fmla="*/ 143 h 430"/>
              <a:gd name="T36" fmla="*/ 512 w 554"/>
              <a:gd name="T37" fmla="*/ 92 h 430"/>
              <a:gd name="T38" fmla="*/ 340 w 554"/>
              <a:gd name="T39" fmla="*/ 55 h 430"/>
              <a:gd name="T40" fmla="*/ 317 w 554"/>
              <a:gd name="T41" fmla="*/ 71 h 430"/>
              <a:gd name="T42" fmla="*/ 285 w 554"/>
              <a:gd name="T43" fmla="*/ 44 h 430"/>
              <a:gd name="T44" fmla="*/ 258 w 554"/>
              <a:gd name="T45" fmla="*/ 72 h 430"/>
              <a:gd name="T46" fmla="*/ 231 w 554"/>
              <a:gd name="T47" fmla="*/ 44 h 430"/>
              <a:gd name="T48" fmla="*/ 164 w 554"/>
              <a:gd name="T49" fmla="*/ 46 h 430"/>
              <a:gd name="T50" fmla="*/ 172 w 554"/>
              <a:gd name="T51" fmla="*/ 4 h 430"/>
              <a:gd name="T52" fmla="*/ 120 w 554"/>
              <a:gd name="T5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4" h="430">
                <a:moveTo>
                  <a:pt x="120" y="0"/>
                </a:moveTo>
                <a:lnTo>
                  <a:pt x="105" y="9"/>
                </a:lnTo>
                <a:lnTo>
                  <a:pt x="95" y="47"/>
                </a:lnTo>
                <a:lnTo>
                  <a:pt x="85" y="79"/>
                </a:lnTo>
                <a:lnTo>
                  <a:pt x="77" y="104"/>
                </a:lnTo>
                <a:lnTo>
                  <a:pt x="68" y="132"/>
                </a:lnTo>
                <a:lnTo>
                  <a:pt x="56" y="160"/>
                </a:lnTo>
                <a:lnTo>
                  <a:pt x="41" y="190"/>
                </a:lnTo>
                <a:lnTo>
                  <a:pt x="21" y="226"/>
                </a:lnTo>
                <a:lnTo>
                  <a:pt x="0" y="260"/>
                </a:lnTo>
                <a:lnTo>
                  <a:pt x="0" y="335"/>
                </a:lnTo>
                <a:lnTo>
                  <a:pt x="311" y="399"/>
                </a:lnTo>
                <a:lnTo>
                  <a:pt x="454" y="430"/>
                </a:lnTo>
                <a:lnTo>
                  <a:pt x="484" y="281"/>
                </a:lnTo>
                <a:lnTo>
                  <a:pt x="503" y="268"/>
                </a:lnTo>
                <a:lnTo>
                  <a:pt x="485" y="234"/>
                </a:lnTo>
                <a:lnTo>
                  <a:pt x="493" y="200"/>
                </a:lnTo>
                <a:lnTo>
                  <a:pt x="554" y="143"/>
                </a:lnTo>
                <a:lnTo>
                  <a:pt x="512" y="92"/>
                </a:lnTo>
                <a:lnTo>
                  <a:pt x="340" y="55"/>
                </a:lnTo>
                <a:lnTo>
                  <a:pt x="317" y="71"/>
                </a:lnTo>
                <a:lnTo>
                  <a:pt x="285" y="44"/>
                </a:lnTo>
                <a:lnTo>
                  <a:pt x="258" y="72"/>
                </a:lnTo>
                <a:lnTo>
                  <a:pt x="231" y="44"/>
                </a:lnTo>
                <a:lnTo>
                  <a:pt x="164" y="46"/>
                </a:lnTo>
                <a:lnTo>
                  <a:pt x="172" y="4"/>
                </a:lnTo>
                <a:lnTo>
                  <a:pt x="120" y="0"/>
                </a:lnTo>
                <a:close/>
              </a:path>
            </a:pathLst>
          </a:custGeom>
          <a:solidFill>
            <a:schemeClr val="accent5"/>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05" name="Freeform 163"/>
          <p:cNvSpPr>
            <a:spLocks/>
          </p:cNvSpPr>
          <p:nvPr/>
        </p:nvSpPr>
        <p:spPr bwMode="auto">
          <a:xfrm>
            <a:off x="4308950" y="1887872"/>
            <a:ext cx="922574" cy="580229"/>
          </a:xfrm>
          <a:custGeom>
            <a:avLst/>
            <a:gdLst>
              <a:gd name="T0" fmla="*/ 3 w 464"/>
              <a:gd name="T1" fmla="*/ 0 h 272"/>
              <a:gd name="T2" fmla="*/ 389 w 464"/>
              <a:gd name="T3" fmla="*/ 10 h 272"/>
              <a:gd name="T4" fmla="*/ 418 w 464"/>
              <a:gd name="T5" fmla="*/ 88 h 272"/>
              <a:gd name="T6" fmla="*/ 445 w 464"/>
              <a:gd name="T7" fmla="*/ 149 h 272"/>
              <a:gd name="T8" fmla="*/ 464 w 464"/>
              <a:gd name="T9" fmla="*/ 249 h 272"/>
              <a:gd name="T10" fmla="*/ 453 w 464"/>
              <a:gd name="T11" fmla="*/ 272 h 272"/>
              <a:gd name="T12" fmla="*/ 309 w 464"/>
              <a:gd name="T13" fmla="*/ 267 h 272"/>
              <a:gd name="T14" fmla="*/ 0 w 464"/>
              <a:gd name="T15" fmla="*/ 263 h 272"/>
              <a:gd name="T16" fmla="*/ 3 w 464"/>
              <a:gd name="T1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272">
                <a:moveTo>
                  <a:pt x="3" y="0"/>
                </a:moveTo>
                <a:lnTo>
                  <a:pt x="389" y="10"/>
                </a:lnTo>
                <a:lnTo>
                  <a:pt x="418" y="88"/>
                </a:lnTo>
                <a:lnTo>
                  <a:pt x="445" y="149"/>
                </a:lnTo>
                <a:lnTo>
                  <a:pt x="464" y="249"/>
                </a:lnTo>
                <a:lnTo>
                  <a:pt x="453" y="272"/>
                </a:lnTo>
                <a:lnTo>
                  <a:pt x="309" y="267"/>
                </a:lnTo>
                <a:lnTo>
                  <a:pt x="0" y="263"/>
                </a:lnTo>
                <a:lnTo>
                  <a:pt x="3" y="0"/>
                </a:lnTo>
                <a:close/>
              </a:path>
            </a:pathLst>
          </a:custGeom>
          <a:solidFill>
            <a:srgbClr val="006F96"/>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07" name="Freeform 165"/>
          <p:cNvSpPr>
            <a:spLocks/>
          </p:cNvSpPr>
          <p:nvPr/>
        </p:nvSpPr>
        <p:spPr bwMode="auto">
          <a:xfrm>
            <a:off x="4281114" y="2451037"/>
            <a:ext cx="978247" cy="671958"/>
          </a:xfrm>
          <a:custGeom>
            <a:avLst/>
            <a:gdLst>
              <a:gd name="T0" fmla="*/ 8 w 492"/>
              <a:gd name="T1" fmla="*/ 0 h 315"/>
              <a:gd name="T2" fmla="*/ 7 w 492"/>
              <a:gd name="T3" fmla="*/ 123 h 315"/>
              <a:gd name="T4" fmla="*/ 0 w 492"/>
              <a:gd name="T5" fmla="*/ 264 h 315"/>
              <a:gd name="T6" fmla="*/ 357 w 492"/>
              <a:gd name="T7" fmla="*/ 270 h 315"/>
              <a:gd name="T8" fmla="*/ 395 w 492"/>
              <a:gd name="T9" fmla="*/ 290 h 315"/>
              <a:gd name="T10" fmla="*/ 421 w 492"/>
              <a:gd name="T11" fmla="*/ 262 h 315"/>
              <a:gd name="T12" fmla="*/ 492 w 492"/>
              <a:gd name="T13" fmla="*/ 315 h 315"/>
              <a:gd name="T14" fmla="*/ 481 w 492"/>
              <a:gd name="T15" fmla="*/ 260 h 315"/>
              <a:gd name="T16" fmla="*/ 488 w 492"/>
              <a:gd name="T17" fmla="*/ 220 h 315"/>
              <a:gd name="T18" fmla="*/ 492 w 492"/>
              <a:gd name="T19" fmla="*/ 76 h 315"/>
              <a:gd name="T20" fmla="*/ 460 w 492"/>
              <a:gd name="T21" fmla="*/ 45 h 315"/>
              <a:gd name="T22" fmla="*/ 473 w 492"/>
              <a:gd name="T23" fmla="*/ 4 h 315"/>
              <a:gd name="T24" fmla="*/ 239 w 492"/>
              <a:gd name="T25" fmla="*/ 3 h 315"/>
              <a:gd name="T26" fmla="*/ 8 w 492"/>
              <a:gd name="T27"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2" h="315">
                <a:moveTo>
                  <a:pt x="8" y="0"/>
                </a:moveTo>
                <a:lnTo>
                  <a:pt x="7" y="123"/>
                </a:lnTo>
                <a:lnTo>
                  <a:pt x="0" y="264"/>
                </a:lnTo>
                <a:lnTo>
                  <a:pt x="357" y="270"/>
                </a:lnTo>
                <a:lnTo>
                  <a:pt x="395" y="290"/>
                </a:lnTo>
                <a:lnTo>
                  <a:pt x="421" y="262"/>
                </a:lnTo>
                <a:lnTo>
                  <a:pt x="492" y="315"/>
                </a:lnTo>
                <a:lnTo>
                  <a:pt x="481" y="260"/>
                </a:lnTo>
                <a:lnTo>
                  <a:pt x="488" y="220"/>
                </a:lnTo>
                <a:lnTo>
                  <a:pt x="492" y="76"/>
                </a:lnTo>
                <a:lnTo>
                  <a:pt x="460" y="45"/>
                </a:lnTo>
                <a:lnTo>
                  <a:pt x="473" y="4"/>
                </a:lnTo>
                <a:lnTo>
                  <a:pt x="239" y="3"/>
                </a:lnTo>
                <a:lnTo>
                  <a:pt x="8" y="0"/>
                </a:lnTo>
                <a:close/>
              </a:path>
            </a:pathLst>
          </a:custGeom>
          <a:solidFill>
            <a:schemeClr val="accent5"/>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433" name="Freeform 167"/>
          <p:cNvSpPr>
            <a:spLocks/>
          </p:cNvSpPr>
          <p:nvPr/>
        </p:nvSpPr>
        <p:spPr bwMode="auto">
          <a:xfrm>
            <a:off x="4271172" y="3012068"/>
            <a:ext cx="1159184" cy="558898"/>
          </a:xfrm>
          <a:custGeom>
            <a:avLst/>
            <a:gdLst>
              <a:gd name="T0" fmla="*/ 7 w 583"/>
              <a:gd name="T1" fmla="*/ 0 h 262"/>
              <a:gd name="T2" fmla="*/ 0 w 583"/>
              <a:gd name="T3" fmla="*/ 173 h 262"/>
              <a:gd name="T4" fmla="*/ 132 w 583"/>
              <a:gd name="T5" fmla="*/ 178 h 262"/>
              <a:gd name="T6" fmla="*/ 131 w 583"/>
              <a:gd name="T7" fmla="*/ 262 h 262"/>
              <a:gd name="T8" fmla="*/ 308 w 583"/>
              <a:gd name="T9" fmla="*/ 260 h 262"/>
              <a:gd name="T10" fmla="*/ 467 w 583"/>
              <a:gd name="T11" fmla="*/ 257 h 262"/>
              <a:gd name="T12" fmla="*/ 583 w 583"/>
              <a:gd name="T13" fmla="*/ 260 h 262"/>
              <a:gd name="T14" fmla="*/ 547 w 583"/>
              <a:gd name="T15" fmla="*/ 186 h 262"/>
              <a:gd name="T16" fmla="*/ 522 w 583"/>
              <a:gd name="T17" fmla="*/ 117 h 262"/>
              <a:gd name="T18" fmla="*/ 495 w 583"/>
              <a:gd name="T19" fmla="*/ 47 h 262"/>
              <a:gd name="T20" fmla="*/ 428 w 583"/>
              <a:gd name="T21" fmla="*/ 1 h 262"/>
              <a:gd name="T22" fmla="*/ 399 w 583"/>
              <a:gd name="T23" fmla="*/ 28 h 262"/>
              <a:gd name="T24" fmla="*/ 362 w 583"/>
              <a:gd name="T25" fmla="*/ 9 h 262"/>
              <a:gd name="T26" fmla="*/ 204 w 583"/>
              <a:gd name="T27" fmla="*/ 3 h 262"/>
              <a:gd name="T28" fmla="*/ 7 w 583"/>
              <a:gd name="T2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3" h="262">
                <a:moveTo>
                  <a:pt x="7" y="0"/>
                </a:moveTo>
                <a:lnTo>
                  <a:pt x="0" y="173"/>
                </a:lnTo>
                <a:lnTo>
                  <a:pt x="132" y="178"/>
                </a:lnTo>
                <a:lnTo>
                  <a:pt x="131" y="262"/>
                </a:lnTo>
                <a:lnTo>
                  <a:pt x="308" y="260"/>
                </a:lnTo>
                <a:lnTo>
                  <a:pt x="467" y="257"/>
                </a:lnTo>
                <a:lnTo>
                  <a:pt x="583" y="260"/>
                </a:lnTo>
                <a:lnTo>
                  <a:pt x="547" y="186"/>
                </a:lnTo>
                <a:lnTo>
                  <a:pt x="522" y="117"/>
                </a:lnTo>
                <a:lnTo>
                  <a:pt x="495" y="47"/>
                </a:lnTo>
                <a:lnTo>
                  <a:pt x="428" y="1"/>
                </a:lnTo>
                <a:lnTo>
                  <a:pt x="399" y="28"/>
                </a:lnTo>
                <a:lnTo>
                  <a:pt x="362" y="9"/>
                </a:lnTo>
                <a:lnTo>
                  <a:pt x="204" y="3"/>
                </a:lnTo>
                <a:lnTo>
                  <a:pt x="7" y="0"/>
                </a:lnTo>
                <a:close/>
              </a:path>
            </a:pathLst>
          </a:custGeom>
          <a:solidFill>
            <a:schemeClr val="accent5"/>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435" name="Freeform 169"/>
          <p:cNvSpPr>
            <a:spLocks/>
          </p:cNvSpPr>
          <p:nvPr/>
        </p:nvSpPr>
        <p:spPr bwMode="auto">
          <a:xfrm>
            <a:off x="4510160" y="3561993"/>
            <a:ext cx="1025576" cy="550805"/>
          </a:xfrm>
          <a:custGeom>
            <a:avLst/>
            <a:gdLst>
              <a:gd name="T0" fmla="*/ 4 w 511"/>
              <a:gd name="T1" fmla="*/ 3 h 258"/>
              <a:gd name="T2" fmla="*/ 3 w 511"/>
              <a:gd name="T3" fmla="*/ 151 h 258"/>
              <a:gd name="T4" fmla="*/ 0 w 511"/>
              <a:gd name="T5" fmla="*/ 254 h 258"/>
              <a:gd name="T6" fmla="*/ 511 w 511"/>
              <a:gd name="T7" fmla="*/ 258 h 258"/>
              <a:gd name="T8" fmla="*/ 501 w 511"/>
              <a:gd name="T9" fmla="*/ 123 h 258"/>
              <a:gd name="T10" fmla="*/ 501 w 511"/>
              <a:gd name="T11" fmla="*/ 74 h 258"/>
              <a:gd name="T12" fmla="*/ 460 w 511"/>
              <a:gd name="T13" fmla="*/ 42 h 258"/>
              <a:gd name="T14" fmla="*/ 472 w 511"/>
              <a:gd name="T15" fmla="*/ 16 h 258"/>
              <a:gd name="T16" fmla="*/ 455 w 511"/>
              <a:gd name="T17" fmla="*/ 0 h 258"/>
              <a:gd name="T18" fmla="*/ 222 w 511"/>
              <a:gd name="T19" fmla="*/ 3 h 258"/>
              <a:gd name="T20" fmla="*/ 4 w 511"/>
              <a:gd name="T21" fmla="*/ 3 h 258"/>
              <a:gd name="connsiteX0" fmla="*/ 172 w 10094"/>
              <a:gd name="connsiteY0" fmla="*/ 116 h 10000"/>
              <a:gd name="connsiteX1" fmla="*/ 153 w 10094"/>
              <a:gd name="connsiteY1" fmla="*/ 5853 h 10000"/>
              <a:gd name="connsiteX2" fmla="*/ 0 w 10094"/>
              <a:gd name="connsiteY2" fmla="*/ 9969 h 10000"/>
              <a:gd name="connsiteX3" fmla="*/ 10094 w 10094"/>
              <a:gd name="connsiteY3" fmla="*/ 10000 h 10000"/>
              <a:gd name="connsiteX4" fmla="*/ 9898 w 10094"/>
              <a:gd name="connsiteY4" fmla="*/ 4767 h 10000"/>
              <a:gd name="connsiteX5" fmla="*/ 9898 w 10094"/>
              <a:gd name="connsiteY5" fmla="*/ 2868 h 10000"/>
              <a:gd name="connsiteX6" fmla="*/ 9096 w 10094"/>
              <a:gd name="connsiteY6" fmla="*/ 1628 h 10000"/>
              <a:gd name="connsiteX7" fmla="*/ 9331 w 10094"/>
              <a:gd name="connsiteY7" fmla="*/ 620 h 10000"/>
              <a:gd name="connsiteX8" fmla="*/ 8998 w 10094"/>
              <a:gd name="connsiteY8" fmla="*/ 0 h 10000"/>
              <a:gd name="connsiteX9" fmla="*/ 4438 w 10094"/>
              <a:gd name="connsiteY9" fmla="*/ 116 h 10000"/>
              <a:gd name="connsiteX10" fmla="*/ 172 w 10094"/>
              <a:gd name="connsiteY10" fmla="*/ 116 h 10000"/>
              <a:gd name="connsiteX0" fmla="*/ 172 w 10094"/>
              <a:gd name="connsiteY0" fmla="*/ 124 h 10008"/>
              <a:gd name="connsiteX1" fmla="*/ 153 w 10094"/>
              <a:gd name="connsiteY1" fmla="*/ 5861 h 10008"/>
              <a:gd name="connsiteX2" fmla="*/ 0 w 10094"/>
              <a:gd name="connsiteY2" fmla="*/ 9977 h 10008"/>
              <a:gd name="connsiteX3" fmla="*/ 10094 w 10094"/>
              <a:gd name="connsiteY3" fmla="*/ 10008 h 10008"/>
              <a:gd name="connsiteX4" fmla="*/ 9898 w 10094"/>
              <a:gd name="connsiteY4" fmla="*/ 4775 h 10008"/>
              <a:gd name="connsiteX5" fmla="*/ 9898 w 10094"/>
              <a:gd name="connsiteY5" fmla="*/ 2876 h 10008"/>
              <a:gd name="connsiteX6" fmla="*/ 9096 w 10094"/>
              <a:gd name="connsiteY6" fmla="*/ 1636 h 10008"/>
              <a:gd name="connsiteX7" fmla="*/ 9331 w 10094"/>
              <a:gd name="connsiteY7" fmla="*/ 628 h 10008"/>
              <a:gd name="connsiteX8" fmla="*/ 8998 w 10094"/>
              <a:gd name="connsiteY8" fmla="*/ 8 h 10008"/>
              <a:gd name="connsiteX9" fmla="*/ 4625 w 10094"/>
              <a:gd name="connsiteY9" fmla="*/ 0 h 10008"/>
              <a:gd name="connsiteX10" fmla="*/ 172 w 10094"/>
              <a:gd name="connsiteY10" fmla="*/ 124 h 10008"/>
              <a:gd name="connsiteX0" fmla="*/ 172 w 10094"/>
              <a:gd name="connsiteY0" fmla="*/ 124 h 10008"/>
              <a:gd name="connsiteX1" fmla="*/ 28 w 10094"/>
              <a:gd name="connsiteY1" fmla="*/ 5923 h 10008"/>
              <a:gd name="connsiteX2" fmla="*/ 0 w 10094"/>
              <a:gd name="connsiteY2" fmla="*/ 9977 h 10008"/>
              <a:gd name="connsiteX3" fmla="*/ 10094 w 10094"/>
              <a:gd name="connsiteY3" fmla="*/ 10008 h 10008"/>
              <a:gd name="connsiteX4" fmla="*/ 9898 w 10094"/>
              <a:gd name="connsiteY4" fmla="*/ 4775 h 10008"/>
              <a:gd name="connsiteX5" fmla="*/ 9898 w 10094"/>
              <a:gd name="connsiteY5" fmla="*/ 2876 h 10008"/>
              <a:gd name="connsiteX6" fmla="*/ 9096 w 10094"/>
              <a:gd name="connsiteY6" fmla="*/ 1636 h 10008"/>
              <a:gd name="connsiteX7" fmla="*/ 9331 w 10094"/>
              <a:gd name="connsiteY7" fmla="*/ 628 h 10008"/>
              <a:gd name="connsiteX8" fmla="*/ 8998 w 10094"/>
              <a:gd name="connsiteY8" fmla="*/ 8 h 10008"/>
              <a:gd name="connsiteX9" fmla="*/ 4625 w 10094"/>
              <a:gd name="connsiteY9" fmla="*/ 0 h 10008"/>
              <a:gd name="connsiteX10" fmla="*/ 172 w 10094"/>
              <a:gd name="connsiteY10" fmla="*/ 124 h 1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4" h="10008">
                <a:moveTo>
                  <a:pt x="172" y="124"/>
                </a:moveTo>
                <a:cubicBezTo>
                  <a:pt x="166" y="2036"/>
                  <a:pt x="34" y="4011"/>
                  <a:pt x="28" y="5923"/>
                </a:cubicBezTo>
                <a:cubicBezTo>
                  <a:pt x="19" y="7274"/>
                  <a:pt x="9" y="8626"/>
                  <a:pt x="0" y="9977"/>
                </a:cubicBezTo>
                <a:lnTo>
                  <a:pt x="10094" y="10008"/>
                </a:lnTo>
                <a:cubicBezTo>
                  <a:pt x="10029" y="8264"/>
                  <a:pt x="9963" y="6519"/>
                  <a:pt x="9898" y="4775"/>
                </a:cubicBezTo>
                <a:lnTo>
                  <a:pt x="9898" y="2876"/>
                </a:lnTo>
                <a:lnTo>
                  <a:pt x="9096" y="1636"/>
                </a:lnTo>
                <a:cubicBezTo>
                  <a:pt x="9174" y="1300"/>
                  <a:pt x="9253" y="964"/>
                  <a:pt x="9331" y="628"/>
                </a:cubicBezTo>
                <a:lnTo>
                  <a:pt x="8998" y="8"/>
                </a:lnTo>
                <a:lnTo>
                  <a:pt x="4625" y="0"/>
                </a:lnTo>
                <a:lnTo>
                  <a:pt x="172" y="124"/>
                </a:lnTo>
                <a:close/>
              </a:path>
            </a:pathLst>
          </a:custGeom>
          <a:solidFill>
            <a:schemeClr val="accent2"/>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437" name="Freeform 171"/>
          <p:cNvSpPr>
            <a:spLocks/>
          </p:cNvSpPr>
          <p:nvPr/>
        </p:nvSpPr>
        <p:spPr bwMode="auto">
          <a:xfrm>
            <a:off x="4376553" y="4104267"/>
            <a:ext cx="1196961" cy="620761"/>
          </a:xfrm>
          <a:custGeom>
            <a:avLst/>
            <a:gdLst>
              <a:gd name="T0" fmla="*/ 5 w 602"/>
              <a:gd name="T1" fmla="*/ 0 h 291"/>
              <a:gd name="T2" fmla="*/ 0 w 602"/>
              <a:gd name="T3" fmla="*/ 52 h 291"/>
              <a:gd name="T4" fmla="*/ 214 w 602"/>
              <a:gd name="T5" fmla="*/ 59 h 291"/>
              <a:gd name="T6" fmla="*/ 215 w 602"/>
              <a:gd name="T7" fmla="*/ 225 h 291"/>
              <a:gd name="T8" fmla="*/ 324 w 602"/>
              <a:gd name="T9" fmla="*/ 271 h 291"/>
              <a:gd name="T10" fmla="*/ 355 w 602"/>
              <a:gd name="T11" fmla="*/ 254 h 291"/>
              <a:gd name="T12" fmla="*/ 425 w 602"/>
              <a:gd name="T13" fmla="*/ 291 h 291"/>
              <a:gd name="T14" fmla="*/ 469 w 602"/>
              <a:gd name="T15" fmla="*/ 290 h 291"/>
              <a:gd name="T16" fmla="*/ 553 w 602"/>
              <a:gd name="T17" fmla="*/ 254 h 291"/>
              <a:gd name="T18" fmla="*/ 602 w 602"/>
              <a:gd name="T19" fmla="*/ 288 h 291"/>
              <a:gd name="T20" fmla="*/ 602 w 602"/>
              <a:gd name="T21" fmla="*/ 109 h 291"/>
              <a:gd name="T22" fmla="*/ 586 w 602"/>
              <a:gd name="T23" fmla="*/ 4 h 291"/>
              <a:gd name="T24" fmla="*/ 5 w 602"/>
              <a:gd name="T25"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2" h="291">
                <a:moveTo>
                  <a:pt x="5" y="0"/>
                </a:moveTo>
                <a:lnTo>
                  <a:pt x="0" y="52"/>
                </a:lnTo>
                <a:lnTo>
                  <a:pt x="214" y="59"/>
                </a:lnTo>
                <a:lnTo>
                  <a:pt x="215" y="225"/>
                </a:lnTo>
                <a:lnTo>
                  <a:pt x="324" y="271"/>
                </a:lnTo>
                <a:lnTo>
                  <a:pt x="355" y="254"/>
                </a:lnTo>
                <a:lnTo>
                  <a:pt x="425" y="291"/>
                </a:lnTo>
                <a:lnTo>
                  <a:pt x="469" y="290"/>
                </a:lnTo>
                <a:lnTo>
                  <a:pt x="553" y="254"/>
                </a:lnTo>
                <a:lnTo>
                  <a:pt x="602" y="288"/>
                </a:lnTo>
                <a:lnTo>
                  <a:pt x="602" y="109"/>
                </a:lnTo>
                <a:lnTo>
                  <a:pt x="586" y="4"/>
                </a:lnTo>
                <a:lnTo>
                  <a:pt x="5" y="0"/>
                </a:lnTo>
                <a:close/>
              </a:path>
            </a:pathLst>
          </a:custGeom>
          <a:solidFill>
            <a:schemeClr val="accent2"/>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441" name="Freeform 175"/>
          <p:cNvSpPr>
            <a:spLocks/>
          </p:cNvSpPr>
          <p:nvPr/>
        </p:nvSpPr>
        <p:spPr bwMode="auto">
          <a:xfrm>
            <a:off x="5080414" y="1817477"/>
            <a:ext cx="912634" cy="1100730"/>
          </a:xfrm>
          <a:custGeom>
            <a:avLst/>
            <a:gdLst>
              <a:gd name="T0" fmla="*/ 0 w 459"/>
              <a:gd name="T1" fmla="*/ 40 h 516"/>
              <a:gd name="T2" fmla="*/ 121 w 459"/>
              <a:gd name="T3" fmla="*/ 40 h 516"/>
              <a:gd name="T4" fmla="*/ 118 w 459"/>
              <a:gd name="T5" fmla="*/ 0 h 516"/>
              <a:gd name="T6" fmla="*/ 145 w 459"/>
              <a:gd name="T7" fmla="*/ 11 h 516"/>
              <a:gd name="T8" fmla="*/ 150 w 459"/>
              <a:gd name="T9" fmla="*/ 42 h 516"/>
              <a:gd name="T10" fmla="*/ 208 w 459"/>
              <a:gd name="T11" fmla="*/ 76 h 516"/>
              <a:gd name="T12" fmla="*/ 225 w 459"/>
              <a:gd name="T13" fmla="*/ 61 h 516"/>
              <a:gd name="T14" fmla="*/ 259 w 459"/>
              <a:gd name="T15" fmla="*/ 61 h 516"/>
              <a:gd name="T16" fmla="*/ 285 w 459"/>
              <a:gd name="T17" fmla="*/ 89 h 516"/>
              <a:gd name="T18" fmla="*/ 302 w 459"/>
              <a:gd name="T19" fmla="*/ 80 h 516"/>
              <a:gd name="T20" fmla="*/ 353 w 459"/>
              <a:gd name="T21" fmla="*/ 91 h 516"/>
              <a:gd name="T22" fmla="*/ 371 w 459"/>
              <a:gd name="T23" fmla="*/ 69 h 516"/>
              <a:gd name="T24" fmla="*/ 402 w 459"/>
              <a:gd name="T25" fmla="*/ 86 h 516"/>
              <a:gd name="T26" fmla="*/ 459 w 459"/>
              <a:gd name="T27" fmla="*/ 84 h 516"/>
              <a:gd name="T28" fmla="*/ 367 w 459"/>
              <a:gd name="T29" fmla="*/ 147 h 516"/>
              <a:gd name="T30" fmla="*/ 321 w 459"/>
              <a:gd name="T31" fmla="*/ 203 h 516"/>
              <a:gd name="T32" fmla="*/ 331 w 459"/>
              <a:gd name="T33" fmla="*/ 286 h 516"/>
              <a:gd name="T34" fmla="*/ 299 w 459"/>
              <a:gd name="T35" fmla="*/ 319 h 516"/>
              <a:gd name="T36" fmla="*/ 312 w 459"/>
              <a:gd name="T37" fmla="*/ 344 h 516"/>
              <a:gd name="T38" fmla="*/ 312 w 459"/>
              <a:gd name="T39" fmla="*/ 404 h 516"/>
              <a:gd name="T40" fmla="*/ 343 w 459"/>
              <a:gd name="T41" fmla="*/ 404 h 516"/>
              <a:gd name="T42" fmla="*/ 389 w 459"/>
              <a:gd name="T43" fmla="*/ 447 h 516"/>
              <a:gd name="T44" fmla="*/ 408 w 459"/>
              <a:gd name="T45" fmla="*/ 500 h 516"/>
              <a:gd name="T46" fmla="*/ 85 w 459"/>
              <a:gd name="T47" fmla="*/ 516 h 516"/>
              <a:gd name="T48" fmla="*/ 86 w 459"/>
              <a:gd name="T49" fmla="*/ 372 h 516"/>
              <a:gd name="T50" fmla="*/ 57 w 459"/>
              <a:gd name="T51" fmla="*/ 341 h 516"/>
              <a:gd name="T52" fmla="*/ 67 w 459"/>
              <a:gd name="T53" fmla="*/ 304 h 516"/>
              <a:gd name="T54" fmla="*/ 76 w 459"/>
              <a:gd name="T55" fmla="*/ 281 h 516"/>
              <a:gd name="T56" fmla="*/ 57 w 459"/>
              <a:gd name="T57" fmla="*/ 183 h 516"/>
              <a:gd name="T58" fmla="*/ 29 w 459"/>
              <a:gd name="T59" fmla="*/ 118 h 516"/>
              <a:gd name="T60" fmla="*/ 0 w 459"/>
              <a:gd name="T61" fmla="*/ 4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9" h="516">
                <a:moveTo>
                  <a:pt x="0" y="40"/>
                </a:moveTo>
                <a:lnTo>
                  <a:pt x="121" y="40"/>
                </a:lnTo>
                <a:lnTo>
                  <a:pt x="118" y="0"/>
                </a:lnTo>
                <a:lnTo>
                  <a:pt x="145" y="11"/>
                </a:lnTo>
                <a:lnTo>
                  <a:pt x="150" y="42"/>
                </a:lnTo>
                <a:lnTo>
                  <a:pt x="208" y="76"/>
                </a:lnTo>
                <a:lnTo>
                  <a:pt x="225" y="61"/>
                </a:lnTo>
                <a:lnTo>
                  <a:pt x="259" y="61"/>
                </a:lnTo>
                <a:lnTo>
                  <a:pt x="285" y="89"/>
                </a:lnTo>
                <a:lnTo>
                  <a:pt x="302" y="80"/>
                </a:lnTo>
                <a:lnTo>
                  <a:pt x="353" y="91"/>
                </a:lnTo>
                <a:lnTo>
                  <a:pt x="371" y="69"/>
                </a:lnTo>
                <a:lnTo>
                  <a:pt x="402" y="86"/>
                </a:lnTo>
                <a:lnTo>
                  <a:pt x="459" y="84"/>
                </a:lnTo>
                <a:lnTo>
                  <a:pt x="367" y="147"/>
                </a:lnTo>
                <a:lnTo>
                  <a:pt x="321" y="203"/>
                </a:lnTo>
                <a:lnTo>
                  <a:pt x="331" y="286"/>
                </a:lnTo>
                <a:lnTo>
                  <a:pt x="299" y="319"/>
                </a:lnTo>
                <a:lnTo>
                  <a:pt x="312" y="344"/>
                </a:lnTo>
                <a:lnTo>
                  <a:pt x="312" y="404"/>
                </a:lnTo>
                <a:lnTo>
                  <a:pt x="343" y="404"/>
                </a:lnTo>
                <a:lnTo>
                  <a:pt x="389" y="447"/>
                </a:lnTo>
                <a:lnTo>
                  <a:pt x="408" y="500"/>
                </a:lnTo>
                <a:lnTo>
                  <a:pt x="85" y="516"/>
                </a:lnTo>
                <a:lnTo>
                  <a:pt x="86" y="372"/>
                </a:lnTo>
                <a:lnTo>
                  <a:pt x="57" y="341"/>
                </a:lnTo>
                <a:lnTo>
                  <a:pt x="67" y="304"/>
                </a:lnTo>
                <a:lnTo>
                  <a:pt x="76" y="281"/>
                </a:lnTo>
                <a:lnTo>
                  <a:pt x="57" y="183"/>
                </a:lnTo>
                <a:lnTo>
                  <a:pt x="29" y="118"/>
                </a:lnTo>
                <a:lnTo>
                  <a:pt x="0" y="40"/>
                </a:lnTo>
                <a:close/>
              </a:path>
            </a:pathLst>
          </a:custGeom>
          <a:solidFill>
            <a:schemeClr val="accent4"/>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5" name="Freeform 226"/>
          <p:cNvSpPr>
            <a:spLocks/>
          </p:cNvSpPr>
          <p:nvPr/>
        </p:nvSpPr>
        <p:spPr bwMode="auto">
          <a:xfrm>
            <a:off x="1654560" y="2770603"/>
            <a:ext cx="1169125" cy="1950082"/>
          </a:xfrm>
          <a:custGeom>
            <a:avLst/>
            <a:gdLst>
              <a:gd name="T0" fmla="*/ 45 w 588"/>
              <a:gd name="T1" fmla="*/ 0 h 904"/>
              <a:gd name="T2" fmla="*/ 314 w 588"/>
              <a:gd name="T3" fmla="*/ 54 h 904"/>
              <a:gd name="T4" fmla="*/ 256 w 588"/>
              <a:gd name="T5" fmla="*/ 319 h 904"/>
              <a:gd name="T6" fmla="*/ 559 w 588"/>
              <a:gd name="T7" fmla="*/ 725 h 904"/>
              <a:gd name="T8" fmla="*/ 588 w 588"/>
              <a:gd name="T9" fmla="*/ 776 h 904"/>
              <a:gd name="T10" fmla="*/ 558 w 588"/>
              <a:gd name="T11" fmla="*/ 801 h 904"/>
              <a:gd name="T12" fmla="*/ 539 w 588"/>
              <a:gd name="T13" fmla="*/ 846 h 904"/>
              <a:gd name="T14" fmla="*/ 522 w 588"/>
              <a:gd name="T15" fmla="*/ 873 h 904"/>
              <a:gd name="T16" fmla="*/ 540 w 588"/>
              <a:gd name="T17" fmla="*/ 896 h 904"/>
              <a:gd name="T18" fmla="*/ 510 w 588"/>
              <a:gd name="T19" fmla="*/ 904 h 904"/>
              <a:gd name="T20" fmla="*/ 331 w 588"/>
              <a:gd name="T21" fmla="*/ 898 h 904"/>
              <a:gd name="T22" fmla="*/ 320 w 588"/>
              <a:gd name="T23" fmla="*/ 845 h 904"/>
              <a:gd name="T24" fmla="*/ 289 w 588"/>
              <a:gd name="T25" fmla="*/ 806 h 904"/>
              <a:gd name="T26" fmla="*/ 266 w 588"/>
              <a:gd name="T27" fmla="*/ 792 h 904"/>
              <a:gd name="T28" fmla="*/ 259 w 588"/>
              <a:gd name="T29" fmla="*/ 765 h 904"/>
              <a:gd name="T30" fmla="*/ 240 w 588"/>
              <a:gd name="T31" fmla="*/ 749 h 904"/>
              <a:gd name="T32" fmla="*/ 221 w 588"/>
              <a:gd name="T33" fmla="*/ 730 h 904"/>
              <a:gd name="T34" fmla="*/ 216 w 588"/>
              <a:gd name="T35" fmla="*/ 709 h 904"/>
              <a:gd name="T36" fmla="*/ 198 w 588"/>
              <a:gd name="T37" fmla="*/ 695 h 904"/>
              <a:gd name="T38" fmla="*/ 171 w 588"/>
              <a:gd name="T39" fmla="*/ 703 h 904"/>
              <a:gd name="T40" fmla="*/ 139 w 588"/>
              <a:gd name="T41" fmla="*/ 692 h 904"/>
              <a:gd name="T42" fmla="*/ 139 w 588"/>
              <a:gd name="T43" fmla="*/ 680 h 904"/>
              <a:gd name="T44" fmla="*/ 138 w 588"/>
              <a:gd name="T45" fmla="*/ 655 h 904"/>
              <a:gd name="T46" fmla="*/ 125 w 588"/>
              <a:gd name="T47" fmla="*/ 628 h 904"/>
              <a:gd name="T48" fmla="*/ 124 w 588"/>
              <a:gd name="T49" fmla="*/ 605 h 904"/>
              <a:gd name="T50" fmla="*/ 110 w 588"/>
              <a:gd name="T51" fmla="*/ 585 h 904"/>
              <a:gd name="T52" fmla="*/ 114 w 588"/>
              <a:gd name="T53" fmla="*/ 567 h 904"/>
              <a:gd name="T54" fmla="*/ 75 w 588"/>
              <a:gd name="T55" fmla="*/ 521 h 904"/>
              <a:gd name="T56" fmla="*/ 75 w 588"/>
              <a:gd name="T57" fmla="*/ 495 h 904"/>
              <a:gd name="T58" fmla="*/ 95 w 588"/>
              <a:gd name="T59" fmla="*/ 485 h 904"/>
              <a:gd name="T60" fmla="*/ 95 w 588"/>
              <a:gd name="T61" fmla="*/ 468 h 904"/>
              <a:gd name="T62" fmla="*/ 75 w 588"/>
              <a:gd name="T63" fmla="*/ 463 h 904"/>
              <a:gd name="T64" fmla="*/ 66 w 588"/>
              <a:gd name="T65" fmla="*/ 439 h 904"/>
              <a:gd name="T66" fmla="*/ 56 w 588"/>
              <a:gd name="T67" fmla="*/ 394 h 904"/>
              <a:gd name="T68" fmla="*/ 85 w 588"/>
              <a:gd name="T69" fmla="*/ 419 h 904"/>
              <a:gd name="T70" fmla="*/ 74 w 588"/>
              <a:gd name="T71" fmla="*/ 387 h 904"/>
              <a:gd name="T72" fmla="*/ 95 w 588"/>
              <a:gd name="T73" fmla="*/ 387 h 904"/>
              <a:gd name="T74" fmla="*/ 95 w 588"/>
              <a:gd name="T75" fmla="*/ 365 h 904"/>
              <a:gd name="T76" fmla="*/ 74 w 588"/>
              <a:gd name="T77" fmla="*/ 349 h 904"/>
              <a:gd name="T78" fmla="*/ 64 w 588"/>
              <a:gd name="T79" fmla="*/ 370 h 904"/>
              <a:gd name="T80" fmla="*/ 45 w 588"/>
              <a:gd name="T81" fmla="*/ 364 h 904"/>
              <a:gd name="T82" fmla="*/ 7 w 588"/>
              <a:gd name="T83" fmla="*/ 261 h 904"/>
              <a:gd name="T84" fmla="*/ 18 w 588"/>
              <a:gd name="T85" fmla="*/ 188 h 904"/>
              <a:gd name="T86" fmla="*/ 0 w 588"/>
              <a:gd name="T87" fmla="*/ 147 h 904"/>
              <a:gd name="T88" fmla="*/ 8 w 588"/>
              <a:gd name="T89" fmla="*/ 116 h 904"/>
              <a:gd name="T90" fmla="*/ 27 w 588"/>
              <a:gd name="T91" fmla="*/ 109 h 904"/>
              <a:gd name="T92" fmla="*/ 45 w 588"/>
              <a:gd name="T93" fmla="*/ 62 h 904"/>
              <a:gd name="T94" fmla="*/ 45 w 588"/>
              <a:gd name="T95"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88" h="904">
                <a:moveTo>
                  <a:pt x="45" y="0"/>
                </a:moveTo>
                <a:lnTo>
                  <a:pt x="314" y="54"/>
                </a:lnTo>
                <a:lnTo>
                  <a:pt x="256" y="319"/>
                </a:lnTo>
                <a:lnTo>
                  <a:pt x="559" y="725"/>
                </a:lnTo>
                <a:lnTo>
                  <a:pt x="588" y="776"/>
                </a:lnTo>
                <a:lnTo>
                  <a:pt x="558" y="801"/>
                </a:lnTo>
                <a:lnTo>
                  <a:pt x="539" y="846"/>
                </a:lnTo>
                <a:lnTo>
                  <a:pt x="522" y="873"/>
                </a:lnTo>
                <a:lnTo>
                  <a:pt x="540" y="896"/>
                </a:lnTo>
                <a:lnTo>
                  <a:pt x="510" y="904"/>
                </a:lnTo>
                <a:lnTo>
                  <a:pt x="331" y="898"/>
                </a:lnTo>
                <a:lnTo>
                  <a:pt x="320" y="845"/>
                </a:lnTo>
                <a:lnTo>
                  <a:pt x="289" y="806"/>
                </a:lnTo>
                <a:lnTo>
                  <a:pt x="266" y="792"/>
                </a:lnTo>
                <a:lnTo>
                  <a:pt x="259" y="765"/>
                </a:lnTo>
                <a:lnTo>
                  <a:pt x="240" y="749"/>
                </a:lnTo>
                <a:lnTo>
                  <a:pt x="221" y="730"/>
                </a:lnTo>
                <a:lnTo>
                  <a:pt x="216" y="709"/>
                </a:lnTo>
                <a:lnTo>
                  <a:pt x="198" y="695"/>
                </a:lnTo>
                <a:lnTo>
                  <a:pt x="171" y="703"/>
                </a:lnTo>
                <a:lnTo>
                  <a:pt x="139" y="692"/>
                </a:lnTo>
                <a:lnTo>
                  <a:pt x="139" y="680"/>
                </a:lnTo>
                <a:lnTo>
                  <a:pt x="138" y="655"/>
                </a:lnTo>
                <a:lnTo>
                  <a:pt x="125" y="628"/>
                </a:lnTo>
                <a:lnTo>
                  <a:pt x="124" y="605"/>
                </a:lnTo>
                <a:lnTo>
                  <a:pt x="110" y="585"/>
                </a:lnTo>
                <a:lnTo>
                  <a:pt x="114" y="567"/>
                </a:lnTo>
                <a:lnTo>
                  <a:pt x="75" y="521"/>
                </a:lnTo>
                <a:lnTo>
                  <a:pt x="75" y="495"/>
                </a:lnTo>
                <a:lnTo>
                  <a:pt x="95" y="485"/>
                </a:lnTo>
                <a:lnTo>
                  <a:pt x="95" y="468"/>
                </a:lnTo>
                <a:lnTo>
                  <a:pt x="75" y="463"/>
                </a:lnTo>
                <a:lnTo>
                  <a:pt x="66" y="439"/>
                </a:lnTo>
                <a:lnTo>
                  <a:pt x="56" y="394"/>
                </a:lnTo>
                <a:lnTo>
                  <a:pt x="85" y="419"/>
                </a:lnTo>
                <a:lnTo>
                  <a:pt x="74" y="387"/>
                </a:lnTo>
                <a:lnTo>
                  <a:pt x="95" y="387"/>
                </a:lnTo>
                <a:lnTo>
                  <a:pt x="95" y="365"/>
                </a:lnTo>
                <a:lnTo>
                  <a:pt x="74" y="349"/>
                </a:lnTo>
                <a:lnTo>
                  <a:pt x="64" y="370"/>
                </a:lnTo>
                <a:lnTo>
                  <a:pt x="45" y="364"/>
                </a:lnTo>
                <a:lnTo>
                  <a:pt x="7" y="261"/>
                </a:lnTo>
                <a:lnTo>
                  <a:pt x="18" y="188"/>
                </a:lnTo>
                <a:lnTo>
                  <a:pt x="0" y="147"/>
                </a:lnTo>
                <a:lnTo>
                  <a:pt x="8" y="116"/>
                </a:lnTo>
                <a:lnTo>
                  <a:pt x="27" y="109"/>
                </a:lnTo>
                <a:lnTo>
                  <a:pt x="45" y="62"/>
                </a:lnTo>
                <a:lnTo>
                  <a:pt x="45" y="0"/>
                </a:lnTo>
                <a:close/>
              </a:path>
            </a:pathLst>
          </a:custGeom>
          <a:solidFill>
            <a:srgbClr val="00BBFE"/>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7" name="Freeform 228"/>
          <p:cNvSpPr>
            <a:spLocks/>
          </p:cNvSpPr>
          <p:nvPr/>
        </p:nvSpPr>
        <p:spPr bwMode="auto">
          <a:xfrm>
            <a:off x="1958772" y="1572159"/>
            <a:ext cx="882808" cy="701823"/>
          </a:xfrm>
          <a:custGeom>
            <a:avLst/>
            <a:gdLst>
              <a:gd name="T0" fmla="*/ 113 w 444"/>
              <a:gd name="T1" fmla="*/ 0 h 329"/>
              <a:gd name="T2" fmla="*/ 203 w 444"/>
              <a:gd name="T3" fmla="*/ 26 h 329"/>
              <a:gd name="T4" fmla="*/ 273 w 444"/>
              <a:gd name="T5" fmla="*/ 43 h 329"/>
              <a:gd name="T6" fmla="*/ 307 w 444"/>
              <a:gd name="T7" fmla="*/ 50 h 329"/>
              <a:gd name="T8" fmla="*/ 342 w 444"/>
              <a:gd name="T9" fmla="*/ 54 h 329"/>
              <a:gd name="T10" fmla="*/ 388 w 444"/>
              <a:gd name="T11" fmla="*/ 64 h 329"/>
              <a:gd name="T12" fmla="*/ 444 w 444"/>
              <a:gd name="T13" fmla="*/ 73 h 329"/>
              <a:gd name="T14" fmla="*/ 408 w 444"/>
              <a:gd name="T15" fmla="*/ 329 h 329"/>
              <a:gd name="T16" fmla="*/ 236 w 444"/>
              <a:gd name="T17" fmla="*/ 292 h 329"/>
              <a:gd name="T18" fmla="*/ 212 w 444"/>
              <a:gd name="T19" fmla="*/ 309 h 329"/>
              <a:gd name="T20" fmla="*/ 181 w 444"/>
              <a:gd name="T21" fmla="*/ 283 h 329"/>
              <a:gd name="T22" fmla="*/ 154 w 444"/>
              <a:gd name="T23" fmla="*/ 309 h 329"/>
              <a:gd name="T24" fmla="*/ 128 w 444"/>
              <a:gd name="T25" fmla="*/ 288 h 329"/>
              <a:gd name="T26" fmla="*/ 58 w 444"/>
              <a:gd name="T27" fmla="*/ 283 h 329"/>
              <a:gd name="T28" fmla="*/ 67 w 444"/>
              <a:gd name="T29" fmla="*/ 242 h 329"/>
              <a:gd name="T30" fmla="*/ 15 w 444"/>
              <a:gd name="T31" fmla="*/ 238 h 329"/>
              <a:gd name="T32" fmla="*/ 11 w 444"/>
              <a:gd name="T33" fmla="*/ 214 h 329"/>
              <a:gd name="T34" fmla="*/ 21 w 444"/>
              <a:gd name="T35" fmla="*/ 190 h 329"/>
              <a:gd name="T36" fmla="*/ 8 w 444"/>
              <a:gd name="T37" fmla="*/ 167 h 329"/>
              <a:gd name="T38" fmla="*/ 10 w 444"/>
              <a:gd name="T39" fmla="*/ 103 h 329"/>
              <a:gd name="T40" fmla="*/ 0 w 444"/>
              <a:gd name="T41" fmla="*/ 53 h 329"/>
              <a:gd name="T42" fmla="*/ 6 w 444"/>
              <a:gd name="T43" fmla="*/ 34 h 329"/>
              <a:gd name="T44" fmla="*/ 28 w 444"/>
              <a:gd name="T45" fmla="*/ 43 h 329"/>
              <a:gd name="T46" fmla="*/ 52 w 444"/>
              <a:gd name="T47" fmla="*/ 71 h 329"/>
              <a:gd name="T48" fmla="*/ 96 w 444"/>
              <a:gd name="T49" fmla="*/ 78 h 329"/>
              <a:gd name="T50" fmla="*/ 107 w 444"/>
              <a:gd name="T51" fmla="*/ 102 h 329"/>
              <a:gd name="T52" fmla="*/ 86 w 444"/>
              <a:gd name="T53" fmla="*/ 102 h 329"/>
              <a:gd name="T54" fmla="*/ 83 w 444"/>
              <a:gd name="T55" fmla="*/ 122 h 329"/>
              <a:gd name="T56" fmla="*/ 96 w 444"/>
              <a:gd name="T57" fmla="*/ 124 h 329"/>
              <a:gd name="T58" fmla="*/ 101 w 444"/>
              <a:gd name="T59" fmla="*/ 144 h 329"/>
              <a:gd name="T60" fmla="*/ 75 w 444"/>
              <a:gd name="T61" fmla="*/ 160 h 329"/>
              <a:gd name="T62" fmla="*/ 75 w 444"/>
              <a:gd name="T63" fmla="*/ 174 h 329"/>
              <a:gd name="T64" fmla="*/ 104 w 444"/>
              <a:gd name="T65" fmla="*/ 174 h 329"/>
              <a:gd name="T66" fmla="*/ 113 w 444"/>
              <a:gd name="T67" fmla="*/ 138 h 329"/>
              <a:gd name="T68" fmla="*/ 135 w 444"/>
              <a:gd name="T69" fmla="*/ 117 h 329"/>
              <a:gd name="T70" fmla="*/ 107 w 444"/>
              <a:gd name="T71" fmla="*/ 61 h 329"/>
              <a:gd name="T72" fmla="*/ 125 w 444"/>
              <a:gd name="T73" fmla="*/ 44 h 329"/>
              <a:gd name="T74" fmla="*/ 113 w 444"/>
              <a:gd name="T75"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4" h="329">
                <a:moveTo>
                  <a:pt x="113" y="0"/>
                </a:moveTo>
                <a:lnTo>
                  <a:pt x="203" y="26"/>
                </a:lnTo>
                <a:lnTo>
                  <a:pt x="273" y="43"/>
                </a:lnTo>
                <a:lnTo>
                  <a:pt x="307" y="50"/>
                </a:lnTo>
                <a:lnTo>
                  <a:pt x="342" y="54"/>
                </a:lnTo>
                <a:lnTo>
                  <a:pt x="388" y="64"/>
                </a:lnTo>
                <a:lnTo>
                  <a:pt x="444" y="73"/>
                </a:lnTo>
                <a:lnTo>
                  <a:pt x="408" y="329"/>
                </a:lnTo>
                <a:lnTo>
                  <a:pt x="236" y="292"/>
                </a:lnTo>
                <a:lnTo>
                  <a:pt x="212" y="309"/>
                </a:lnTo>
                <a:lnTo>
                  <a:pt x="181" y="283"/>
                </a:lnTo>
                <a:lnTo>
                  <a:pt x="154" y="309"/>
                </a:lnTo>
                <a:lnTo>
                  <a:pt x="128" y="288"/>
                </a:lnTo>
                <a:lnTo>
                  <a:pt x="58" y="283"/>
                </a:lnTo>
                <a:lnTo>
                  <a:pt x="67" y="242"/>
                </a:lnTo>
                <a:lnTo>
                  <a:pt x="15" y="238"/>
                </a:lnTo>
                <a:lnTo>
                  <a:pt x="11" y="214"/>
                </a:lnTo>
                <a:lnTo>
                  <a:pt x="21" y="190"/>
                </a:lnTo>
                <a:lnTo>
                  <a:pt x="8" y="167"/>
                </a:lnTo>
                <a:lnTo>
                  <a:pt x="10" y="103"/>
                </a:lnTo>
                <a:lnTo>
                  <a:pt x="0" y="53"/>
                </a:lnTo>
                <a:lnTo>
                  <a:pt x="6" y="34"/>
                </a:lnTo>
                <a:lnTo>
                  <a:pt x="28" y="43"/>
                </a:lnTo>
                <a:lnTo>
                  <a:pt x="52" y="71"/>
                </a:lnTo>
                <a:lnTo>
                  <a:pt x="96" y="78"/>
                </a:lnTo>
                <a:lnTo>
                  <a:pt x="107" y="102"/>
                </a:lnTo>
                <a:lnTo>
                  <a:pt x="86" y="102"/>
                </a:lnTo>
                <a:lnTo>
                  <a:pt x="83" y="122"/>
                </a:lnTo>
                <a:lnTo>
                  <a:pt x="96" y="124"/>
                </a:lnTo>
                <a:lnTo>
                  <a:pt x="101" y="144"/>
                </a:lnTo>
                <a:lnTo>
                  <a:pt x="75" y="160"/>
                </a:lnTo>
                <a:lnTo>
                  <a:pt x="75" y="174"/>
                </a:lnTo>
                <a:lnTo>
                  <a:pt x="104" y="174"/>
                </a:lnTo>
                <a:lnTo>
                  <a:pt x="113" y="138"/>
                </a:lnTo>
                <a:lnTo>
                  <a:pt x="135" y="117"/>
                </a:lnTo>
                <a:lnTo>
                  <a:pt x="107" y="61"/>
                </a:lnTo>
                <a:lnTo>
                  <a:pt x="125" y="44"/>
                </a:lnTo>
                <a:lnTo>
                  <a:pt x="113" y="0"/>
                </a:lnTo>
                <a:close/>
              </a:path>
            </a:pathLst>
          </a:custGeom>
          <a:solidFill>
            <a:srgbClr val="00BBFE"/>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9" name="Freeform 230"/>
          <p:cNvSpPr>
            <a:spLocks/>
          </p:cNvSpPr>
          <p:nvPr/>
        </p:nvSpPr>
        <p:spPr bwMode="auto">
          <a:xfrm>
            <a:off x="2652690" y="1725750"/>
            <a:ext cx="789358" cy="1375914"/>
          </a:xfrm>
          <a:custGeom>
            <a:avLst/>
            <a:gdLst>
              <a:gd name="T0" fmla="*/ 96 w 397"/>
              <a:gd name="T1" fmla="*/ 0 h 645"/>
              <a:gd name="T2" fmla="*/ 60 w 397"/>
              <a:gd name="T3" fmla="*/ 253 h 645"/>
              <a:gd name="T4" fmla="*/ 98 w 397"/>
              <a:gd name="T5" fmla="*/ 306 h 645"/>
              <a:gd name="T6" fmla="*/ 39 w 397"/>
              <a:gd name="T7" fmla="*/ 362 h 645"/>
              <a:gd name="T8" fmla="*/ 32 w 397"/>
              <a:gd name="T9" fmla="*/ 402 h 645"/>
              <a:gd name="T10" fmla="*/ 49 w 397"/>
              <a:gd name="T11" fmla="*/ 430 h 645"/>
              <a:gd name="T12" fmla="*/ 32 w 397"/>
              <a:gd name="T13" fmla="*/ 444 h 645"/>
              <a:gd name="T14" fmla="*/ 0 w 397"/>
              <a:gd name="T15" fmla="*/ 591 h 645"/>
              <a:gd name="T16" fmla="*/ 190 w 397"/>
              <a:gd name="T17" fmla="*/ 621 h 645"/>
              <a:gd name="T18" fmla="*/ 369 w 397"/>
              <a:gd name="T19" fmla="*/ 645 h 645"/>
              <a:gd name="T20" fmla="*/ 387 w 397"/>
              <a:gd name="T21" fmla="*/ 513 h 645"/>
              <a:gd name="T22" fmla="*/ 397 w 397"/>
              <a:gd name="T23" fmla="*/ 440 h 645"/>
              <a:gd name="T24" fmla="*/ 379 w 397"/>
              <a:gd name="T25" fmla="*/ 413 h 645"/>
              <a:gd name="T26" fmla="*/ 338 w 397"/>
              <a:gd name="T27" fmla="*/ 421 h 645"/>
              <a:gd name="T28" fmla="*/ 285 w 397"/>
              <a:gd name="T29" fmla="*/ 427 h 645"/>
              <a:gd name="T30" fmla="*/ 275 w 397"/>
              <a:gd name="T31" fmla="*/ 367 h 645"/>
              <a:gd name="T32" fmla="*/ 211 w 397"/>
              <a:gd name="T33" fmla="*/ 318 h 645"/>
              <a:gd name="T34" fmla="*/ 220 w 397"/>
              <a:gd name="T35" fmla="*/ 286 h 645"/>
              <a:gd name="T36" fmla="*/ 226 w 397"/>
              <a:gd name="T37" fmla="*/ 231 h 645"/>
              <a:gd name="T38" fmla="*/ 143 w 397"/>
              <a:gd name="T39" fmla="*/ 113 h 645"/>
              <a:gd name="T40" fmla="*/ 154 w 397"/>
              <a:gd name="T41" fmla="*/ 8 h 645"/>
              <a:gd name="T42" fmla="*/ 96 w 397"/>
              <a:gd name="T43"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7" h="645">
                <a:moveTo>
                  <a:pt x="96" y="0"/>
                </a:moveTo>
                <a:lnTo>
                  <a:pt x="60" y="253"/>
                </a:lnTo>
                <a:lnTo>
                  <a:pt x="98" y="306"/>
                </a:lnTo>
                <a:lnTo>
                  <a:pt x="39" y="362"/>
                </a:lnTo>
                <a:lnTo>
                  <a:pt x="32" y="402"/>
                </a:lnTo>
                <a:lnTo>
                  <a:pt x="49" y="430"/>
                </a:lnTo>
                <a:lnTo>
                  <a:pt x="32" y="444"/>
                </a:lnTo>
                <a:lnTo>
                  <a:pt x="0" y="591"/>
                </a:lnTo>
                <a:lnTo>
                  <a:pt x="190" y="621"/>
                </a:lnTo>
                <a:lnTo>
                  <a:pt x="369" y="645"/>
                </a:lnTo>
                <a:lnTo>
                  <a:pt x="387" y="513"/>
                </a:lnTo>
                <a:lnTo>
                  <a:pt x="397" y="440"/>
                </a:lnTo>
                <a:lnTo>
                  <a:pt x="379" y="413"/>
                </a:lnTo>
                <a:lnTo>
                  <a:pt x="338" y="421"/>
                </a:lnTo>
                <a:lnTo>
                  <a:pt x="285" y="427"/>
                </a:lnTo>
                <a:lnTo>
                  <a:pt x="275" y="367"/>
                </a:lnTo>
                <a:lnTo>
                  <a:pt x="211" y="318"/>
                </a:lnTo>
                <a:lnTo>
                  <a:pt x="220" y="286"/>
                </a:lnTo>
                <a:lnTo>
                  <a:pt x="226" y="231"/>
                </a:lnTo>
                <a:lnTo>
                  <a:pt x="143" y="113"/>
                </a:lnTo>
                <a:lnTo>
                  <a:pt x="154" y="8"/>
                </a:lnTo>
                <a:lnTo>
                  <a:pt x="96" y="0"/>
                </a:lnTo>
                <a:close/>
              </a:path>
            </a:pathLst>
          </a:custGeom>
          <a:solidFill>
            <a:schemeClr val="accent2"/>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1" name="Freeform 232"/>
          <p:cNvSpPr>
            <a:spLocks/>
          </p:cNvSpPr>
          <p:nvPr/>
        </p:nvSpPr>
        <p:spPr bwMode="auto">
          <a:xfrm>
            <a:off x="2167543" y="2899009"/>
            <a:ext cx="884797" cy="1427110"/>
          </a:xfrm>
          <a:custGeom>
            <a:avLst/>
            <a:gdLst>
              <a:gd name="T0" fmla="*/ 57 w 445"/>
              <a:gd name="T1" fmla="*/ 0 h 669"/>
              <a:gd name="T2" fmla="*/ 0 w 445"/>
              <a:gd name="T3" fmla="*/ 264 h 669"/>
              <a:gd name="T4" fmla="*/ 302 w 445"/>
              <a:gd name="T5" fmla="*/ 669 h 669"/>
              <a:gd name="T6" fmla="*/ 321 w 445"/>
              <a:gd name="T7" fmla="*/ 651 h 669"/>
              <a:gd name="T8" fmla="*/ 320 w 445"/>
              <a:gd name="T9" fmla="*/ 572 h 669"/>
              <a:gd name="T10" fmla="*/ 358 w 445"/>
              <a:gd name="T11" fmla="*/ 577 h 669"/>
              <a:gd name="T12" fmla="*/ 396 w 445"/>
              <a:gd name="T13" fmla="*/ 333 h 669"/>
              <a:gd name="T14" fmla="*/ 423 w 445"/>
              <a:gd name="T15" fmla="*/ 165 h 669"/>
              <a:gd name="T16" fmla="*/ 430 w 445"/>
              <a:gd name="T17" fmla="*/ 114 h 669"/>
              <a:gd name="T18" fmla="*/ 445 w 445"/>
              <a:gd name="T19" fmla="*/ 70 h 669"/>
              <a:gd name="T20" fmla="*/ 245 w 445"/>
              <a:gd name="T21" fmla="*/ 41 h 669"/>
              <a:gd name="T22" fmla="*/ 57 w 445"/>
              <a:gd name="T23"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5" h="669">
                <a:moveTo>
                  <a:pt x="57" y="0"/>
                </a:moveTo>
                <a:lnTo>
                  <a:pt x="0" y="264"/>
                </a:lnTo>
                <a:lnTo>
                  <a:pt x="302" y="669"/>
                </a:lnTo>
                <a:lnTo>
                  <a:pt x="321" y="651"/>
                </a:lnTo>
                <a:lnTo>
                  <a:pt x="320" y="572"/>
                </a:lnTo>
                <a:lnTo>
                  <a:pt x="358" y="577"/>
                </a:lnTo>
                <a:lnTo>
                  <a:pt x="396" y="333"/>
                </a:lnTo>
                <a:lnTo>
                  <a:pt x="423" y="165"/>
                </a:lnTo>
                <a:lnTo>
                  <a:pt x="430" y="114"/>
                </a:lnTo>
                <a:lnTo>
                  <a:pt x="445" y="70"/>
                </a:lnTo>
                <a:lnTo>
                  <a:pt x="245" y="41"/>
                </a:lnTo>
                <a:lnTo>
                  <a:pt x="57" y="0"/>
                </a:lnTo>
                <a:close/>
              </a:path>
            </a:pathLst>
          </a:custGeom>
          <a:solidFill>
            <a:schemeClr val="accent5"/>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41" name="Freeform 234"/>
          <p:cNvSpPr>
            <a:spLocks/>
          </p:cNvSpPr>
          <p:nvPr/>
        </p:nvSpPr>
        <p:spPr bwMode="auto">
          <a:xfrm>
            <a:off x="2929065" y="1734282"/>
            <a:ext cx="1387838" cy="927942"/>
          </a:xfrm>
          <a:custGeom>
            <a:avLst/>
            <a:gdLst>
              <a:gd name="T0" fmla="*/ 11 w 698"/>
              <a:gd name="T1" fmla="*/ 0 h 435"/>
              <a:gd name="T2" fmla="*/ 147 w 698"/>
              <a:gd name="T3" fmla="*/ 18 h 435"/>
              <a:gd name="T4" fmla="*/ 231 w 698"/>
              <a:gd name="T5" fmla="*/ 29 h 435"/>
              <a:gd name="T6" fmla="*/ 340 w 698"/>
              <a:gd name="T7" fmla="*/ 41 h 435"/>
              <a:gd name="T8" fmla="*/ 441 w 698"/>
              <a:gd name="T9" fmla="*/ 50 h 435"/>
              <a:gd name="T10" fmla="*/ 615 w 698"/>
              <a:gd name="T11" fmla="*/ 63 h 435"/>
              <a:gd name="T12" fmla="*/ 698 w 698"/>
              <a:gd name="T13" fmla="*/ 69 h 435"/>
              <a:gd name="T14" fmla="*/ 695 w 698"/>
              <a:gd name="T15" fmla="*/ 423 h 435"/>
              <a:gd name="T16" fmla="*/ 267 w 698"/>
              <a:gd name="T17" fmla="*/ 387 h 435"/>
              <a:gd name="T18" fmla="*/ 258 w 698"/>
              <a:gd name="T19" fmla="*/ 435 h 435"/>
              <a:gd name="T20" fmla="*/ 241 w 698"/>
              <a:gd name="T21" fmla="*/ 412 h 435"/>
              <a:gd name="T22" fmla="*/ 202 w 698"/>
              <a:gd name="T23" fmla="*/ 416 h 435"/>
              <a:gd name="T24" fmla="*/ 146 w 698"/>
              <a:gd name="T25" fmla="*/ 424 h 435"/>
              <a:gd name="T26" fmla="*/ 136 w 698"/>
              <a:gd name="T27" fmla="*/ 363 h 435"/>
              <a:gd name="T28" fmla="*/ 70 w 698"/>
              <a:gd name="T29" fmla="*/ 313 h 435"/>
              <a:gd name="T30" fmla="*/ 81 w 698"/>
              <a:gd name="T31" fmla="*/ 267 h 435"/>
              <a:gd name="T32" fmla="*/ 87 w 698"/>
              <a:gd name="T33" fmla="*/ 230 h 435"/>
              <a:gd name="T34" fmla="*/ 0 w 698"/>
              <a:gd name="T35" fmla="*/ 108 h 435"/>
              <a:gd name="T36" fmla="*/ 11 w 698"/>
              <a:gd name="T3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8" h="435">
                <a:moveTo>
                  <a:pt x="11" y="0"/>
                </a:moveTo>
                <a:lnTo>
                  <a:pt x="147" y="18"/>
                </a:lnTo>
                <a:lnTo>
                  <a:pt x="231" y="29"/>
                </a:lnTo>
                <a:lnTo>
                  <a:pt x="340" y="41"/>
                </a:lnTo>
                <a:lnTo>
                  <a:pt x="441" y="50"/>
                </a:lnTo>
                <a:lnTo>
                  <a:pt x="615" y="63"/>
                </a:lnTo>
                <a:lnTo>
                  <a:pt x="698" y="69"/>
                </a:lnTo>
                <a:lnTo>
                  <a:pt x="695" y="423"/>
                </a:lnTo>
                <a:lnTo>
                  <a:pt x="267" y="387"/>
                </a:lnTo>
                <a:lnTo>
                  <a:pt x="258" y="435"/>
                </a:lnTo>
                <a:lnTo>
                  <a:pt x="241" y="412"/>
                </a:lnTo>
                <a:lnTo>
                  <a:pt x="202" y="416"/>
                </a:lnTo>
                <a:lnTo>
                  <a:pt x="146" y="424"/>
                </a:lnTo>
                <a:lnTo>
                  <a:pt x="136" y="363"/>
                </a:lnTo>
                <a:lnTo>
                  <a:pt x="70" y="313"/>
                </a:lnTo>
                <a:lnTo>
                  <a:pt x="81" y="267"/>
                </a:lnTo>
                <a:lnTo>
                  <a:pt x="87" y="230"/>
                </a:lnTo>
                <a:lnTo>
                  <a:pt x="0" y="108"/>
                </a:lnTo>
                <a:lnTo>
                  <a:pt x="11" y="0"/>
                </a:lnTo>
                <a:close/>
              </a:path>
            </a:pathLst>
          </a:custGeom>
          <a:solidFill>
            <a:schemeClr val="accent2"/>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43" name="Freeform 236"/>
          <p:cNvSpPr>
            <a:spLocks/>
          </p:cNvSpPr>
          <p:nvPr/>
        </p:nvSpPr>
        <p:spPr bwMode="auto">
          <a:xfrm>
            <a:off x="3358540" y="2551297"/>
            <a:ext cx="948423" cy="825548"/>
          </a:xfrm>
          <a:custGeom>
            <a:avLst/>
            <a:gdLst>
              <a:gd name="T0" fmla="*/ 47 w 477"/>
              <a:gd name="T1" fmla="*/ 0 h 387"/>
              <a:gd name="T2" fmla="*/ 29 w 477"/>
              <a:gd name="T3" fmla="*/ 146 h 387"/>
              <a:gd name="T4" fmla="*/ 0 w 477"/>
              <a:gd name="T5" fmla="*/ 351 h 387"/>
              <a:gd name="T6" fmla="*/ 138 w 477"/>
              <a:gd name="T7" fmla="*/ 362 h 387"/>
              <a:gd name="T8" fmla="*/ 462 w 477"/>
              <a:gd name="T9" fmla="*/ 387 h 387"/>
              <a:gd name="T10" fmla="*/ 477 w 477"/>
              <a:gd name="T11" fmla="*/ 40 h 387"/>
              <a:gd name="T12" fmla="*/ 47 w 477"/>
              <a:gd name="T13" fmla="*/ 0 h 387"/>
            </a:gdLst>
            <a:ahLst/>
            <a:cxnLst>
              <a:cxn ang="0">
                <a:pos x="T0" y="T1"/>
              </a:cxn>
              <a:cxn ang="0">
                <a:pos x="T2" y="T3"/>
              </a:cxn>
              <a:cxn ang="0">
                <a:pos x="T4" y="T5"/>
              </a:cxn>
              <a:cxn ang="0">
                <a:pos x="T6" y="T7"/>
              </a:cxn>
              <a:cxn ang="0">
                <a:pos x="T8" y="T9"/>
              </a:cxn>
              <a:cxn ang="0">
                <a:pos x="T10" y="T11"/>
              </a:cxn>
              <a:cxn ang="0">
                <a:pos x="T12" y="T13"/>
              </a:cxn>
            </a:cxnLst>
            <a:rect l="0" t="0" r="r" b="b"/>
            <a:pathLst>
              <a:path w="477" h="387">
                <a:moveTo>
                  <a:pt x="47" y="0"/>
                </a:moveTo>
                <a:lnTo>
                  <a:pt x="29" y="146"/>
                </a:lnTo>
                <a:lnTo>
                  <a:pt x="0" y="351"/>
                </a:lnTo>
                <a:lnTo>
                  <a:pt x="138" y="362"/>
                </a:lnTo>
                <a:lnTo>
                  <a:pt x="462" y="387"/>
                </a:lnTo>
                <a:lnTo>
                  <a:pt x="477" y="40"/>
                </a:lnTo>
                <a:lnTo>
                  <a:pt x="47" y="0"/>
                </a:lnTo>
                <a:close/>
              </a:path>
            </a:pathLst>
          </a:custGeom>
          <a:solidFill>
            <a:schemeClr val="accent3"/>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45" name="Freeform 238"/>
          <p:cNvSpPr>
            <a:spLocks/>
          </p:cNvSpPr>
          <p:nvPr/>
        </p:nvSpPr>
        <p:spPr bwMode="auto">
          <a:xfrm>
            <a:off x="2901229" y="3052599"/>
            <a:ext cx="731697" cy="1019669"/>
          </a:xfrm>
          <a:custGeom>
            <a:avLst/>
            <a:gdLst>
              <a:gd name="T0" fmla="*/ 68 w 368"/>
              <a:gd name="T1" fmla="*/ 0 h 478"/>
              <a:gd name="T2" fmla="*/ 248 w 368"/>
              <a:gd name="T3" fmla="*/ 25 h 478"/>
              <a:gd name="T4" fmla="*/ 235 w 368"/>
              <a:gd name="T5" fmla="*/ 117 h 478"/>
              <a:gd name="T6" fmla="*/ 368 w 368"/>
              <a:gd name="T7" fmla="*/ 129 h 478"/>
              <a:gd name="T8" fmla="*/ 331 w 368"/>
              <a:gd name="T9" fmla="*/ 478 h 478"/>
              <a:gd name="T10" fmla="*/ 0 w 368"/>
              <a:gd name="T11" fmla="*/ 444 h 478"/>
              <a:gd name="T12" fmla="*/ 33 w 368"/>
              <a:gd name="T13" fmla="*/ 220 h 478"/>
              <a:gd name="T14" fmla="*/ 68 w 368"/>
              <a:gd name="T15" fmla="*/ 0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8" h="478">
                <a:moveTo>
                  <a:pt x="68" y="0"/>
                </a:moveTo>
                <a:lnTo>
                  <a:pt x="248" y="25"/>
                </a:lnTo>
                <a:lnTo>
                  <a:pt x="235" y="117"/>
                </a:lnTo>
                <a:lnTo>
                  <a:pt x="368" y="129"/>
                </a:lnTo>
                <a:lnTo>
                  <a:pt x="331" y="478"/>
                </a:lnTo>
                <a:lnTo>
                  <a:pt x="0" y="444"/>
                </a:lnTo>
                <a:lnTo>
                  <a:pt x="33" y="220"/>
                </a:lnTo>
                <a:lnTo>
                  <a:pt x="68" y="0"/>
                </a:lnTo>
                <a:close/>
              </a:path>
            </a:pathLst>
          </a:custGeom>
          <a:solidFill>
            <a:schemeClr val="accent2"/>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47" name="Freeform 240"/>
          <p:cNvSpPr>
            <a:spLocks/>
          </p:cNvSpPr>
          <p:nvPr/>
        </p:nvSpPr>
        <p:spPr bwMode="auto">
          <a:xfrm>
            <a:off x="3547428" y="3327781"/>
            <a:ext cx="988189" cy="785017"/>
          </a:xfrm>
          <a:custGeom>
            <a:avLst/>
            <a:gdLst>
              <a:gd name="T0" fmla="*/ 42 w 497"/>
              <a:gd name="T1" fmla="*/ 0 h 368"/>
              <a:gd name="T2" fmla="*/ 17 w 497"/>
              <a:gd name="T3" fmla="*/ 222 h 368"/>
              <a:gd name="T4" fmla="*/ 0 w 497"/>
              <a:gd name="T5" fmla="*/ 347 h 368"/>
              <a:gd name="T6" fmla="*/ 248 w 497"/>
              <a:gd name="T7" fmla="*/ 360 h 368"/>
              <a:gd name="T8" fmla="*/ 485 w 497"/>
              <a:gd name="T9" fmla="*/ 368 h 368"/>
              <a:gd name="T10" fmla="*/ 492 w 497"/>
              <a:gd name="T11" fmla="*/ 196 h 368"/>
              <a:gd name="T12" fmla="*/ 497 w 497"/>
              <a:gd name="T13" fmla="*/ 27 h 368"/>
              <a:gd name="T14" fmla="*/ 361 w 497"/>
              <a:gd name="T15" fmla="*/ 25 h 368"/>
              <a:gd name="T16" fmla="*/ 42 w 497"/>
              <a:gd name="T17"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368">
                <a:moveTo>
                  <a:pt x="42" y="0"/>
                </a:moveTo>
                <a:lnTo>
                  <a:pt x="17" y="222"/>
                </a:lnTo>
                <a:lnTo>
                  <a:pt x="0" y="347"/>
                </a:lnTo>
                <a:lnTo>
                  <a:pt x="248" y="360"/>
                </a:lnTo>
                <a:lnTo>
                  <a:pt x="485" y="368"/>
                </a:lnTo>
                <a:lnTo>
                  <a:pt x="492" y="196"/>
                </a:lnTo>
                <a:lnTo>
                  <a:pt x="497" y="27"/>
                </a:lnTo>
                <a:lnTo>
                  <a:pt x="361" y="25"/>
                </a:lnTo>
                <a:lnTo>
                  <a:pt x="42" y="0"/>
                </a:lnTo>
                <a:close/>
              </a:path>
            </a:pathLst>
          </a:custGeom>
          <a:solidFill>
            <a:srgbClr val="006F96"/>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49" name="Freeform 242"/>
          <p:cNvSpPr>
            <a:spLocks/>
          </p:cNvSpPr>
          <p:nvPr/>
        </p:nvSpPr>
        <p:spPr bwMode="auto">
          <a:xfrm>
            <a:off x="2672573" y="4001872"/>
            <a:ext cx="882808" cy="1060200"/>
          </a:xfrm>
          <a:custGeom>
            <a:avLst/>
            <a:gdLst>
              <a:gd name="T0" fmla="*/ 113 w 444"/>
              <a:gd name="T1" fmla="*/ 0 h 497"/>
              <a:gd name="T2" fmla="*/ 104 w 444"/>
              <a:gd name="T3" fmla="*/ 65 h 497"/>
              <a:gd name="T4" fmla="*/ 66 w 444"/>
              <a:gd name="T5" fmla="*/ 56 h 497"/>
              <a:gd name="T6" fmla="*/ 68 w 444"/>
              <a:gd name="T7" fmla="*/ 141 h 497"/>
              <a:gd name="T8" fmla="*/ 49 w 444"/>
              <a:gd name="T9" fmla="*/ 157 h 497"/>
              <a:gd name="T10" fmla="*/ 77 w 444"/>
              <a:gd name="T11" fmla="*/ 209 h 497"/>
              <a:gd name="T12" fmla="*/ 49 w 444"/>
              <a:gd name="T13" fmla="*/ 231 h 497"/>
              <a:gd name="T14" fmla="*/ 34 w 444"/>
              <a:gd name="T15" fmla="*/ 268 h 497"/>
              <a:gd name="T16" fmla="*/ 13 w 444"/>
              <a:gd name="T17" fmla="*/ 305 h 497"/>
              <a:gd name="T18" fmla="*/ 28 w 444"/>
              <a:gd name="T19" fmla="*/ 326 h 497"/>
              <a:gd name="T20" fmla="*/ 2 w 444"/>
              <a:gd name="T21" fmla="*/ 334 h 497"/>
              <a:gd name="T22" fmla="*/ 0 w 444"/>
              <a:gd name="T23" fmla="*/ 368 h 497"/>
              <a:gd name="T24" fmla="*/ 250 w 444"/>
              <a:gd name="T25" fmla="*/ 495 h 497"/>
              <a:gd name="T26" fmla="*/ 392 w 444"/>
              <a:gd name="T27" fmla="*/ 497 h 497"/>
              <a:gd name="T28" fmla="*/ 444 w 444"/>
              <a:gd name="T29" fmla="*/ 38 h 497"/>
              <a:gd name="T30" fmla="*/ 113 w 444"/>
              <a:gd name="T31"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4" h="497">
                <a:moveTo>
                  <a:pt x="113" y="0"/>
                </a:moveTo>
                <a:lnTo>
                  <a:pt x="104" y="65"/>
                </a:lnTo>
                <a:lnTo>
                  <a:pt x="66" y="56"/>
                </a:lnTo>
                <a:lnTo>
                  <a:pt x="68" y="141"/>
                </a:lnTo>
                <a:lnTo>
                  <a:pt x="49" y="157"/>
                </a:lnTo>
                <a:lnTo>
                  <a:pt x="77" y="209"/>
                </a:lnTo>
                <a:lnTo>
                  <a:pt x="49" y="231"/>
                </a:lnTo>
                <a:lnTo>
                  <a:pt x="34" y="268"/>
                </a:lnTo>
                <a:lnTo>
                  <a:pt x="13" y="305"/>
                </a:lnTo>
                <a:lnTo>
                  <a:pt x="28" y="326"/>
                </a:lnTo>
                <a:lnTo>
                  <a:pt x="2" y="334"/>
                </a:lnTo>
                <a:lnTo>
                  <a:pt x="0" y="368"/>
                </a:lnTo>
                <a:lnTo>
                  <a:pt x="250" y="495"/>
                </a:lnTo>
                <a:lnTo>
                  <a:pt x="392" y="497"/>
                </a:lnTo>
                <a:lnTo>
                  <a:pt x="444" y="38"/>
                </a:lnTo>
                <a:lnTo>
                  <a:pt x="113" y="0"/>
                </a:lnTo>
                <a:close/>
              </a:path>
            </a:pathLst>
          </a:custGeom>
          <a:solidFill>
            <a:schemeClr val="accent2"/>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51" name="Freeform 244"/>
          <p:cNvSpPr>
            <a:spLocks/>
          </p:cNvSpPr>
          <p:nvPr/>
        </p:nvSpPr>
        <p:spPr bwMode="auto">
          <a:xfrm>
            <a:off x="3434095" y="4063735"/>
            <a:ext cx="958364" cy="1017536"/>
          </a:xfrm>
          <a:custGeom>
            <a:avLst/>
            <a:gdLst>
              <a:gd name="T0" fmla="*/ 58 w 482"/>
              <a:gd name="T1" fmla="*/ 0 h 477"/>
              <a:gd name="T2" fmla="*/ 482 w 482"/>
              <a:gd name="T3" fmla="*/ 19 h 477"/>
              <a:gd name="T4" fmla="*/ 462 w 482"/>
              <a:gd name="T5" fmla="*/ 443 h 477"/>
              <a:gd name="T6" fmla="*/ 324 w 482"/>
              <a:gd name="T7" fmla="*/ 435 h 477"/>
              <a:gd name="T8" fmla="*/ 196 w 482"/>
              <a:gd name="T9" fmla="*/ 431 h 477"/>
              <a:gd name="T10" fmla="*/ 196 w 482"/>
              <a:gd name="T11" fmla="*/ 448 h 477"/>
              <a:gd name="T12" fmla="*/ 88 w 482"/>
              <a:gd name="T13" fmla="*/ 448 h 477"/>
              <a:gd name="T14" fmla="*/ 82 w 482"/>
              <a:gd name="T15" fmla="*/ 477 h 477"/>
              <a:gd name="T16" fmla="*/ 0 w 482"/>
              <a:gd name="T17" fmla="*/ 468 h 477"/>
              <a:gd name="T18" fmla="*/ 46 w 482"/>
              <a:gd name="T19" fmla="*/ 111 h 477"/>
              <a:gd name="T20" fmla="*/ 58 w 482"/>
              <a:gd name="T21"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2" h="477">
                <a:moveTo>
                  <a:pt x="58" y="0"/>
                </a:moveTo>
                <a:lnTo>
                  <a:pt x="482" y="19"/>
                </a:lnTo>
                <a:lnTo>
                  <a:pt x="462" y="443"/>
                </a:lnTo>
                <a:lnTo>
                  <a:pt x="324" y="435"/>
                </a:lnTo>
                <a:lnTo>
                  <a:pt x="196" y="431"/>
                </a:lnTo>
                <a:lnTo>
                  <a:pt x="196" y="448"/>
                </a:lnTo>
                <a:lnTo>
                  <a:pt x="88" y="448"/>
                </a:lnTo>
                <a:lnTo>
                  <a:pt x="82" y="477"/>
                </a:lnTo>
                <a:lnTo>
                  <a:pt x="0" y="468"/>
                </a:lnTo>
                <a:lnTo>
                  <a:pt x="46" y="111"/>
                </a:lnTo>
                <a:lnTo>
                  <a:pt x="58" y="0"/>
                </a:lnTo>
                <a:close/>
              </a:path>
            </a:pathLst>
          </a:custGeom>
          <a:solidFill>
            <a:schemeClr val="accent2"/>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53" name="Freeform 248"/>
          <p:cNvSpPr>
            <a:spLocks/>
          </p:cNvSpPr>
          <p:nvPr/>
        </p:nvSpPr>
        <p:spPr bwMode="auto">
          <a:xfrm>
            <a:off x="3823804" y="4217326"/>
            <a:ext cx="1920705" cy="1907079"/>
          </a:xfrm>
          <a:custGeom>
            <a:avLst/>
            <a:gdLst>
              <a:gd name="T0" fmla="*/ 280 w 966"/>
              <a:gd name="T1" fmla="*/ 0 h 894"/>
              <a:gd name="T2" fmla="*/ 494 w 966"/>
              <a:gd name="T3" fmla="*/ 7 h 894"/>
              <a:gd name="T4" fmla="*/ 494 w 966"/>
              <a:gd name="T5" fmla="*/ 170 h 894"/>
              <a:gd name="T6" fmla="*/ 601 w 966"/>
              <a:gd name="T7" fmla="*/ 215 h 894"/>
              <a:gd name="T8" fmla="*/ 632 w 966"/>
              <a:gd name="T9" fmla="*/ 201 h 894"/>
              <a:gd name="T10" fmla="*/ 703 w 966"/>
              <a:gd name="T11" fmla="*/ 236 h 894"/>
              <a:gd name="T12" fmla="*/ 746 w 966"/>
              <a:gd name="T13" fmla="*/ 233 h 894"/>
              <a:gd name="T14" fmla="*/ 829 w 966"/>
              <a:gd name="T15" fmla="*/ 199 h 894"/>
              <a:gd name="T16" fmla="*/ 876 w 966"/>
              <a:gd name="T17" fmla="*/ 232 h 894"/>
              <a:gd name="T18" fmla="*/ 917 w 966"/>
              <a:gd name="T19" fmla="*/ 241 h 894"/>
              <a:gd name="T20" fmla="*/ 917 w 966"/>
              <a:gd name="T21" fmla="*/ 374 h 894"/>
              <a:gd name="T22" fmla="*/ 966 w 966"/>
              <a:gd name="T23" fmla="*/ 455 h 894"/>
              <a:gd name="T24" fmla="*/ 954 w 966"/>
              <a:gd name="T25" fmla="*/ 568 h 894"/>
              <a:gd name="T26" fmla="*/ 902 w 966"/>
              <a:gd name="T27" fmla="*/ 614 h 894"/>
              <a:gd name="T28" fmla="*/ 891 w 966"/>
              <a:gd name="T29" fmla="*/ 571 h 894"/>
              <a:gd name="T30" fmla="*/ 876 w 966"/>
              <a:gd name="T31" fmla="*/ 590 h 894"/>
              <a:gd name="T32" fmla="*/ 887 w 966"/>
              <a:gd name="T33" fmla="*/ 617 h 894"/>
              <a:gd name="T34" fmla="*/ 794 w 966"/>
              <a:gd name="T35" fmla="*/ 684 h 894"/>
              <a:gd name="T36" fmla="*/ 770 w 966"/>
              <a:gd name="T37" fmla="*/ 689 h 894"/>
              <a:gd name="T38" fmla="*/ 722 w 966"/>
              <a:gd name="T39" fmla="*/ 722 h 894"/>
              <a:gd name="T40" fmla="*/ 722 w 966"/>
              <a:gd name="T41" fmla="*/ 741 h 894"/>
              <a:gd name="T42" fmla="*/ 707 w 966"/>
              <a:gd name="T43" fmla="*/ 746 h 894"/>
              <a:gd name="T44" fmla="*/ 719 w 966"/>
              <a:gd name="T45" fmla="*/ 768 h 894"/>
              <a:gd name="T46" fmla="*/ 692 w 966"/>
              <a:gd name="T47" fmla="*/ 802 h 894"/>
              <a:gd name="T48" fmla="*/ 707 w 966"/>
              <a:gd name="T49" fmla="*/ 850 h 894"/>
              <a:gd name="T50" fmla="*/ 722 w 966"/>
              <a:gd name="T51" fmla="*/ 864 h 894"/>
              <a:gd name="T52" fmla="*/ 719 w 966"/>
              <a:gd name="T53" fmla="*/ 894 h 894"/>
              <a:gd name="T54" fmla="*/ 681 w 966"/>
              <a:gd name="T55" fmla="*/ 894 h 894"/>
              <a:gd name="T56" fmla="*/ 647 w 966"/>
              <a:gd name="T57" fmla="*/ 880 h 894"/>
              <a:gd name="T58" fmla="*/ 625 w 966"/>
              <a:gd name="T59" fmla="*/ 883 h 894"/>
              <a:gd name="T60" fmla="*/ 550 w 966"/>
              <a:gd name="T61" fmla="*/ 856 h 894"/>
              <a:gd name="T62" fmla="*/ 516 w 966"/>
              <a:gd name="T63" fmla="*/ 756 h 894"/>
              <a:gd name="T64" fmla="*/ 464 w 966"/>
              <a:gd name="T65" fmla="*/ 708 h 894"/>
              <a:gd name="T66" fmla="*/ 419 w 966"/>
              <a:gd name="T67" fmla="*/ 617 h 894"/>
              <a:gd name="T68" fmla="*/ 398 w 966"/>
              <a:gd name="T69" fmla="*/ 608 h 894"/>
              <a:gd name="T70" fmla="*/ 372 w 966"/>
              <a:gd name="T71" fmla="*/ 585 h 894"/>
              <a:gd name="T72" fmla="*/ 348 w 966"/>
              <a:gd name="T73" fmla="*/ 585 h 894"/>
              <a:gd name="T74" fmla="*/ 312 w 966"/>
              <a:gd name="T75" fmla="*/ 579 h 894"/>
              <a:gd name="T76" fmla="*/ 285 w 966"/>
              <a:gd name="T77" fmla="*/ 585 h 894"/>
              <a:gd name="T78" fmla="*/ 266 w 966"/>
              <a:gd name="T79" fmla="*/ 630 h 894"/>
              <a:gd name="T80" fmla="*/ 237 w 966"/>
              <a:gd name="T81" fmla="*/ 638 h 894"/>
              <a:gd name="T82" fmla="*/ 176 w 966"/>
              <a:gd name="T83" fmla="*/ 603 h 894"/>
              <a:gd name="T84" fmla="*/ 140 w 966"/>
              <a:gd name="T85" fmla="*/ 561 h 894"/>
              <a:gd name="T86" fmla="*/ 133 w 966"/>
              <a:gd name="T87" fmla="*/ 509 h 894"/>
              <a:gd name="T88" fmla="*/ 107 w 966"/>
              <a:gd name="T89" fmla="*/ 474 h 894"/>
              <a:gd name="T90" fmla="*/ 46 w 966"/>
              <a:gd name="T91" fmla="*/ 426 h 894"/>
              <a:gd name="T92" fmla="*/ 0 w 966"/>
              <a:gd name="T93" fmla="*/ 375 h 894"/>
              <a:gd name="T94" fmla="*/ 0 w 966"/>
              <a:gd name="T95" fmla="*/ 354 h 894"/>
              <a:gd name="T96" fmla="*/ 147 w 966"/>
              <a:gd name="T97" fmla="*/ 355 h 894"/>
              <a:gd name="T98" fmla="*/ 266 w 966"/>
              <a:gd name="T99" fmla="*/ 364 h 894"/>
              <a:gd name="T100" fmla="*/ 280 w 966"/>
              <a:gd name="T101" fmla="*/ 0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6" h="894">
                <a:moveTo>
                  <a:pt x="280" y="0"/>
                </a:moveTo>
                <a:lnTo>
                  <a:pt x="494" y="7"/>
                </a:lnTo>
                <a:lnTo>
                  <a:pt x="494" y="170"/>
                </a:lnTo>
                <a:lnTo>
                  <a:pt x="601" y="215"/>
                </a:lnTo>
                <a:lnTo>
                  <a:pt x="632" y="201"/>
                </a:lnTo>
                <a:lnTo>
                  <a:pt x="703" y="236"/>
                </a:lnTo>
                <a:lnTo>
                  <a:pt x="746" y="233"/>
                </a:lnTo>
                <a:lnTo>
                  <a:pt x="829" y="199"/>
                </a:lnTo>
                <a:lnTo>
                  <a:pt x="876" y="232"/>
                </a:lnTo>
                <a:lnTo>
                  <a:pt x="917" y="241"/>
                </a:lnTo>
                <a:lnTo>
                  <a:pt x="917" y="374"/>
                </a:lnTo>
                <a:lnTo>
                  <a:pt x="966" y="455"/>
                </a:lnTo>
                <a:lnTo>
                  <a:pt x="954" y="568"/>
                </a:lnTo>
                <a:lnTo>
                  <a:pt x="902" y="614"/>
                </a:lnTo>
                <a:lnTo>
                  <a:pt x="891" y="571"/>
                </a:lnTo>
                <a:lnTo>
                  <a:pt x="876" y="590"/>
                </a:lnTo>
                <a:lnTo>
                  <a:pt x="887" y="617"/>
                </a:lnTo>
                <a:lnTo>
                  <a:pt x="794" y="684"/>
                </a:lnTo>
                <a:lnTo>
                  <a:pt x="770" y="689"/>
                </a:lnTo>
                <a:lnTo>
                  <a:pt x="722" y="722"/>
                </a:lnTo>
                <a:lnTo>
                  <a:pt x="722" y="741"/>
                </a:lnTo>
                <a:lnTo>
                  <a:pt x="707" y="746"/>
                </a:lnTo>
                <a:lnTo>
                  <a:pt x="719" y="768"/>
                </a:lnTo>
                <a:lnTo>
                  <a:pt x="692" y="802"/>
                </a:lnTo>
                <a:lnTo>
                  <a:pt x="707" y="850"/>
                </a:lnTo>
                <a:lnTo>
                  <a:pt x="722" y="864"/>
                </a:lnTo>
                <a:lnTo>
                  <a:pt x="719" y="894"/>
                </a:lnTo>
                <a:lnTo>
                  <a:pt x="681" y="894"/>
                </a:lnTo>
                <a:lnTo>
                  <a:pt x="647" y="880"/>
                </a:lnTo>
                <a:lnTo>
                  <a:pt x="625" y="883"/>
                </a:lnTo>
                <a:lnTo>
                  <a:pt x="550" y="856"/>
                </a:lnTo>
                <a:lnTo>
                  <a:pt x="516" y="756"/>
                </a:lnTo>
                <a:lnTo>
                  <a:pt x="464" y="708"/>
                </a:lnTo>
                <a:lnTo>
                  <a:pt x="419" y="617"/>
                </a:lnTo>
                <a:lnTo>
                  <a:pt x="398" y="608"/>
                </a:lnTo>
                <a:lnTo>
                  <a:pt x="372" y="585"/>
                </a:lnTo>
                <a:lnTo>
                  <a:pt x="348" y="585"/>
                </a:lnTo>
                <a:lnTo>
                  <a:pt x="312" y="579"/>
                </a:lnTo>
                <a:lnTo>
                  <a:pt x="285" y="585"/>
                </a:lnTo>
                <a:lnTo>
                  <a:pt x="266" y="630"/>
                </a:lnTo>
                <a:lnTo>
                  <a:pt x="237" y="638"/>
                </a:lnTo>
                <a:lnTo>
                  <a:pt x="176" y="603"/>
                </a:lnTo>
                <a:lnTo>
                  <a:pt x="140" y="561"/>
                </a:lnTo>
                <a:lnTo>
                  <a:pt x="133" y="509"/>
                </a:lnTo>
                <a:lnTo>
                  <a:pt x="107" y="474"/>
                </a:lnTo>
                <a:lnTo>
                  <a:pt x="46" y="426"/>
                </a:lnTo>
                <a:lnTo>
                  <a:pt x="0" y="375"/>
                </a:lnTo>
                <a:lnTo>
                  <a:pt x="0" y="354"/>
                </a:lnTo>
                <a:lnTo>
                  <a:pt x="147" y="355"/>
                </a:lnTo>
                <a:lnTo>
                  <a:pt x="266" y="364"/>
                </a:lnTo>
                <a:lnTo>
                  <a:pt x="280" y="0"/>
                </a:lnTo>
                <a:close/>
              </a:path>
            </a:pathLst>
          </a:custGeom>
          <a:solidFill>
            <a:schemeClr val="accent5"/>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439" name="Freeform 173"/>
          <p:cNvSpPr>
            <a:spLocks/>
          </p:cNvSpPr>
          <p:nvPr/>
        </p:nvSpPr>
        <p:spPr bwMode="auto">
          <a:xfrm>
            <a:off x="5547665" y="4134131"/>
            <a:ext cx="664095" cy="671958"/>
          </a:xfrm>
          <a:custGeom>
            <a:avLst/>
            <a:gdLst>
              <a:gd name="T0" fmla="*/ 0 w 334"/>
              <a:gd name="T1" fmla="*/ 30 h 315"/>
              <a:gd name="T2" fmla="*/ 131 w 334"/>
              <a:gd name="T3" fmla="*/ 14 h 315"/>
              <a:gd name="T4" fmla="*/ 294 w 334"/>
              <a:gd name="T5" fmla="*/ 0 h 315"/>
              <a:gd name="T6" fmla="*/ 286 w 334"/>
              <a:gd name="T7" fmla="*/ 42 h 315"/>
              <a:gd name="T8" fmla="*/ 322 w 334"/>
              <a:gd name="T9" fmla="*/ 33 h 315"/>
              <a:gd name="T10" fmla="*/ 334 w 334"/>
              <a:gd name="T11" fmla="*/ 60 h 315"/>
              <a:gd name="T12" fmla="*/ 296 w 334"/>
              <a:gd name="T13" fmla="*/ 86 h 315"/>
              <a:gd name="T14" fmla="*/ 306 w 334"/>
              <a:gd name="T15" fmla="*/ 130 h 315"/>
              <a:gd name="T16" fmla="*/ 267 w 334"/>
              <a:gd name="T17" fmla="*/ 203 h 315"/>
              <a:gd name="T18" fmla="*/ 238 w 334"/>
              <a:gd name="T19" fmla="*/ 247 h 315"/>
              <a:gd name="T20" fmla="*/ 254 w 334"/>
              <a:gd name="T21" fmla="*/ 305 h 315"/>
              <a:gd name="T22" fmla="*/ 47 w 334"/>
              <a:gd name="T23" fmla="*/ 315 h 315"/>
              <a:gd name="T24" fmla="*/ 46 w 334"/>
              <a:gd name="T25" fmla="*/ 280 h 315"/>
              <a:gd name="T26" fmla="*/ 6 w 334"/>
              <a:gd name="T27" fmla="*/ 272 h 315"/>
              <a:gd name="T28" fmla="*/ 6 w 334"/>
              <a:gd name="T29" fmla="*/ 86 h 315"/>
              <a:gd name="T30" fmla="*/ 0 w 334"/>
              <a:gd name="T31" fmla="*/ 3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4" h="315">
                <a:moveTo>
                  <a:pt x="0" y="30"/>
                </a:moveTo>
                <a:lnTo>
                  <a:pt x="131" y="14"/>
                </a:lnTo>
                <a:lnTo>
                  <a:pt x="294" y="0"/>
                </a:lnTo>
                <a:lnTo>
                  <a:pt x="286" y="42"/>
                </a:lnTo>
                <a:lnTo>
                  <a:pt x="322" y="33"/>
                </a:lnTo>
                <a:lnTo>
                  <a:pt x="334" y="60"/>
                </a:lnTo>
                <a:lnTo>
                  <a:pt x="296" y="86"/>
                </a:lnTo>
                <a:lnTo>
                  <a:pt x="306" y="130"/>
                </a:lnTo>
                <a:lnTo>
                  <a:pt x="267" y="203"/>
                </a:lnTo>
                <a:lnTo>
                  <a:pt x="238" y="247"/>
                </a:lnTo>
                <a:lnTo>
                  <a:pt x="254" y="305"/>
                </a:lnTo>
                <a:lnTo>
                  <a:pt x="47" y="315"/>
                </a:lnTo>
                <a:lnTo>
                  <a:pt x="46" y="280"/>
                </a:lnTo>
                <a:lnTo>
                  <a:pt x="6" y="272"/>
                </a:lnTo>
                <a:lnTo>
                  <a:pt x="6" y="86"/>
                </a:lnTo>
                <a:lnTo>
                  <a:pt x="0" y="30"/>
                </a:lnTo>
                <a:close/>
              </a:path>
            </a:pathLst>
          </a:custGeom>
          <a:solidFill>
            <a:schemeClr val="accent5"/>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443" name="Freeform 177"/>
          <p:cNvSpPr>
            <a:spLocks/>
          </p:cNvSpPr>
          <p:nvPr/>
        </p:nvSpPr>
        <p:spPr bwMode="auto">
          <a:xfrm>
            <a:off x="5233513" y="2879809"/>
            <a:ext cx="807253" cy="558898"/>
          </a:xfrm>
          <a:custGeom>
            <a:avLst/>
            <a:gdLst>
              <a:gd name="T0" fmla="*/ 7 w 406"/>
              <a:gd name="T1" fmla="*/ 14 h 262"/>
              <a:gd name="T2" fmla="*/ 0 w 406"/>
              <a:gd name="T3" fmla="*/ 58 h 262"/>
              <a:gd name="T4" fmla="*/ 9 w 406"/>
              <a:gd name="T5" fmla="*/ 107 h 262"/>
              <a:gd name="T6" fmla="*/ 47 w 406"/>
              <a:gd name="T7" fmla="*/ 208 h 262"/>
              <a:gd name="T8" fmla="*/ 68 w 406"/>
              <a:gd name="T9" fmla="*/ 262 h 262"/>
              <a:gd name="T10" fmla="*/ 305 w 406"/>
              <a:gd name="T11" fmla="*/ 249 h 262"/>
              <a:gd name="T12" fmla="*/ 345 w 406"/>
              <a:gd name="T13" fmla="*/ 262 h 262"/>
              <a:gd name="T14" fmla="*/ 369 w 406"/>
              <a:gd name="T15" fmla="*/ 210 h 262"/>
              <a:gd name="T16" fmla="*/ 359 w 406"/>
              <a:gd name="T17" fmla="*/ 173 h 262"/>
              <a:gd name="T18" fmla="*/ 400 w 406"/>
              <a:gd name="T19" fmla="*/ 166 h 262"/>
              <a:gd name="T20" fmla="*/ 406 w 406"/>
              <a:gd name="T21" fmla="*/ 108 h 262"/>
              <a:gd name="T22" fmla="*/ 381 w 406"/>
              <a:gd name="T23" fmla="*/ 82 h 262"/>
              <a:gd name="T24" fmla="*/ 339 w 406"/>
              <a:gd name="T25" fmla="*/ 58 h 262"/>
              <a:gd name="T26" fmla="*/ 349 w 406"/>
              <a:gd name="T27" fmla="*/ 24 h 262"/>
              <a:gd name="T28" fmla="*/ 331 w 406"/>
              <a:gd name="T29" fmla="*/ 0 h 262"/>
              <a:gd name="T30" fmla="*/ 242 w 406"/>
              <a:gd name="T31" fmla="*/ 3 h 262"/>
              <a:gd name="T32" fmla="*/ 152 w 406"/>
              <a:gd name="T33" fmla="*/ 7 h 262"/>
              <a:gd name="T34" fmla="*/ 7 w 406"/>
              <a:gd name="T35" fmla="*/ 1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6" h="262">
                <a:moveTo>
                  <a:pt x="7" y="14"/>
                </a:moveTo>
                <a:lnTo>
                  <a:pt x="0" y="58"/>
                </a:lnTo>
                <a:lnTo>
                  <a:pt x="9" y="107"/>
                </a:lnTo>
                <a:lnTo>
                  <a:pt x="47" y="208"/>
                </a:lnTo>
                <a:lnTo>
                  <a:pt x="68" y="262"/>
                </a:lnTo>
                <a:lnTo>
                  <a:pt x="305" y="249"/>
                </a:lnTo>
                <a:lnTo>
                  <a:pt x="345" y="262"/>
                </a:lnTo>
                <a:lnTo>
                  <a:pt x="369" y="210"/>
                </a:lnTo>
                <a:lnTo>
                  <a:pt x="359" y="173"/>
                </a:lnTo>
                <a:lnTo>
                  <a:pt x="400" y="166"/>
                </a:lnTo>
                <a:lnTo>
                  <a:pt x="406" y="108"/>
                </a:lnTo>
                <a:lnTo>
                  <a:pt x="381" y="82"/>
                </a:lnTo>
                <a:lnTo>
                  <a:pt x="339" y="58"/>
                </a:lnTo>
                <a:lnTo>
                  <a:pt x="349" y="24"/>
                </a:lnTo>
                <a:lnTo>
                  <a:pt x="331" y="0"/>
                </a:lnTo>
                <a:lnTo>
                  <a:pt x="242" y="3"/>
                </a:lnTo>
                <a:lnTo>
                  <a:pt x="152" y="7"/>
                </a:lnTo>
                <a:lnTo>
                  <a:pt x="7" y="14"/>
                </a:lnTo>
                <a:close/>
              </a:path>
            </a:pathLst>
          </a:custGeom>
          <a:solidFill>
            <a:schemeClr val="accent5"/>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451" name="Freeform 189"/>
          <p:cNvSpPr>
            <a:spLocks/>
          </p:cNvSpPr>
          <p:nvPr/>
        </p:nvSpPr>
        <p:spPr bwMode="auto">
          <a:xfrm>
            <a:off x="5366730" y="3408843"/>
            <a:ext cx="920587" cy="817015"/>
          </a:xfrm>
          <a:custGeom>
            <a:avLst/>
            <a:gdLst>
              <a:gd name="T0" fmla="*/ 0 w 463"/>
              <a:gd name="T1" fmla="*/ 14 h 383"/>
              <a:gd name="T2" fmla="*/ 202 w 463"/>
              <a:gd name="T3" fmla="*/ 0 h 383"/>
              <a:gd name="T4" fmla="*/ 245 w 463"/>
              <a:gd name="T5" fmla="*/ 0 h 383"/>
              <a:gd name="T6" fmla="*/ 277 w 463"/>
              <a:gd name="T7" fmla="*/ 12 h 383"/>
              <a:gd name="T8" fmla="*/ 261 w 463"/>
              <a:gd name="T9" fmla="*/ 46 h 383"/>
              <a:gd name="T10" fmla="*/ 320 w 463"/>
              <a:gd name="T11" fmla="*/ 99 h 383"/>
              <a:gd name="T12" fmla="*/ 339 w 463"/>
              <a:gd name="T13" fmla="*/ 145 h 383"/>
              <a:gd name="T14" fmla="*/ 374 w 463"/>
              <a:gd name="T15" fmla="*/ 133 h 383"/>
              <a:gd name="T16" fmla="*/ 372 w 463"/>
              <a:gd name="T17" fmla="*/ 199 h 383"/>
              <a:gd name="T18" fmla="*/ 407 w 463"/>
              <a:gd name="T19" fmla="*/ 218 h 383"/>
              <a:gd name="T20" fmla="*/ 424 w 463"/>
              <a:gd name="T21" fmla="*/ 275 h 383"/>
              <a:gd name="T22" fmla="*/ 450 w 463"/>
              <a:gd name="T23" fmla="*/ 279 h 383"/>
              <a:gd name="T24" fmla="*/ 463 w 463"/>
              <a:gd name="T25" fmla="*/ 302 h 383"/>
              <a:gd name="T26" fmla="*/ 432 w 463"/>
              <a:gd name="T27" fmla="*/ 335 h 383"/>
              <a:gd name="T28" fmla="*/ 421 w 463"/>
              <a:gd name="T29" fmla="*/ 373 h 383"/>
              <a:gd name="T30" fmla="*/ 378 w 463"/>
              <a:gd name="T31" fmla="*/ 383 h 383"/>
              <a:gd name="T32" fmla="*/ 388 w 463"/>
              <a:gd name="T33" fmla="*/ 341 h 383"/>
              <a:gd name="T34" fmla="*/ 215 w 463"/>
              <a:gd name="T35" fmla="*/ 356 h 383"/>
              <a:gd name="T36" fmla="*/ 91 w 463"/>
              <a:gd name="T37" fmla="*/ 372 h 383"/>
              <a:gd name="T38" fmla="*/ 82 w 463"/>
              <a:gd name="T39" fmla="*/ 331 h 383"/>
              <a:gd name="T40" fmla="*/ 74 w 463"/>
              <a:gd name="T41" fmla="*/ 209 h 383"/>
              <a:gd name="T42" fmla="*/ 73 w 463"/>
              <a:gd name="T43" fmla="*/ 143 h 383"/>
              <a:gd name="T44" fmla="*/ 30 w 463"/>
              <a:gd name="T45" fmla="*/ 112 h 383"/>
              <a:gd name="T46" fmla="*/ 46 w 463"/>
              <a:gd name="T47" fmla="*/ 85 h 383"/>
              <a:gd name="T48" fmla="*/ 26 w 463"/>
              <a:gd name="T49" fmla="*/ 69 h 383"/>
              <a:gd name="T50" fmla="*/ 0 w 463"/>
              <a:gd name="T51" fmla="*/ 14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3" h="383">
                <a:moveTo>
                  <a:pt x="0" y="14"/>
                </a:moveTo>
                <a:lnTo>
                  <a:pt x="202" y="0"/>
                </a:lnTo>
                <a:lnTo>
                  <a:pt x="245" y="0"/>
                </a:lnTo>
                <a:lnTo>
                  <a:pt x="277" y="12"/>
                </a:lnTo>
                <a:lnTo>
                  <a:pt x="261" y="46"/>
                </a:lnTo>
                <a:lnTo>
                  <a:pt x="320" y="99"/>
                </a:lnTo>
                <a:lnTo>
                  <a:pt x="339" y="145"/>
                </a:lnTo>
                <a:lnTo>
                  <a:pt x="374" y="133"/>
                </a:lnTo>
                <a:lnTo>
                  <a:pt x="372" y="199"/>
                </a:lnTo>
                <a:lnTo>
                  <a:pt x="407" y="218"/>
                </a:lnTo>
                <a:lnTo>
                  <a:pt x="424" y="275"/>
                </a:lnTo>
                <a:lnTo>
                  <a:pt x="450" y="279"/>
                </a:lnTo>
                <a:lnTo>
                  <a:pt x="463" y="302"/>
                </a:lnTo>
                <a:lnTo>
                  <a:pt x="432" y="335"/>
                </a:lnTo>
                <a:lnTo>
                  <a:pt x="421" y="373"/>
                </a:lnTo>
                <a:lnTo>
                  <a:pt x="378" y="383"/>
                </a:lnTo>
                <a:lnTo>
                  <a:pt x="388" y="341"/>
                </a:lnTo>
                <a:lnTo>
                  <a:pt x="215" y="356"/>
                </a:lnTo>
                <a:lnTo>
                  <a:pt x="91" y="372"/>
                </a:lnTo>
                <a:lnTo>
                  <a:pt x="82" y="331"/>
                </a:lnTo>
                <a:lnTo>
                  <a:pt x="74" y="209"/>
                </a:lnTo>
                <a:lnTo>
                  <a:pt x="73" y="143"/>
                </a:lnTo>
                <a:lnTo>
                  <a:pt x="30" y="112"/>
                </a:lnTo>
                <a:lnTo>
                  <a:pt x="46" y="85"/>
                </a:lnTo>
                <a:lnTo>
                  <a:pt x="26" y="69"/>
                </a:lnTo>
                <a:lnTo>
                  <a:pt x="0" y="14"/>
                </a:lnTo>
                <a:close/>
              </a:path>
            </a:pathLst>
          </a:custGeom>
          <a:solidFill>
            <a:schemeClr val="accent2"/>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457" name="Freeform 195"/>
          <p:cNvSpPr>
            <a:spLocks/>
          </p:cNvSpPr>
          <p:nvPr/>
        </p:nvSpPr>
        <p:spPr bwMode="auto">
          <a:xfrm>
            <a:off x="6812228" y="4277055"/>
            <a:ext cx="749592" cy="836213"/>
          </a:xfrm>
          <a:custGeom>
            <a:avLst/>
            <a:gdLst>
              <a:gd name="T0" fmla="*/ 0 w 377"/>
              <a:gd name="T1" fmla="*/ 24 h 392"/>
              <a:gd name="T2" fmla="*/ 4 w 377"/>
              <a:gd name="T3" fmla="*/ 24 h 392"/>
              <a:gd name="T4" fmla="*/ 91 w 377"/>
              <a:gd name="T5" fmla="*/ 8 h 392"/>
              <a:gd name="T6" fmla="*/ 170 w 377"/>
              <a:gd name="T7" fmla="*/ 0 h 392"/>
              <a:gd name="T8" fmla="*/ 158 w 377"/>
              <a:gd name="T9" fmla="*/ 21 h 392"/>
              <a:gd name="T10" fmla="*/ 182 w 377"/>
              <a:gd name="T11" fmla="*/ 21 h 392"/>
              <a:gd name="T12" fmla="*/ 316 w 377"/>
              <a:gd name="T13" fmla="*/ 142 h 392"/>
              <a:gd name="T14" fmla="*/ 369 w 377"/>
              <a:gd name="T15" fmla="*/ 220 h 392"/>
              <a:gd name="T16" fmla="*/ 377 w 377"/>
              <a:gd name="T17" fmla="*/ 273 h 392"/>
              <a:gd name="T18" fmla="*/ 359 w 377"/>
              <a:gd name="T19" fmla="*/ 286 h 392"/>
              <a:gd name="T20" fmla="*/ 369 w 377"/>
              <a:gd name="T21" fmla="*/ 340 h 392"/>
              <a:gd name="T22" fmla="*/ 331 w 377"/>
              <a:gd name="T23" fmla="*/ 342 h 392"/>
              <a:gd name="T24" fmla="*/ 331 w 377"/>
              <a:gd name="T25" fmla="*/ 386 h 392"/>
              <a:gd name="T26" fmla="*/ 302 w 377"/>
              <a:gd name="T27" fmla="*/ 363 h 392"/>
              <a:gd name="T28" fmla="*/ 107 w 377"/>
              <a:gd name="T29" fmla="*/ 392 h 392"/>
              <a:gd name="T30" fmla="*/ 64 w 377"/>
              <a:gd name="T31" fmla="*/ 309 h 392"/>
              <a:gd name="T32" fmla="*/ 96 w 377"/>
              <a:gd name="T33" fmla="*/ 251 h 392"/>
              <a:gd name="T34" fmla="*/ 53 w 377"/>
              <a:gd name="T35" fmla="*/ 221 h 392"/>
              <a:gd name="T36" fmla="*/ 0 w 377"/>
              <a:gd name="T37" fmla="*/ 2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7" h="392">
                <a:moveTo>
                  <a:pt x="0" y="24"/>
                </a:moveTo>
                <a:lnTo>
                  <a:pt x="4" y="24"/>
                </a:lnTo>
                <a:lnTo>
                  <a:pt x="91" y="8"/>
                </a:lnTo>
                <a:lnTo>
                  <a:pt x="170" y="0"/>
                </a:lnTo>
                <a:lnTo>
                  <a:pt x="158" y="21"/>
                </a:lnTo>
                <a:lnTo>
                  <a:pt x="182" y="21"/>
                </a:lnTo>
                <a:lnTo>
                  <a:pt x="316" y="142"/>
                </a:lnTo>
                <a:lnTo>
                  <a:pt x="369" y="220"/>
                </a:lnTo>
                <a:lnTo>
                  <a:pt x="377" y="273"/>
                </a:lnTo>
                <a:lnTo>
                  <a:pt x="359" y="286"/>
                </a:lnTo>
                <a:lnTo>
                  <a:pt x="369" y="340"/>
                </a:lnTo>
                <a:lnTo>
                  <a:pt x="331" y="342"/>
                </a:lnTo>
                <a:lnTo>
                  <a:pt x="331" y="386"/>
                </a:lnTo>
                <a:lnTo>
                  <a:pt x="302" y="363"/>
                </a:lnTo>
                <a:lnTo>
                  <a:pt x="107" y="392"/>
                </a:lnTo>
                <a:lnTo>
                  <a:pt x="64" y="309"/>
                </a:lnTo>
                <a:lnTo>
                  <a:pt x="96" y="251"/>
                </a:lnTo>
                <a:lnTo>
                  <a:pt x="53" y="221"/>
                </a:lnTo>
                <a:lnTo>
                  <a:pt x="0" y="24"/>
                </a:lnTo>
                <a:close/>
              </a:path>
            </a:pathLst>
          </a:custGeom>
          <a:solidFill>
            <a:schemeClr val="accent2"/>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459" name="Freeform 197"/>
          <p:cNvSpPr>
            <a:spLocks/>
          </p:cNvSpPr>
          <p:nvPr/>
        </p:nvSpPr>
        <p:spPr bwMode="auto">
          <a:xfrm>
            <a:off x="7136323" y="4166129"/>
            <a:ext cx="683978" cy="580229"/>
          </a:xfrm>
          <a:custGeom>
            <a:avLst/>
            <a:gdLst>
              <a:gd name="T0" fmla="*/ 13 w 344"/>
              <a:gd name="T1" fmla="*/ 48 h 272"/>
              <a:gd name="T2" fmla="*/ 40 w 344"/>
              <a:gd name="T3" fmla="*/ 22 h 272"/>
              <a:gd name="T4" fmla="*/ 143 w 344"/>
              <a:gd name="T5" fmla="*/ 0 h 272"/>
              <a:gd name="T6" fmla="*/ 174 w 344"/>
              <a:gd name="T7" fmla="*/ 15 h 272"/>
              <a:gd name="T8" fmla="*/ 241 w 344"/>
              <a:gd name="T9" fmla="*/ 3 h 272"/>
              <a:gd name="T10" fmla="*/ 295 w 344"/>
              <a:gd name="T11" fmla="*/ 42 h 272"/>
              <a:gd name="T12" fmla="*/ 344 w 344"/>
              <a:gd name="T13" fmla="*/ 73 h 272"/>
              <a:gd name="T14" fmla="*/ 316 w 344"/>
              <a:gd name="T15" fmla="*/ 154 h 272"/>
              <a:gd name="T16" fmla="*/ 275 w 344"/>
              <a:gd name="T17" fmla="*/ 195 h 272"/>
              <a:gd name="T18" fmla="*/ 229 w 344"/>
              <a:gd name="T19" fmla="*/ 208 h 272"/>
              <a:gd name="T20" fmla="*/ 239 w 344"/>
              <a:gd name="T21" fmla="*/ 241 h 272"/>
              <a:gd name="T22" fmla="*/ 210 w 344"/>
              <a:gd name="T23" fmla="*/ 272 h 272"/>
              <a:gd name="T24" fmla="*/ 157 w 344"/>
              <a:gd name="T25" fmla="*/ 195 h 272"/>
              <a:gd name="T26" fmla="*/ 22 w 344"/>
              <a:gd name="T27" fmla="*/ 73 h 272"/>
              <a:gd name="T28" fmla="*/ 0 w 344"/>
              <a:gd name="T29" fmla="*/ 73 h 272"/>
              <a:gd name="T30" fmla="*/ 13 w 344"/>
              <a:gd name="T31" fmla="*/ 4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4" h="272">
                <a:moveTo>
                  <a:pt x="13" y="48"/>
                </a:moveTo>
                <a:lnTo>
                  <a:pt x="40" y="22"/>
                </a:lnTo>
                <a:lnTo>
                  <a:pt x="143" y="0"/>
                </a:lnTo>
                <a:lnTo>
                  <a:pt x="174" y="15"/>
                </a:lnTo>
                <a:lnTo>
                  <a:pt x="241" y="3"/>
                </a:lnTo>
                <a:lnTo>
                  <a:pt x="295" y="42"/>
                </a:lnTo>
                <a:lnTo>
                  <a:pt x="344" y="73"/>
                </a:lnTo>
                <a:lnTo>
                  <a:pt x="316" y="154"/>
                </a:lnTo>
                <a:lnTo>
                  <a:pt x="275" y="195"/>
                </a:lnTo>
                <a:lnTo>
                  <a:pt x="229" y="208"/>
                </a:lnTo>
                <a:lnTo>
                  <a:pt x="239" y="241"/>
                </a:lnTo>
                <a:lnTo>
                  <a:pt x="210" y="272"/>
                </a:lnTo>
                <a:lnTo>
                  <a:pt x="157" y="195"/>
                </a:lnTo>
                <a:lnTo>
                  <a:pt x="22" y="73"/>
                </a:lnTo>
                <a:lnTo>
                  <a:pt x="0" y="73"/>
                </a:lnTo>
                <a:lnTo>
                  <a:pt x="13" y="48"/>
                </a:lnTo>
                <a:close/>
              </a:path>
            </a:pathLst>
          </a:custGeom>
          <a:solidFill>
            <a:schemeClr val="accent2"/>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55" name="Freeform 250"/>
          <p:cNvSpPr>
            <a:spLocks/>
          </p:cNvSpPr>
          <p:nvPr/>
        </p:nvSpPr>
        <p:spPr bwMode="auto">
          <a:xfrm>
            <a:off x="5641116" y="4778356"/>
            <a:ext cx="817195" cy="701823"/>
          </a:xfrm>
          <a:custGeom>
            <a:avLst/>
            <a:gdLst>
              <a:gd name="T0" fmla="*/ 0 w 411"/>
              <a:gd name="T1" fmla="*/ 8 h 329"/>
              <a:gd name="T2" fmla="*/ 207 w 411"/>
              <a:gd name="T3" fmla="*/ 0 h 329"/>
              <a:gd name="T4" fmla="*/ 244 w 411"/>
              <a:gd name="T5" fmla="*/ 68 h 329"/>
              <a:gd name="T6" fmla="*/ 212 w 411"/>
              <a:gd name="T7" fmla="*/ 147 h 329"/>
              <a:gd name="T8" fmla="*/ 202 w 411"/>
              <a:gd name="T9" fmla="*/ 183 h 329"/>
              <a:gd name="T10" fmla="*/ 340 w 411"/>
              <a:gd name="T11" fmla="*/ 168 h 329"/>
              <a:gd name="T12" fmla="*/ 350 w 411"/>
              <a:gd name="T13" fmla="*/ 221 h 329"/>
              <a:gd name="T14" fmla="*/ 307 w 411"/>
              <a:gd name="T15" fmla="*/ 216 h 329"/>
              <a:gd name="T16" fmla="*/ 288 w 411"/>
              <a:gd name="T17" fmla="*/ 239 h 329"/>
              <a:gd name="T18" fmla="*/ 311 w 411"/>
              <a:gd name="T19" fmla="*/ 254 h 329"/>
              <a:gd name="T20" fmla="*/ 349 w 411"/>
              <a:gd name="T21" fmla="*/ 236 h 329"/>
              <a:gd name="T22" fmla="*/ 350 w 411"/>
              <a:gd name="T23" fmla="*/ 261 h 329"/>
              <a:gd name="T24" fmla="*/ 370 w 411"/>
              <a:gd name="T25" fmla="*/ 240 h 329"/>
              <a:gd name="T26" fmla="*/ 384 w 411"/>
              <a:gd name="T27" fmla="*/ 240 h 329"/>
              <a:gd name="T28" fmla="*/ 367 w 411"/>
              <a:gd name="T29" fmla="*/ 283 h 329"/>
              <a:gd name="T30" fmla="*/ 400 w 411"/>
              <a:gd name="T31" fmla="*/ 292 h 329"/>
              <a:gd name="T32" fmla="*/ 411 w 411"/>
              <a:gd name="T33" fmla="*/ 315 h 329"/>
              <a:gd name="T34" fmla="*/ 396 w 411"/>
              <a:gd name="T35" fmla="*/ 322 h 329"/>
              <a:gd name="T36" fmla="*/ 374 w 411"/>
              <a:gd name="T37" fmla="*/ 307 h 329"/>
              <a:gd name="T38" fmla="*/ 337 w 411"/>
              <a:gd name="T39" fmla="*/ 296 h 329"/>
              <a:gd name="T40" fmla="*/ 345 w 411"/>
              <a:gd name="T41" fmla="*/ 325 h 329"/>
              <a:gd name="T42" fmla="*/ 325 w 411"/>
              <a:gd name="T43" fmla="*/ 329 h 329"/>
              <a:gd name="T44" fmla="*/ 309 w 411"/>
              <a:gd name="T45" fmla="*/ 302 h 329"/>
              <a:gd name="T46" fmla="*/ 299 w 411"/>
              <a:gd name="T47" fmla="*/ 319 h 329"/>
              <a:gd name="T48" fmla="*/ 239 w 411"/>
              <a:gd name="T49" fmla="*/ 319 h 329"/>
              <a:gd name="T50" fmla="*/ 239 w 411"/>
              <a:gd name="T51" fmla="*/ 302 h 329"/>
              <a:gd name="T52" fmla="*/ 216 w 411"/>
              <a:gd name="T53" fmla="*/ 283 h 329"/>
              <a:gd name="T54" fmla="*/ 170 w 411"/>
              <a:gd name="T55" fmla="*/ 281 h 329"/>
              <a:gd name="T56" fmla="*/ 208 w 411"/>
              <a:gd name="T57" fmla="*/ 302 h 329"/>
              <a:gd name="T58" fmla="*/ 155 w 411"/>
              <a:gd name="T59" fmla="*/ 314 h 329"/>
              <a:gd name="T60" fmla="*/ 72 w 411"/>
              <a:gd name="T61" fmla="*/ 299 h 329"/>
              <a:gd name="T62" fmla="*/ 41 w 411"/>
              <a:gd name="T63" fmla="*/ 302 h 329"/>
              <a:gd name="T64" fmla="*/ 52 w 411"/>
              <a:gd name="T65" fmla="*/ 192 h 329"/>
              <a:gd name="T66" fmla="*/ 2 w 411"/>
              <a:gd name="T67" fmla="*/ 106 h 329"/>
              <a:gd name="T68" fmla="*/ 0 w 411"/>
              <a:gd name="T69" fmla="*/ 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1" h="329">
                <a:moveTo>
                  <a:pt x="0" y="8"/>
                </a:moveTo>
                <a:lnTo>
                  <a:pt x="207" y="0"/>
                </a:lnTo>
                <a:lnTo>
                  <a:pt x="244" y="68"/>
                </a:lnTo>
                <a:lnTo>
                  <a:pt x="212" y="147"/>
                </a:lnTo>
                <a:lnTo>
                  <a:pt x="202" y="183"/>
                </a:lnTo>
                <a:lnTo>
                  <a:pt x="340" y="168"/>
                </a:lnTo>
                <a:lnTo>
                  <a:pt x="350" y="221"/>
                </a:lnTo>
                <a:lnTo>
                  <a:pt x="307" y="216"/>
                </a:lnTo>
                <a:lnTo>
                  <a:pt x="288" y="239"/>
                </a:lnTo>
                <a:lnTo>
                  <a:pt x="311" y="254"/>
                </a:lnTo>
                <a:lnTo>
                  <a:pt x="349" y="236"/>
                </a:lnTo>
                <a:lnTo>
                  <a:pt x="350" y="261"/>
                </a:lnTo>
                <a:lnTo>
                  <a:pt x="370" y="240"/>
                </a:lnTo>
                <a:lnTo>
                  <a:pt x="384" y="240"/>
                </a:lnTo>
                <a:lnTo>
                  <a:pt x="367" y="283"/>
                </a:lnTo>
                <a:lnTo>
                  <a:pt x="400" y="292"/>
                </a:lnTo>
                <a:lnTo>
                  <a:pt x="411" y="315"/>
                </a:lnTo>
                <a:lnTo>
                  <a:pt x="396" y="322"/>
                </a:lnTo>
                <a:lnTo>
                  <a:pt x="374" y="307"/>
                </a:lnTo>
                <a:lnTo>
                  <a:pt x="337" y="296"/>
                </a:lnTo>
                <a:lnTo>
                  <a:pt x="345" y="325"/>
                </a:lnTo>
                <a:lnTo>
                  <a:pt x="325" y="329"/>
                </a:lnTo>
                <a:lnTo>
                  <a:pt x="309" y="302"/>
                </a:lnTo>
                <a:lnTo>
                  <a:pt x="299" y="319"/>
                </a:lnTo>
                <a:lnTo>
                  <a:pt x="239" y="319"/>
                </a:lnTo>
                <a:lnTo>
                  <a:pt x="239" y="302"/>
                </a:lnTo>
                <a:lnTo>
                  <a:pt x="216" y="283"/>
                </a:lnTo>
                <a:lnTo>
                  <a:pt x="170" y="281"/>
                </a:lnTo>
                <a:lnTo>
                  <a:pt x="208" y="302"/>
                </a:lnTo>
                <a:lnTo>
                  <a:pt x="155" y="314"/>
                </a:lnTo>
                <a:lnTo>
                  <a:pt x="72" y="299"/>
                </a:lnTo>
                <a:lnTo>
                  <a:pt x="41" y="302"/>
                </a:lnTo>
                <a:lnTo>
                  <a:pt x="52" y="192"/>
                </a:lnTo>
                <a:lnTo>
                  <a:pt x="2" y="106"/>
                </a:lnTo>
                <a:lnTo>
                  <a:pt x="0" y="8"/>
                </a:lnTo>
                <a:close/>
              </a:path>
            </a:pathLst>
          </a:custGeom>
          <a:solidFill>
            <a:schemeClr val="accent3"/>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61" name="Freeform 256"/>
          <p:cNvSpPr>
            <a:spLocks/>
          </p:cNvSpPr>
          <p:nvPr/>
        </p:nvSpPr>
        <p:spPr bwMode="auto">
          <a:xfrm>
            <a:off x="6136204" y="3950676"/>
            <a:ext cx="1169125" cy="447971"/>
          </a:xfrm>
          <a:custGeom>
            <a:avLst/>
            <a:gdLst>
              <a:gd name="T0" fmla="*/ 36 w 588"/>
              <a:gd name="T1" fmla="*/ 96 h 210"/>
              <a:gd name="T2" fmla="*/ 36 w 588"/>
              <a:gd name="T3" fmla="*/ 99 h 210"/>
              <a:gd name="T4" fmla="*/ 26 w 588"/>
              <a:gd name="T5" fmla="*/ 119 h 210"/>
              <a:gd name="T6" fmla="*/ 37 w 588"/>
              <a:gd name="T7" fmla="*/ 145 h 210"/>
              <a:gd name="T8" fmla="*/ 0 w 588"/>
              <a:gd name="T9" fmla="*/ 170 h 210"/>
              <a:gd name="T10" fmla="*/ 9 w 588"/>
              <a:gd name="T11" fmla="*/ 210 h 210"/>
              <a:gd name="T12" fmla="*/ 161 w 588"/>
              <a:gd name="T13" fmla="*/ 197 h 210"/>
              <a:gd name="T14" fmla="*/ 345 w 588"/>
              <a:gd name="T15" fmla="*/ 176 h 210"/>
              <a:gd name="T16" fmla="*/ 436 w 588"/>
              <a:gd name="T17" fmla="*/ 160 h 210"/>
              <a:gd name="T18" fmla="*/ 455 w 588"/>
              <a:gd name="T19" fmla="*/ 106 h 210"/>
              <a:gd name="T20" fmla="*/ 488 w 588"/>
              <a:gd name="T21" fmla="*/ 104 h 210"/>
              <a:gd name="T22" fmla="*/ 588 w 588"/>
              <a:gd name="T23" fmla="*/ 0 h 210"/>
              <a:gd name="T24" fmla="*/ 458 w 588"/>
              <a:gd name="T25" fmla="*/ 27 h 210"/>
              <a:gd name="T26" fmla="*/ 153 w 588"/>
              <a:gd name="T27" fmla="*/ 68 h 210"/>
              <a:gd name="T28" fmla="*/ 156 w 588"/>
              <a:gd name="T29" fmla="*/ 81 h 210"/>
              <a:gd name="T30" fmla="*/ 36 w 588"/>
              <a:gd name="T31" fmla="*/ 9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8" h="210">
                <a:moveTo>
                  <a:pt x="36" y="96"/>
                </a:moveTo>
                <a:lnTo>
                  <a:pt x="36" y="99"/>
                </a:lnTo>
                <a:lnTo>
                  <a:pt x="26" y="119"/>
                </a:lnTo>
                <a:lnTo>
                  <a:pt x="37" y="145"/>
                </a:lnTo>
                <a:lnTo>
                  <a:pt x="0" y="170"/>
                </a:lnTo>
                <a:lnTo>
                  <a:pt x="9" y="210"/>
                </a:lnTo>
                <a:lnTo>
                  <a:pt x="161" y="197"/>
                </a:lnTo>
                <a:lnTo>
                  <a:pt x="345" y="176"/>
                </a:lnTo>
                <a:lnTo>
                  <a:pt x="436" y="160"/>
                </a:lnTo>
                <a:lnTo>
                  <a:pt x="455" y="106"/>
                </a:lnTo>
                <a:lnTo>
                  <a:pt x="488" y="104"/>
                </a:lnTo>
                <a:lnTo>
                  <a:pt x="588" y="0"/>
                </a:lnTo>
                <a:lnTo>
                  <a:pt x="458" y="27"/>
                </a:lnTo>
                <a:lnTo>
                  <a:pt x="153" y="68"/>
                </a:lnTo>
                <a:lnTo>
                  <a:pt x="156" y="81"/>
                </a:lnTo>
                <a:lnTo>
                  <a:pt x="36" y="96"/>
                </a:lnTo>
                <a:close/>
              </a:path>
            </a:pathLst>
          </a:custGeom>
          <a:solidFill>
            <a:schemeClr val="accent5"/>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63" name="Freeform 258"/>
          <p:cNvSpPr>
            <a:spLocks/>
          </p:cNvSpPr>
          <p:nvPr/>
        </p:nvSpPr>
        <p:spPr bwMode="auto">
          <a:xfrm>
            <a:off x="6022871" y="4368782"/>
            <a:ext cx="473217" cy="898077"/>
          </a:xfrm>
          <a:custGeom>
            <a:avLst/>
            <a:gdLst>
              <a:gd name="T0" fmla="*/ 68 w 238"/>
              <a:gd name="T1" fmla="*/ 15 h 421"/>
              <a:gd name="T2" fmla="*/ 32 w 238"/>
              <a:gd name="T3" fmla="*/ 85 h 421"/>
              <a:gd name="T4" fmla="*/ 0 w 238"/>
              <a:gd name="T5" fmla="*/ 133 h 421"/>
              <a:gd name="T6" fmla="*/ 11 w 238"/>
              <a:gd name="T7" fmla="*/ 188 h 421"/>
              <a:gd name="T8" fmla="*/ 48 w 238"/>
              <a:gd name="T9" fmla="*/ 264 h 421"/>
              <a:gd name="T10" fmla="*/ 19 w 238"/>
              <a:gd name="T11" fmla="*/ 339 h 421"/>
              <a:gd name="T12" fmla="*/ 7 w 238"/>
              <a:gd name="T13" fmla="*/ 379 h 421"/>
              <a:gd name="T14" fmla="*/ 147 w 238"/>
              <a:gd name="T15" fmla="*/ 363 h 421"/>
              <a:gd name="T16" fmla="*/ 152 w 238"/>
              <a:gd name="T17" fmla="*/ 415 h 421"/>
              <a:gd name="T18" fmla="*/ 179 w 238"/>
              <a:gd name="T19" fmla="*/ 421 h 421"/>
              <a:gd name="T20" fmla="*/ 187 w 238"/>
              <a:gd name="T21" fmla="*/ 395 h 421"/>
              <a:gd name="T22" fmla="*/ 238 w 238"/>
              <a:gd name="T23" fmla="*/ 386 h 421"/>
              <a:gd name="T24" fmla="*/ 226 w 238"/>
              <a:gd name="T25" fmla="*/ 303 h 421"/>
              <a:gd name="T26" fmla="*/ 224 w 238"/>
              <a:gd name="T27" fmla="*/ 0 h 421"/>
              <a:gd name="T28" fmla="*/ 68 w 238"/>
              <a:gd name="T29" fmla="*/ 1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8" h="421">
                <a:moveTo>
                  <a:pt x="68" y="15"/>
                </a:moveTo>
                <a:lnTo>
                  <a:pt x="32" y="85"/>
                </a:lnTo>
                <a:lnTo>
                  <a:pt x="0" y="133"/>
                </a:lnTo>
                <a:lnTo>
                  <a:pt x="11" y="188"/>
                </a:lnTo>
                <a:lnTo>
                  <a:pt x="48" y="264"/>
                </a:lnTo>
                <a:lnTo>
                  <a:pt x="19" y="339"/>
                </a:lnTo>
                <a:lnTo>
                  <a:pt x="7" y="379"/>
                </a:lnTo>
                <a:lnTo>
                  <a:pt x="147" y="363"/>
                </a:lnTo>
                <a:lnTo>
                  <a:pt x="152" y="415"/>
                </a:lnTo>
                <a:lnTo>
                  <a:pt x="179" y="421"/>
                </a:lnTo>
                <a:lnTo>
                  <a:pt x="187" y="395"/>
                </a:lnTo>
                <a:lnTo>
                  <a:pt x="238" y="386"/>
                </a:lnTo>
                <a:lnTo>
                  <a:pt x="226" y="303"/>
                </a:lnTo>
                <a:lnTo>
                  <a:pt x="224" y="0"/>
                </a:lnTo>
                <a:lnTo>
                  <a:pt x="68" y="15"/>
                </a:lnTo>
                <a:close/>
              </a:path>
            </a:pathLst>
          </a:custGeom>
          <a:solidFill>
            <a:srgbClr val="00BBFE"/>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65" name="Freeform 260"/>
          <p:cNvSpPr>
            <a:spLocks/>
          </p:cNvSpPr>
          <p:nvPr/>
        </p:nvSpPr>
        <p:spPr bwMode="auto">
          <a:xfrm>
            <a:off x="6470239" y="4328252"/>
            <a:ext cx="540819" cy="898077"/>
          </a:xfrm>
          <a:custGeom>
            <a:avLst/>
            <a:gdLst>
              <a:gd name="T0" fmla="*/ 0 w 272"/>
              <a:gd name="T1" fmla="*/ 22 h 421"/>
              <a:gd name="T2" fmla="*/ 177 w 272"/>
              <a:gd name="T3" fmla="*/ 0 h 421"/>
              <a:gd name="T4" fmla="*/ 233 w 272"/>
              <a:gd name="T5" fmla="*/ 195 h 421"/>
              <a:gd name="T6" fmla="*/ 272 w 272"/>
              <a:gd name="T7" fmla="*/ 226 h 421"/>
              <a:gd name="T8" fmla="*/ 240 w 272"/>
              <a:gd name="T9" fmla="*/ 284 h 421"/>
              <a:gd name="T10" fmla="*/ 271 w 272"/>
              <a:gd name="T11" fmla="*/ 337 h 421"/>
              <a:gd name="T12" fmla="*/ 90 w 272"/>
              <a:gd name="T13" fmla="*/ 357 h 421"/>
              <a:gd name="T14" fmla="*/ 97 w 272"/>
              <a:gd name="T15" fmla="*/ 404 h 421"/>
              <a:gd name="T16" fmla="*/ 71 w 272"/>
              <a:gd name="T17" fmla="*/ 421 h 421"/>
              <a:gd name="T18" fmla="*/ 50 w 272"/>
              <a:gd name="T19" fmla="*/ 361 h 421"/>
              <a:gd name="T20" fmla="*/ 37 w 272"/>
              <a:gd name="T21" fmla="*/ 410 h 421"/>
              <a:gd name="T22" fmla="*/ 15 w 272"/>
              <a:gd name="T23" fmla="*/ 404 h 421"/>
              <a:gd name="T24" fmla="*/ 8 w 272"/>
              <a:gd name="T25" fmla="*/ 356 h 421"/>
              <a:gd name="T26" fmla="*/ 1 w 272"/>
              <a:gd name="T27" fmla="*/ 315 h 421"/>
              <a:gd name="T28" fmla="*/ 0 w 272"/>
              <a:gd name="T29" fmla="*/ 2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421">
                <a:moveTo>
                  <a:pt x="0" y="22"/>
                </a:moveTo>
                <a:lnTo>
                  <a:pt x="177" y="0"/>
                </a:lnTo>
                <a:lnTo>
                  <a:pt x="233" y="195"/>
                </a:lnTo>
                <a:lnTo>
                  <a:pt x="272" y="226"/>
                </a:lnTo>
                <a:lnTo>
                  <a:pt x="240" y="284"/>
                </a:lnTo>
                <a:lnTo>
                  <a:pt x="271" y="337"/>
                </a:lnTo>
                <a:lnTo>
                  <a:pt x="90" y="357"/>
                </a:lnTo>
                <a:lnTo>
                  <a:pt x="97" y="404"/>
                </a:lnTo>
                <a:lnTo>
                  <a:pt x="71" y="421"/>
                </a:lnTo>
                <a:lnTo>
                  <a:pt x="50" y="361"/>
                </a:lnTo>
                <a:lnTo>
                  <a:pt x="37" y="410"/>
                </a:lnTo>
                <a:lnTo>
                  <a:pt x="15" y="404"/>
                </a:lnTo>
                <a:lnTo>
                  <a:pt x="8" y="356"/>
                </a:lnTo>
                <a:lnTo>
                  <a:pt x="1" y="315"/>
                </a:lnTo>
                <a:lnTo>
                  <a:pt x="0" y="22"/>
                </a:lnTo>
                <a:close/>
              </a:path>
            </a:pathLst>
          </a:custGeom>
          <a:solidFill>
            <a:schemeClr val="accent2"/>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67" name="Freeform 264"/>
          <p:cNvSpPr>
            <a:spLocks/>
          </p:cNvSpPr>
          <p:nvPr/>
        </p:nvSpPr>
        <p:spPr bwMode="auto">
          <a:xfrm>
            <a:off x="6651176" y="5002343"/>
            <a:ext cx="1272516" cy="927942"/>
          </a:xfrm>
          <a:custGeom>
            <a:avLst/>
            <a:gdLst>
              <a:gd name="T0" fmla="*/ 0 w 640"/>
              <a:gd name="T1" fmla="*/ 42 h 435"/>
              <a:gd name="T2" fmla="*/ 175 w 640"/>
              <a:gd name="T3" fmla="*/ 24 h 435"/>
              <a:gd name="T4" fmla="*/ 194 w 640"/>
              <a:gd name="T5" fmla="*/ 52 h 435"/>
              <a:gd name="T6" fmla="*/ 383 w 640"/>
              <a:gd name="T7" fmla="*/ 24 h 435"/>
              <a:gd name="T8" fmla="*/ 415 w 640"/>
              <a:gd name="T9" fmla="*/ 47 h 435"/>
              <a:gd name="T10" fmla="*/ 415 w 640"/>
              <a:gd name="T11" fmla="*/ 4 h 435"/>
              <a:gd name="T12" fmla="*/ 413 w 640"/>
              <a:gd name="T13" fmla="*/ 0 h 435"/>
              <a:gd name="T14" fmla="*/ 451 w 640"/>
              <a:gd name="T15" fmla="*/ 3 h 435"/>
              <a:gd name="T16" fmla="*/ 490 w 640"/>
              <a:gd name="T17" fmla="*/ 68 h 435"/>
              <a:gd name="T18" fmla="*/ 555 w 640"/>
              <a:gd name="T19" fmla="*/ 160 h 435"/>
              <a:gd name="T20" fmla="*/ 585 w 640"/>
              <a:gd name="T21" fmla="*/ 239 h 435"/>
              <a:gd name="T22" fmla="*/ 633 w 640"/>
              <a:gd name="T23" fmla="*/ 294 h 435"/>
              <a:gd name="T24" fmla="*/ 640 w 640"/>
              <a:gd name="T25" fmla="*/ 374 h 435"/>
              <a:gd name="T26" fmla="*/ 625 w 640"/>
              <a:gd name="T27" fmla="*/ 422 h 435"/>
              <a:gd name="T28" fmla="*/ 558 w 640"/>
              <a:gd name="T29" fmla="*/ 435 h 435"/>
              <a:gd name="T30" fmla="*/ 547 w 640"/>
              <a:gd name="T31" fmla="*/ 415 h 435"/>
              <a:gd name="T32" fmla="*/ 500 w 640"/>
              <a:gd name="T33" fmla="*/ 386 h 435"/>
              <a:gd name="T34" fmla="*/ 484 w 640"/>
              <a:gd name="T35" fmla="*/ 355 h 435"/>
              <a:gd name="T36" fmla="*/ 471 w 640"/>
              <a:gd name="T37" fmla="*/ 344 h 435"/>
              <a:gd name="T38" fmla="*/ 465 w 640"/>
              <a:gd name="T39" fmla="*/ 316 h 435"/>
              <a:gd name="T40" fmla="*/ 453 w 640"/>
              <a:gd name="T41" fmla="*/ 325 h 435"/>
              <a:gd name="T42" fmla="*/ 415 w 640"/>
              <a:gd name="T43" fmla="*/ 288 h 435"/>
              <a:gd name="T44" fmla="*/ 425 w 640"/>
              <a:gd name="T45" fmla="*/ 254 h 435"/>
              <a:gd name="T46" fmla="*/ 415 w 640"/>
              <a:gd name="T47" fmla="*/ 235 h 435"/>
              <a:gd name="T48" fmla="*/ 405 w 640"/>
              <a:gd name="T49" fmla="*/ 241 h 435"/>
              <a:gd name="T50" fmla="*/ 406 w 640"/>
              <a:gd name="T51" fmla="*/ 261 h 435"/>
              <a:gd name="T52" fmla="*/ 393 w 640"/>
              <a:gd name="T53" fmla="*/ 235 h 435"/>
              <a:gd name="T54" fmla="*/ 394 w 640"/>
              <a:gd name="T55" fmla="*/ 174 h 435"/>
              <a:gd name="T56" fmla="*/ 371 w 640"/>
              <a:gd name="T57" fmla="*/ 138 h 435"/>
              <a:gd name="T58" fmla="*/ 311 w 640"/>
              <a:gd name="T59" fmla="*/ 107 h 435"/>
              <a:gd name="T60" fmla="*/ 281 w 640"/>
              <a:gd name="T61" fmla="*/ 73 h 435"/>
              <a:gd name="T62" fmla="*/ 247 w 640"/>
              <a:gd name="T63" fmla="*/ 70 h 435"/>
              <a:gd name="T64" fmla="*/ 233 w 640"/>
              <a:gd name="T65" fmla="*/ 91 h 435"/>
              <a:gd name="T66" fmla="*/ 184 w 640"/>
              <a:gd name="T67" fmla="*/ 106 h 435"/>
              <a:gd name="T68" fmla="*/ 154 w 640"/>
              <a:gd name="T69" fmla="*/ 91 h 435"/>
              <a:gd name="T70" fmla="*/ 139 w 640"/>
              <a:gd name="T71" fmla="*/ 68 h 435"/>
              <a:gd name="T72" fmla="*/ 46 w 640"/>
              <a:gd name="T73" fmla="*/ 89 h 435"/>
              <a:gd name="T74" fmla="*/ 26 w 640"/>
              <a:gd name="T75" fmla="*/ 72 h 435"/>
              <a:gd name="T76" fmla="*/ 5 w 640"/>
              <a:gd name="T77" fmla="*/ 90 h 435"/>
              <a:gd name="T78" fmla="*/ 0 w 640"/>
              <a:gd name="T79" fmla="*/ 4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0" h="435">
                <a:moveTo>
                  <a:pt x="0" y="42"/>
                </a:moveTo>
                <a:lnTo>
                  <a:pt x="175" y="24"/>
                </a:lnTo>
                <a:lnTo>
                  <a:pt x="194" y="52"/>
                </a:lnTo>
                <a:lnTo>
                  <a:pt x="383" y="24"/>
                </a:lnTo>
                <a:lnTo>
                  <a:pt x="415" y="47"/>
                </a:lnTo>
                <a:lnTo>
                  <a:pt x="415" y="4"/>
                </a:lnTo>
                <a:lnTo>
                  <a:pt x="413" y="0"/>
                </a:lnTo>
                <a:lnTo>
                  <a:pt x="451" y="3"/>
                </a:lnTo>
                <a:lnTo>
                  <a:pt x="490" y="68"/>
                </a:lnTo>
                <a:lnTo>
                  <a:pt x="555" y="160"/>
                </a:lnTo>
                <a:lnTo>
                  <a:pt x="585" y="239"/>
                </a:lnTo>
                <a:lnTo>
                  <a:pt x="633" y="294"/>
                </a:lnTo>
                <a:lnTo>
                  <a:pt x="640" y="374"/>
                </a:lnTo>
                <a:lnTo>
                  <a:pt x="625" y="422"/>
                </a:lnTo>
                <a:lnTo>
                  <a:pt x="558" y="435"/>
                </a:lnTo>
                <a:lnTo>
                  <a:pt x="547" y="415"/>
                </a:lnTo>
                <a:lnTo>
                  <a:pt x="500" y="386"/>
                </a:lnTo>
                <a:lnTo>
                  <a:pt x="484" y="355"/>
                </a:lnTo>
                <a:lnTo>
                  <a:pt x="471" y="344"/>
                </a:lnTo>
                <a:lnTo>
                  <a:pt x="465" y="316"/>
                </a:lnTo>
                <a:lnTo>
                  <a:pt x="453" y="325"/>
                </a:lnTo>
                <a:lnTo>
                  <a:pt x="415" y="288"/>
                </a:lnTo>
                <a:lnTo>
                  <a:pt x="425" y="254"/>
                </a:lnTo>
                <a:lnTo>
                  <a:pt x="415" y="235"/>
                </a:lnTo>
                <a:lnTo>
                  <a:pt x="405" y="241"/>
                </a:lnTo>
                <a:lnTo>
                  <a:pt x="406" y="261"/>
                </a:lnTo>
                <a:lnTo>
                  <a:pt x="393" y="235"/>
                </a:lnTo>
                <a:lnTo>
                  <a:pt x="394" y="174"/>
                </a:lnTo>
                <a:lnTo>
                  <a:pt x="371" y="138"/>
                </a:lnTo>
                <a:lnTo>
                  <a:pt x="311" y="107"/>
                </a:lnTo>
                <a:lnTo>
                  <a:pt x="281" y="73"/>
                </a:lnTo>
                <a:lnTo>
                  <a:pt x="247" y="70"/>
                </a:lnTo>
                <a:lnTo>
                  <a:pt x="233" y="91"/>
                </a:lnTo>
                <a:lnTo>
                  <a:pt x="184" y="106"/>
                </a:lnTo>
                <a:lnTo>
                  <a:pt x="154" y="91"/>
                </a:lnTo>
                <a:lnTo>
                  <a:pt x="139" y="68"/>
                </a:lnTo>
                <a:lnTo>
                  <a:pt x="46" y="89"/>
                </a:lnTo>
                <a:lnTo>
                  <a:pt x="26" y="72"/>
                </a:lnTo>
                <a:lnTo>
                  <a:pt x="5" y="90"/>
                </a:lnTo>
                <a:lnTo>
                  <a:pt x="0" y="42"/>
                </a:lnTo>
                <a:close/>
              </a:path>
            </a:pathLst>
          </a:custGeom>
          <a:solidFill>
            <a:schemeClr val="accent3"/>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a:off x="5947315" y="2071328"/>
            <a:ext cx="1043863" cy="1019669"/>
            <a:chOff x="5947315" y="2071328"/>
            <a:chExt cx="1043863" cy="1019669"/>
          </a:xfrm>
          <a:solidFill>
            <a:schemeClr val="accent2"/>
          </a:solidFill>
        </p:grpSpPr>
        <p:sp>
          <p:nvSpPr>
            <p:cNvPr id="2445" name="Freeform 181"/>
            <p:cNvSpPr>
              <a:spLocks/>
            </p:cNvSpPr>
            <p:nvPr/>
          </p:nvSpPr>
          <p:spPr bwMode="auto">
            <a:xfrm>
              <a:off x="5947315" y="2071328"/>
              <a:ext cx="739650" cy="345578"/>
            </a:xfrm>
            <a:custGeom>
              <a:avLst/>
              <a:gdLst>
                <a:gd name="T0" fmla="*/ 0 w 372"/>
                <a:gd name="T1" fmla="*/ 90 h 162"/>
                <a:gd name="T2" fmla="*/ 84 w 372"/>
                <a:gd name="T3" fmla="*/ 0 h 162"/>
                <a:gd name="T4" fmla="*/ 69 w 372"/>
                <a:gd name="T5" fmla="*/ 37 h 162"/>
                <a:gd name="T6" fmla="*/ 79 w 372"/>
                <a:gd name="T7" fmla="*/ 48 h 162"/>
                <a:gd name="T8" fmla="*/ 107 w 372"/>
                <a:gd name="T9" fmla="*/ 34 h 162"/>
                <a:gd name="T10" fmla="*/ 164 w 372"/>
                <a:gd name="T11" fmla="*/ 56 h 162"/>
                <a:gd name="T12" fmla="*/ 189 w 372"/>
                <a:gd name="T13" fmla="*/ 37 h 162"/>
                <a:gd name="T14" fmla="*/ 264 w 372"/>
                <a:gd name="T15" fmla="*/ 26 h 162"/>
                <a:gd name="T16" fmla="*/ 279 w 372"/>
                <a:gd name="T17" fmla="*/ 49 h 162"/>
                <a:gd name="T18" fmla="*/ 310 w 372"/>
                <a:gd name="T19" fmla="*/ 44 h 162"/>
                <a:gd name="T20" fmla="*/ 368 w 372"/>
                <a:gd name="T21" fmla="*/ 68 h 162"/>
                <a:gd name="T22" fmla="*/ 372 w 372"/>
                <a:gd name="T23" fmla="*/ 85 h 162"/>
                <a:gd name="T24" fmla="*/ 309 w 372"/>
                <a:gd name="T25" fmla="*/ 101 h 162"/>
                <a:gd name="T26" fmla="*/ 290 w 372"/>
                <a:gd name="T27" fmla="*/ 90 h 162"/>
                <a:gd name="T28" fmla="*/ 257 w 372"/>
                <a:gd name="T29" fmla="*/ 94 h 162"/>
                <a:gd name="T30" fmla="*/ 219 w 372"/>
                <a:gd name="T31" fmla="*/ 116 h 162"/>
                <a:gd name="T32" fmla="*/ 204 w 372"/>
                <a:gd name="T33" fmla="*/ 117 h 162"/>
                <a:gd name="T34" fmla="*/ 190 w 372"/>
                <a:gd name="T35" fmla="*/ 101 h 162"/>
                <a:gd name="T36" fmla="*/ 169 w 372"/>
                <a:gd name="T37" fmla="*/ 161 h 162"/>
                <a:gd name="T38" fmla="*/ 145 w 372"/>
                <a:gd name="T39" fmla="*/ 162 h 162"/>
                <a:gd name="T40" fmla="*/ 135 w 372"/>
                <a:gd name="T41" fmla="*/ 139 h 162"/>
                <a:gd name="T42" fmla="*/ 85 w 372"/>
                <a:gd name="T43" fmla="*/ 128 h 162"/>
                <a:gd name="T44" fmla="*/ 61 w 372"/>
                <a:gd name="T45" fmla="*/ 110 h 162"/>
                <a:gd name="T46" fmla="*/ 20 w 372"/>
                <a:gd name="T47" fmla="*/ 116 h 162"/>
                <a:gd name="T48" fmla="*/ 0 w 372"/>
                <a:gd name="T49" fmla="*/ 9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2" h="162">
                  <a:moveTo>
                    <a:pt x="0" y="90"/>
                  </a:moveTo>
                  <a:lnTo>
                    <a:pt x="84" y="0"/>
                  </a:lnTo>
                  <a:lnTo>
                    <a:pt x="69" y="37"/>
                  </a:lnTo>
                  <a:lnTo>
                    <a:pt x="79" y="48"/>
                  </a:lnTo>
                  <a:lnTo>
                    <a:pt x="107" y="34"/>
                  </a:lnTo>
                  <a:lnTo>
                    <a:pt x="164" y="56"/>
                  </a:lnTo>
                  <a:lnTo>
                    <a:pt x="189" y="37"/>
                  </a:lnTo>
                  <a:lnTo>
                    <a:pt x="264" y="26"/>
                  </a:lnTo>
                  <a:lnTo>
                    <a:pt x="279" y="49"/>
                  </a:lnTo>
                  <a:lnTo>
                    <a:pt x="310" y="44"/>
                  </a:lnTo>
                  <a:lnTo>
                    <a:pt x="368" y="68"/>
                  </a:lnTo>
                  <a:lnTo>
                    <a:pt x="372" y="85"/>
                  </a:lnTo>
                  <a:lnTo>
                    <a:pt x="309" y="101"/>
                  </a:lnTo>
                  <a:lnTo>
                    <a:pt x="290" y="90"/>
                  </a:lnTo>
                  <a:lnTo>
                    <a:pt x="257" y="94"/>
                  </a:lnTo>
                  <a:lnTo>
                    <a:pt x="219" y="116"/>
                  </a:lnTo>
                  <a:lnTo>
                    <a:pt x="204" y="117"/>
                  </a:lnTo>
                  <a:lnTo>
                    <a:pt x="190" y="101"/>
                  </a:lnTo>
                  <a:lnTo>
                    <a:pt x="169" y="161"/>
                  </a:lnTo>
                  <a:lnTo>
                    <a:pt x="145" y="162"/>
                  </a:lnTo>
                  <a:lnTo>
                    <a:pt x="135" y="139"/>
                  </a:lnTo>
                  <a:lnTo>
                    <a:pt x="85" y="128"/>
                  </a:lnTo>
                  <a:lnTo>
                    <a:pt x="61" y="110"/>
                  </a:lnTo>
                  <a:lnTo>
                    <a:pt x="20" y="116"/>
                  </a:lnTo>
                  <a:lnTo>
                    <a:pt x="0" y="90"/>
                  </a:lnTo>
                  <a:close/>
                </a:path>
              </a:pathLst>
            </a:custGeom>
            <a:grp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447" name="Freeform 185"/>
            <p:cNvSpPr>
              <a:spLocks/>
            </p:cNvSpPr>
            <p:nvPr/>
          </p:nvSpPr>
          <p:spPr bwMode="auto">
            <a:xfrm>
              <a:off x="6460299" y="2316645"/>
              <a:ext cx="530879" cy="774352"/>
            </a:xfrm>
            <a:custGeom>
              <a:avLst/>
              <a:gdLst>
                <a:gd name="T0" fmla="*/ 67 w 267"/>
                <a:gd name="T1" fmla="*/ 16 h 363"/>
                <a:gd name="T2" fmla="*/ 77 w 267"/>
                <a:gd name="T3" fmla="*/ 38 h 363"/>
                <a:gd name="T4" fmla="*/ 59 w 267"/>
                <a:gd name="T5" fmla="*/ 52 h 363"/>
                <a:gd name="T6" fmla="*/ 57 w 267"/>
                <a:gd name="T7" fmla="*/ 110 h 363"/>
                <a:gd name="T8" fmla="*/ 47 w 267"/>
                <a:gd name="T9" fmla="*/ 72 h 363"/>
                <a:gd name="T10" fmla="*/ 8 w 267"/>
                <a:gd name="T11" fmla="*/ 109 h 363"/>
                <a:gd name="T12" fmla="*/ 0 w 267"/>
                <a:gd name="T13" fmla="*/ 213 h 363"/>
                <a:gd name="T14" fmla="*/ 25 w 267"/>
                <a:gd name="T15" fmla="*/ 265 h 363"/>
                <a:gd name="T16" fmla="*/ 27 w 267"/>
                <a:gd name="T17" fmla="*/ 291 h 363"/>
                <a:gd name="T18" fmla="*/ 28 w 267"/>
                <a:gd name="T19" fmla="*/ 312 h 363"/>
                <a:gd name="T20" fmla="*/ 27 w 267"/>
                <a:gd name="T21" fmla="*/ 329 h 363"/>
                <a:gd name="T22" fmla="*/ 22 w 267"/>
                <a:gd name="T23" fmla="*/ 363 h 363"/>
                <a:gd name="T24" fmla="*/ 128 w 267"/>
                <a:gd name="T25" fmla="*/ 357 h 363"/>
                <a:gd name="T26" fmla="*/ 266 w 267"/>
                <a:gd name="T27" fmla="*/ 344 h 363"/>
                <a:gd name="T28" fmla="*/ 241 w 267"/>
                <a:gd name="T29" fmla="*/ 337 h 363"/>
                <a:gd name="T30" fmla="*/ 227 w 267"/>
                <a:gd name="T31" fmla="*/ 320 h 363"/>
                <a:gd name="T32" fmla="*/ 248 w 267"/>
                <a:gd name="T33" fmla="*/ 304 h 363"/>
                <a:gd name="T34" fmla="*/ 248 w 267"/>
                <a:gd name="T35" fmla="*/ 284 h 363"/>
                <a:gd name="T36" fmla="*/ 239 w 267"/>
                <a:gd name="T37" fmla="*/ 266 h 363"/>
                <a:gd name="T38" fmla="*/ 248 w 267"/>
                <a:gd name="T39" fmla="*/ 253 h 363"/>
                <a:gd name="T40" fmla="*/ 267 w 267"/>
                <a:gd name="T41" fmla="*/ 254 h 363"/>
                <a:gd name="T42" fmla="*/ 264 w 267"/>
                <a:gd name="T43" fmla="*/ 205 h 363"/>
                <a:gd name="T44" fmla="*/ 259 w 267"/>
                <a:gd name="T45" fmla="*/ 174 h 363"/>
                <a:gd name="T46" fmla="*/ 247 w 267"/>
                <a:gd name="T47" fmla="*/ 155 h 363"/>
                <a:gd name="T48" fmla="*/ 235 w 267"/>
                <a:gd name="T49" fmla="*/ 143 h 363"/>
                <a:gd name="T50" fmla="*/ 219 w 267"/>
                <a:gd name="T51" fmla="*/ 140 h 363"/>
                <a:gd name="T52" fmla="*/ 203 w 267"/>
                <a:gd name="T53" fmla="*/ 140 h 363"/>
                <a:gd name="T54" fmla="*/ 185 w 267"/>
                <a:gd name="T55" fmla="*/ 165 h 363"/>
                <a:gd name="T56" fmla="*/ 174 w 267"/>
                <a:gd name="T57" fmla="*/ 172 h 363"/>
                <a:gd name="T58" fmla="*/ 166 w 267"/>
                <a:gd name="T59" fmla="*/ 174 h 363"/>
                <a:gd name="T60" fmla="*/ 157 w 267"/>
                <a:gd name="T61" fmla="*/ 171 h 363"/>
                <a:gd name="T62" fmla="*/ 155 w 267"/>
                <a:gd name="T63" fmla="*/ 159 h 363"/>
                <a:gd name="T64" fmla="*/ 157 w 267"/>
                <a:gd name="T65" fmla="*/ 152 h 363"/>
                <a:gd name="T66" fmla="*/ 165 w 267"/>
                <a:gd name="T67" fmla="*/ 143 h 363"/>
                <a:gd name="T68" fmla="*/ 172 w 267"/>
                <a:gd name="T69" fmla="*/ 140 h 363"/>
                <a:gd name="T70" fmla="*/ 179 w 267"/>
                <a:gd name="T71" fmla="*/ 139 h 363"/>
                <a:gd name="T72" fmla="*/ 179 w 267"/>
                <a:gd name="T73" fmla="*/ 124 h 363"/>
                <a:gd name="T74" fmla="*/ 200 w 267"/>
                <a:gd name="T75" fmla="*/ 110 h 363"/>
                <a:gd name="T76" fmla="*/ 179 w 267"/>
                <a:gd name="T77" fmla="*/ 62 h 363"/>
                <a:gd name="T78" fmla="*/ 179 w 267"/>
                <a:gd name="T79" fmla="*/ 39 h 363"/>
                <a:gd name="T80" fmla="*/ 147 w 267"/>
                <a:gd name="T81" fmla="*/ 30 h 363"/>
                <a:gd name="T82" fmla="*/ 97 w 267"/>
                <a:gd name="T83" fmla="*/ 0 h 363"/>
                <a:gd name="T84" fmla="*/ 67 w 267"/>
                <a:gd name="T85" fmla="*/ 16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7" h="363">
                  <a:moveTo>
                    <a:pt x="67" y="16"/>
                  </a:moveTo>
                  <a:lnTo>
                    <a:pt x="77" y="38"/>
                  </a:lnTo>
                  <a:lnTo>
                    <a:pt x="59" y="52"/>
                  </a:lnTo>
                  <a:lnTo>
                    <a:pt x="57" y="110"/>
                  </a:lnTo>
                  <a:lnTo>
                    <a:pt x="47" y="72"/>
                  </a:lnTo>
                  <a:lnTo>
                    <a:pt x="8" y="109"/>
                  </a:lnTo>
                  <a:lnTo>
                    <a:pt x="0" y="213"/>
                  </a:lnTo>
                  <a:lnTo>
                    <a:pt x="25" y="265"/>
                  </a:lnTo>
                  <a:lnTo>
                    <a:pt x="27" y="291"/>
                  </a:lnTo>
                  <a:lnTo>
                    <a:pt x="28" y="312"/>
                  </a:lnTo>
                  <a:lnTo>
                    <a:pt x="27" y="329"/>
                  </a:lnTo>
                  <a:lnTo>
                    <a:pt x="22" y="363"/>
                  </a:lnTo>
                  <a:lnTo>
                    <a:pt x="128" y="357"/>
                  </a:lnTo>
                  <a:lnTo>
                    <a:pt x="266" y="344"/>
                  </a:lnTo>
                  <a:lnTo>
                    <a:pt x="241" y="337"/>
                  </a:lnTo>
                  <a:lnTo>
                    <a:pt x="227" y="320"/>
                  </a:lnTo>
                  <a:lnTo>
                    <a:pt x="248" y="304"/>
                  </a:lnTo>
                  <a:lnTo>
                    <a:pt x="248" y="284"/>
                  </a:lnTo>
                  <a:lnTo>
                    <a:pt x="239" y="266"/>
                  </a:lnTo>
                  <a:lnTo>
                    <a:pt x="248" y="253"/>
                  </a:lnTo>
                  <a:lnTo>
                    <a:pt x="267" y="254"/>
                  </a:lnTo>
                  <a:lnTo>
                    <a:pt x="264" y="205"/>
                  </a:lnTo>
                  <a:lnTo>
                    <a:pt x="259" y="174"/>
                  </a:lnTo>
                  <a:lnTo>
                    <a:pt x="247" y="155"/>
                  </a:lnTo>
                  <a:lnTo>
                    <a:pt x="235" y="143"/>
                  </a:lnTo>
                  <a:lnTo>
                    <a:pt x="219" y="140"/>
                  </a:lnTo>
                  <a:lnTo>
                    <a:pt x="203" y="140"/>
                  </a:lnTo>
                  <a:lnTo>
                    <a:pt x="185" y="165"/>
                  </a:lnTo>
                  <a:lnTo>
                    <a:pt x="174" y="172"/>
                  </a:lnTo>
                  <a:lnTo>
                    <a:pt x="166" y="174"/>
                  </a:lnTo>
                  <a:lnTo>
                    <a:pt x="157" y="171"/>
                  </a:lnTo>
                  <a:lnTo>
                    <a:pt x="155" y="159"/>
                  </a:lnTo>
                  <a:lnTo>
                    <a:pt x="157" y="152"/>
                  </a:lnTo>
                  <a:lnTo>
                    <a:pt x="165" y="143"/>
                  </a:lnTo>
                  <a:lnTo>
                    <a:pt x="172" y="140"/>
                  </a:lnTo>
                  <a:lnTo>
                    <a:pt x="179" y="139"/>
                  </a:lnTo>
                  <a:lnTo>
                    <a:pt x="179" y="124"/>
                  </a:lnTo>
                  <a:lnTo>
                    <a:pt x="200" y="110"/>
                  </a:lnTo>
                  <a:lnTo>
                    <a:pt x="179" y="62"/>
                  </a:lnTo>
                  <a:lnTo>
                    <a:pt x="179" y="39"/>
                  </a:lnTo>
                  <a:lnTo>
                    <a:pt x="147" y="30"/>
                  </a:lnTo>
                  <a:lnTo>
                    <a:pt x="97" y="0"/>
                  </a:lnTo>
                  <a:lnTo>
                    <a:pt x="67" y="16"/>
                  </a:lnTo>
                  <a:close/>
                </a:path>
              </a:pathLst>
            </a:custGeom>
            <a:grp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grpSp>
      <p:sp>
        <p:nvSpPr>
          <p:cNvPr id="2449" name="Freeform 187"/>
          <p:cNvSpPr>
            <a:spLocks/>
          </p:cNvSpPr>
          <p:nvPr/>
        </p:nvSpPr>
        <p:spPr bwMode="auto">
          <a:xfrm>
            <a:off x="5879713" y="3001403"/>
            <a:ext cx="578598" cy="1019669"/>
          </a:xfrm>
          <a:custGeom>
            <a:avLst/>
            <a:gdLst>
              <a:gd name="T0" fmla="*/ 54 w 291"/>
              <a:gd name="T1" fmla="*/ 25 h 478"/>
              <a:gd name="T2" fmla="*/ 222 w 291"/>
              <a:gd name="T3" fmla="*/ 0 h 478"/>
              <a:gd name="T4" fmla="*/ 246 w 291"/>
              <a:gd name="T5" fmla="*/ 57 h 478"/>
              <a:gd name="T6" fmla="*/ 280 w 291"/>
              <a:gd name="T7" fmla="*/ 303 h 478"/>
              <a:gd name="T8" fmla="*/ 291 w 291"/>
              <a:gd name="T9" fmla="*/ 336 h 478"/>
              <a:gd name="T10" fmla="*/ 264 w 291"/>
              <a:gd name="T11" fmla="*/ 401 h 478"/>
              <a:gd name="T12" fmla="*/ 264 w 291"/>
              <a:gd name="T13" fmla="*/ 447 h 478"/>
              <a:gd name="T14" fmla="*/ 237 w 291"/>
              <a:gd name="T15" fmla="*/ 441 h 478"/>
              <a:gd name="T16" fmla="*/ 238 w 291"/>
              <a:gd name="T17" fmla="*/ 478 h 478"/>
              <a:gd name="T18" fmla="*/ 206 w 291"/>
              <a:gd name="T19" fmla="*/ 465 h 478"/>
              <a:gd name="T20" fmla="*/ 189 w 291"/>
              <a:gd name="T21" fmla="*/ 469 h 478"/>
              <a:gd name="T22" fmla="*/ 166 w 291"/>
              <a:gd name="T23" fmla="*/ 466 h 478"/>
              <a:gd name="T24" fmla="*/ 148 w 291"/>
              <a:gd name="T25" fmla="*/ 408 h 478"/>
              <a:gd name="T26" fmla="*/ 114 w 291"/>
              <a:gd name="T27" fmla="*/ 390 h 478"/>
              <a:gd name="T28" fmla="*/ 114 w 291"/>
              <a:gd name="T29" fmla="*/ 328 h 478"/>
              <a:gd name="T30" fmla="*/ 81 w 291"/>
              <a:gd name="T31" fmla="*/ 336 h 478"/>
              <a:gd name="T32" fmla="*/ 62 w 291"/>
              <a:gd name="T33" fmla="*/ 290 h 478"/>
              <a:gd name="T34" fmla="*/ 0 w 291"/>
              <a:gd name="T35" fmla="*/ 238 h 478"/>
              <a:gd name="T36" fmla="*/ 45 w 291"/>
              <a:gd name="T37" fmla="*/ 155 h 478"/>
              <a:gd name="T38" fmla="*/ 32 w 291"/>
              <a:gd name="T39" fmla="*/ 116 h 478"/>
              <a:gd name="T40" fmla="*/ 76 w 291"/>
              <a:gd name="T41" fmla="*/ 109 h 478"/>
              <a:gd name="T42" fmla="*/ 81 w 291"/>
              <a:gd name="T43" fmla="*/ 54 h 478"/>
              <a:gd name="T44" fmla="*/ 54 w 291"/>
              <a:gd name="T45" fmla="*/ 25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1" h="478">
                <a:moveTo>
                  <a:pt x="54" y="25"/>
                </a:moveTo>
                <a:lnTo>
                  <a:pt x="222" y="0"/>
                </a:lnTo>
                <a:lnTo>
                  <a:pt x="246" y="57"/>
                </a:lnTo>
                <a:lnTo>
                  <a:pt x="280" y="303"/>
                </a:lnTo>
                <a:lnTo>
                  <a:pt x="291" y="336"/>
                </a:lnTo>
                <a:lnTo>
                  <a:pt x="264" y="401"/>
                </a:lnTo>
                <a:lnTo>
                  <a:pt x="264" y="447"/>
                </a:lnTo>
                <a:lnTo>
                  <a:pt x="237" y="441"/>
                </a:lnTo>
                <a:lnTo>
                  <a:pt x="238" y="478"/>
                </a:lnTo>
                <a:lnTo>
                  <a:pt x="206" y="465"/>
                </a:lnTo>
                <a:lnTo>
                  <a:pt x="189" y="469"/>
                </a:lnTo>
                <a:lnTo>
                  <a:pt x="166" y="466"/>
                </a:lnTo>
                <a:lnTo>
                  <a:pt x="148" y="408"/>
                </a:lnTo>
                <a:lnTo>
                  <a:pt x="114" y="390"/>
                </a:lnTo>
                <a:lnTo>
                  <a:pt x="114" y="328"/>
                </a:lnTo>
                <a:lnTo>
                  <a:pt x="81" y="336"/>
                </a:lnTo>
                <a:lnTo>
                  <a:pt x="62" y="290"/>
                </a:lnTo>
                <a:lnTo>
                  <a:pt x="0" y="238"/>
                </a:lnTo>
                <a:lnTo>
                  <a:pt x="45" y="155"/>
                </a:lnTo>
                <a:lnTo>
                  <a:pt x="32" y="116"/>
                </a:lnTo>
                <a:lnTo>
                  <a:pt x="76" y="109"/>
                </a:lnTo>
                <a:lnTo>
                  <a:pt x="81" y="54"/>
                </a:lnTo>
                <a:lnTo>
                  <a:pt x="54" y="25"/>
                </a:lnTo>
                <a:close/>
              </a:path>
            </a:pathLst>
          </a:custGeom>
          <a:solidFill>
            <a:schemeClr val="accent4"/>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453" name="Freeform 191"/>
          <p:cNvSpPr>
            <a:spLocks/>
          </p:cNvSpPr>
          <p:nvPr/>
        </p:nvSpPr>
        <p:spPr bwMode="auto">
          <a:xfrm>
            <a:off x="6716790" y="2920341"/>
            <a:ext cx="578598" cy="701823"/>
          </a:xfrm>
          <a:custGeom>
            <a:avLst/>
            <a:gdLst>
              <a:gd name="T0" fmla="*/ 0 w 291"/>
              <a:gd name="T1" fmla="*/ 72 h 329"/>
              <a:gd name="T2" fmla="*/ 132 w 291"/>
              <a:gd name="T3" fmla="*/ 59 h 329"/>
              <a:gd name="T4" fmla="*/ 159 w 291"/>
              <a:gd name="T5" fmla="*/ 64 h 329"/>
              <a:gd name="T6" fmla="*/ 220 w 291"/>
              <a:gd name="T7" fmla="*/ 38 h 329"/>
              <a:gd name="T8" fmla="*/ 234 w 291"/>
              <a:gd name="T9" fmla="*/ 11 h 329"/>
              <a:gd name="T10" fmla="*/ 271 w 291"/>
              <a:gd name="T11" fmla="*/ 0 h 329"/>
              <a:gd name="T12" fmla="*/ 291 w 291"/>
              <a:gd name="T13" fmla="*/ 122 h 329"/>
              <a:gd name="T14" fmla="*/ 276 w 291"/>
              <a:gd name="T15" fmla="*/ 136 h 329"/>
              <a:gd name="T16" fmla="*/ 281 w 291"/>
              <a:gd name="T17" fmla="*/ 224 h 329"/>
              <a:gd name="T18" fmla="*/ 251 w 291"/>
              <a:gd name="T19" fmla="*/ 231 h 329"/>
              <a:gd name="T20" fmla="*/ 234 w 291"/>
              <a:gd name="T21" fmla="*/ 280 h 329"/>
              <a:gd name="T22" fmla="*/ 212 w 291"/>
              <a:gd name="T23" fmla="*/ 273 h 329"/>
              <a:gd name="T24" fmla="*/ 205 w 291"/>
              <a:gd name="T25" fmla="*/ 329 h 329"/>
              <a:gd name="T26" fmla="*/ 172 w 291"/>
              <a:gd name="T27" fmla="*/ 306 h 329"/>
              <a:gd name="T28" fmla="*/ 107 w 291"/>
              <a:gd name="T29" fmla="*/ 321 h 329"/>
              <a:gd name="T30" fmla="*/ 80 w 291"/>
              <a:gd name="T31" fmla="*/ 300 h 329"/>
              <a:gd name="T32" fmla="*/ 43 w 291"/>
              <a:gd name="T33" fmla="*/ 299 h 329"/>
              <a:gd name="T34" fmla="*/ 24 w 291"/>
              <a:gd name="T35" fmla="*/ 205 h 329"/>
              <a:gd name="T36" fmla="*/ 0 w 291"/>
              <a:gd name="T37" fmla="*/ 72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1" h="329">
                <a:moveTo>
                  <a:pt x="0" y="72"/>
                </a:moveTo>
                <a:lnTo>
                  <a:pt x="132" y="59"/>
                </a:lnTo>
                <a:lnTo>
                  <a:pt x="159" y="64"/>
                </a:lnTo>
                <a:lnTo>
                  <a:pt x="220" y="38"/>
                </a:lnTo>
                <a:lnTo>
                  <a:pt x="234" y="11"/>
                </a:lnTo>
                <a:lnTo>
                  <a:pt x="271" y="0"/>
                </a:lnTo>
                <a:lnTo>
                  <a:pt x="291" y="122"/>
                </a:lnTo>
                <a:lnTo>
                  <a:pt x="276" y="136"/>
                </a:lnTo>
                <a:lnTo>
                  <a:pt x="281" y="224"/>
                </a:lnTo>
                <a:lnTo>
                  <a:pt x="251" y="231"/>
                </a:lnTo>
                <a:lnTo>
                  <a:pt x="234" y="280"/>
                </a:lnTo>
                <a:lnTo>
                  <a:pt x="212" y="273"/>
                </a:lnTo>
                <a:lnTo>
                  <a:pt x="205" y="329"/>
                </a:lnTo>
                <a:lnTo>
                  <a:pt x="172" y="306"/>
                </a:lnTo>
                <a:lnTo>
                  <a:pt x="107" y="321"/>
                </a:lnTo>
                <a:lnTo>
                  <a:pt x="80" y="300"/>
                </a:lnTo>
                <a:lnTo>
                  <a:pt x="43" y="299"/>
                </a:lnTo>
                <a:lnTo>
                  <a:pt x="24" y="205"/>
                </a:lnTo>
                <a:lnTo>
                  <a:pt x="0" y="72"/>
                </a:lnTo>
                <a:close/>
              </a:path>
            </a:pathLst>
          </a:custGeom>
          <a:solidFill>
            <a:schemeClr val="accent2"/>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455" name="Freeform 193"/>
          <p:cNvSpPr>
            <a:spLocks/>
          </p:cNvSpPr>
          <p:nvPr/>
        </p:nvSpPr>
        <p:spPr bwMode="auto">
          <a:xfrm>
            <a:off x="6193865" y="3528458"/>
            <a:ext cx="1016025" cy="650615"/>
          </a:xfrm>
          <a:custGeom>
            <a:avLst/>
            <a:gdLst>
              <a:gd name="T0" fmla="*/ 0 w 511"/>
              <a:gd name="T1" fmla="*/ 281 h 281"/>
              <a:gd name="T2" fmla="*/ 123 w 511"/>
              <a:gd name="T3" fmla="*/ 263 h 281"/>
              <a:gd name="T4" fmla="*/ 123 w 511"/>
              <a:gd name="T5" fmla="*/ 251 h 281"/>
              <a:gd name="T6" fmla="*/ 425 w 511"/>
              <a:gd name="T7" fmla="*/ 211 h 281"/>
              <a:gd name="T8" fmla="*/ 430 w 511"/>
              <a:gd name="T9" fmla="*/ 189 h 281"/>
              <a:gd name="T10" fmla="*/ 473 w 511"/>
              <a:gd name="T11" fmla="*/ 173 h 281"/>
              <a:gd name="T12" fmla="*/ 478 w 511"/>
              <a:gd name="T13" fmla="*/ 151 h 281"/>
              <a:gd name="T14" fmla="*/ 497 w 511"/>
              <a:gd name="T15" fmla="*/ 143 h 281"/>
              <a:gd name="T16" fmla="*/ 511 w 511"/>
              <a:gd name="T17" fmla="*/ 110 h 281"/>
              <a:gd name="T18" fmla="*/ 470 w 511"/>
              <a:gd name="T19" fmla="*/ 76 h 281"/>
              <a:gd name="T20" fmla="*/ 462 w 511"/>
              <a:gd name="T21" fmla="*/ 30 h 281"/>
              <a:gd name="T22" fmla="*/ 430 w 511"/>
              <a:gd name="T23" fmla="*/ 8 h 281"/>
              <a:gd name="T24" fmla="*/ 362 w 511"/>
              <a:gd name="T25" fmla="*/ 21 h 281"/>
              <a:gd name="T26" fmla="*/ 331 w 511"/>
              <a:gd name="T27" fmla="*/ 1 h 281"/>
              <a:gd name="T28" fmla="*/ 301 w 511"/>
              <a:gd name="T29" fmla="*/ 0 h 281"/>
              <a:gd name="T30" fmla="*/ 307 w 511"/>
              <a:gd name="T31" fmla="*/ 30 h 281"/>
              <a:gd name="T32" fmla="*/ 265 w 511"/>
              <a:gd name="T33" fmla="*/ 46 h 281"/>
              <a:gd name="T34" fmla="*/ 238 w 511"/>
              <a:gd name="T35" fmla="*/ 117 h 281"/>
              <a:gd name="T36" fmla="*/ 200 w 511"/>
              <a:gd name="T37" fmla="*/ 105 h 281"/>
              <a:gd name="T38" fmla="*/ 154 w 511"/>
              <a:gd name="T39" fmla="*/ 132 h 281"/>
              <a:gd name="T40" fmla="*/ 96 w 511"/>
              <a:gd name="T41" fmla="*/ 141 h 281"/>
              <a:gd name="T42" fmla="*/ 96 w 511"/>
              <a:gd name="T43" fmla="*/ 181 h 281"/>
              <a:gd name="T44" fmla="*/ 70 w 511"/>
              <a:gd name="T45" fmla="*/ 180 h 281"/>
              <a:gd name="T46" fmla="*/ 71 w 511"/>
              <a:gd name="T47" fmla="*/ 214 h 281"/>
              <a:gd name="T48" fmla="*/ 40 w 511"/>
              <a:gd name="T49" fmla="*/ 201 h 281"/>
              <a:gd name="T50" fmla="*/ 23 w 511"/>
              <a:gd name="T51" fmla="*/ 208 h 281"/>
              <a:gd name="T52" fmla="*/ 38 w 511"/>
              <a:gd name="T53" fmla="*/ 230 h 281"/>
              <a:gd name="T54" fmla="*/ 7 w 511"/>
              <a:gd name="T55" fmla="*/ 262 h 281"/>
              <a:gd name="T56" fmla="*/ 0 w 511"/>
              <a:gd name="T57"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1" h="281">
                <a:moveTo>
                  <a:pt x="0" y="281"/>
                </a:moveTo>
                <a:lnTo>
                  <a:pt x="123" y="263"/>
                </a:lnTo>
                <a:lnTo>
                  <a:pt x="123" y="251"/>
                </a:lnTo>
                <a:lnTo>
                  <a:pt x="425" y="211"/>
                </a:lnTo>
                <a:lnTo>
                  <a:pt x="430" y="189"/>
                </a:lnTo>
                <a:lnTo>
                  <a:pt x="473" y="173"/>
                </a:lnTo>
                <a:lnTo>
                  <a:pt x="478" y="151"/>
                </a:lnTo>
                <a:lnTo>
                  <a:pt x="497" y="143"/>
                </a:lnTo>
                <a:lnTo>
                  <a:pt x="511" y="110"/>
                </a:lnTo>
                <a:lnTo>
                  <a:pt x="470" y="76"/>
                </a:lnTo>
                <a:lnTo>
                  <a:pt x="462" y="30"/>
                </a:lnTo>
                <a:lnTo>
                  <a:pt x="430" y="8"/>
                </a:lnTo>
                <a:lnTo>
                  <a:pt x="362" y="21"/>
                </a:lnTo>
                <a:lnTo>
                  <a:pt x="331" y="1"/>
                </a:lnTo>
                <a:lnTo>
                  <a:pt x="301" y="0"/>
                </a:lnTo>
                <a:lnTo>
                  <a:pt x="307" y="30"/>
                </a:lnTo>
                <a:lnTo>
                  <a:pt x="265" y="46"/>
                </a:lnTo>
                <a:lnTo>
                  <a:pt x="238" y="117"/>
                </a:lnTo>
                <a:lnTo>
                  <a:pt x="200" y="105"/>
                </a:lnTo>
                <a:lnTo>
                  <a:pt x="154" y="132"/>
                </a:lnTo>
                <a:lnTo>
                  <a:pt x="96" y="141"/>
                </a:lnTo>
                <a:lnTo>
                  <a:pt x="96" y="181"/>
                </a:lnTo>
                <a:lnTo>
                  <a:pt x="70" y="180"/>
                </a:lnTo>
                <a:lnTo>
                  <a:pt x="71" y="214"/>
                </a:lnTo>
                <a:lnTo>
                  <a:pt x="40" y="201"/>
                </a:lnTo>
                <a:lnTo>
                  <a:pt x="23" y="208"/>
                </a:lnTo>
                <a:lnTo>
                  <a:pt x="38" y="230"/>
                </a:lnTo>
                <a:lnTo>
                  <a:pt x="7" y="262"/>
                </a:lnTo>
                <a:lnTo>
                  <a:pt x="0" y="281"/>
                </a:lnTo>
                <a:close/>
              </a:path>
            </a:pathLst>
          </a:custGeom>
          <a:solidFill>
            <a:srgbClr val="00BBFE"/>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461" name="Freeform 199"/>
          <p:cNvSpPr>
            <a:spLocks/>
          </p:cNvSpPr>
          <p:nvPr/>
        </p:nvSpPr>
        <p:spPr bwMode="auto">
          <a:xfrm>
            <a:off x="7003106" y="3767220"/>
            <a:ext cx="1169125" cy="558898"/>
          </a:xfrm>
          <a:custGeom>
            <a:avLst/>
            <a:gdLst>
              <a:gd name="T0" fmla="*/ 20 w 588"/>
              <a:gd name="T1" fmla="*/ 193 h 262"/>
              <a:gd name="T2" fmla="*/ 0 w 588"/>
              <a:gd name="T3" fmla="*/ 249 h 262"/>
              <a:gd name="T4" fmla="*/ 76 w 588"/>
              <a:gd name="T5" fmla="*/ 242 h 262"/>
              <a:gd name="T6" fmla="*/ 106 w 588"/>
              <a:gd name="T7" fmla="*/ 216 h 262"/>
              <a:gd name="T8" fmla="*/ 210 w 588"/>
              <a:gd name="T9" fmla="*/ 189 h 262"/>
              <a:gd name="T10" fmla="*/ 238 w 588"/>
              <a:gd name="T11" fmla="*/ 204 h 262"/>
              <a:gd name="T12" fmla="*/ 307 w 588"/>
              <a:gd name="T13" fmla="*/ 193 h 262"/>
              <a:gd name="T14" fmla="*/ 307 w 588"/>
              <a:gd name="T15" fmla="*/ 197 h 262"/>
              <a:gd name="T16" fmla="*/ 409 w 588"/>
              <a:gd name="T17" fmla="*/ 262 h 262"/>
              <a:gd name="T18" fmla="*/ 468 w 588"/>
              <a:gd name="T19" fmla="*/ 243 h 262"/>
              <a:gd name="T20" fmla="*/ 501 w 588"/>
              <a:gd name="T21" fmla="*/ 171 h 262"/>
              <a:gd name="T22" fmla="*/ 560 w 588"/>
              <a:gd name="T23" fmla="*/ 150 h 262"/>
              <a:gd name="T24" fmla="*/ 588 w 588"/>
              <a:gd name="T25" fmla="*/ 98 h 262"/>
              <a:gd name="T26" fmla="*/ 586 w 588"/>
              <a:gd name="T27" fmla="*/ 34 h 262"/>
              <a:gd name="T28" fmla="*/ 578 w 588"/>
              <a:gd name="T29" fmla="*/ 87 h 262"/>
              <a:gd name="T30" fmla="*/ 547 w 588"/>
              <a:gd name="T31" fmla="*/ 131 h 262"/>
              <a:gd name="T32" fmla="*/ 534 w 588"/>
              <a:gd name="T33" fmla="*/ 128 h 262"/>
              <a:gd name="T34" fmla="*/ 490 w 588"/>
              <a:gd name="T35" fmla="*/ 139 h 262"/>
              <a:gd name="T36" fmla="*/ 490 w 588"/>
              <a:gd name="T37" fmla="*/ 125 h 262"/>
              <a:gd name="T38" fmla="*/ 534 w 588"/>
              <a:gd name="T39" fmla="*/ 111 h 262"/>
              <a:gd name="T40" fmla="*/ 494 w 588"/>
              <a:gd name="T41" fmla="*/ 106 h 262"/>
              <a:gd name="T42" fmla="*/ 539 w 588"/>
              <a:gd name="T43" fmla="*/ 92 h 262"/>
              <a:gd name="T44" fmla="*/ 556 w 588"/>
              <a:gd name="T45" fmla="*/ 99 h 262"/>
              <a:gd name="T46" fmla="*/ 565 w 588"/>
              <a:gd name="T47" fmla="*/ 49 h 262"/>
              <a:gd name="T48" fmla="*/ 554 w 588"/>
              <a:gd name="T49" fmla="*/ 37 h 262"/>
              <a:gd name="T50" fmla="*/ 500 w 588"/>
              <a:gd name="T51" fmla="*/ 57 h 262"/>
              <a:gd name="T52" fmla="*/ 501 w 588"/>
              <a:gd name="T53" fmla="*/ 26 h 262"/>
              <a:gd name="T54" fmla="*/ 523 w 588"/>
              <a:gd name="T55" fmla="*/ 35 h 262"/>
              <a:gd name="T56" fmla="*/ 554 w 588"/>
              <a:gd name="T57" fmla="*/ 12 h 262"/>
              <a:gd name="T58" fmla="*/ 537 w 588"/>
              <a:gd name="T59" fmla="*/ 0 h 262"/>
              <a:gd name="T60" fmla="*/ 363 w 588"/>
              <a:gd name="T61" fmla="*/ 41 h 262"/>
              <a:gd name="T62" fmla="*/ 147 w 588"/>
              <a:gd name="T63" fmla="*/ 85 h 262"/>
              <a:gd name="T64" fmla="*/ 49 w 588"/>
              <a:gd name="T65" fmla="*/ 192 h 262"/>
              <a:gd name="T66" fmla="*/ 20 w 588"/>
              <a:gd name="T67" fmla="*/ 19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8" h="262">
                <a:moveTo>
                  <a:pt x="20" y="193"/>
                </a:moveTo>
                <a:lnTo>
                  <a:pt x="0" y="249"/>
                </a:lnTo>
                <a:lnTo>
                  <a:pt x="76" y="242"/>
                </a:lnTo>
                <a:lnTo>
                  <a:pt x="106" y="216"/>
                </a:lnTo>
                <a:lnTo>
                  <a:pt x="210" y="189"/>
                </a:lnTo>
                <a:lnTo>
                  <a:pt x="238" y="204"/>
                </a:lnTo>
                <a:lnTo>
                  <a:pt x="307" y="193"/>
                </a:lnTo>
                <a:lnTo>
                  <a:pt x="307" y="197"/>
                </a:lnTo>
                <a:lnTo>
                  <a:pt x="409" y="262"/>
                </a:lnTo>
                <a:lnTo>
                  <a:pt x="468" y="243"/>
                </a:lnTo>
                <a:lnTo>
                  <a:pt x="501" y="171"/>
                </a:lnTo>
                <a:lnTo>
                  <a:pt x="560" y="150"/>
                </a:lnTo>
                <a:lnTo>
                  <a:pt x="588" y="98"/>
                </a:lnTo>
                <a:lnTo>
                  <a:pt x="586" y="34"/>
                </a:lnTo>
                <a:lnTo>
                  <a:pt x="578" y="87"/>
                </a:lnTo>
                <a:lnTo>
                  <a:pt x="547" y="131"/>
                </a:lnTo>
                <a:lnTo>
                  <a:pt x="534" y="128"/>
                </a:lnTo>
                <a:lnTo>
                  <a:pt x="490" y="139"/>
                </a:lnTo>
                <a:lnTo>
                  <a:pt x="490" y="125"/>
                </a:lnTo>
                <a:lnTo>
                  <a:pt x="534" y="111"/>
                </a:lnTo>
                <a:lnTo>
                  <a:pt x="494" y="106"/>
                </a:lnTo>
                <a:lnTo>
                  <a:pt x="539" y="92"/>
                </a:lnTo>
                <a:lnTo>
                  <a:pt x="556" y="99"/>
                </a:lnTo>
                <a:lnTo>
                  <a:pt x="565" y="49"/>
                </a:lnTo>
                <a:lnTo>
                  <a:pt x="554" y="37"/>
                </a:lnTo>
                <a:lnTo>
                  <a:pt x="500" y="57"/>
                </a:lnTo>
                <a:lnTo>
                  <a:pt x="501" y="26"/>
                </a:lnTo>
                <a:lnTo>
                  <a:pt x="523" y="35"/>
                </a:lnTo>
                <a:lnTo>
                  <a:pt x="554" y="12"/>
                </a:lnTo>
                <a:lnTo>
                  <a:pt x="537" y="0"/>
                </a:lnTo>
                <a:lnTo>
                  <a:pt x="363" y="41"/>
                </a:lnTo>
                <a:lnTo>
                  <a:pt x="147" y="85"/>
                </a:lnTo>
                <a:lnTo>
                  <a:pt x="49" y="192"/>
                </a:lnTo>
                <a:lnTo>
                  <a:pt x="20" y="193"/>
                </a:lnTo>
                <a:close/>
              </a:path>
            </a:pathLst>
          </a:custGeom>
          <a:solidFill>
            <a:schemeClr val="accent2"/>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463" name="Freeform 201"/>
          <p:cNvSpPr>
            <a:spLocks/>
          </p:cNvSpPr>
          <p:nvPr/>
        </p:nvSpPr>
        <p:spPr bwMode="auto">
          <a:xfrm>
            <a:off x="7116440" y="3174191"/>
            <a:ext cx="588539" cy="663425"/>
          </a:xfrm>
          <a:custGeom>
            <a:avLst/>
            <a:gdLst>
              <a:gd name="T0" fmla="*/ 30 w 296"/>
              <a:gd name="T1" fmla="*/ 163 h 311"/>
              <a:gd name="T2" fmla="*/ 7 w 296"/>
              <a:gd name="T3" fmla="*/ 155 h 311"/>
              <a:gd name="T4" fmla="*/ 0 w 296"/>
              <a:gd name="T5" fmla="*/ 205 h 311"/>
              <a:gd name="T6" fmla="*/ 7 w 296"/>
              <a:gd name="T7" fmla="*/ 257 h 311"/>
              <a:gd name="T8" fmla="*/ 50 w 296"/>
              <a:gd name="T9" fmla="*/ 293 h 311"/>
              <a:gd name="T10" fmla="*/ 61 w 296"/>
              <a:gd name="T11" fmla="*/ 311 h 311"/>
              <a:gd name="T12" fmla="*/ 115 w 296"/>
              <a:gd name="T13" fmla="*/ 293 h 311"/>
              <a:gd name="T14" fmla="*/ 180 w 296"/>
              <a:gd name="T15" fmla="*/ 250 h 311"/>
              <a:gd name="T16" fmla="*/ 199 w 296"/>
              <a:gd name="T17" fmla="*/ 160 h 311"/>
              <a:gd name="T18" fmla="*/ 240 w 296"/>
              <a:gd name="T19" fmla="*/ 135 h 311"/>
              <a:gd name="T20" fmla="*/ 263 w 296"/>
              <a:gd name="T21" fmla="*/ 80 h 311"/>
              <a:gd name="T22" fmla="*/ 296 w 296"/>
              <a:gd name="T23" fmla="*/ 66 h 311"/>
              <a:gd name="T24" fmla="*/ 253 w 296"/>
              <a:gd name="T25" fmla="*/ 57 h 311"/>
              <a:gd name="T26" fmla="*/ 179 w 296"/>
              <a:gd name="T27" fmla="*/ 98 h 311"/>
              <a:gd name="T28" fmla="*/ 167 w 296"/>
              <a:gd name="T29" fmla="*/ 58 h 311"/>
              <a:gd name="T30" fmla="*/ 103 w 296"/>
              <a:gd name="T31" fmla="*/ 63 h 311"/>
              <a:gd name="T32" fmla="*/ 87 w 296"/>
              <a:gd name="T33" fmla="*/ 0 h 311"/>
              <a:gd name="T34" fmla="*/ 71 w 296"/>
              <a:gd name="T35" fmla="*/ 17 h 311"/>
              <a:gd name="T36" fmla="*/ 76 w 296"/>
              <a:gd name="T37" fmla="*/ 106 h 311"/>
              <a:gd name="T38" fmla="*/ 47 w 296"/>
              <a:gd name="T39" fmla="*/ 113 h 311"/>
              <a:gd name="T40" fmla="*/ 30 w 296"/>
              <a:gd name="T41" fmla="*/ 163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6" h="311">
                <a:moveTo>
                  <a:pt x="30" y="163"/>
                </a:moveTo>
                <a:lnTo>
                  <a:pt x="7" y="155"/>
                </a:lnTo>
                <a:lnTo>
                  <a:pt x="0" y="205"/>
                </a:lnTo>
                <a:lnTo>
                  <a:pt x="7" y="257"/>
                </a:lnTo>
                <a:lnTo>
                  <a:pt x="50" y="293"/>
                </a:lnTo>
                <a:lnTo>
                  <a:pt x="61" y="311"/>
                </a:lnTo>
                <a:lnTo>
                  <a:pt x="115" y="293"/>
                </a:lnTo>
                <a:lnTo>
                  <a:pt x="180" y="250"/>
                </a:lnTo>
                <a:lnTo>
                  <a:pt x="199" y="160"/>
                </a:lnTo>
                <a:lnTo>
                  <a:pt x="240" y="135"/>
                </a:lnTo>
                <a:lnTo>
                  <a:pt x="263" y="80"/>
                </a:lnTo>
                <a:lnTo>
                  <a:pt x="296" y="66"/>
                </a:lnTo>
                <a:lnTo>
                  <a:pt x="253" y="57"/>
                </a:lnTo>
                <a:lnTo>
                  <a:pt x="179" y="98"/>
                </a:lnTo>
                <a:lnTo>
                  <a:pt x="167" y="58"/>
                </a:lnTo>
                <a:lnTo>
                  <a:pt x="103" y="63"/>
                </a:lnTo>
                <a:lnTo>
                  <a:pt x="87" y="0"/>
                </a:lnTo>
                <a:lnTo>
                  <a:pt x="71" y="17"/>
                </a:lnTo>
                <a:lnTo>
                  <a:pt x="76" y="106"/>
                </a:lnTo>
                <a:lnTo>
                  <a:pt x="47" y="113"/>
                </a:lnTo>
                <a:lnTo>
                  <a:pt x="30" y="163"/>
                </a:lnTo>
                <a:close/>
              </a:path>
            </a:pathLst>
          </a:custGeom>
          <a:solidFill>
            <a:srgbClr val="00BBFE"/>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09" name="Freeform 203"/>
          <p:cNvSpPr>
            <a:spLocks/>
          </p:cNvSpPr>
          <p:nvPr/>
        </p:nvSpPr>
        <p:spPr bwMode="auto">
          <a:xfrm>
            <a:off x="7953517" y="3184857"/>
            <a:ext cx="161053" cy="221853"/>
          </a:xfrm>
          <a:custGeom>
            <a:avLst/>
            <a:gdLst>
              <a:gd name="T0" fmla="*/ 0 w 81"/>
              <a:gd name="T1" fmla="*/ 6 h 104"/>
              <a:gd name="T2" fmla="*/ 17 w 81"/>
              <a:gd name="T3" fmla="*/ 0 h 104"/>
              <a:gd name="T4" fmla="*/ 54 w 81"/>
              <a:gd name="T5" fmla="*/ 23 h 104"/>
              <a:gd name="T6" fmla="*/ 54 w 81"/>
              <a:gd name="T7" fmla="*/ 46 h 104"/>
              <a:gd name="T8" fmla="*/ 80 w 81"/>
              <a:gd name="T9" fmla="*/ 62 h 104"/>
              <a:gd name="T10" fmla="*/ 81 w 81"/>
              <a:gd name="T11" fmla="*/ 92 h 104"/>
              <a:gd name="T12" fmla="*/ 39 w 81"/>
              <a:gd name="T13" fmla="*/ 104 h 104"/>
              <a:gd name="T14" fmla="*/ 0 w 81"/>
              <a:gd name="T15" fmla="*/ 6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04">
                <a:moveTo>
                  <a:pt x="0" y="6"/>
                </a:moveTo>
                <a:lnTo>
                  <a:pt x="17" y="0"/>
                </a:lnTo>
                <a:lnTo>
                  <a:pt x="54" y="23"/>
                </a:lnTo>
                <a:lnTo>
                  <a:pt x="54" y="46"/>
                </a:lnTo>
                <a:lnTo>
                  <a:pt x="80" y="62"/>
                </a:lnTo>
                <a:lnTo>
                  <a:pt x="81" y="92"/>
                </a:lnTo>
                <a:lnTo>
                  <a:pt x="39" y="104"/>
                </a:lnTo>
                <a:lnTo>
                  <a:pt x="0" y="6"/>
                </a:lnTo>
                <a:close/>
              </a:path>
            </a:pathLst>
          </a:custGeom>
          <a:solidFill>
            <a:srgbClr val="00BBFE"/>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8" name="Freeform 206"/>
          <p:cNvSpPr>
            <a:spLocks/>
          </p:cNvSpPr>
          <p:nvPr/>
        </p:nvSpPr>
        <p:spPr bwMode="auto">
          <a:xfrm>
            <a:off x="7963459" y="2828613"/>
            <a:ext cx="208773" cy="437307"/>
          </a:xfrm>
          <a:custGeom>
            <a:avLst/>
            <a:gdLst>
              <a:gd name="T0" fmla="*/ 18 w 105"/>
              <a:gd name="T1" fmla="*/ 1 h 205"/>
              <a:gd name="T2" fmla="*/ 42 w 105"/>
              <a:gd name="T3" fmla="*/ 0 h 205"/>
              <a:gd name="T4" fmla="*/ 93 w 105"/>
              <a:gd name="T5" fmla="*/ 30 h 205"/>
              <a:gd name="T6" fmla="*/ 86 w 105"/>
              <a:gd name="T7" fmla="*/ 56 h 205"/>
              <a:gd name="T8" fmla="*/ 103 w 105"/>
              <a:gd name="T9" fmla="*/ 71 h 205"/>
              <a:gd name="T10" fmla="*/ 105 w 105"/>
              <a:gd name="T11" fmla="*/ 167 h 205"/>
              <a:gd name="T12" fmla="*/ 87 w 105"/>
              <a:gd name="T13" fmla="*/ 205 h 205"/>
              <a:gd name="T14" fmla="*/ 67 w 105"/>
              <a:gd name="T15" fmla="*/ 191 h 205"/>
              <a:gd name="T16" fmla="*/ 46 w 105"/>
              <a:gd name="T17" fmla="*/ 190 h 205"/>
              <a:gd name="T18" fmla="*/ 10 w 105"/>
              <a:gd name="T19" fmla="*/ 170 h 205"/>
              <a:gd name="T20" fmla="*/ 37 w 105"/>
              <a:gd name="T21" fmla="*/ 108 h 205"/>
              <a:gd name="T22" fmla="*/ 0 w 105"/>
              <a:gd name="T23" fmla="*/ 79 h 205"/>
              <a:gd name="T24" fmla="*/ 18 w 105"/>
              <a:gd name="T25" fmla="*/ 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205">
                <a:moveTo>
                  <a:pt x="18" y="1"/>
                </a:moveTo>
                <a:lnTo>
                  <a:pt x="42" y="0"/>
                </a:lnTo>
                <a:lnTo>
                  <a:pt x="93" y="30"/>
                </a:lnTo>
                <a:lnTo>
                  <a:pt x="86" y="56"/>
                </a:lnTo>
                <a:lnTo>
                  <a:pt x="103" y="71"/>
                </a:lnTo>
                <a:lnTo>
                  <a:pt x="105" y="167"/>
                </a:lnTo>
                <a:lnTo>
                  <a:pt x="87" y="205"/>
                </a:lnTo>
                <a:lnTo>
                  <a:pt x="67" y="191"/>
                </a:lnTo>
                <a:lnTo>
                  <a:pt x="46" y="190"/>
                </a:lnTo>
                <a:lnTo>
                  <a:pt x="10" y="170"/>
                </a:lnTo>
                <a:lnTo>
                  <a:pt x="37" y="108"/>
                </a:lnTo>
                <a:lnTo>
                  <a:pt x="0" y="79"/>
                </a:lnTo>
                <a:lnTo>
                  <a:pt x="18" y="1"/>
                </a:lnTo>
                <a:close/>
              </a:path>
            </a:pathLst>
          </a:custGeom>
          <a:solidFill>
            <a:schemeClr val="accent2"/>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 name="Freeform 208"/>
          <p:cNvSpPr>
            <a:spLocks/>
          </p:cNvSpPr>
          <p:nvPr/>
        </p:nvSpPr>
        <p:spPr bwMode="auto">
          <a:xfrm>
            <a:off x="7993283" y="2081994"/>
            <a:ext cx="236187" cy="458639"/>
          </a:xfrm>
          <a:custGeom>
            <a:avLst/>
            <a:gdLst>
              <a:gd name="T0" fmla="*/ 0 w 114"/>
              <a:gd name="T1" fmla="*/ 22 h 215"/>
              <a:gd name="T2" fmla="*/ 82 w 114"/>
              <a:gd name="T3" fmla="*/ 0 h 215"/>
              <a:gd name="T4" fmla="*/ 114 w 114"/>
              <a:gd name="T5" fmla="*/ 59 h 215"/>
              <a:gd name="T6" fmla="*/ 97 w 114"/>
              <a:gd name="T7" fmla="*/ 74 h 215"/>
              <a:gd name="T8" fmla="*/ 104 w 114"/>
              <a:gd name="T9" fmla="*/ 203 h 215"/>
              <a:gd name="T10" fmla="*/ 56 w 114"/>
              <a:gd name="T11" fmla="*/ 215 h 215"/>
              <a:gd name="T12" fmla="*/ 33 w 114"/>
              <a:gd name="T13" fmla="*/ 161 h 215"/>
              <a:gd name="T14" fmla="*/ 32 w 114"/>
              <a:gd name="T15" fmla="*/ 97 h 215"/>
              <a:gd name="T16" fmla="*/ 11 w 114"/>
              <a:gd name="T17" fmla="*/ 78 h 215"/>
              <a:gd name="T18" fmla="*/ 0 w 114"/>
              <a:gd name="T19" fmla="*/ 22 h 215"/>
              <a:gd name="connsiteX0" fmla="*/ 0 w 10000"/>
              <a:gd name="connsiteY0" fmla="*/ 1023 h 10000"/>
              <a:gd name="connsiteX1" fmla="*/ 7193 w 10000"/>
              <a:gd name="connsiteY1" fmla="*/ 0 h 10000"/>
              <a:gd name="connsiteX2" fmla="*/ 10000 w 10000"/>
              <a:gd name="connsiteY2" fmla="*/ 2744 h 10000"/>
              <a:gd name="connsiteX3" fmla="*/ 8509 w 10000"/>
              <a:gd name="connsiteY3" fmla="*/ 3442 h 10000"/>
              <a:gd name="connsiteX4" fmla="*/ 9543 w 10000"/>
              <a:gd name="connsiteY4" fmla="*/ 9553 h 10000"/>
              <a:gd name="connsiteX5" fmla="*/ 4912 w 10000"/>
              <a:gd name="connsiteY5" fmla="*/ 10000 h 10000"/>
              <a:gd name="connsiteX6" fmla="*/ 2895 w 10000"/>
              <a:gd name="connsiteY6" fmla="*/ 7488 h 10000"/>
              <a:gd name="connsiteX7" fmla="*/ 2807 w 10000"/>
              <a:gd name="connsiteY7" fmla="*/ 4512 h 10000"/>
              <a:gd name="connsiteX8" fmla="*/ 965 w 10000"/>
              <a:gd name="connsiteY8" fmla="*/ 3628 h 10000"/>
              <a:gd name="connsiteX9" fmla="*/ 0 w 10000"/>
              <a:gd name="connsiteY9" fmla="*/ 1023 h 10000"/>
              <a:gd name="connsiteX0" fmla="*/ 0 w 10420"/>
              <a:gd name="connsiteY0" fmla="*/ 1023 h 10000"/>
              <a:gd name="connsiteX1" fmla="*/ 7193 w 10420"/>
              <a:gd name="connsiteY1" fmla="*/ 0 h 10000"/>
              <a:gd name="connsiteX2" fmla="*/ 10420 w 10420"/>
              <a:gd name="connsiteY2" fmla="*/ 2744 h 10000"/>
              <a:gd name="connsiteX3" fmla="*/ 8509 w 10420"/>
              <a:gd name="connsiteY3" fmla="*/ 3442 h 10000"/>
              <a:gd name="connsiteX4" fmla="*/ 9543 w 10420"/>
              <a:gd name="connsiteY4" fmla="*/ 9553 h 10000"/>
              <a:gd name="connsiteX5" fmla="*/ 4912 w 10420"/>
              <a:gd name="connsiteY5" fmla="*/ 10000 h 10000"/>
              <a:gd name="connsiteX6" fmla="*/ 2895 w 10420"/>
              <a:gd name="connsiteY6" fmla="*/ 7488 h 10000"/>
              <a:gd name="connsiteX7" fmla="*/ 2807 w 10420"/>
              <a:gd name="connsiteY7" fmla="*/ 4512 h 10000"/>
              <a:gd name="connsiteX8" fmla="*/ 965 w 10420"/>
              <a:gd name="connsiteY8" fmla="*/ 3628 h 10000"/>
              <a:gd name="connsiteX9" fmla="*/ 0 w 10420"/>
              <a:gd name="connsiteY9" fmla="*/ 1023 h 10000"/>
              <a:gd name="connsiteX0" fmla="*/ 0 w 10420"/>
              <a:gd name="connsiteY0" fmla="*/ 1023 h 10000"/>
              <a:gd name="connsiteX1" fmla="*/ 7193 w 10420"/>
              <a:gd name="connsiteY1" fmla="*/ 0 h 10000"/>
              <a:gd name="connsiteX2" fmla="*/ 10420 w 10420"/>
              <a:gd name="connsiteY2" fmla="*/ 2744 h 10000"/>
              <a:gd name="connsiteX3" fmla="*/ 8929 w 10420"/>
              <a:gd name="connsiteY3" fmla="*/ 3498 h 10000"/>
              <a:gd name="connsiteX4" fmla="*/ 9543 w 10420"/>
              <a:gd name="connsiteY4" fmla="*/ 9553 h 10000"/>
              <a:gd name="connsiteX5" fmla="*/ 4912 w 10420"/>
              <a:gd name="connsiteY5" fmla="*/ 10000 h 10000"/>
              <a:gd name="connsiteX6" fmla="*/ 2895 w 10420"/>
              <a:gd name="connsiteY6" fmla="*/ 7488 h 10000"/>
              <a:gd name="connsiteX7" fmla="*/ 2807 w 10420"/>
              <a:gd name="connsiteY7" fmla="*/ 4512 h 10000"/>
              <a:gd name="connsiteX8" fmla="*/ 965 w 10420"/>
              <a:gd name="connsiteY8" fmla="*/ 3628 h 10000"/>
              <a:gd name="connsiteX9" fmla="*/ 0 w 10420"/>
              <a:gd name="connsiteY9" fmla="*/ 102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0" h="10000">
                <a:moveTo>
                  <a:pt x="0" y="1023"/>
                </a:moveTo>
                <a:lnTo>
                  <a:pt x="7193" y="0"/>
                </a:lnTo>
                <a:lnTo>
                  <a:pt x="10420" y="2744"/>
                </a:lnTo>
                <a:lnTo>
                  <a:pt x="8929" y="3498"/>
                </a:lnTo>
                <a:cubicBezTo>
                  <a:pt x="9134" y="5516"/>
                  <a:pt x="9338" y="7535"/>
                  <a:pt x="9543" y="9553"/>
                </a:cubicBezTo>
                <a:lnTo>
                  <a:pt x="4912" y="10000"/>
                </a:lnTo>
                <a:lnTo>
                  <a:pt x="2895" y="7488"/>
                </a:lnTo>
                <a:cubicBezTo>
                  <a:pt x="2866" y="6496"/>
                  <a:pt x="2836" y="5504"/>
                  <a:pt x="2807" y="4512"/>
                </a:cubicBezTo>
                <a:lnTo>
                  <a:pt x="965" y="3628"/>
                </a:lnTo>
                <a:lnTo>
                  <a:pt x="0" y="1023"/>
                </a:lnTo>
                <a:close/>
              </a:path>
            </a:pathLst>
          </a:custGeom>
          <a:solidFill>
            <a:schemeClr val="accent5"/>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3" name="Freeform 210"/>
          <p:cNvSpPr>
            <a:spLocks/>
          </p:cNvSpPr>
          <p:nvPr/>
        </p:nvSpPr>
        <p:spPr bwMode="auto">
          <a:xfrm>
            <a:off x="8106617" y="2451037"/>
            <a:ext cx="493100" cy="232519"/>
          </a:xfrm>
          <a:custGeom>
            <a:avLst/>
            <a:gdLst>
              <a:gd name="T0" fmla="*/ 0 w 248"/>
              <a:gd name="T1" fmla="*/ 44 h 109"/>
              <a:gd name="T2" fmla="*/ 127 w 248"/>
              <a:gd name="T3" fmla="*/ 13 h 109"/>
              <a:gd name="T4" fmla="*/ 141 w 248"/>
              <a:gd name="T5" fmla="*/ 14 h 109"/>
              <a:gd name="T6" fmla="*/ 156 w 248"/>
              <a:gd name="T7" fmla="*/ 0 h 109"/>
              <a:gd name="T8" fmla="*/ 169 w 248"/>
              <a:gd name="T9" fmla="*/ 8 h 109"/>
              <a:gd name="T10" fmla="*/ 154 w 248"/>
              <a:gd name="T11" fmla="*/ 38 h 109"/>
              <a:gd name="T12" fmla="*/ 181 w 248"/>
              <a:gd name="T13" fmla="*/ 36 h 109"/>
              <a:gd name="T14" fmla="*/ 195 w 248"/>
              <a:gd name="T15" fmla="*/ 60 h 109"/>
              <a:gd name="T16" fmla="*/ 213 w 248"/>
              <a:gd name="T17" fmla="*/ 63 h 109"/>
              <a:gd name="T18" fmla="*/ 226 w 248"/>
              <a:gd name="T19" fmla="*/ 59 h 109"/>
              <a:gd name="T20" fmla="*/ 226 w 248"/>
              <a:gd name="T21" fmla="*/ 46 h 109"/>
              <a:gd name="T22" fmla="*/ 204 w 248"/>
              <a:gd name="T23" fmla="*/ 29 h 109"/>
              <a:gd name="T24" fmla="*/ 221 w 248"/>
              <a:gd name="T25" fmla="*/ 28 h 109"/>
              <a:gd name="T26" fmla="*/ 248 w 248"/>
              <a:gd name="T27" fmla="*/ 64 h 109"/>
              <a:gd name="T28" fmla="*/ 222 w 248"/>
              <a:gd name="T29" fmla="*/ 86 h 109"/>
              <a:gd name="T30" fmla="*/ 192 w 248"/>
              <a:gd name="T31" fmla="*/ 75 h 109"/>
              <a:gd name="T32" fmla="*/ 173 w 248"/>
              <a:gd name="T33" fmla="*/ 102 h 109"/>
              <a:gd name="T34" fmla="*/ 135 w 248"/>
              <a:gd name="T35" fmla="*/ 75 h 109"/>
              <a:gd name="T36" fmla="*/ 10 w 248"/>
              <a:gd name="T37" fmla="*/ 109 h 109"/>
              <a:gd name="T38" fmla="*/ 0 w 248"/>
              <a:gd name="T3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8" h="109">
                <a:moveTo>
                  <a:pt x="0" y="44"/>
                </a:moveTo>
                <a:lnTo>
                  <a:pt x="127" y="13"/>
                </a:lnTo>
                <a:lnTo>
                  <a:pt x="141" y="14"/>
                </a:lnTo>
                <a:lnTo>
                  <a:pt x="156" y="0"/>
                </a:lnTo>
                <a:lnTo>
                  <a:pt x="169" y="8"/>
                </a:lnTo>
                <a:lnTo>
                  <a:pt x="154" y="38"/>
                </a:lnTo>
                <a:lnTo>
                  <a:pt x="181" y="36"/>
                </a:lnTo>
                <a:lnTo>
                  <a:pt x="195" y="60"/>
                </a:lnTo>
                <a:lnTo>
                  <a:pt x="213" y="63"/>
                </a:lnTo>
                <a:lnTo>
                  <a:pt x="226" y="59"/>
                </a:lnTo>
                <a:lnTo>
                  <a:pt x="226" y="46"/>
                </a:lnTo>
                <a:lnTo>
                  <a:pt x="204" y="29"/>
                </a:lnTo>
                <a:lnTo>
                  <a:pt x="221" y="28"/>
                </a:lnTo>
                <a:lnTo>
                  <a:pt x="248" y="64"/>
                </a:lnTo>
                <a:lnTo>
                  <a:pt x="222" y="86"/>
                </a:lnTo>
                <a:lnTo>
                  <a:pt x="192" y="75"/>
                </a:lnTo>
                <a:lnTo>
                  <a:pt x="173" y="102"/>
                </a:lnTo>
                <a:lnTo>
                  <a:pt x="135" y="75"/>
                </a:lnTo>
                <a:lnTo>
                  <a:pt x="10" y="109"/>
                </a:lnTo>
                <a:lnTo>
                  <a:pt x="0" y="44"/>
                </a:lnTo>
                <a:close/>
              </a:path>
            </a:pathLst>
          </a:custGeom>
          <a:solidFill>
            <a:srgbClr val="00BBFE"/>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5" name="Freeform 212"/>
          <p:cNvSpPr>
            <a:spLocks/>
          </p:cNvSpPr>
          <p:nvPr/>
        </p:nvSpPr>
        <p:spPr bwMode="auto">
          <a:xfrm>
            <a:off x="8126500" y="2626832"/>
            <a:ext cx="254503" cy="210315"/>
          </a:xfrm>
          <a:custGeom>
            <a:avLst/>
            <a:gdLst>
              <a:gd name="T0" fmla="*/ 0 w 128"/>
              <a:gd name="T1" fmla="*/ 24 h 95"/>
              <a:gd name="T2" fmla="*/ 99 w 128"/>
              <a:gd name="T3" fmla="*/ 0 h 95"/>
              <a:gd name="T4" fmla="*/ 128 w 128"/>
              <a:gd name="T5" fmla="*/ 43 h 95"/>
              <a:gd name="T6" fmla="*/ 110 w 128"/>
              <a:gd name="T7" fmla="*/ 62 h 95"/>
              <a:gd name="T8" fmla="*/ 80 w 128"/>
              <a:gd name="T9" fmla="*/ 55 h 95"/>
              <a:gd name="T10" fmla="*/ 31 w 128"/>
              <a:gd name="T11" fmla="*/ 95 h 95"/>
              <a:gd name="T12" fmla="*/ 6 w 128"/>
              <a:gd name="T13" fmla="*/ 74 h 95"/>
              <a:gd name="T14" fmla="*/ 0 w 128"/>
              <a:gd name="T15" fmla="*/ 24 h 95"/>
              <a:gd name="connsiteX0" fmla="*/ 0 w 10000"/>
              <a:gd name="connsiteY0" fmla="*/ 2904 h 10378"/>
              <a:gd name="connsiteX1" fmla="*/ 7453 w 10000"/>
              <a:gd name="connsiteY1" fmla="*/ 0 h 10378"/>
              <a:gd name="connsiteX2" fmla="*/ 10000 w 10000"/>
              <a:gd name="connsiteY2" fmla="*/ 4904 h 10378"/>
              <a:gd name="connsiteX3" fmla="*/ 8594 w 10000"/>
              <a:gd name="connsiteY3" fmla="*/ 6904 h 10378"/>
              <a:gd name="connsiteX4" fmla="*/ 6250 w 10000"/>
              <a:gd name="connsiteY4" fmla="*/ 6167 h 10378"/>
              <a:gd name="connsiteX5" fmla="*/ 2422 w 10000"/>
              <a:gd name="connsiteY5" fmla="*/ 10378 h 10378"/>
              <a:gd name="connsiteX6" fmla="*/ 469 w 10000"/>
              <a:gd name="connsiteY6" fmla="*/ 8167 h 10378"/>
              <a:gd name="connsiteX7" fmla="*/ 0 w 10000"/>
              <a:gd name="connsiteY7" fmla="*/ 2904 h 1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378">
                <a:moveTo>
                  <a:pt x="0" y="2904"/>
                </a:moveTo>
                <a:lnTo>
                  <a:pt x="7453" y="0"/>
                </a:lnTo>
                <a:lnTo>
                  <a:pt x="10000" y="4904"/>
                </a:lnTo>
                <a:lnTo>
                  <a:pt x="8594" y="6904"/>
                </a:lnTo>
                <a:lnTo>
                  <a:pt x="6250" y="6167"/>
                </a:lnTo>
                <a:lnTo>
                  <a:pt x="2422" y="10378"/>
                </a:lnTo>
                <a:lnTo>
                  <a:pt x="469" y="8167"/>
                </a:lnTo>
                <a:cubicBezTo>
                  <a:pt x="313" y="6413"/>
                  <a:pt x="156" y="4658"/>
                  <a:pt x="0" y="2904"/>
                </a:cubicBezTo>
                <a:close/>
              </a:path>
            </a:pathLst>
          </a:custGeom>
          <a:solidFill>
            <a:schemeClr val="accent2"/>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7" name="Freeform 214"/>
          <p:cNvSpPr>
            <a:spLocks/>
          </p:cNvSpPr>
          <p:nvPr/>
        </p:nvSpPr>
        <p:spPr bwMode="auto">
          <a:xfrm>
            <a:off x="8164277" y="2000932"/>
            <a:ext cx="274386" cy="518368"/>
          </a:xfrm>
          <a:custGeom>
            <a:avLst/>
            <a:gdLst>
              <a:gd name="T0" fmla="*/ 29 w 138"/>
              <a:gd name="T1" fmla="*/ 0 h 243"/>
              <a:gd name="T2" fmla="*/ 0 w 138"/>
              <a:gd name="T3" fmla="*/ 42 h 243"/>
              <a:gd name="T4" fmla="*/ 32 w 138"/>
              <a:gd name="T5" fmla="*/ 99 h 243"/>
              <a:gd name="T6" fmla="*/ 13 w 138"/>
              <a:gd name="T7" fmla="*/ 114 h 243"/>
              <a:gd name="T8" fmla="*/ 21 w 138"/>
              <a:gd name="T9" fmla="*/ 243 h 243"/>
              <a:gd name="T10" fmla="*/ 98 w 138"/>
              <a:gd name="T11" fmla="*/ 224 h 243"/>
              <a:gd name="T12" fmla="*/ 118 w 138"/>
              <a:gd name="T13" fmla="*/ 224 h 243"/>
              <a:gd name="T14" fmla="*/ 128 w 138"/>
              <a:gd name="T15" fmla="*/ 210 h 243"/>
              <a:gd name="T16" fmla="*/ 128 w 138"/>
              <a:gd name="T17" fmla="*/ 187 h 243"/>
              <a:gd name="T18" fmla="*/ 138 w 138"/>
              <a:gd name="T19" fmla="*/ 171 h 243"/>
              <a:gd name="T20" fmla="*/ 94 w 138"/>
              <a:gd name="T21" fmla="*/ 152 h 243"/>
              <a:gd name="T22" fmla="*/ 40 w 138"/>
              <a:gd name="T23" fmla="*/ 12 h 243"/>
              <a:gd name="T24" fmla="*/ 29 w 138"/>
              <a:gd name="T2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243">
                <a:moveTo>
                  <a:pt x="29" y="0"/>
                </a:moveTo>
                <a:lnTo>
                  <a:pt x="0" y="42"/>
                </a:lnTo>
                <a:lnTo>
                  <a:pt x="32" y="99"/>
                </a:lnTo>
                <a:lnTo>
                  <a:pt x="13" y="114"/>
                </a:lnTo>
                <a:lnTo>
                  <a:pt x="21" y="243"/>
                </a:lnTo>
                <a:lnTo>
                  <a:pt x="98" y="224"/>
                </a:lnTo>
                <a:lnTo>
                  <a:pt x="118" y="224"/>
                </a:lnTo>
                <a:lnTo>
                  <a:pt x="128" y="210"/>
                </a:lnTo>
                <a:lnTo>
                  <a:pt x="128" y="187"/>
                </a:lnTo>
                <a:lnTo>
                  <a:pt x="138" y="171"/>
                </a:lnTo>
                <a:lnTo>
                  <a:pt x="94" y="152"/>
                </a:lnTo>
                <a:lnTo>
                  <a:pt x="40" y="12"/>
                </a:lnTo>
                <a:lnTo>
                  <a:pt x="29" y="0"/>
                </a:lnTo>
                <a:close/>
              </a:path>
            </a:pathLst>
          </a:custGeom>
          <a:solidFill>
            <a:schemeClr val="accent2"/>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9" name="Freeform 216"/>
          <p:cNvSpPr>
            <a:spLocks/>
          </p:cNvSpPr>
          <p:nvPr/>
        </p:nvSpPr>
        <p:spPr bwMode="auto">
          <a:xfrm>
            <a:off x="8318187" y="2613161"/>
            <a:ext cx="128431" cy="110926"/>
          </a:xfrm>
          <a:custGeom>
            <a:avLst/>
            <a:gdLst>
              <a:gd name="T0" fmla="*/ 0 w 61"/>
              <a:gd name="T1" fmla="*/ 9 h 52"/>
              <a:gd name="T2" fmla="*/ 26 w 61"/>
              <a:gd name="T3" fmla="*/ 0 h 52"/>
              <a:gd name="T4" fmla="*/ 61 w 61"/>
              <a:gd name="T5" fmla="*/ 27 h 52"/>
              <a:gd name="T6" fmla="*/ 55 w 61"/>
              <a:gd name="T7" fmla="*/ 34 h 52"/>
              <a:gd name="T8" fmla="*/ 37 w 61"/>
              <a:gd name="T9" fmla="*/ 34 h 52"/>
              <a:gd name="T10" fmla="*/ 28 w 61"/>
              <a:gd name="T11" fmla="*/ 52 h 52"/>
              <a:gd name="T12" fmla="*/ 0 w 61"/>
              <a:gd name="T13" fmla="*/ 9 h 52"/>
              <a:gd name="connsiteX0" fmla="*/ 0 w 10589"/>
              <a:gd name="connsiteY0" fmla="*/ 1501 h 10000"/>
              <a:gd name="connsiteX1" fmla="*/ 4851 w 10589"/>
              <a:gd name="connsiteY1" fmla="*/ 0 h 10000"/>
              <a:gd name="connsiteX2" fmla="*/ 10589 w 10589"/>
              <a:gd name="connsiteY2" fmla="*/ 5192 h 10000"/>
              <a:gd name="connsiteX3" fmla="*/ 9605 w 10589"/>
              <a:gd name="connsiteY3" fmla="*/ 6538 h 10000"/>
              <a:gd name="connsiteX4" fmla="*/ 6655 w 10589"/>
              <a:gd name="connsiteY4" fmla="*/ 6538 h 10000"/>
              <a:gd name="connsiteX5" fmla="*/ 5179 w 10589"/>
              <a:gd name="connsiteY5" fmla="*/ 10000 h 10000"/>
              <a:gd name="connsiteX6" fmla="*/ 0 w 10589"/>
              <a:gd name="connsiteY6" fmla="*/ 1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9" h="10000">
                <a:moveTo>
                  <a:pt x="0" y="1501"/>
                </a:moveTo>
                <a:lnTo>
                  <a:pt x="4851" y="0"/>
                </a:lnTo>
                <a:lnTo>
                  <a:pt x="10589" y="5192"/>
                </a:lnTo>
                <a:lnTo>
                  <a:pt x="9605" y="6538"/>
                </a:lnTo>
                <a:lnTo>
                  <a:pt x="6655" y="6538"/>
                </a:lnTo>
                <a:lnTo>
                  <a:pt x="5179" y="10000"/>
                </a:lnTo>
                <a:lnTo>
                  <a:pt x="0" y="1501"/>
                </a:lnTo>
                <a:close/>
              </a:path>
            </a:pathLst>
          </a:custGeom>
          <a:solidFill>
            <a:schemeClr val="accent2"/>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57" name="Freeform 252"/>
          <p:cNvSpPr>
            <a:spLocks/>
          </p:cNvSpPr>
          <p:nvPr/>
        </p:nvSpPr>
        <p:spPr bwMode="auto">
          <a:xfrm>
            <a:off x="5670940" y="2195054"/>
            <a:ext cx="691931" cy="866079"/>
          </a:xfrm>
          <a:custGeom>
            <a:avLst/>
            <a:gdLst>
              <a:gd name="T0" fmla="*/ 25 w 348"/>
              <a:gd name="T1" fmla="*/ 27 h 406"/>
              <a:gd name="T2" fmla="*/ 52 w 348"/>
              <a:gd name="T3" fmla="*/ 23 h 406"/>
              <a:gd name="T4" fmla="*/ 75 w 348"/>
              <a:gd name="T5" fmla="*/ 23 h 406"/>
              <a:gd name="T6" fmla="*/ 90 w 348"/>
              <a:gd name="T7" fmla="*/ 0 h 406"/>
              <a:gd name="T8" fmla="*/ 101 w 348"/>
              <a:gd name="T9" fmla="*/ 29 h 406"/>
              <a:gd name="T10" fmla="*/ 139 w 348"/>
              <a:gd name="T11" fmla="*/ 29 h 406"/>
              <a:gd name="T12" fmla="*/ 159 w 348"/>
              <a:gd name="T13" fmla="*/ 58 h 406"/>
              <a:gd name="T14" fmla="*/ 197 w 348"/>
              <a:gd name="T15" fmla="*/ 51 h 406"/>
              <a:gd name="T16" fmla="*/ 225 w 348"/>
              <a:gd name="T17" fmla="*/ 67 h 406"/>
              <a:gd name="T18" fmla="*/ 273 w 348"/>
              <a:gd name="T19" fmla="*/ 80 h 406"/>
              <a:gd name="T20" fmla="*/ 282 w 348"/>
              <a:gd name="T21" fmla="*/ 101 h 406"/>
              <a:gd name="T22" fmla="*/ 307 w 348"/>
              <a:gd name="T23" fmla="*/ 102 h 406"/>
              <a:gd name="T24" fmla="*/ 300 w 348"/>
              <a:gd name="T25" fmla="*/ 124 h 406"/>
              <a:gd name="T26" fmla="*/ 308 w 348"/>
              <a:gd name="T27" fmla="*/ 149 h 406"/>
              <a:gd name="T28" fmla="*/ 292 w 348"/>
              <a:gd name="T29" fmla="*/ 178 h 406"/>
              <a:gd name="T30" fmla="*/ 303 w 348"/>
              <a:gd name="T31" fmla="*/ 185 h 406"/>
              <a:gd name="T32" fmla="*/ 331 w 348"/>
              <a:gd name="T33" fmla="*/ 152 h 406"/>
              <a:gd name="T34" fmla="*/ 329 w 348"/>
              <a:gd name="T35" fmla="*/ 140 h 406"/>
              <a:gd name="T36" fmla="*/ 341 w 348"/>
              <a:gd name="T37" fmla="*/ 136 h 406"/>
              <a:gd name="T38" fmla="*/ 348 w 348"/>
              <a:gd name="T39" fmla="*/ 152 h 406"/>
              <a:gd name="T40" fmla="*/ 327 w 348"/>
              <a:gd name="T41" fmla="*/ 175 h 406"/>
              <a:gd name="T42" fmla="*/ 319 w 348"/>
              <a:gd name="T43" fmla="*/ 226 h 406"/>
              <a:gd name="T44" fmla="*/ 319 w 348"/>
              <a:gd name="T45" fmla="*/ 312 h 406"/>
              <a:gd name="T46" fmla="*/ 331 w 348"/>
              <a:gd name="T47" fmla="*/ 328 h 406"/>
              <a:gd name="T48" fmla="*/ 326 w 348"/>
              <a:gd name="T49" fmla="*/ 381 h 406"/>
              <a:gd name="T50" fmla="*/ 160 w 348"/>
              <a:gd name="T51" fmla="*/ 406 h 406"/>
              <a:gd name="T52" fmla="*/ 119 w 348"/>
              <a:gd name="T53" fmla="*/ 381 h 406"/>
              <a:gd name="T54" fmla="*/ 128 w 348"/>
              <a:gd name="T55" fmla="*/ 350 h 406"/>
              <a:gd name="T56" fmla="*/ 108 w 348"/>
              <a:gd name="T57" fmla="*/ 316 h 406"/>
              <a:gd name="T58" fmla="*/ 90 w 348"/>
              <a:gd name="T59" fmla="*/ 271 h 406"/>
              <a:gd name="T60" fmla="*/ 43 w 348"/>
              <a:gd name="T61" fmla="*/ 228 h 406"/>
              <a:gd name="T62" fmla="*/ 15 w 348"/>
              <a:gd name="T63" fmla="*/ 228 h 406"/>
              <a:gd name="T64" fmla="*/ 15 w 348"/>
              <a:gd name="T65" fmla="*/ 167 h 406"/>
              <a:gd name="T66" fmla="*/ 0 w 348"/>
              <a:gd name="T67" fmla="*/ 145 h 406"/>
              <a:gd name="T68" fmla="*/ 33 w 348"/>
              <a:gd name="T69" fmla="*/ 110 h 406"/>
              <a:gd name="T70" fmla="*/ 25 w 348"/>
              <a:gd name="T71" fmla="*/ 2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8" h="406">
                <a:moveTo>
                  <a:pt x="25" y="27"/>
                </a:moveTo>
                <a:lnTo>
                  <a:pt x="52" y="23"/>
                </a:lnTo>
                <a:lnTo>
                  <a:pt x="75" y="23"/>
                </a:lnTo>
                <a:lnTo>
                  <a:pt x="90" y="0"/>
                </a:lnTo>
                <a:lnTo>
                  <a:pt x="101" y="29"/>
                </a:lnTo>
                <a:lnTo>
                  <a:pt x="139" y="29"/>
                </a:lnTo>
                <a:lnTo>
                  <a:pt x="159" y="58"/>
                </a:lnTo>
                <a:lnTo>
                  <a:pt x="197" y="51"/>
                </a:lnTo>
                <a:lnTo>
                  <a:pt x="225" y="67"/>
                </a:lnTo>
                <a:lnTo>
                  <a:pt x="273" y="80"/>
                </a:lnTo>
                <a:lnTo>
                  <a:pt x="282" y="101"/>
                </a:lnTo>
                <a:lnTo>
                  <a:pt x="307" y="102"/>
                </a:lnTo>
                <a:lnTo>
                  <a:pt x="300" y="124"/>
                </a:lnTo>
                <a:lnTo>
                  <a:pt x="308" y="149"/>
                </a:lnTo>
                <a:lnTo>
                  <a:pt x="292" y="178"/>
                </a:lnTo>
                <a:lnTo>
                  <a:pt x="303" y="185"/>
                </a:lnTo>
                <a:lnTo>
                  <a:pt x="331" y="152"/>
                </a:lnTo>
                <a:lnTo>
                  <a:pt x="329" y="140"/>
                </a:lnTo>
                <a:lnTo>
                  <a:pt x="341" y="136"/>
                </a:lnTo>
                <a:lnTo>
                  <a:pt x="348" y="152"/>
                </a:lnTo>
                <a:lnTo>
                  <a:pt x="327" y="175"/>
                </a:lnTo>
                <a:lnTo>
                  <a:pt x="319" y="226"/>
                </a:lnTo>
                <a:lnTo>
                  <a:pt x="319" y="312"/>
                </a:lnTo>
                <a:lnTo>
                  <a:pt x="331" y="328"/>
                </a:lnTo>
                <a:lnTo>
                  <a:pt x="326" y="381"/>
                </a:lnTo>
                <a:lnTo>
                  <a:pt x="160" y="406"/>
                </a:lnTo>
                <a:lnTo>
                  <a:pt x="119" y="381"/>
                </a:lnTo>
                <a:lnTo>
                  <a:pt x="128" y="350"/>
                </a:lnTo>
                <a:lnTo>
                  <a:pt x="108" y="316"/>
                </a:lnTo>
                <a:lnTo>
                  <a:pt x="90" y="271"/>
                </a:lnTo>
                <a:lnTo>
                  <a:pt x="43" y="228"/>
                </a:lnTo>
                <a:lnTo>
                  <a:pt x="15" y="228"/>
                </a:lnTo>
                <a:lnTo>
                  <a:pt x="15" y="167"/>
                </a:lnTo>
                <a:lnTo>
                  <a:pt x="0" y="145"/>
                </a:lnTo>
                <a:lnTo>
                  <a:pt x="33" y="110"/>
                </a:lnTo>
                <a:lnTo>
                  <a:pt x="25" y="27"/>
                </a:lnTo>
                <a:close/>
              </a:path>
            </a:pathLst>
          </a:custGeom>
          <a:solidFill>
            <a:schemeClr val="accent2"/>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59" name="Freeform 254"/>
          <p:cNvSpPr>
            <a:spLocks/>
          </p:cNvSpPr>
          <p:nvPr/>
        </p:nvSpPr>
        <p:spPr bwMode="auto">
          <a:xfrm>
            <a:off x="6364860" y="3052599"/>
            <a:ext cx="445381" cy="793550"/>
          </a:xfrm>
          <a:custGeom>
            <a:avLst/>
            <a:gdLst>
              <a:gd name="T0" fmla="*/ 0 w 224"/>
              <a:gd name="T1" fmla="*/ 26 h 372"/>
              <a:gd name="T2" fmla="*/ 27 w 224"/>
              <a:gd name="T3" fmla="*/ 40 h 372"/>
              <a:gd name="T4" fmla="*/ 52 w 224"/>
              <a:gd name="T5" fmla="*/ 38 h 372"/>
              <a:gd name="T6" fmla="*/ 61 w 224"/>
              <a:gd name="T7" fmla="*/ 30 h 372"/>
              <a:gd name="T8" fmla="*/ 67 w 224"/>
              <a:gd name="T9" fmla="*/ 7 h 372"/>
              <a:gd name="T10" fmla="*/ 175 w 224"/>
              <a:gd name="T11" fmla="*/ 0 h 372"/>
              <a:gd name="T12" fmla="*/ 224 w 224"/>
              <a:gd name="T13" fmla="*/ 264 h 372"/>
              <a:gd name="T14" fmla="*/ 221 w 224"/>
              <a:gd name="T15" fmla="*/ 260 h 372"/>
              <a:gd name="T16" fmla="*/ 183 w 224"/>
              <a:gd name="T17" fmla="*/ 275 h 372"/>
              <a:gd name="T18" fmla="*/ 157 w 224"/>
              <a:gd name="T19" fmla="*/ 346 h 372"/>
              <a:gd name="T20" fmla="*/ 119 w 224"/>
              <a:gd name="T21" fmla="*/ 336 h 372"/>
              <a:gd name="T22" fmla="*/ 74 w 224"/>
              <a:gd name="T23" fmla="*/ 363 h 372"/>
              <a:gd name="T24" fmla="*/ 15 w 224"/>
              <a:gd name="T25" fmla="*/ 372 h 372"/>
              <a:gd name="T26" fmla="*/ 42 w 224"/>
              <a:gd name="T27" fmla="*/ 304 h 372"/>
              <a:gd name="T28" fmla="*/ 31 w 224"/>
              <a:gd name="T29" fmla="*/ 265 h 372"/>
              <a:gd name="T30" fmla="*/ 0 w 224"/>
              <a:gd name="T31" fmla="*/ 2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4" h="372">
                <a:moveTo>
                  <a:pt x="0" y="26"/>
                </a:moveTo>
                <a:lnTo>
                  <a:pt x="27" y="40"/>
                </a:lnTo>
                <a:lnTo>
                  <a:pt x="52" y="38"/>
                </a:lnTo>
                <a:lnTo>
                  <a:pt x="61" y="30"/>
                </a:lnTo>
                <a:lnTo>
                  <a:pt x="67" y="7"/>
                </a:lnTo>
                <a:lnTo>
                  <a:pt x="175" y="0"/>
                </a:lnTo>
                <a:lnTo>
                  <a:pt x="224" y="264"/>
                </a:lnTo>
                <a:lnTo>
                  <a:pt x="221" y="260"/>
                </a:lnTo>
                <a:lnTo>
                  <a:pt x="183" y="275"/>
                </a:lnTo>
                <a:lnTo>
                  <a:pt x="157" y="346"/>
                </a:lnTo>
                <a:lnTo>
                  <a:pt x="119" y="336"/>
                </a:lnTo>
                <a:lnTo>
                  <a:pt x="74" y="363"/>
                </a:lnTo>
                <a:lnTo>
                  <a:pt x="15" y="372"/>
                </a:lnTo>
                <a:lnTo>
                  <a:pt x="42" y="304"/>
                </a:lnTo>
                <a:lnTo>
                  <a:pt x="31" y="265"/>
                </a:lnTo>
                <a:lnTo>
                  <a:pt x="0" y="26"/>
                </a:lnTo>
                <a:close/>
              </a:path>
            </a:pathLst>
          </a:custGeom>
          <a:solidFill>
            <a:schemeClr val="accent2"/>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71" name="Freeform 266"/>
          <p:cNvSpPr>
            <a:spLocks/>
          </p:cNvSpPr>
          <p:nvPr/>
        </p:nvSpPr>
        <p:spPr bwMode="auto">
          <a:xfrm>
            <a:off x="7249656" y="2756084"/>
            <a:ext cx="789358" cy="558898"/>
          </a:xfrm>
          <a:custGeom>
            <a:avLst/>
            <a:gdLst>
              <a:gd name="T0" fmla="*/ 37 w 397"/>
              <a:gd name="T1" fmla="*/ 38 h 262"/>
              <a:gd name="T2" fmla="*/ 0 w 397"/>
              <a:gd name="T3" fmla="*/ 74 h 262"/>
              <a:gd name="T4" fmla="*/ 20 w 397"/>
              <a:gd name="T5" fmla="*/ 199 h 262"/>
              <a:gd name="T6" fmla="*/ 37 w 397"/>
              <a:gd name="T7" fmla="*/ 262 h 262"/>
              <a:gd name="T8" fmla="*/ 105 w 397"/>
              <a:gd name="T9" fmla="*/ 257 h 262"/>
              <a:gd name="T10" fmla="*/ 355 w 397"/>
              <a:gd name="T11" fmla="*/ 209 h 262"/>
              <a:gd name="T12" fmla="*/ 372 w 397"/>
              <a:gd name="T13" fmla="*/ 200 h 262"/>
              <a:gd name="T14" fmla="*/ 397 w 397"/>
              <a:gd name="T15" fmla="*/ 141 h 262"/>
              <a:gd name="T16" fmla="*/ 360 w 397"/>
              <a:gd name="T17" fmla="*/ 111 h 262"/>
              <a:gd name="T18" fmla="*/ 379 w 397"/>
              <a:gd name="T19" fmla="*/ 35 h 262"/>
              <a:gd name="T20" fmla="*/ 352 w 397"/>
              <a:gd name="T21" fmla="*/ 26 h 262"/>
              <a:gd name="T22" fmla="*/ 352 w 397"/>
              <a:gd name="T23" fmla="*/ 7 h 262"/>
              <a:gd name="T24" fmla="*/ 339 w 397"/>
              <a:gd name="T25" fmla="*/ 0 h 262"/>
              <a:gd name="T26" fmla="*/ 49 w 397"/>
              <a:gd name="T27" fmla="*/ 55 h 262"/>
              <a:gd name="T28" fmla="*/ 37 w 397"/>
              <a:gd name="T29" fmla="*/ 38 h 262"/>
              <a:gd name="connsiteX0" fmla="*/ 932 w 10000"/>
              <a:gd name="connsiteY0" fmla="*/ 1450 h 10000"/>
              <a:gd name="connsiteX1" fmla="*/ 0 w 10000"/>
              <a:gd name="connsiteY1" fmla="*/ 2824 h 10000"/>
              <a:gd name="connsiteX2" fmla="*/ 504 w 10000"/>
              <a:gd name="connsiteY2" fmla="*/ 7595 h 10000"/>
              <a:gd name="connsiteX3" fmla="*/ 932 w 10000"/>
              <a:gd name="connsiteY3" fmla="*/ 10000 h 10000"/>
              <a:gd name="connsiteX4" fmla="*/ 2645 w 10000"/>
              <a:gd name="connsiteY4" fmla="*/ 9809 h 10000"/>
              <a:gd name="connsiteX5" fmla="*/ 8942 w 10000"/>
              <a:gd name="connsiteY5" fmla="*/ 7977 h 10000"/>
              <a:gd name="connsiteX6" fmla="*/ 9370 w 10000"/>
              <a:gd name="connsiteY6" fmla="*/ 7634 h 10000"/>
              <a:gd name="connsiteX7" fmla="*/ 10000 w 10000"/>
              <a:gd name="connsiteY7" fmla="*/ 5382 h 10000"/>
              <a:gd name="connsiteX8" fmla="*/ 9068 w 10000"/>
              <a:gd name="connsiteY8" fmla="*/ 4237 h 10000"/>
              <a:gd name="connsiteX9" fmla="*/ 9547 w 10000"/>
              <a:gd name="connsiteY9" fmla="*/ 1336 h 10000"/>
              <a:gd name="connsiteX10" fmla="*/ 8866 w 10000"/>
              <a:gd name="connsiteY10" fmla="*/ 992 h 10000"/>
              <a:gd name="connsiteX11" fmla="*/ 8866 w 10000"/>
              <a:gd name="connsiteY11" fmla="*/ 267 h 10000"/>
              <a:gd name="connsiteX12" fmla="*/ 8539 w 10000"/>
              <a:gd name="connsiteY12" fmla="*/ 0 h 10000"/>
              <a:gd name="connsiteX13" fmla="*/ 1301 w 10000"/>
              <a:gd name="connsiteY13" fmla="*/ 1950 h 10000"/>
              <a:gd name="connsiteX14" fmla="*/ 1234 w 10000"/>
              <a:gd name="connsiteY14" fmla="*/ 2099 h 10000"/>
              <a:gd name="connsiteX15" fmla="*/ 932 w 10000"/>
              <a:gd name="connsiteY15" fmla="*/ 145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0" h="10000">
                <a:moveTo>
                  <a:pt x="932" y="1450"/>
                </a:moveTo>
                <a:lnTo>
                  <a:pt x="0" y="2824"/>
                </a:lnTo>
                <a:lnTo>
                  <a:pt x="504" y="7595"/>
                </a:lnTo>
                <a:cubicBezTo>
                  <a:pt x="647" y="8397"/>
                  <a:pt x="789" y="9198"/>
                  <a:pt x="932" y="10000"/>
                </a:cubicBezTo>
                <a:lnTo>
                  <a:pt x="2645" y="9809"/>
                </a:lnTo>
                <a:lnTo>
                  <a:pt x="8942" y="7977"/>
                </a:lnTo>
                <a:lnTo>
                  <a:pt x="9370" y="7634"/>
                </a:lnTo>
                <a:lnTo>
                  <a:pt x="10000" y="5382"/>
                </a:lnTo>
                <a:lnTo>
                  <a:pt x="9068" y="4237"/>
                </a:lnTo>
                <a:cubicBezTo>
                  <a:pt x="9228" y="3270"/>
                  <a:pt x="9387" y="2303"/>
                  <a:pt x="9547" y="1336"/>
                </a:cubicBezTo>
                <a:lnTo>
                  <a:pt x="8866" y="992"/>
                </a:lnTo>
                <a:lnTo>
                  <a:pt x="8866" y="267"/>
                </a:lnTo>
                <a:lnTo>
                  <a:pt x="8539" y="0"/>
                </a:lnTo>
                <a:cubicBezTo>
                  <a:pt x="6136" y="696"/>
                  <a:pt x="3704" y="1254"/>
                  <a:pt x="1301" y="1950"/>
                </a:cubicBezTo>
                <a:cubicBezTo>
                  <a:pt x="1279" y="2000"/>
                  <a:pt x="1256" y="2049"/>
                  <a:pt x="1234" y="2099"/>
                </a:cubicBezTo>
                <a:cubicBezTo>
                  <a:pt x="1133" y="1883"/>
                  <a:pt x="1033" y="1666"/>
                  <a:pt x="932" y="1450"/>
                </a:cubicBezTo>
                <a:close/>
              </a:path>
            </a:pathLst>
          </a:custGeom>
          <a:solidFill>
            <a:schemeClr val="accent2"/>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2224" name="Group 2223"/>
          <p:cNvGrpSpPr/>
          <p:nvPr/>
        </p:nvGrpSpPr>
        <p:grpSpPr>
          <a:xfrm>
            <a:off x="7307317" y="2133190"/>
            <a:ext cx="1111463" cy="804217"/>
            <a:chOff x="7239221" y="2382503"/>
            <a:chExt cx="1111463" cy="749593"/>
          </a:xfrm>
          <a:solidFill>
            <a:schemeClr val="accent5"/>
          </a:solidFill>
          <a:effectLst/>
        </p:grpSpPr>
        <p:sp>
          <p:nvSpPr>
            <p:cNvPr id="2275" name="Freeform 268"/>
            <p:cNvSpPr>
              <a:spLocks/>
            </p:cNvSpPr>
            <p:nvPr/>
          </p:nvSpPr>
          <p:spPr bwMode="auto">
            <a:xfrm>
              <a:off x="7239221" y="2382503"/>
              <a:ext cx="882808" cy="711814"/>
            </a:xfrm>
            <a:custGeom>
              <a:avLst/>
              <a:gdLst>
                <a:gd name="T0" fmla="*/ 36 w 444"/>
                <a:gd name="T1" fmla="*/ 234 h 358"/>
                <a:gd name="T2" fmla="*/ 79 w 444"/>
                <a:gd name="T3" fmla="*/ 214 h 358"/>
                <a:gd name="T4" fmla="*/ 136 w 444"/>
                <a:gd name="T5" fmla="*/ 211 h 358"/>
                <a:gd name="T6" fmla="*/ 150 w 444"/>
                <a:gd name="T7" fmla="*/ 192 h 358"/>
                <a:gd name="T8" fmla="*/ 170 w 444"/>
                <a:gd name="T9" fmla="*/ 190 h 358"/>
                <a:gd name="T10" fmla="*/ 181 w 444"/>
                <a:gd name="T11" fmla="*/ 170 h 358"/>
                <a:gd name="T12" fmla="*/ 200 w 444"/>
                <a:gd name="T13" fmla="*/ 163 h 358"/>
                <a:gd name="T14" fmla="*/ 193 w 444"/>
                <a:gd name="T15" fmla="*/ 125 h 358"/>
                <a:gd name="T16" fmla="*/ 181 w 444"/>
                <a:gd name="T17" fmla="*/ 115 h 358"/>
                <a:gd name="T18" fmla="*/ 205 w 444"/>
                <a:gd name="T19" fmla="*/ 86 h 358"/>
                <a:gd name="T20" fmla="*/ 220 w 444"/>
                <a:gd name="T21" fmla="*/ 86 h 358"/>
                <a:gd name="T22" fmla="*/ 274 w 444"/>
                <a:gd name="T23" fmla="*/ 24 h 358"/>
                <a:gd name="T24" fmla="*/ 354 w 444"/>
                <a:gd name="T25" fmla="*/ 0 h 358"/>
                <a:gd name="T26" fmla="*/ 362 w 444"/>
                <a:gd name="T27" fmla="*/ 60 h 358"/>
                <a:gd name="T28" fmla="*/ 366 w 444"/>
                <a:gd name="T29" fmla="*/ 58 h 358"/>
                <a:gd name="T30" fmla="*/ 385 w 444"/>
                <a:gd name="T31" fmla="*/ 79 h 358"/>
                <a:gd name="T32" fmla="*/ 385 w 444"/>
                <a:gd name="T33" fmla="*/ 141 h 358"/>
                <a:gd name="T34" fmla="*/ 407 w 444"/>
                <a:gd name="T35" fmla="*/ 191 h 358"/>
                <a:gd name="T36" fmla="*/ 416 w 444"/>
                <a:gd name="T37" fmla="*/ 256 h 358"/>
                <a:gd name="T38" fmla="*/ 417 w 444"/>
                <a:gd name="T39" fmla="*/ 312 h 358"/>
                <a:gd name="T40" fmla="*/ 444 w 444"/>
                <a:gd name="T41" fmla="*/ 331 h 358"/>
                <a:gd name="T42" fmla="*/ 423 w 444"/>
                <a:gd name="T43" fmla="*/ 358 h 358"/>
                <a:gd name="T44" fmla="*/ 372 w 444"/>
                <a:gd name="T45" fmla="*/ 325 h 358"/>
                <a:gd name="T46" fmla="*/ 345 w 444"/>
                <a:gd name="T47" fmla="*/ 328 h 358"/>
                <a:gd name="T48" fmla="*/ 320 w 444"/>
                <a:gd name="T49" fmla="*/ 320 h 358"/>
                <a:gd name="T50" fmla="*/ 322 w 444"/>
                <a:gd name="T51" fmla="*/ 301 h 358"/>
                <a:gd name="T52" fmla="*/ 305 w 444"/>
                <a:gd name="T53" fmla="*/ 294 h 358"/>
                <a:gd name="T54" fmla="*/ 12 w 444"/>
                <a:gd name="T55" fmla="*/ 344 h 358"/>
                <a:gd name="T56" fmla="*/ 0 w 444"/>
                <a:gd name="T57" fmla="*/ 328 h 358"/>
                <a:gd name="T58" fmla="*/ 45 w 444"/>
                <a:gd name="T59" fmla="*/ 266 h 358"/>
                <a:gd name="T60" fmla="*/ 36 w 444"/>
                <a:gd name="T61" fmla="*/ 23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4" h="358">
                  <a:moveTo>
                    <a:pt x="36" y="234"/>
                  </a:moveTo>
                  <a:lnTo>
                    <a:pt x="79" y="214"/>
                  </a:lnTo>
                  <a:lnTo>
                    <a:pt x="136" y="211"/>
                  </a:lnTo>
                  <a:lnTo>
                    <a:pt x="150" y="192"/>
                  </a:lnTo>
                  <a:lnTo>
                    <a:pt x="170" y="190"/>
                  </a:lnTo>
                  <a:lnTo>
                    <a:pt x="181" y="170"/>
                  </a:lnTo>
                  <a:lnTo>
                    <a:pt x="200" y="163"/>
                  </a:lnTo>
                  <a:lnTo>
                    <a:pt x="193" y="125"/>
                  </a:lnTo>
                  <a:lnTo>
                    <a:pt x="181" y="115"/>
                  </a:lnTo>
                  <a:lnTo>
                    <a:pt x="205" y="86"/>
                  </a:lnTo>
                  <a:lnTo>
                    <a:pt x="220" y="86"/>
                  </a:lnTo>
                  <a:lnTo>
                    <a:pt x="274" y="24"/>
                  </a:lnTo>
                  <a:lnTo>
                    <a:pt x="354" y="0"/>
                  </a:lnTo>
                  <a:lnTo>
                    <a:pt x="362" y="60"/>
                  </a:lnTo>
                  <a:lnTo>
                    <a:pt x="366" y="58"/>
                  </a:lnTo>
                  <a:lnTo>
                    <a:pt x="385" y="79"/>
                  </a:lnTo>
                  <a:lnTo>
                    <a:pt x="385" y="141"/>
                  </a:lnTo>
                  <a:lnTo>
                    <a:pt x="407" y="191"/>
                  </a:lnTo>
                  <a:lnTo>
                    <a:pt x="416" y="256"/>
                  </a:lnTo>
                  <a:lnTo>
                    <a:pt x="417" y="312"/>
                  </a:lnTo>
                  <a:lnTo>
                    <a:pt x="444" y="331"/>
                  </a:lnTo>
                  <a:lnTo>
                    <a:pt x="423" y="358"/>
                  </a:lnTo>
                  <a:lnTo>
                    <a:pt x="372" y="325"/>
                  </a:lnTo>
                  <a:lnTo>
                    <a:pt x="345" y="328"/>
                  </a:lnTo>
                  <a:lnTo>
                    <a:pt x="320" y="320"/>
                  </a:lnTo>
                  <a:lnTo>
                    <a:pt x="322" y="301"/>
                  </a:lnTo>
                  <a:lnTo>
                    <a:pt x="305" y="294"/>
                  </a:lnTo>
                  <a:lnTo>
                    <a:pt x="12" y="344"/>
                  </a:lnTo>
                  <a:lnTo>
                    <a:pt x="0" y="328"/>
                  </a:lnTo>
                  <a:lnTo>
                    <a:pt x="45" y="266"/>
                  </a:lnTo>
                  <a:lnTo>
                    <a:pt x="36" y="234"/>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7" name="Freeform 270"/>
            <p:cNvSpPr>
              <a:spLocks/>
            </p:cNvSpPr>
            <p:nvPr/>
          </p:nvSpPr>
          <p:spPr bwMode="auto">
            <a:xfrm>
              <a:off x="8096181" y="2982972"/>
              <a:ext cx="254503" cy="149124"/>
            </a:xfrm>
            <a:custGeom>
              <a:avLst/>
              <a:gdLst>
                <a:gd name="T0" fmla="*/ 0 w 128"/>
                <a:gd name="T1" fmla="*/ 55 h 75"/>
                <a:gd name="T2" fmla="*/ 53 w 128"/>
                <a:gd name="T3" fmla="*/ 31 h 75"/>
                <a:gd name="T4" fmla="*/ 104 w 128"/>
                <a:gd name="T5" fmla="*/ 0 h 75"/>
                <a:gd name="T6" fmla="*/ 114 w 128"/>
                <a:gd name="T7" fmla="*/ 1 h 75"/>
                <a:gd name="T8" fmla="*/ 128 w 128"/>
                <a:gd name="T9" fmla="*/ 2 h 75"/>
                <a:gd name="T10" fmla="*/ 79 w 128"/>
                <a:gd name="T11" fmla="*/ 43 h 75"/>
                <a:gd name="T12" fmla="*/ 14 w 128"/>
                <a:gd name="T13" fmla="*/ 75 h 75"/>
                <a:gd name="T14" fmla="*/ 0 w 128"/>
                <a:gd name="T15" fmla="*/ 5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75">
                  <a:moveTo>
                    <a:pt x="0" y="55"/>
                  </a:moveTo>
                  <a:lnTo>
                    <a:pt x="53" y="31"/>
                  </a:lnTo>
                  <a:lnTo>
                    <a:pt x="104" y="0"/>
                  </a:lnTo>
                  <a:lnTo>
                    <a:pt x="114" y="1"/>
                  </a:lnTo>
                  <a:lnTo>
                    <a:pt x="128" y="2"/>
                  </a:lnTo>
                  <a:lnTo>
                    <a:pt x="79" y="43"/>
                  </a:lnTo>
                  <a:lnTo>
                    <a:pt x="14" y="75"/>
                  </a:lnTo>
                  <a:lnTo>
                    <a:pt x="0" y="55"/>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79" name="Freeform 272"/>
          <p:cNvSpPr>
            <a:spLocks/>
          </p:cNvSpPr>
          <p:nvPr/>
        </p:nvSpPr>
        <p:spPr bwMode="auto">
          <a:xfrm>
            <a:off x="8219950" y="1510296"/>
            <a:ext cx="522925" cy="855414"/>
          </a:xfrm>
          <a:custGeom>
            <a:avLst/>
            <a:gdLst>
              <a:gd name="T0" fmla="*/ 62 w 263"/>
              <a:gd name="T1" fmla="*/ 13 h 401"/>
              <a:gd name="T2" fmla="*/ 23 w 263"/>
              <a:gd name="T3" fmla="*/ 86 h 401"/>
              <a:gd name="T4" fmla="*/ 41 w 263"/>
              <a:gd name="T5" fmla="*/ 114 h 401"/>
              <a:gd name="T6" fmla="*/ 23 w 263"/>
              <a:gd name="T7" fmla="*/ 149 h 401"/>
              <a:gd name="T8" fmla="*/ 35 w 263"/>
              <a:gd name="T9" fmla="*/ 159 h 401"/>
              <a:gd name="T10" fmla="*/ 27 w 263"/>
              <a:gd name="T11" fmla="*/ 183 h 401"/>
              <a:gd name="T12" fmla="*/ 27 w 263"/>
              <a:gd name="T13" fmla="*/ 220 h 401"/>
              <a:gd name="T14" fmla="*/ 0 w 263"/>
              <a:gd name="T15" fmla="*/ 232 h 401"/>
              <a:gd name="T16" fmla="*/ 11 w 263"/>
              <a:gd name="T17" fmla="*/ 244 h 401"/>
              <a:gd name="T18" fmla="*/ 65 w 263"/>
              <a:gd name="T19" fmla="*/ 384 h 401"/>
              <a:gd name="T20" fmla="*/ 109 w 263"/>
              <a:gd name="T21" fmla="*/ 401 h 401"/>
              <a:gd name="T22" fmla="*/ 107 w 263"/>
              <a:gd name="T23" fmla="*/ 373 h 401"/>
              <a:gd name="T24" fmla="*/ 128 w 263"/>
              <a:gd name="T25" fmla="*/ 350 h 401"/>
              <a:gd name="T26" fmla="*/ 120 w 263"/>
              <a:gd name="T27" fmla="*/ 326 h 401"/>
              <a:gd name="T28" fmla="*/ 174 w 263"/>
              <a:gd name="T29" fmla="*/ 298 h 401"/>
              <a:gd name="T30" fmla="*/ 176 w 263"/>
              <a:gd name="T31" fmla="*/ 259 h 401"/>
              <a:gd name="T32" fmla="*/ 208 w 263"/>
              <a:gd name="T33" fmla="*/ 255 h 401"/>
              <a:gd name="T34" fmla="*/ 232 w 263"/>
              <a:gd name="T35" fmla="*/ 227 h 401"/>
              <a:gd name="T36" fmla="*/ 263 w 263"/>
              <a:gd name="T37" fmla="*/ 207 h 401"/>
              <a:gd name="T38" fmla="*/ 263 w 263"/>
              <a:gd name="T39" fmla="*/ 183 h 401"/>
              <a:gd name="T40" fmla="*/ 222 w 263"/>
              <a:gd name="T41" fmla="*/ 174 h 401"/>
              <a:gd name="T42" fmla="*/ 213 w 263"/>
              <a:gd name="T43" fmla="*/ 147 h 401"/>
              <a:gd name="T44" fmla="*/ 172 w 263"/>
              <a:gd name="T45" fmla="*/ 143 h 401"/>
              <a:gd name="T46" fmla="*/ 139 w 263"/>
              <a:gd name="T47" fmla="*/ 24 h 401"/>
              <a:gd name="T48" fmla="*/ 125 w 263"/>
              <a:gd name="T49" fmla="*/ 0 h 401"/>
              <a:gd name="T50" fmla="*/ 82 w 263"/>
              <a:gd name="T51" fmla="*/ 10 h 401"/>
              <a:gd name="T52" fmla="*/ 76 w 263"/>
              <a:gd name="T53" fmla="*/ 21 h 401"/>
              <a:gd name="T54" fmla="*/ 62 w 263"/>
              <a:gd name="T55" fmla="*/ 1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3" h="401">
                <a:moveTo>
                  <a:pt x="62" y="13"/>
                </a:moveTo>
                <a:lnTo>
                  <a:pt x="23" y="86"/>
                </a:lnTo>
                <a:lnTo>
                  <a:pt x="41" y="114"/>
                </a:lnTo>
                <a:lnTo>
                  <a:pt x="23" y="149"/>
                </a:lnTo>
                <a:lnTo>
                  <a:pt x="35" y="159"/>
                </a:lnTo>
                <a:lnTo>
                  <a:pt x="27" y="183"/>
                </a:lnTo>
                <a:lnTo>
                  <a:pt x="27" y="220"/>
                </a:lnTo>
                <a:lnTo>
                  <a:pt x="0" y="232"/>
                </a:lnTo>
                <a:lnTo>
                  <a:pt x="11" y="244"/>
                </a:lnTo>
                <a:lnTo>
                  <a:pt x="65" y="384"/>
                </a:lnTo>
                <a:lnTo>
                  <a:pt x="109" y="401"/>
                </a:lnTo>
                <a:lnTo>
                  <a:pt x="107" y="373"/>
                </a:lnTo>
                <a:lnTo>
                  <a:pt x="128" y="350"/>
                </a:lnTo>
                <a:lnTo>
                  <a:pt x="120" y="326"/>
                </a:lnTo>
                <a:lnTo>
                  <a:pt x="174" y="298"/>
                </a:lnTo>
                <a:lnTo>
                  <a:pt x="176" y="259"/>
                </a:lnTo>
                <a:lnTo>
                  <a:pt x="208" y="255"/>
                </a:lnTo>
                <a:lnTo>
                  <a:pt x="232" y="227"/>
                </a:lnTo>
                <a:lnTo>
                  <a:pt x="263" y="207"/>
                </a:lnTo>
                <a:lnTo>
                  <a:pt x="263" y="183"/>
                </a:lnTo>
                <a:lnTo>
                  <a:pt x="222" y="174"/>
                </a:lnTo>
                <a:lnTo>
                  <a:pt x="213" y="147"/>
                </a:lnTo>
                <a:lnTo>
                  <a:pt x="172" y="143"/>
                </a:lnTo>
                <a:lnTo>
                  <a:pt x="139" y="24"/>
                </a:lnTo>
                <a:lnTo>
                  <a:pt x="125" y="0"/>
                </a:lnTo>
                <a:lnTo>
                  <a:pt x="82" y="10"/>
                </a:lnTo>
                <a:lnTo>
                  <a:pt x="76" y="21"/>
                </a:lnTo>
                <a:lnTo>
                  <a:pt x="62" y="13"/>
                </a:lnTo>
                <a:close/>
              </a:path>
            </a:pathLst>
          </a:custGeom>
          <a:solidFill>
            <a:schemeClr val="accent2"/>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en-US"/>
          </a:p>
        </p:txBody>
      </p:sp>
      <p:grpSp>
        <p:nvGrpSpPr>
          <p:cNvPr id="2221" name="Group 2220"/>
          <p:cNvGrpSpPr/>
          <p:nvPr/>
        </p:nvGrpSpPr>
        <p:grpSpPr>
          <a:xfrm>
            <a:off x="370513" y="1540352"/>
            <a:ext cx="1369944" cy="981271"/>
            <a:chOff x="453129" y="1477824"/>
            <a:chExt cx="1369944" cy="914621"/>
          </a:xfrm>
          <a:solidFill>
            <a:schemeClr val="accent3"/>
          </a:solidFill>
          <a:effectLst>
            <a:outerShdw blurRad="88900" dist="50800" dir="2700000" algn="tl" rotWithShape="0">
              <a:prstClr val="black">
                <a:alpha val="62000"/>
              </a:prstClr>
            </a:outerShdw>
          </a:effectLst>
        </p:grpSpPr>
        <p:sp>
          <p:nvSpPr>
            <p:cNvPr id="2282" name="Freeform 275"/>
            <p:cNvSpPr>
              <a:spLocks/>
            </p:cNvSpPr>
            <p:nvPr/>
          </p:nvSpPr>
          <p:spPr bwMode="auto">
            <a:xfrm>
              <a:off x="1604359" y="2211509"/>
              <a:ext cx="47719" cy="65615"/>
            </a:xfrm>
            <a:custGeom>
              <a:avLst/>
              <a:gdLst>
                <a:gd name="T0" fmla="*/ 7 w 24"/>
                <a:gd name="T1" fmla="*/ 0 h 33"/>
                <a:gd name="T2" fmla="*/ 15 w 24"/>
                <a:gd name="T3" fmla="*/ 5 h 33"/>
                <a:gd name="T4" fmla="*/ 22 w 24"/>
                <a:gd name="T5" fmla="*/ 19 h 33"/>
                <a:gd name="T6" fmla="*/ 24 w 24"/>
                <a:gd name="T7" fmla="*/ 33 h 33"/>
                <a:gd name="T8" fmla="*/ 11 w 24"/>
                <a:gd name="T9" fmla="*/ 24 h 33"/>
                <a:gd name="T10" fmla="*/ 3 w 24"/>
                <a:gd name="T11" fmla="*/ 13 h 33"/>
                <a:gd name="T12" fmla="*/ 0 w 24"/>
                <a:gd name="T13" fmla="*/ 2 h 33"/>
                <a:gd name="T14" fmla="*/ 7 w 24"/>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7" y="0"/>
                  </a:moveTo>
                  <a:lnTo>
                    <a:pt x="15" y="5"/>
                  </a:lnTo>
                  <a:lnTo>
                    <a:pt x="22" y="19"/>
                  </a:lnTo>
                  <a:lnTo>
                    <a:pt x="24" y="33"/>
                  </a:lnTo>
                  <a:lnTo>
                    <a:pt x="11" y="24"/>
                  </a:lnTo>
                  <a:lnTo>
                    <a:pt x="3" y="13"/>
                  </a:lnTo>
                  <a:lnTo>
                    <a:pt x="0" y="2"/>
                  </a:lnTo>
                  <a:lnTo>
                    <a:pt x="7" y="0"/>
                  </a:lnTo>
                </a:path>
              </a:pathLst>
            </a:custGeom>
            <a:grpFill/>
            <a:ln w="12700"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2283" name="Freeform 276"/>
            <p:cNvSpPr>
              <a:spLocks/>
            </p:cNvSpPr>
            <p:nvPr/>
          </p:nvSpPr>
          <p:spPr bwMode="auto">
            <a:xfrm>
              <a:off x="920382" y="2231392"/>
              <a:ext cx="93451" cy="65615"/>
            </a:xfrm>
            <a:custGeom>
              <a:avLst/>
              <a:gdLst>
                <a:gd name="T0" fmla="*/ 34 w 47"/>
                <a:gd name="T1" fmla="*/ 1 h 33"/>
                <a:gd name="T2" fmla="*/ 43 w 47"/>
                <a:gd name="T3" fmla="*/ 1 h 33"/>
                <a:gd name="T4" fmla="*/ 47 w 47"/>
                <a:gd name="T5" fmla="*/ 9 h 33"/>
                <a:gd name="T6" fmla="*/ 43 w 47"/>
                <a:gd name="T7" fmla="*/ 17 h 33"/>
                <a:gd name="T8" fmla="*/ 35 w 47"/>
                <a:gd name="T9" fmla="*/ 18 h 33"/>
                <a:gd name="T10" fmla="*/ 27 w 47"/>
                <a:gd name="T11" fmla="*/ 26 h 33"/>
                <a:gd name="T12" fmla="*/ 20 w 47"/>
                <a:gd name="T13" fmla="*/ 24 h 33"/>
                <a:gd name="T14" fmla="*/ 13 w 47"/>
                <a:gd name="T15" fmla="*/ 33 h 33"/>
                <a:gd name="T16" fmla="*/ 7 w 47"/>
                <a:gd name="T17" fmla="*/ 32 h 33"/>
                <a:gd name="T18" fmla="*/ 10 w 47"/>
                <a:gd name="T19" fmla="*/ 24 h 33"/>
                <a:gd name="T20" fmla="*/ 1 w 47"/>
                <a:gd name="T21" fmla="*/ 26 h 33"/>
                <a:gd name="T22" fmla="*/ 0 w 47"/>
                <a:gd name="T23" fmla="*/ 16 h 33"/>
                <a:gd name="T24" fmla="*/ 7 w 47"/>
                <a:gd name="T25" fmla="*/ 9 h 33"/>
                <a:gd name="T26" fmla="*/ 13 w 47"/>
                <a:gd name="T27" fmla="*/ 16 h 33"/>
                <a:gd name="T28" fmla="*/ 22 w 47"/>
                <a:gd name="T29" fmla="*/ 6 h 33"/>
                <a:gd name="T30" fmla="*/ 32 w 47"/>
                <a:gd name="T31" fmla="*/ 0 h 33"/>
                <a:gd name="T32" fmla="*/ 38 w 47"/>
                <a:gd name="T33" fmla="*/ 3 h 33"/>
                <a:gd name="T34" fmla="*/ 34 w 47"/>
                <a:gd name="T35"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33">
                  <a:moveTo>
                    <a:pt x="34" y="1"/>
                  </a:moveTo>
                  <a:lnTo>
                    <a:pt x="43" y="1"/>
                  </a:lnTo>
                  <a:lnTo>
                    <a:pt x="47" y="9"/>
                  </a:lnTo>
                  <a:lnTo>
                    <a:pt x="43" y="17"/>
                  </a:lnTo>
                  <a:lnTo>
                    <a:pt x="35" y="18"/>
                  </a:lnTo>
                  <a:lnTo>
                    <a:pt x="27" y="26"/>
                  </a:lnTo>
                  <a:lnTo>
                    <a:pt x="20" y="24"/>
                  </a:lnTo>
                  <a:lnTo>
                    <a:pt x="13" y="33"/>
                  </a:lnTo>
                  <a:lnTo>
                    <a:pt x="7" y="32"/>
                  </a:lnTo>
                  <a:lnTo>
                    <a:pt x="10" y="24"/>
                  </a:lnTo>
                  <a:lnTo>
                    <a:pt x="1" y="26"/>
                  </a:lnTo>
                  <a:lnTo>
                    <a:pt x="0" y="16"/>
                  </a:lnTo>
                  <a:lnTo>
                    <a:pt x="7" y="9"/>
                  </a:lnTo>
                  <a:lnTo>
                    <a:pt x="13" y="16"/>
                  </a:lnTo>
                  <a:lnTo>
                    <a:pt x="22" y="6"/>
                  </a:lnTo>
                  <a:lnTo>
                    <a:pt x="32" y="0"/>
                  </a:lnTo>
                  <a:lnTo>
                    <a:pt x="38" y="3"/>
                  </a:lnTo>
                  <a:lnTo>
                    <a:pt x="34" y="1"/>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6" name="Freeform 279"/>
            <p:cNvSpPr>
              <a:spLocks/>
            </p:cNvSpPr>
            <p:nvPr/>
          </p:nvSpPr>
          <p:spPr bwMode="auto">
            <a:xfrm>
              <a:off x="520731" y="2354667"/>
              <a:ext cx="65615" cy="37778"/>
            </a:xfrm>
            <a:custGeom>
              <a:avLst/>
              <a:gdLst>
                <a:gd name="T0" fmla="*/ 26 w 33"/>
                <a:gd name="T1" fmla="*/ 0 h 19"/>
                <a:gd name="T2" fmla="*/ 33 w 33"/>
                <a:gd name="T3" fmla="*/ 4 h 19"/>
                <a:gd name="T4" fmla="*/ 33 w 33"/>
                <a:gd name="T5" fmla="*/ 15 h 19"/>
                <a:gd name="T6" fmla="*/ 26 w 33"/>
                <a:gd name="T7" fmla="*/ 16 h 19"/>
                <a:gd name="T8" fmla="*/ 18 w 33"/>
                <a:gd name="T9" fmla="*/ 13 h 19"/>
                <a:gd name="T10" fmla="*/ 12 w 33"/>
                <a:gd name="T11" fmla="*/ 19 h 19"/>
                <a:gd name="T12" fmla="*/ 2 w 33"/>
                <a:gd name="T13" fmla="*/ 19 h 19"/>
                <a:gd name="T14" fmla="*/ 0 w 33"/>
                <a:gd name="T15" fmla="*/ 12 h 19"/>
                <a:gd name="T16" fmla="*/ 6 w 33"/>
                <a:gd name="T17" fmla="*/ 9 h 19"/>
                <a:gd name="T18" fmla="*/ 11 w 33"/>
                <a:gd name="T19" fmla="*/ 4 h 19"/>
                <a:gd name="T20" fmla="*/ 20 w 33"/>
                <a:gd name="T21" fmla="*/ 5 h 19"/>
                <a:gd name="T22" fmla="*/ 26 w 33"/>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19">
                  <a:moveTo>
                    <a:pt x="26" y="0"/>
                  </a:moveTo>
                  <a:lnTo>
                    <a:pt x="33" y="4"/>
                  </a:lnTo>
                  <a:lnTo>
                    <a:pt x="33" y="15"/>
                  </a:lnTo>
                  <a:lnTo>
                    <a:pt x="26" y="16"/>
                  </a:lnTo>
                  <a:lnTo>
                    <a:pt x="18" y="13"/>
                  </a:lnTo>
                  <a:lnTo>
                    <a:pt x="12" y="19"/>
                  </a:lnTo>
                  <a:lnTo>
                    <a:pt x="2" y="19"/>
                  </a:lnTo>
                  <a:lnTo>
                    <a:pt x="0" y="12"/>
                  </a:lnTo>
                  <a:lnTo>
                    <a:pt x="6" y="9"/>
                  </a:lnTo>
                  <a:lnTo>
                    <a:pt x="11" y="4"/>
                  </a:lnTo>
                  <a:lnTo>
                    <a:pt x="20" y="5"/>
                  </a:lnTo>
                  <a:lnTo>
                    <a:pt x="26" y="0"/>
                  </a:lnTo>
                </a:path>
              </a:pathLst>
            </a:custGeom>
            <a:grpFill/>
            <a:ln w="12700"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2288" name="Freeform 281"/>
            <p:cNvSpPr>
              <a:spLocks/>
            </p:cNvSpPr>
            <p:nvPr/>
          </p:nvSpPr>
          <p:spPr bwMode="auto">
            <a:xfrm>
              <a:off x="453129" y="1811860"/>
              <a:ext cx="85498" cy="75556"/>
            </a:xfrm>
            <a:custGeom>
              <a:avLst/>
              <a:gdLst>
                <a:gd name="T0" fmla="*/ 6 w 43"/>
                <a:gd name="T1" fmla="*/ 0 h 38"/>
                <a:gd name="T2" fmla="*/ 6 w 43"/>
                <a:gd name="T3" fmla="*/ 5 h 38"/>
                <a:gd name="T4" fmla="*/ 14 w 43"/>
                <a:gd name="T5" fmla="*/ 8 h 38"/>
                <a:gd name="T6" fmla="*/ 20 w 43"/>
                <a:gd name="T7" fmla="*/ 7 h 38"/>
                <a:gd name="T8" fmla="*/ 25 w 43"/>
                <a:gd name="T9" fmla="*/ 15 h 38"/>
                <a:gd name="T10" fmla="*/ 33 w 43"/>
                <a:gd name="T11" fmla="*/ 20 h 38"/>
                <a:gd name="T12" fmla="*/ 33 w 43"/>
                <a:gd name="T13" fmla="*/ 24 h 38"/>
                <a:gd name="T14" fmla="*/ 41 w 43"/>
                <a:gd name="T15" fmla="*/ 24 h 38"/>
                <a:gd name="T16" fmla="*/ 43 w 43"/>
                <a:gd name="T17" fmla="*/ 30 h 38"/>
                <a:gd name="T18" fmla="*/ 37 w 43"/>
                <a:gd name="T19" fmla="*/ 35 h 38"/>
                <a:gd name="T20" fmla="*/ 33 w 43"/>
                <a:gd name="T21" fmla="*/ 28 h 38"/>
                <a:gd name="T22" fmla="*/ 28 w 43"/>
                <a:gd name="T23" fmla="*/ 33 h 38"/>
                <a:gd name="T24" fmla="*/ 25 w 43"/>
                <a:gd name="T25" fmla="*/ 38 h 38"/>
                <a:gd name="T26" fmla="*/ 20 w 43"/>
                <a:gd name="T27" fmla="*/ 31 h 38"/>
                <a:gd name="T28" fmla="*/ 23 w 43"/>
                <a:gd name="T29" fmla="*/ 28 h 38"/>
                <a:gd name="T30" fmla="*/ 16 w 43"/>
                <a:gd name="T31" fmla="*/ 26 h 38"/>
                <a:gd name="T32" fmla="*/ 18 w 43"/>
                <a:gd name="T33" fmla="*/ 20 h 38"/>
                <a:gd name="T34" fmla="*/ 14 w 43"/>
                <a:gd name="T35" fmla="*/ 16 h 38"/>
                <a:gd name="T36" fmla="*/ 4 w 43"/>
                <a:gd name="T37" fmla="*/ 18 h 38"/>
                <a:gd name="T38" fmla="*/ 0 w 43"/>
                <a:gd name="T39" fmla="*/ 10 h 38"/>
                <a:gd name="T40" fmla="*/ 6 w 43"/>
                <a:gd name="T4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38">
                  <a:moveTo>
                    <a:pt x="6" y="0"/>
                  </a:moveTo>
                  <a:lnTo>
                    <a:pt x="6" y="5"/>
                  </a:lnTo>
                  <a:lnTo>
                    <a:pt x="14" y="8"/>
                  </a:lnTo>
                  <a:lnTo>
                    <a:pt x="20" y="7"/>
                  </a:lnTo>
                  <a:lnTo>
                    <a:pt x="25" y="15"/>
                  </a:lnTo>
                  <a:lnTo>
                    <a:pt x="33" y="20"/>
                  </a:lnTo>
                  <a:lnTo>
                    <a:pt x="33" y="24"/>
                  </a:lnTo>
                  <a:lnTo>
                    <a:pt x="41" y="24"/>
                  </a:lnTo>
                  <a:lnTo>
                    <a:pt x="43" y="30"/>
                  </a:lnTo>
                  <a:lnTo>
                    <a:pt x="37" y="35"/>
                  </a:lnTo>
                  <a:lnTo>
                    <a:pt x="33" y="28"/>
                  </a:lnTo>
                  <a:lnTo>
                    <a:pt x="28" y="33"/>
                  </a:lnTo>
                  <a:lnTo>
                    <a:pt x="25" y="38"/>
                  </a:lnTo>
                  <a:lnTo>
                    <a:pt x="20" y="31"/>
                  </a:lnTo>
                  <a:lnTo>
                    <a:pt x="23" y="28"/>
                  </a:lnTo>
                  <a:lnTo>
                    <a:pt x="16" y="26"/>
                  </a:lnTo>
                  <a:lnTo>
                    <a:pt x="18" y="20"/>
                  </a:lnTo>
                  <a:lnTo>
                    <a:pt x="14" y="16"/>
                  </a:lnTo>
                  <a:lnTo>
                    <a:pt x="4" y="18"/>
                  </a:lnTo>
                  <a:lnTo>
                    <a:pt x="0" y="10"/>
                  </a:lnTo>
                  <a:lnTo>
                    <a:pt x="6" y="0"/>
                  </a:lnTo>
                </a:path>
              </a:pathLst>
            </a:custGeom>
            <a:grpFill/>
            <a:ln w="12700"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2289" name="Freeform 282"/>
            <p:cNvSpPr>
              <a:spLocks/>
            </p:cNvSpPr>
            <p:nvPr/>
          </p:nvSpPr>
          <p:spPr bwMode="auto">
            <a:xfrm>
              <a:off x="586346" y="1477824"/>
              <a:ext cx="1236727" cy="894738"/>
            </a:xfrm>
            <a:custGeom>
              <a:avLst/>
              <a:gdLst>
                <a:gd name="T0" fmla="*/ 437 w 622"/>
                <a:gd name="T1" fmla="*/ 305 h 450"/>
                <a:gd name="T2" fmla="*/ 483 w 622"/>
                <a:gd name="T3" fmla="*/ 318 h 450"/>
                <a:gd name="T4" fmla="*/ 534 w 622"/>
                <a:gd name="T5" fmla="*/ 332 h 450"/>
                <a:gd name="T6" fmla="*/ 618 w 622"/>
                <a:gd name="T7" fmla="*/ 384 h 450"/>
                <a:gd name="T8" fmla="*/ 610 w 622"/>
                <a:gd name="T9" fmla="*/ 424 h 450"/>
                <a:gd name="T10" fmla="*/ 587 w 622"/>
                <a:gd name="T11" fmla="*/ 405 h 450"/>
                <a:gd name="T12" fmla="*/ 552 w 622"/>
                <a:gd name="T13" fmla="*/ 361 h 450"/>
                <a:gd name="T14" fmla="*/ 502 w 622"/>
                <a:gd name="T15" fmla="*/ 320 h 450"/>
                <a:gd name="T16" fmla="*/ 495 w 622"/>
                <a:gd name="T17" fmla="*/ 335 h 450"/>
                <a:gd name="T18" fmla="*/ 486 w 622"/>
                <a:gd name="T19" fmla="*/ 352 h 450"/>
                <a:gd name="T20" fmla="*/ 425 w 622"/>
                <a:gd name="T21" fmla="*/ 323 h 450"/>
                <a:gd name="T22" fmla="*/ 379 w 622"/>
                <a:gd name="T23" fmla="*/ 316 h 450"/>
                <a:gd name="T24" fmla="*/ 342 w 622"/>
                <a:gd name="T25" fmla="*/ 289 h 450"/>
                <a:gd name="T26" fmla="*/ 308 w 622"/>
                <a:gd name="T27" fmla="*/ 294 h 450"/>
                <a:gd name="T28" fmla="*/ 277 w 622"/>
                <a:gd name="T29" fmla="*/ 295 h 450"/>
                <a:gd name="T30" fmla="*/ 280 w 622"/>
                <a:gd name="T31" fmla="*/ 321 h 450"/>
                <a:gd name="T32" fmla="*/ 231 w 622"/>
                <a:gd name="T33" fmla="*/ 347 h 450"/>
                <a:gd name="T34" fmla="*/ 226 w 622"/>
                <a:gd name="T35" fmla="*/ 323 h 450"/>
                <a:gd name="T36" fmla="*/ 255 w 622"/>
                <a:gd name="T37" fmla="*/ 288 h 450"/>
                <a:gd name="T38" fmla="*/ 227 w 622"/>
                <a:gd name="T39" fmla="*/ 291 h 450"/>
                <a:gd name="T40" fmla="*/ 188 w 622"/>
                <a:gd name="T41" fmla="*/ 334 h 450"/>
                <a:gd name="T42" fmla="*/ 181 w 622"/>
                <a:gd name="T43" fmla="*/ 370 h 450"/>
                <a:gd name="T44" fmla="*/ 138 w 622"/>
                <a:gd name="T45" fmla="*/ 393 h 450"/>
                <a:gd name="T46" fmla="*/ 100 w 622"/>
                <a:gd name="T47" fmla="*/ 416 h 450"/>
                <a:gd name="T48" fmla="*/ 61 w 622"/>
                <a:gd name="T49" fmla="*/ 430 h 450"/>
                <a:gd name="T50" fmla="*/ 0 w 622"/>
                <a:gd name="T51" fmla="*/ 450 h 450"/>
                <a:gd name="T52" fmla="*/ 46 w 622"/>
                <a:gd name="T53" fmla="*/ 426 h 450"/>
                <a:gd name="T54" fmla="*/ 91 w 622"/>
                <a:gd name="T55" fmla="*/ 401 h 450"/>
                <a:gd name="T56" fmla="*/ 120 w 622"/>
                <a:gd name="T57" fmla="*/ 348 h 450"/>
                <a:gd name="T58" fmla="*/ 103 w 622"/>
                <a:gd name="T59" fmla="*/ 355 h 450"/>
                <a:gd name="T60" fmla="*/ 54 w 622"/>
                <a:gd name="T61" fmla="*/ 347 h 450"/>
                <a:gd name="T62" fmla="*/ 51 w 622"/>
                <a:gd name="T63" fmla="*/ 304 h 450"/>
                <a:gd name="T64" fmla="*/ 40 w 622"/>
                <a:gd name="T65" fmla="*/ 309 h 450"/>
                <a:gd name="T66" fmla="*/ 18 w 622"/>
                <a:gd name="T67" fmla="*/ 278 h 450"/>
                <a:gd name="T68" fmla="*/ 4 w 622"/>
                <a:gd name="T69" fmla="*/ 267 h 450"/>
                <a:gd name="T70" fmla="*/ 34 w 622"/>
                <a:gd name="T71" fmla="*/ 222 h 450"/>
                <a:gd name="T72" fmla="*/ 72 w 622"/>
                <a:gd name="T73" fmla="*/ 208 h 450"/>
                <a:gd name="T74" fmla="*/ 91 w 622"/>
                <a:gd name="T75" fmla="*/ 180 h 450"/>
                <a:gd name="T76" fmla="*/ 62 w 622"/>
                <a:gd name="T77" fmla="*/ 178 h 450"/>
                <a:gd name="T78" fmla="*/ 30 w 622"/>
                <a:gd name="T79" fmla="*/ 152 h 450"/>
                <a:gd name="T80" fmla="*/ 22 w 622"/>
                <a:gd name="T81" fmla="*/ 131 h 450"/>
                <a:gd name="T82" fmla="*/ 68 w 622"/>
                <a:gd name="T83" fmla="*/ 119 h 450"/>
                <a:gd name="T84" fmla="*/ 98 w 622"/>
                <a:gd name="T85" fmla="*/ 132 h 450"/>
                <a:gd name="T86" fmla="*/ 107 w 622"/>
                <a:gd name="T87" fmla="*/ 131 h 450"/>
                <a:gd name="T88" fmla="*/ 103 w 622"/>
                <a:gd name="T89" fmla="*/ 113 h 450"/>
                <a:gd name="T90" fmla="*/ 58 w 622"/>
                <a:gd name="T91" fmla="*/ 74 h 450"/>
                <a:gd name="T92" fmla="*/ 86 w 622"/>
                <a:gd name="T93" fmla="*/ 55 h 450"/>
                <a:gd name="T94" fmla="*/ 127 w 622"/>
                <a:gd name="T95" fmla="*/ 22 h 450"/>
                <a:gd name="T96" fmla="*/ 163 w 622"/>
                <a:gd name="T97" fmla="*/ 10 h 450"/>
                <a:gd name="T98" fmla="*/ 203 w 622"/>
                <a:gd name="T99" fmla="*/ 22 h 450"/>
                <a:gd name="T100" fmla="*/ 249 w 622"/>
                <a:gd name="T101" fmla="*/ 29 h 450"/>
                <a:gd name="T102" fmla="*/ 291 w 622"/>
                <a:gd name="T103" fmla="*/ 30 h 450"/>
                <a:gd name="T104" fmla="*/ 350 w 622"/>
                <a:gd name="T105" fmla="*/ 39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2" h="450">
                  <a:moveTo>
                    <a:pt x="358" y="41"/>
                  </a:moveTo>
                  <a:lnTo>
                    <a:pt x="404" y="302"/>
                  </a:lnTo>
                  <a:lnTo>
                    <a:pt x="412" y="301"/>
                  </a:lnTo>
                  <a:lnTo>
                    <a:pt x="424" y="299"/>
                  </a:lnTo>
                  <a:lnTo>
                    <a:pt x="437" y="305"/>
                  </a:lnTo>
                  <a:lnTo>
                    <a:pt x="446" y="314"/>
                  </a:lnTo>
                  <a:lnTo>
                    <a:pt x="457" y="318"/>
                  </a:lnTo>
                  <a:lnTo>
                    <a:pt x="464" y="327"/>
                  </a:lnTo>
                  <a:lnTo>
                    <a:pt x="476" y="324"/>
                  </a:lnTo>
                  <a:lnTo>
                    <a:pt x="483" y="318"/>
                  </a:lnTo>
                  <a:lnTo>
                    <a:pt x="482" y="310"/>
                  </a:lnTo>
                  <a:lnTo>
                    <a:pt x="494" y="303"/>
                  </a:lnTo>
                  <a:lnTo>
                    <a:pt x="502" y="306"/>
                  </a:lnTo>
                  <a:lnTo>
                    <a:pt x="507" y="315"/>
                  </a:lnTo>
                  <a:lnTo>
                    <a:pt x="534" y="332"/>
                  </a:lnTo>
                  <a:lnTo>
                    <a:pt x="562" y="355"/>
                  </a:lnTo>
                  <a:lnTo>
                    <a:pt x="570" y="368"/>
                  </a:lnTo>
                  <a:lnTo>
                    <a:pt x="589" y="377"/>
                  </a:lnTo>
                  <a:lnTo>
                    <a:pt x="606" y="383"/>
                  </a:lnTo>
                  <a:lnTo>
                    <a:pt x="618" y="384"/>
                  </a:lnTo>
                  <a:lnTo>
                    <a:pt x="617" y="392"/>
                  </a:lnTo>
                  <a:lnTo>
                    <a:pt x="622" y="400"/>
                  </a:lnTo>
                  <a:lnTo>
                    <a:pt x="621" y="415"/>
                  </a:lnTo>
                  <a:lnTo>
                    <a:pt x="614" y="426"/>
                  </a:lnTo>
                  <a:lnTo>
                    <a:pt x="610" y="424"/>
                  </a:lnTo>
                  <a:lnTo>
                    <a:pt x="609" y="408"/>
                  </a:lnTo>
                  <a:lnTo>
                    <a:pt x="605" y="395"/>
                  </a:lnTo>
                  <a:lnTo>
                    <a:pt x="597" y="394"/>
                  </a:lnTo>
                  <a:lnTo>
                    <a:pt x="589" y="398"/>
                  </a:lnTo>
                  <a:lnTo>
                    <a:pt x="587" y="405"/>
                  </a:lnTo>
                  <a:lnTo>
                    <a:pt x="579" y="405"/>
                  </a:lnTo>
                  <a:lnTo>
                    <a:pt x="580" y="394"/>
                  </a:lnTo>
                  <a:lnTo>
                    <a:pt x="572" y="383"/>
                  </a:lnTo>
                  <a:lnTo>
                    <a:pt x="557" y="372"/>
                  </a:lnTo>
                  <a:lnTo>
                    <a:pt x="552" y="361"/>
                  </a:lnTo>
                  <a:lnTo>
                    <a:pt x="544" y="358"/>
                  </a:lnTo>
                  <a:lnTo>
                    <a:pt x="536" y="347"/>
                  </a:lnTo>
                  <a:lnTo>
                    <a:pt x="523" y="338"/>
                  </a:lnTo>
                  <a:lnTo>
                    <a:pt x="509" y="332"/>
                  </a:lnTo>
                  <a:lnTo>
                    <a:pt x="502" y="320"/>
                  </a:lnTo>
                  <a:lnTo>
                    <a:pt x="497" y="323"/>
                  </a:lnTo>
                  <a:lnTo>
                    <a:pt x="509" y="342"/>
                  </a:lnTo>
                  <a:lnTo>
                    <a:pt x="507" y="349"/>
                  </a:lnTo>
                  <a:lnTo>
                    <a:pt x="497" y="342"/>
                  </a:lnTo>
                  <a:lnTo>
                    <a:pt x="495" y="335"/>
                  </a:lnTo>
                  <a:lnTo>
                    <a:pt x="485" y="331"/>
                  </a:lnTo>
                  <a:lnTo>
                    <a:pt x="476" y="332"/>
                  </a:lnTo>
                  <a:lnTo>
                    <a:pt x="489" y="341"/>
                  </a:lnTo>
                  <a:lnTo>
                    <a:pt x="495" y="348"/>
                  </a:lnTo>
                  <a:lnTo>
                    <a:pt x="486" y="352"/>
                  </a:lnTo>
                  <a:lnTo>
                    <a:pt x="469" y="345"/>
                  </a:lnTo>
                  <a:lnTo>
                    <a:pt x="454" y="335"/>
                  </a:lnTo>
                  <a:lnTo>
                    <a:pt x="449" y="330"/>
                  </a:lnTo>
                  <a:lnTo>
                    <a:pt x="439" y="330"/>
                  </a:lnTo>
                  <a:lnTo>
                    <a:pt x="425" y="323"/>
                  </a:lnTo>
                  <a:lnTo>
                    <a:pt x="431" y="313"/>
                  </a:lnTo>
                  <a:lnTo>
                    <a:pt x="418" y="317"/>
                  </a:lnTo>
                  <a:lnTo>
                    <a:pt x="402" y="318"/>
                  </a:lnTo>
                  <a:lnTo>
                    <a:pt x="398" y="314"/>
                  </a:lnTo>
                  <a:lnTo>
                    <a:pt x="379" y="316"/>
                  </a:lnTo>
                  <a:lnTo>
                    <a:pt x="364" y="315"/>
                  </a:lnTo>
                  <a:lnTo>
                    <a:pt x="353" y="318"/>
                  </a:lnTo>
                  <a:lnTo>
                    <a:pt x="343" y="312"/>
                  </a:lnTo>
                  <a:lnTo>
                    <a:pt x="345" y="298"/>
                  </a:lnTo>
                  <a:lnTo>
                    <a:pt x="342" y="289"/>
                  </a:lnTo>
                  <a:lnTo>
                    <a:pt x="334" y="304"/>
                  </a:lnTo>
                  <a:lnTo>
                    <a:pt x="326" y="308"/>
                  </a:lnTo>
                  <a:lnTo>
                    <a:pt x="323" y="303"/>
                  </a:lnTo>
                  <a:lnTo>
                    <a:pt x="311" y="301"/>
                  </a:lnTo>
                  <a:lnTo>
                    <a:pt x="308" y="294"/>
                  </a:lnTo>
                  <a:lnTo>
                    <a:pt x="313" y="288"/>
                  </a:lnTo>
                  <a:lnTo>
                    <a:pt x="304" y="288"/>
                  </a:lnTo>
                  <a:lnTo>
                    <a:pt x="293" y="296"/>
                  </a:lnTo>
                  <a:lnTo>
                    <a:pt x="285" y="291"/>
                  </a:lnTo>
                  <a:lnTo>
                    <a:pt x="277" y="295"/>
                  </a:lnTo>
                  <a:lnTo>
                    <a:pt x="284" y="304"/>
                  </a:lnTo>
                  <a:lnTo>
                    <a:pt x="294" y="308"/>
                  </a:lnTo>
                  <a:lnTo>
                    <a:pt x="293" y="315"/>
                  </a:lnTo>
                  <a:lnTo>
                    <a:pt x="284" y="313"/>
                  </a:lnTo>
                  <a:lnTo>
                    <a:pt x="280" y="321"/>
                  </a:lnTo>
                  <a:lnTo>
                    <a:pt x="271" y="325"/>
                  </a:lnTo>
                  <a:lnTo>
                    <a:pt x="266" y="322"/>
                  </a:lnTo>
                  <a:lnTo>
                    <a:pt x="260" y="330"/>
                  </a:lnTo>
                  <a:lnTo>
                    <a:pt x="246" y="340"/>
                  </a:lnTo>
                  <a:lnTo>
                    <a:pt x="231" y="347"/>
                  </a:lnTo>
                  <a:lnTo>
                    <a:pt x="221" y="342"/>
                  </a:lnTo>
                  <a:lnTo>
                    <a:pt x="231" y="337"/>
                  </a:lnTo>
                  <a:lnTo>
                    <a:pt x="241" y="324"/>
                  </a:lnTo>
                  <a:lnTo>
                    <a:pt x="230" y="329"/>
                  </a:lnTo>
                  <a:lnTo>
                    <a:pt x="226" y="323"/>
                  </a:lnTo>
                  <a:lnTo>
                    <a:pt x="237" y="310"/>
                  </a:lnTo>
                  <a:lnTo>
                    <a:pt x="243" y="298"/>
                  </a:lnTo>
                  <a:lnTo>
                    <a:pt x="253" y="296"/>
                  </a:lnTo>
                  <a:lnTo>
                    <a:pt x="260" y="290"/>
                  </a:lnTo>
                  <a:lnTo>
                    <a:pt x="255" y="288"/>
                  </a:lnTo>
                  <a:lnTo>
                    <a:pt x="256" y="281"/>
                  </a:lnTo>
                  <a:lnTo>
                    <a:pt x="247" y="287"/>
                  </a:lnTo>
                  <a:lnTo>
                    <a:pt x="246" y="277"/>
                  </a:lnTo>
                  <a:lnTo>
                    <a:pt x="239" y="287"/>
                  </a:lnTo>
                  <a:lnTo>
                    <a:pt x="227" y="291"/>
                  </a:lnTo>
                  <a:lnTo>
                    <a:pt x="225" y="300"/>
                  </a:lnTo>
                  <a:lnTo>
                    <a:pt x="212" y="310"/>
                  </a:lnTo>
                  <a:lnTo>
                    <a:pt x="209" y="318"/>
                  </a:lnTo>
                  <a:lnTo>
                    <a:pt x="201" y="326"/>
                  </a:lnTo>
                  <a:lnTo>
                    <a:pt x="188" y="334"/>
                  </a:lnTo>
                  <a:lnTo>
                    <a:pt x="182" y="343"/>
                  </a:lnTo>
                  <a:lnTo>
                    <a:pt x="190" y="347"/>
                  </a:lnTo>
                  <a:lnTo>
                    <a:pt x="193" y="355"/>
                  </a:lnTo>
                  <a:lnTo>
                    <a:pt x="185" y="361"/>
                  </a:lnTo>
                  <a:lnTo>
                    <a:pt x="181" y="370"/>
                  </a:lnTo>
                  <a:lnTo>
                    <a:pt x="168" y="375"/>
                  </a:lnTo>
                  <a:lnTo>
                    <a:pt x="161" y="382"/>
                  </a:lnTo>
                  <a:lnTo>
                    <a:pt x="151" y="383"/>
                  </a:lnTo>
                  <a:lnTo>
                    <a:pt x="147" y="389"/>
                  </a:lnTo>
                  <a:lnTo>
                    <a:pt x="138" y="393"/>
                  </a:lnTo>
                  <a:lnTo>
                    <a:pt x="139" y="396"/>
                  </a:lnTo>
                  <a:lnTo>
                    <a:pt x="128" y="404"/>
                  </a:lnTo>
                  <a:lnTo>
                    <a:pt x="118" y="405"/>
                  </a:lnTo>
                  <a:lnTo>
                    <a:pt x="111" y="412"/>
                  </a:lnTo>
                  <a:lnTo>
                    <a:pt x="100" y="416"/>
                  </a:lnTo>
                  <a:lnTo>
                    <a:pt x="102" y="423"/>
                  </a:lnTo>
                  <a:lnTo>
                    <a:pt x="84" y="429"/>
                  </a:lnTo>
                  <a:lnTo>
                    <a:pt x="74" y="436"/>
                  </a:lnTo>
                  <a:lnTo>
                    <a:pt x="71" y="429"/>
                  </a:lnTo>
                  <a:lnTo>
                    <a:pt x="61" y="430"/>
                  </a:lnTo>
                  <a:lnTo>
                    <a:pt x="54" y="436"/>
                  </a:lnTo>
                  <a:lnTo>
                    <a:pt x="41" y="435"/>
                  </a:lnTo>
                  <a:lnTo>
                    <a:pt x="25" y="441"/>
                  </a:lnTo>
                  <a:lnTo>
                    <a:pt x="6" y="445"/>
                  </a:lnTo>
                  <a:lnTo>
                    <a:pt x="0" y="450"/>
                  </a:lnTo>
                  <a:lnTo>
                    <a:pt x="2" y="439"/>
                  </a:lnTo>
                  <a:lnTo>
                    <a:pt x="16" y="433"/>
                  </a:lnTo>
                  <a:lnTo>
                    <a:pt x="35" y="419"/>
                  </a:lnTo>
                  <a:lnTo>
                    <a:pt x="47" y="416"/>
                  </a:lnTo>
                  <a:lnTo>
                    <a:pt x="46" y="426"/>
                  </a:lnTo>
                  <a:lnTo>
                    <a:pt x="51" y="430"/>
                  </a:lnTo>
                  <a:lnTo>
                    <a:pt x="61" y="426"/>
                  </a:lnTo>
                  <a:lnTo>
                    <a:pt x="56" y="420"/>
                  </a:lnTo>
                  <a:lnTo>
                    <a:pt x="69" y="408"/>
                  </a:lnTo>
                  <a:lnTo>
                    <a:pt x="91" y="401"/>
                  </a:lnTo>
                  <a:lnTo>
                    <a:pt x="105" y="389"/>
                  </a:lnTo>
                  <a:lnTo>
                    <a:pt x="116" y="384"/>
                  </a:lnTo>
                  <a:lnTo>
                    <a:pt x="118" y="371"/>
                  </a:lnTo>
                  <a:lnTo>
                    <a:pt x="127" y="352"/>
                  </a:lnTo>
                  <a:lnTo>
                    <a:pt x="120" y="348"/>
                  </a:lnTo>
                  <a:lnTo>
                    <a:pt x="113" y="353"/>
                  </a:lnTo>
                  <a:lnTo>
                    <a:pt x="105" y="350"/>
                  </a:lnTo>
                  <a:lnTo>
                    <a:pt x="106" y="341"/>
                  </a:lnTo>
                  <a:lnTo>
                    <a:pt x="100" y="349"/>
                  </a:lnTo>
                  <a:lnTo>
                    <a:pt x="103" y="355"/>
                  </a:lnTo>
                  <a:lnTo>
                    <a:pt x="96" y="360"/>
                  </a:lnTo>
                  <a:lnTo>
                    <a:pt x="89" y="350"/>
                  </a:lnTo>
                  <a:lnTo>
                    <a:pt x="74" y="341"/>
                  </a:lnTo>
                  <a:lnTo>
                    <a:pt x="63" y="338"/>
                  </a:lnTo>
                  <a:lnTo>
                    <a:pt x="54" y="347"/>
                  </a:lnTo>
                  <a:lnTo>
                    <a:pt x="43" y="344"/>
                  </a:lnTo>
                  <a:lnTo>
                    <a:pt x="48" y="336"/>
                  </a:lnTo>
                  <a:lnTo>
                    <a:pt x="49" y="323"/>
                  </a:lnTo>
                  <a:lnTo>
                    <a:pt x="54" y="314"/>
                  </a:lnTo>
                  <a:lnTo>
                    <a:pt x="51" y="304"/>
                  </a:lnTo>
                  <a:lnTo>
                    <a:pt x="52" y="295"/>
                  </a:lnTo>
                  <a:lnTo>
                    <a:pt x="64" y="285"/>
                  </a:lnTo>
                  <a:lnTo>
                    <a:pt x="57" y="285"/>
                  </a:lnTo>
                  <a:lnTo>
                    <a:pt x="49" y="300"/>
                  </a:lnTo>
                  <a:lnTo>
                    <a:pt x="40" y="309"/>
                  </a:lnTo>
                  <a:lnTo>
                    <a:pt x="30" y="309"/>
                  </a:lnTo>
                  <a:lnTo>
                    <a:pt x="18" y="298"/>
                  </a:lnTo>
                  <a:lnTo>
                    <a:pt x="7" y="284"/>
                  </a:lnTo>
                  <a:lnTo>
                    <a:pt x="9" y="277"/>
                  </a:lnTo>
                  <a:lnTo>
                    <a:pt x="18" y="278"/>
                  </a:lnTo>
                  <a:lnTo>
                    <a:pt x="28" y="284"/>
                  </a:lnTo>
                  <a:lnTo>
                    <a:pt x="35" y="279"/>
                  </a:lnTo>
                  <a:lnTo>
                    <a:pt x="22" y="275"/>
                  </a:lnTo>
                  <a:lnTo>
                    <a:pt x="12" y="266"/>
                  </a:lnTo>
                  <a:lnTo>
                    <a:pt x="4" y="267"/>
                  </a:lnTo>
                  <a:lnTo>
                    <a:pt x="1" y="250"/>
                  </a:lnTo>
                  <a:lnTo>
                    <a:pt x="9" y="241"/>
                  </a:lnTo>
                  <a:lnTo>
                    <a:pt x="24" y="229"/>
                  </a:lnTo>
                  <a:lnTo>
                    <a:pt x="38" y="224"/>
                  </a:lnTo>
                  <a:lnTo>
                    <a:pt x="34" y="222"/>
                  </a:lnTo>
                  <a:lnTo>
                    <a:pt x="36" y="215"/>
                  </a:lnTo>
                  <a:lnTo>
                    <a:pt x="44" y="213"/>
                  </a:lnTo>
                  <a:lnTo>
                    <a:pt x="51" y="218"/>
                  </a:lnTo>
                  <a:lnTo>
                    <a:pt x="62" y="217"/>
                  </a:lnTo>
                  <a:lnTo>
                    <a:pt x="72" y="208"/>
                  </a:lnTo>
                  <a:lnTo>
                    <a:pt x="82" y="210"/>
                  </a:lnTo>
                  <a:lnTo>
                    <a:pt x="93" y="209"/>
                  </a:lnTo>
                  <a:lnTo>
                    <a:pt x="97" y="203"/>
                  </a:lnTo>
                  <a:lnTo>
                    <a:pt x="89" y="189"/>
                  </a:lnTo>
                  <a:lnTo>
                    <a:pt x="91" y="180"/>
                  </a:lnTo>
                  <a:lnTo>
                    <a:pt x="99" y="178"/>
                  </a:lnTo>
                  <a:lnTo>
                    <a:pt x="96" y="172"/>
                  </a:lnTo>
                  <a:lnTo>
                    <a:pt x="87" y="174"/>
                  </a:lnTo>
                  <a:lnTo>
                    <a:pt x="73" y="183"/>
                  </a:lnTo>
                  <a:lnTo>
                    <a:pt x="62" y="178"/>
                  </a:lnTo>
                  <a:lnTo>
                    <a:pt x="45" y="174"/>
                  </a:lnTo>
                  <a:lnTo>
                    <a:pt x="35" y="175"/>
                  </a:lnTo>
                  <a:lnTo>
                    <a:pt x="27" y="168"/>
                  </a:lnTo>
                  <a:lnTo>
                    <a:pt x="22" y="158"/>
                  </a:lnTo>
                  <a:lnTo>
                    <a:pt x="30" y="152"/>
                  </a:lnTo>
                  <a:lnTo>
                    <a:pt x="29" y="146"/>
                  </a:lnTo>
                  <a:lnTo>
                    <a:pt x="19" y="142"/>
                  </a:lnTo>
                  <a:lnTo>
                    <a:pt x="11" y="135"/>
                  </a:lnTo>
                  <a:lnTo>
                    <a:pt x="12" y="131"/>
                  </a:lnTo>
                  <a:lnTo>
                    <a:pt x="22" y="131"/>
                  </a:lnTo>
                  <a:lnTo>
                    <a:pt x="30" y="125"/>
                  </a:lnTo>
                  <a:lnTo>
                    <a:pt x="40" y="128"/>
                  </a:lnTo>
                  <a:lnTo>
                    <a:pt x="48" y="122"/>
                  </a:lnTo>
                  <a:lnTo>
                    <a:pt x="61" y="118"/>
                  </a:lnTo>
                  <a:lnTo>
                    <a:pt x="68" y="119"/>
                  </a:lnTo>
                  <a:lnTo>
                    <a:pt x="65" y="128"/>
                  </a:lnTo>
                  <a:lnTo>
                    <a:pt x="69" y="133"/>
                  </a:lnTo>
                  <a:lnTo>
                    <a:pt x="81" y="133"/>
                  </a:lnTo>
                  <a:lnTo>
                    <a:pt x="92" y="137"/>
                  </a:lnTo>
                  <a:lnTo>
                    <a:pt x="98" y="132"/>
                  </a:lnTo>
                  <a:lnTo>
                    <a:pt x="89" y="126"/>
                  </a:lnTo>
                  <a:lnTo>
                    <a:pt x="85" y="117"/>
                  </a:lnTo>
                  <a:lnTo>
                    <a:pt x="89" y="114"/>
                  </a:lnTo>
                  <a:lnTo>
                    <a:pt x="98" y="124"/>
                  </a:lnTo>
                  <a:lnTo>
                    <a:pt x="107" y="131"/>
                  </a:lnTo>
                  <a:lnTo>
                    <a:pt x="119" y="133"/>
                  </a:lnTo>
                  <a:lnTo>
                    <a:pt x="124" y="126"/>
                  </a:lnTo>
                  <a:lnTo>
                    <a:pt x="111" y="125"/>
                  </a:lnTo>
                  <a:lnTo>
                    <a:pt x="101" y="119"/>
                  </a:lnTo>
                  <a:lnTo>
                    <a:pt x="103" y="113"/>
                  </a:lnTo>
                  <a:lnTo>
                    <a:pt x="97" y="107"/>
                  </a:lnTo>
                  <a:lnTo>
                    <a:pt x="82" y="106"/>
                  </a:lnTo>
                  <a:lnTo>
                    <a:pt x="70" y="100"/>
                  </a:lnTo>
                  <a:lnTo>
                    <a:pt x="71" y="92"/>
                  </a:lnTo>
                  <a:lnTo>
                    <a:pt x="58" y="74"/>
                  </a:lnTo>
                  <a:lnTo>
                    <a:pt x="54" y="58"/>
                  </a:lnTo>
                  <a:lnTo>
                    <a:pt x="57" y="51"/>
                  </a:lnTo>
                  <a:lnTo>
                    <a:pt x="68" y="52"/>
                  </a:lnTo>
                  <a:lnTo>
                    <a:pt x="77" y="56"/>
                  </a:lnTo>
                  <a:lnTo>
                    <a:pt x="86" y="55"/>
                  </a:lnTo>
                  <a:lnTo>
                    <a:pt x="96" y="44"/>
                  </a:lnTo>
                  <a:lnTo>
                    <a:pt x="103" y="41"/>
                  </a:lnTo>
                  <a:lnTo>
                    <a:pt x="104" y="33"/>
                  </a:lnTo>
                  <a:lnTo>
                    <a:pt x="118" y="20"/>
                  </a:lnTo>
                  <a:lnTo>
                    <a:pt x="127" y="22"/>
                  </a:lnTo>
                  <a:lnTo>
                    <a:pt x="137" y="18"/>
                  </a:lnTo>
                  <a:lnTo>
                    <a:pt x="143" y="23"/>
                  </a:lnTo>
                  <a:lnTo>
                    <a:pt x="143" y="13"/>
                  </a:lnTo>
                  <a:lnTo>
                    <a:pt x="153" y="7"/>
                  </a:lnTo>
                  <a:lnTo>
                    <a:pt x="163" y="10"/>
                  </a:lnTo>
                  <a:lnTo>
                    <a:pt x="175" y="0"/>
                  </a:lnTo>
                  <a:lnTo>
                    <a:pt x="187" y="2"/>
                  </a:lnTo>
                  <a:lnTo>
                    <a:pt x="201" y="5"/>
                  </a:lnTo>
                  <a:lnTo>
                    <a:pt x="199" y="13"/>
                  </a:lnTo>
                  <a:lnTo>
                    <a:pt x="203" y="22"/>
                  </a:lnTo>
                  <a:lnTo>
                    <a:pt x="215" y="20"/>
                  </a:lnTo>
                  <a:lnTo>
                    <a:pt x="209" y="13"/>
                  </a:lnTo>
                  <a:lnTo>
                    <a:pt x="220" y="14"/>
                  </a:lnTo>
                  <a:lnTo>
                    <a:pt x="233" y="22"/>
                  </a:lnTo>
                  <a:lnTo>
                    <a:pt x="249" y="29"/>
                  </a:lnTo>
                  <a:lnTo>
                    <a:pt x="253" y="22"/>
                  </a:lnTo>
                  <a:lnTo>
                    <a:pt x="266" y="23"/>
                  </a:lnTo>
                  <a:lnTo>
                    <a:pt x="270" y="30"/>
                  </a:lnTo>
                  <a:lnTo>
                    <a:pt x="279" y="33"/>
                  </a:lnTo>
                  <a:lnTo>
                    <a:pt x="291" y="30"/>
                  </a:lnTo>
                  <a:lnTo>
                    <a:pt x="303" y="36"/>
                  </a:lnTo>
                  <a:lnTo>
                    <a:pt x="316" y="35"/>
                  </a:lnTo>
                  <a:lnTo>
                    <a:pt x="324" y="30"/>
                  </a:lnTo>
                  <a:lnTo>
                    <a:pt x="334" y="30"/>
                  </a:lnTo>
                  <a:lnTo>
                    <a:pt x="350" y="39"/>
                  </a:lnTo>
                  <a:lnTo>
                    <a:pt x="358" y="41"/>
                  </a:lnTo>
                  <a:close/>
                </a:path>
              </a:pathLst>
            </a:custGeom>
            <a:grp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25" name="Freeform 2224"/>
          <p:cNvSpPr/>
          <p:nvPr/>
        </p:nvSpPr>
        <p:spPr>
          <a:xfrm>
            <a:off x="7754771" y="3361137"/>
            <a:ext cx="66675" cy="77180"/>
          </a:xfrm>
          <a:custGeom>
            <a:avLst/>
            <a:gdLst>
              <a:gd name="connsiteX0" fmla="*/ 40482 w 90488"/>
              <a:gd name="connsiteY0" fmla="*/ 0 h 97631"/>
              <a:gd name="connsiteX1" fmla="*/ 0 w 90488"/>
              <a:gd name="connsiteY1" fmla="*/ 50006 h 97631"/>
              <a:gd name="connsiteX2" fmla="*/ 50007 w 90488"/>
              <a:gd name="connsiteY2" fmla="*/ 97631 h 97631"/>
              <a:gd name="connsiteX3" fmla="*/ 90488 w 90488"/>
              <a:gd name="connsiteY3" fmla="*/ 40481 h 97631"/>
              <a:gd name="connsiteX4" fmla="*/ 40482 w 90488"/>
              <a:gd name="connsiteY4" fmla="*/ 0 h 9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8" h="97631">
                <a:moveTo>
                  <a:pt x="40482" y="0"/>
                </a:moveTo>
                <a:lnTo>
                  <a:pt x="0" y="50006"/>
                </a:lnTo>
                <a:lnTo>
                  <a:pt x="50007" y="97631"/>
                </a:lnTo>
                <a:lnTo>
                  <a:pt x="90488" y="40481"/>
                </a:lnTo>
                <a:lnTo>
                  <a:pt x="40482" y="0"/>
                </a:lnTo>
                <a:close/>
              </a:path>
            </a:pathLst>
          </a:custGeom>
          <a:solidFill>
            <a:schemeClr val="accent2"/>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p:cNvGrpSpPr/>
          <p:nvPr/>
        </p:nvGrpSpPr>
        <p:grpSpPr>
          <a:xfrm>
            <a:off x="512763" y="4734570"/>
            <a:ext cx="330741" cy="1307235"/>
            <a:chOff x="512763" y="4734570"/>
            <a:chExt cx="330741" cy="1307235"/>
          </a:xfrm>
        </p:grpSpPr>
        <p:sp>
          <p:nvSpPr>
            <p:cNvPr id="2233" name="Rectangle 2232"/>
            <p:cNvSpPr/>
            <p:nvPr/>
          </p:nvSpPr>
          <p:spPr>
            <a:xfrm>
              <a:off x="512763" y="4734570"/>
              <a:ext cx="330741" cy="186447"/>
            </a:xfrm>
            <a:prstGeom prst="rect">
              <a:avLst/>
            </a:prstGeom>
            <a:solidFill>
              <a:schemeClr val="accent3"/>
            </a:solidFill>
            <a:ln w="12700">
              <a:solidFill>
                <a:schemeClr val="bg1"/>
              </a:solidFill>
            </a:ln>
            <a:effectLst>
              <a:outerShdw blurRad="88900" dist="50800" dir="2700000" algn="tl" rotWithShape="0">
                <a:prstClr val="black">
                  <a:alpha val="6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p:cNvSpPr/>
            <p:nvPr/>
          </p:nvSpPr>
          <p:spPr>
            <a:xfrm>
              <a:off x="512763" y="5106049"/>
              <a:ext cx="330741" cy="186447"/>
            </a:xfrm>
            <a:prstGeom prst="rect">
              <a:avLst/>
            </a:prstGeom>
            <a:solidFill>
              <a:schemeClr val="accent2"/>
            </a:solidFill>
            <a:ln w="12700">
              <a:solidFill>
                <a:schemeClr val="bg1"/>
              </a:solidFill>
            </a:ln>
            <a:effectLst>
              <a:outerShdw blurRad="88900" dist="50800" dir="2700000" algn="tl" rotWithShape="0">
                <a:prstClr val="black">
                  <a:alpha val="6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ectangle 314"/>
            <p:cNvSpPr/>
            <p:nvPr/>
          </p:nvSpPr>
          <p:spPr>
            <a:xfrm>
              <a:off x="512763" y="5480703"/>
              <a:ext cx="330741" cy="186447"/>
            </a:xfrm>
            <a:prstGeom prst="rect">
              <a:avLst/>
            </a:prstGeom>
            <a:solidFill>
              <a:schemeClr val="accent5"/>
            </a:solidFill>
            <a:ln w="12700">
              <a:solidFill>
                <a:schemeClr val="bg1"/>
              </a:solidFill>
            </a:ln>
            <a:effectLst>
              <a:outerShdw blurRad="88900" dist="50800" dir="2700000" algn="tl" rotWithShape="0">
                <a:prstClr val="black">
                  <a:alpha val="6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p:cNvSpPr/>
            <p:nvPr/>
          </p:nvSpPr>
          <p:spPr>
            <a:xfrm>
              <a:off x="512763" y="5855358"/>
              <a:ext cx="330741" cy="186447"/>
            </a:xfrm>
            <a:prstGeom prst="rect">
              <a:avLst/>
            </a:prstGeom>
            <a:solidFill>
              <a:schemeClr val="accent4"/>
            </a:solidFill>
            <a:ln w="12700">
              <a:solidFill>
                <a:schemeClr val="bg1"/>
              </a:solidFill>
            </a:ln>
            <a:effectLst>
              <a:outerShdw blurRad="88900" dist="50800" dir="2700000" algn="tl" rotWithShape="0">
                <a:prstClr val="black">
                  <a:alpha val="6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p:cNvSpPr txBox="1"/>
          <p:nvPr/>
        </p:nvSpPr>
        <p:spPr>
          <a:xfrm>
            <a:off x="952673" y="4663099"/>
            <a:ext cx="1491135" cy="1477328"/>
          </a:xfrm>
          <a:prstGeom prst="rect">
            <a:avLst/>
          </a:prstGeom>
        </p:spPr>
        <p:txBody>
          <a:bodyPr wrap="square" lIns="0" rIns="0" rtlCol="0">
            <a:spAutoFit/>
          </a:bodyPr>
          <a:lstStyle/>
          <a:p>
            <a:pPr>
              <a:spcAft>
                <a:spcPts val="1200"/>
              </a:spcAft>
            </a:pPr>
            <a:r>
              <a:rPr lang="en-US" sz="1500" dirty="0" smtClean="0">
                <a:solidFill>
                  <a:schemeClr val="bg1"/>
                </a:solidFill>
              </a:rPr>
              <a:t>Below -15%</a:t>
            </a:r>
          </a:p>
          <a:p>
            <a:pPr>
              <a:spcAft>
                <a:spcPts val="1200"/>
              </a:spcAft>
            </a:pPr>
            <a:r>
              <a:rPr lang="en-US" sz="1500" dirty="0" smtClean="0">
                <a:solidFill>
                  <a:schemeClr val="bg1"/>
                </a:solidFill>
              </a:rPr>
              <a:t>-15% to 0%</a:t>
            </a:r>
          </a:p>
          <a:p>
            <a:pPr>
              <a:spcAft>
                <a:spcPts val="1200"/>
              </a:spcAft>
            </a:pPr>
            <a:r>
              <a:rPr lang="en-US" sz="1500" dirty="0" smtClean="0">
                <a:solidFill>
                  <a:schemeClr val="bg1"/>
                </a:solidFill>
              </a:rPr>
              <a:t>0% to 15%</a:t>
            </a:r>
          </a:p>
          <a:p>
            <a:pPr>
              <a:spcAft>
                <a:spcPts val="1200"/>
              </a:spcAft>
            </a:pPr>
            <a:r>
              <a:rPr lang="en-US" sz="1500" dirty="0" smtClean="0">
                <a:solidFill>
                  <a:schemeClr val="bg1"/>
                </a:solidFill>
              </a:rPr>
              <a:t>Above 15%</a:t>
            </a:r>
            <a:endParaRPr lang="en-US" sz="1500" dirty="0">
              <a:solidFill>
                <a:schemeClr val="bg1"/>
              </a:solidFill>
            </a:endParaRPr>
          </a:p>
        </p:txBody>
      </p:sp>
    </p:spTree>
    <p:extLst>
      <p:ext uri="{BB962C8B-B14F-4D97-AF65-F5344CB8AC3E}">
        <p14:creationId xmlns:p14="http://schemas.microsoft.com/office/powerpoint/2010/main" val="2601847127"/>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843379" y="488950"/>
            <a:ext cx="7146508" cy="344488"/>
          </a:xfrm>
          <a:prstGeom prst="rect">
            <a:avLst/>
          </a:prstGeom>
        </p:spPr>
        <p:txBody>
          <a:bodyPr/>
          <a:lstStyle/>
          <a:p>
            <a:r>
              <a:rPr lang="en-US" sz="2000" dirty="0" smtClean="0">
                <a:solidFill>
                  <a:schemeClr val="bg1"/>
                </a:solidFill>
                <a:cs typeface="Arial" charset="0"/>
              </a:rPr>
              <a:t>Challenges</a:t>
            </a:r>
            <a:endParaRPr lang="en-US" sz="2000" dirty="0">
              <a:solidFill>
                <a:schemeClr val="bg1"/>
              </a:solidFill>
              <a:cs typeface="Arial" charset="0"/>
            </a:endParaRPr>
          </a:p>
        </p:txBody>
      </p:sp>
      <p:sp>
        <p:nvSpPr>
          <p:cNvPr id="13" name="Rectangle 3"/>
          <p:cNvSpPr>
            <a:spLocks noChangeArrowheads="1"/>
          </p:cNvSpPr>
          <p:nvPr/>
        </p:nvSpPr>
        <p:spPr bwMode="gray">
          <a:xfrm>
            <a:off x="175260" y="1079730"/>
            <a:ext cx="8907780" cy="882650"/>
          </a:xfrm>
          <a:prstGeom prst="rect">
            <a:avLst/>
          </a:prstGeom>
          <a:noFill/>
          <a:ln w="9525">
            <a:noFill/>
            <a:miter lim="800000"/>
            <a:headEnd/>
            <a:tailEnd/>
          </a:ln>
        </p:spPr>
        <p:txBody>
          <a:bodyPr lIns="91408" tIns="36562" rIns="36562" bIns="36562"/>
          <a:lstStyle/>
          <a:p>
            <a:pPr marL="207963" lvl="1" indent="-206375" defTabSz="1019175" eaLnBrk="0" fontAlgn="auto" hangingPunct="0">
              <a:lnSpc>
                <a:spcPct val="110000"/>
              </a:lnSpc>
              <a:spcBef>
                <a:spcPts val="300"/>
              </a:spcBef>
              <a:spcAft>
                <a:spcPts val="0"/>
              </a:spcAft>
              <a:buClr>
                <a:srgbClr val="FFFFCC"/>
              </a:buClr>
              <a:buSzPct val="92000"/>
              <a:buFont typeface="Wingdings" pitchFamily="2" charset="2"/>
              <a:buChar char="n"/>
            </a:pPr>
            <a:endParaRPr lang="en-US" sz="1400" dirty="0" smtClean="0">
              <a:solidFill>
                <a:srgbClr val="000000"/>
              </a:solidFill>
              <a:latin typeface="Arial"/>
              <a:cs typeface="+mn-cs"/>
            </a:endParaRPr>
          </a:p>
        </p:txBody>
      </p:sp>
      <p:sp>
        <p:nvSpPr>
          <p:cNvPr id="7" name="Text Placeholder 2"/>
          <p:cNvSpPr>
            <a:spLocks noGrp="1"/>
          </p:cNvSpPr>
          <p:nvPr>
            <p:ph type="body" sz="quarter" idx="11"/>
          </p:nvPr>
        </p:nvSpPr>
        <p:spPr>
          <a:xfrm>
            <a:off x="533400" y="1133856"/>
            <a:ext cx="7712583" cy="4782666"/>
          </a:xfrm>
        </p:spPr>
        <p:txBody>
          <a:bodyPr/>
          <a:lstStyle/>
          <a:p>
            <a:pPr lvl="1">
              <a:buClr>
                <a:schemeClr val="tx2"/>
              </a:buClr>
              <a:buFont typeface="Arial" panose="020B0604020202020204" pitchFamily="34" charset="0"/>
              <a:buChar char="•"/>
            </a:pPr>
            <a:endParaRPr lang="en-US" sz="2000" dirty="0" smtClean="0">
              <a:latin typeface="Calibri" panose="020F0502020204030204" pitchFamily="34" charset="0"/>
            </a:endParaRPr>
          </a:p>
          <a:p>
            <a:pPr lvl="1">
              <a:buClr>
                <a:schemeClr val="tx2"/>
              </a:buClr>
              <a:buFont typeface="Wingdings" panose="05000000000000000000" pitchFamily="2" charset="2"/>
              <a:buChar char="q"/>
            </a:pPr>
            <a:r>
              <a:rPr lang="en-US" sz="2800" dirty="0" smtClean="0">
                <a:latin typeface="Calibri" panose="020F0502020204030204" pitchFamily="34" charset="0"/>
              </a:rPr>
              <a:t>Managing spending growth to keep in line with revenue</a:t>
            </a:r>
          </a:p>
          <a:p>
            <a:pPr lvl="1">
              <a:buClr>
                <a:schemeClr val="tx2"/>
              </a:buClr>
              <a:buFont typeface="Wingdings" panose="05000000000000000000" pitchFamily="2" charset="2"/>
              <a:buChar char="q"/>
            </a:pPr>
            <a:r>
              <a:rPr lang="en-US" sz="2800" dirty="0">
                <a:latin typeface="Calibri" panose="020F0502020204030204" pitchFamily="34" charset="0"/>
              </a:rPr>
              <a:t>Reliance on one-timers</a:t>
            </a:r>
          </a:p>
          <a:p>
            <a:pPr lvl="1">
              <a:buClr>
                <a:schemeClr val="tx2"/>
              </a:buClr>
              <a:buFont typeface="Wingdings" panose="05000000000000000000" pitchFamily="2" charset="2"/>
              <a:buChar char="q"/>
            </a:pPr>
            <a:r>
              <a:rPr lang="en-US" sz="2800" dirty="0" smtClean="0">
                <a:latin typeface="Calibri" panose="020F0502020204030204" pitchFamily="34" charset="0"/>
              </a:rPr>
              <a:t>Revenue Volatility (i.e. Capital Gains) </a:t>
            </a:r>
          </a:p>
          <a:p>
            <a:pPr lvl="1">
              <a:buClr>
                <a:schemeClr val="tx2"/>
              </a:buClr>
              <a:buFont typeface="Wingdings" panose="05000000000000000000" pitchFamily="2" charset="2"/>
              <a:buChar char="q"/>
            </a:pPr>
            <a:r>
              <a:rPr lang="en-US" sz="2800" dirty="0" smtClean="0">
                <a:latin typeface="Calibri" panose="020F0502020204030204" pitchFamily="34" charset="0"/>
              </a:rPr>
              <a:t>Managing “Budget Busters” (i.e. Medicaid)</a:t>
            </a:r>
          </a:p>
        </p:txBody>
      </p:sp>
    </p:spTree>
    <p:custDataLst>
      <p:tags r:id="rId1"/>
    </p:custDataLst>
    <p:extLst>
      <p:ext uri="{BB962C8B-B14F-4D97-AF65-F5344CB8AC3E}">
        <p14:creationId xmlns:p14="http://schemas.microsoft.com/office/powerpoint/2010/main" val="17833322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5664200" cy="762000"/>
          </a:xfrm>
        </p:spPr>
        <p:txBody>
          <a:bodyPr/>
          <a:lstStyle/>
          <a:p>
            <a:r>
              <a:rPr lang="en-US" dirty="0" smtClean="0">
                <a:solidFill>
                  <a:schemeClr val="bg1"/>
                </a:solidFill>
              </a:rPr>
              <a:t>Challenges: Capital Gains Collections</a:t>
            </a:r>
            <a:endParaRPr lang="en-US" dirty="0">
              <a:solidFill>
                <a:schemeClr val="bg1"/>
              </a:solidFill>
            </a:endParaRPr>
          </a:p>
        </p:txBody>
      </p:sp>
      <p:sp>
        <p:nvSpPr>
          <p:cNvPr id="3" name="Slide Number Placeholder 2"/>
          <p:cNvSpPr>
            <a:spLocks noGrp="1"/>
          </p:cNvSpPr>
          <p:nvPr>
            <p:ph type="sldNum" sz="quarter" idx="10"/>
          </p:nvPr>
        </p:nvSpPr>
        <p:spPr/>
        <p:txBody>
          <a:bodyPr/>
          <a:lstStyle/>
          <a:p>
            <a:pPr>
              <a:defRPr/>
            </a:pPr>
            <a:fld id="{4E340AF8-037F-48B2-AA60-E7B69F832C60}" type="slidenum">
              <a:rPr lang="en-US" smtClean="0">
                <a:solidFill>
                  <a:srgbClr val="000000"/>
                </a:solidFill>
              </a:rPr>
              <a:pPr>
                <a:defRPr/>
              </a:pPr>
              <a:t>61</a:t>
            </a:fld>
            <a:endParaRPr lang="en-US" dirty="0">
              <a:solidFill>
                <a:srgbClr val="000000"/>
              </a:solidFill>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15290" y="1283970"/>
            <a:ext cx="8576310" cy="4583430"/>
          </a:xfrm>
          <a:prstGeom prst="rect">
            <a:avLst/>
          </a:prstGeom>
          <a:noFill/>
          <a:ln>
            <a:solidFill>
              <a:schemeClr val="accent1"/>
            </a:solidFill>
          </a:ln>
        </p:spPr>
      </p:pic>
    </p:spTree>
    <p:extLst>
      <p:ext uri="{BB962C8B-B14F-4D97-AF65-F5344CB8AC3E}">
        <p14:creationId xmlns:p14="http://schemas.microsoft.com/office/powerpoint/2010/main" val="7982293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z="2000" b="1" dirty="0" smtClean="0">
                <a:solidFill>
                  <a:schemeClr val="bg1"/>
                </a:solidFill>
                <a:latin typeface="+mj-lt"/>
              </a:rPr>
              <a:t>Challenges: State </a:t>
            </a:r>
            <a:r>
              <a:rPr lang="en-US" altLang="en-US" sz="2000" b="1" dirty="0">
                <a:solidFill>
                  <a:schemeClr val="bg1"/>
                </a:solidFill>
                <a:latin typeface="+mj-lt"/>
              </a:rPr>
              <a:t>Spending, </a:t>
            </a:r>
            <a:r>
              <a:rPr lang="en-US" altLang="en-US" sz="2000" b="1" dirty="0" smtClean="0">
                <a:solidFill>
                  <a:schemeClr val="bg1"/>
                </a:solidFill>
                <a:latin typeface="+mj-lt"/>
              </a:rPr>
              <a:t>FY10-16 </a:t>
            </a:r>
            <a:r>
              <a:rPr lang="en-US" altLang="en-US" sz="2000" b="1" dirty="0">
                <a:solidFill>
                  <a:schemeClr val="bg1"/>
                </a:solidFill>
                <a:latin typeface="+mj-lt"/>
              </a:rPr>
              <a:t/>
            </a:r>
            <a:br>
              <a:rPr lang="en-US" altLang="en-US" sz="2000" b="1" dirty="0">
                <a:solidFill>
                  <a:schemeClr val="bg1"/>
                </a:solidFill>
                <a:latin typeface="+mj-lt"/>
              </a:rPr>
            </a:br>
            <a:r>
              <a:rPr lang="en-US" altLang="en-US" sz="2000" b="1" dirty="0" smtClean="0">
                <a:solidFill>
                  <a:schemeClr val="bg1"/>
                </a:solidFill>
                <a:latin typeface="+mj-lt"/>
              </a:rPr>
              <a:t>5.1 % Compound Annual Growth Rate</a:t>
            </a:r>
            <a:endParaRPr lang="en-US" altLang="en-US" sz="2000" b="1" dirty="0">
              <a:solidFill>
                <a:schemeClr val="bg1"/>
              </a:solidFill>
              <a:latin typeface="+mj-lt"/>
            </a:endParaRPr>
          </a:p>
        </p:txBody>
      </p:sp>
      <p:graphicFrame>
        <p:nvGraphicFramePr>
          <p:cNvPr id="2" name="Object 3"/>
          <p:cNvGraphicFramePr>
            <a:graphicFrameLocks noChangeAspect="1"/>
          </p:cNvGraphicFramePr>
          <p:nvPr>
            <p:extLst>
              <p:ext uri="{D42A27DB-BD31-4B8C-83A1-F6EECF244321}">
                <p14:modId xmlns:p14="http://schemas.microsoft.com/office/powerpoint/2010/main" val="2042064722"/>
              </p:ext>
            </p:extLst>
          </p:nvPr>
        </p:nvGraphicFramePr>
        <p:xfrm>
          <a:off x="50800" y="1600200"/>
          <a:ext cx="7816850" cy="5095875"/>
        </p:xfrm>
        <a:graphic>
          <a:graphicData uri="http://schemas.openxmlformats.org/drawingml/2006/chart">
            <c:chart xmlns:c="http://schemas.openxmlformats.org/drawingml/2006/chart" xmlns:r="http://schemas.openxmlformats.org/officeDocument/2006/relationships" r:id="rId2"/>
          </a:graphicData>
        </a:graphic>
      </p:graphicFrame>
      <p:sp>
        <p:nvSpPr>
          <p:cNvPr id="47108" name="Text Box 4"/>
          <p:cNvSpPr txBox="1">
            <a:spLocks noChangeArrowheads="1"/>
          </p:cNvSpPr>
          <p:nvPr/>
        </p:nvSpPr>
        <p:spPr bwMode="auto">
          <a:xfrm>
            <a:off x="7391400" y="990600"/>
            <a:ext cx="1371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ct val="50000"/>
              </a:spcBef>
              <a:spcAft>
                <a:spcPts val="0"/>
              </a:spcAft>
            </a:pPr>
            <a:r>
              <a:rPr lang="en-US" altLang="en-US" dirty="0">
                <a:solidFill>
                  <a:srgbClr val="000000"/>
                </a:solidFill>
                <a:latin typeface="Arial" charset="0"/>
                <a:cs typeface="+mn-cs"/>
              </a:rPr>
              <a:t>CAGR </a:t>
            </a:r>
            <a:br>
              <a:rPr lang="en-US" altLang="en-US" dirty="0">
                <a:solidFill>
                  <a:srgbClr val="000000"/>
                </a:solidFill>
                <a:latin typeface="Arial" charset="0"/>
                <a:cs typeface="+mn-cs"/>
              </a:rPr>
            </a:br>
            <a:r>
              <a:rPr lang="en-US" altLang="en-US" dirty="0">
                <a:solidFill>
                  <a:srgbClr val="000000"/>
                </a:solidFill>
                <a:latin typeface="Arial" charset="0"/>
                <a:cs typeface="+mn-cs"/>
              </a:rPr>
              <a:t>by sector, </a:t>
            </a:r>
            <a:r>
              <a:rPr lang="en-US" altLang="en-US" dirty="0" smtClean="0">
                <a:solidFill>
                  <a:srgbClr val="000000"/>
                </a:solidFill>
                <a:latin typeface="Arial" charset="0"/>
                <a:cs typeface="+mn-cs"/>
              </a:rPr>
              <a:t>FY10-16</a:t>
            </a:r>
            <a:endParaRPr lang="en-US" altLang="en-US" dirty="0">
              <a:solidFill>
                <a:srgbClr val="000000"/>
              </a:solidFill>
              <a:latin typeface="Arial" charset="0"/>
              <a:cs typeface="+mn-cs"/>
            </a:endParaRPr>
          </a:p>
        </p:txBody>
      </p:sp>
      <p:sp>
        <p:nvSpPr>
          <p:cNvPr id="47109" name="Text Box 5"/>
          <p:cNvSpPr txBox="1">
            <a:spLocks noChangeArrowheads="1"/>
          </p:cNvSpPr>
          <p:nvPr/>
        </p:nvSpPr>
        <p:spPr bwMode="auto">
          <a:xfrm>
            <a:off x="7620000" y="196673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50000"/>
              </a:spcBef>
              <a:spcAft>
                <a:spcPts val="0"/>
              </a:spcAft>
            </a:pPr>
            <a:r>
              <a:rPr lang="en-US" altLang="en-US" dirty="0" smtClean="0">
                <a:solidFill>
                  <a:srgbClr val="000000"/>
                </a:solidFill>
                <a:latin typeface="Arial" charset="0"/>
                <a:cs typeface="+mn-cs"/>
              </a:rPr>
              <a:t>7.5%</a:t>
            </a:r>
            <a:endParaRPr lang="en-US" altLang="en-US" dirty="0">
              <a:solidFill>
                <a:srgbClr val="000000"/>
              </a:solidFill>
              <a:latin typeface="Arial" charset="0"/>
              <a:cs typeface="+mn-cs"/>
            </a:endParaRPr>
          </a:p>
        </p:txBody>
      </p:sp>
      <p:sp>
        <p:nvSpPr>
          <p:cNvPr id="47110" name="Text Box 6"/>
          <p:cNvSpPr txBox="1">
            <a:spLocks noChangeArrowheads="1"/>
          </p:cNvSpPr>
          <p:nvPr/>
        </p:nvSpPr>
        <p:spPr bwMode="auto">
          <a:xfrm>
            <a:off x="7620000" y="2299198"/>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50000"/>
              </a:spcBef>
              <a:spcAft>
                <a:spcPts val="0"/>
              </a:spcAft>
            </a:pPr>
            <a:r>
              <a:rPr lang="en-US" altLang="en-US" dirty="0" smtClean="0">
                <a:solidFill>
                  <a:srgbClr val="000000"/>
                </a:solidFill>
                <a:latin typeface="Arial" charset="0"/>
                <a:cs typeface="+mn-cs"/>
              </a:rPr>
              <a:t>4.7%</a:t>
            </a:r>
            <a:endParaRPr lang="en-US" altLang="en-US" dirty="0">
              <a:solidFill>
                <a:srgbClr val="000000"/>
              </a:solidFill>
              <a:latin typeface="Arial" charset="0"/>
              <a:cs typeface="+mn-cs"/>
            </a:endParaRPr>
          </a:p>
        </p:txBody>
      </p:sp>
      <p:sp>
        <p:nvSpPr>
          <p:cNvPr id="47111" name="Text Box 7"/>
          <p:cNvSpPr txBox="1">
            <a:spLocks noChangeArrowheads="1"/>
          </p:cNvSpPr>
          <p:nvPr/>
        </p:nvSpPr>
        <p:spPr bwMode="auto">
          <a:xfrm>
            <a:off x="7620000" y="3138487"/>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50000"/>
              </a:spcBef>
              <a:spcAft>
                <a:spcPts val="0"/>
              </a:spcAft>
            </a:pPr>
            <a:r>
              <a:rPr lang="en-US" altLang="en-US" dirty="0" smtClean="0">
                <a:solidFill>
                  <a:srgbClr val="000000"/>
                </a:solidFill>
                <a:latin typeface="Arial" charset="0"/>
                <a:cs typeface="+mn-cs"/>
              </a:rPr>
              <a:t>7.9%</a:t>
            </a:r>
            <a:endParaRPr lang="en-US" altLang="en-US" dirty="0">
              <a:solidFill>
                <a:srgbClr val="000000"/>
              </a:solidFill>
              <a:latin typeface="Arial" charset="0"/>
              <a:cs typeface="+mn-cs"/>
            </a:endParaRPr>
          </a:p>
        </p:txBody>
      </p:sp>
      <p:sp>
        <p:nvSpPr>
          <p:cNvPr id="47112" name="Text Box 8"/>
          <p:cNvSpPr txBox="1">
            <a:spLocks noChangeArrowheads="1"/>
          </p:cNvSpPr>
          <p:nvPr/>
        </p:nvSpPr>
        <p:spPr bwMode="auto">
          <a:xfrm>
            <a:off x="7620000" y="4105614"/>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50000"/>
              </a:spcBef>
              <a:spcAft>
                <a:spcPts val="0"/>
              </a:spcAft>
            </a:pPr>
            <a:r>
              <a:rPr lang="en-US" altLang="en-US" dirty="0" smtClean="0">
                <a:solidFill>
                  <a:srgbClr val="000000"/>
                </a:solidFill>
                <a:latin typeface="Arial" charset="0"/>
                <a:cs typeface="+mn-cs"/>
              </a:rPr>
              <a:t>2.4%</a:t>
            </a:r>
            <a:endParaRPr lang="en-US" altLang="en-US" dirty="0">
              <a:solidFill>
                <a:srgbClr val="000000"/>
              </a:solidFill>
              <a:latin typeface="Arial" charset="0"/>
              <a:cs typeface="+mn-cs"/>
            </a:endParaRPr>
          </a:p>
        </p:txBody>
      </p:sp>
      <p:sp>
        <p:nvSpPr>
          <p:cNvPr id="47113" name="Text Box 9"/>
          <p:cNvSpPr txBox="1">
            <a:spLocks noChangeArrowheads="1"/>
          </p:cNvSpPr>
          <p:nvPr/>
        </p:nvSpPr>
        <p:spPr bwMode="auto">
          <a:xfrm>
            <a:off x="7620000" y="5096214"/>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ct val="50000"/>
              </a:spcBef>
              <a:spcAft>
                <a:spcPts val="0"/>
              </a:spcAft>
            </a:pPr>
            <a:r>
              <a:rPr lang="en-US" altLang="en-US" dirty="0" smtClean="0">
                <a:solidFill>
                  <a:srgbClr val="000000"/>
                </a:solidFill>
                <a:latin typeface="Arial" charset="0"/>
                <a:cs typeface="+mn-cs"/>
              </a:rPr>
              <a:t>3.5%</a:t>
            </a:r>
            <a:endParaRPr lang="en-US" altLang="en-US" dirty="0">
              <a:solidFill>
                <a:srgbClr val="000000"/>
              </a:solidFill>
              <a:latin typeface="Arial" charset="0"/>
              <a:cs typeface="+mn-cs"/>
            </a:endParaRPr>
          </a:p>
        </p:txBody>
      </p:sp>
      <p:cxnSp>
        <p:nvCxnSpPr>
          <p:cNvPr id="4" name="Straight Connector 3"/>
          <p:cNvCxnSpPr/>
          <p:nvPr/>
        </p:nvCxnSpPr>
        <p:spPr bwMode="auto">
          <a:xfrm>
            <a:off x="4572000" y="2482554"/>
            <a:ext cx="304800" cy="183357"/>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spTree>
    <p:extLst>
      <p:ext uri="{BB962C8B-B14F-4D97-AF65-F5344CB8AC3E}">
        <p14:creationId xmlns:p14="http://schemas.microsoft.com/office/powerpoint/2010/main" val="929427857"/>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solidFill>
                  <a:schemeClr val="bg1"/>
                </a:solidFill>
              </a:rPr>
              <a:t>Challenges: Medicaid Historic Spending</a:t>
            </a:r>
            <a:endParaRPr lang="en-US" sz="2000" dirty="0">
              <a:solidFill>
                <a:schemeClr val="bg1"/>
              </a:solidFill>
            </a:endParaRPr>
          </a:p>
        </p:txBody>
      </p:sp>
      <p:sp>
        <p:nvSpPr>
          <p:cNvPr id="3" name="Content Placeholder 2"/>
          <p:cNvSpPr>
            <a:spLocks noGrp="1"/>
          </p:cNvSpPr>
          <p:nvPr>
            <p:ph sz="half" idx="1"/>
          </p:nvPr>
        </p:nvSpPr>
        <p:spPr>
          <a:xfrm>
            <a:off x="533400" y="1143000"/>
            <a:ext cx="7924800" cy="5181600"/>
          </a:xfrm>
        </p:spPr>
        <p:txBody>
          <a:bodyPr/>
          <a:lstStyle/>
          <a:p>
            <a:endParaRPr lang="en-US" sz="2400" b="0" dirty="0" smtClean="0"/>
          </a:p>
          <a:p>
            <a:endParaRPr lang="en-US" sz="2400" b="0" dirty="0"/>
          </a:p>
          <a:p>
            <a:endParaRPr lang="en-US" sz="2400" b="0" dirty="0" smtClean="0"/>
          </a:p>
          <a:p>
            <a:endParaRPr lang="en-US" sz="2400" dirty="0"/>
          </a:p>
          <a:p>
            <a:endParaRPr lang="en-US" sz="2400" dirty="0"/>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937551454"/>
              </p:ext>
            </p:extLst>
          </p:nvPr>
        </p:nvGraphicFramePr>
        <p:xfrm>
          <a:off x="609600" y="1219200"/>
          <a:ext cx="7896220" cy="49053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6200000">
            <a:off x="8017505" y="4784096"/>
            <a:ext cx="990600" cy="261610"/>
          </a:xfrm>
          <a:prstGeom prst="rect">
            <a:avLst/>
          </a:prstGeom>
          <a:noFill/>
        </p:spPr>
        <p:txBody>
          <a:bodyPr wrap="square" rtlCol="0">
            <a:spAutoFit/>
          </a:bodyPr>
          <a:lstStyle/>
          <a:p>
            <a:pPr fontAlgn="auto">
              <a:spcBef>
                <a:spcPts val="0"/>
              </a:spcBef>
              <a:spcAft>
                <a:spcPts val="0"/>
              </a:spcAft>
            </a:pPr>
            <a:r>
              <a:rPr lang="en-US" sz="1100" dirty="0" smtClean="0">
                <a:solidFill>
                  <a:srgbClr val="000000"/>
                </a:solidFill>
                <a:latin typeface="Arial"/>
                <a:cs typeface="+mn-cs"/>
              </a:rPr>
              <a:t>(in billion $s)</a:t>
            </a:r>
            <a:endParaRPr lang="en-US" sz="1100" dirty="0">
              <a:solidFill>
                <a:srgbClr val="000000"/>
              </a:solidFill>
              <a:latin typeface="Arial"/>
              <a:cs typeface="+mn-cs"/>
            </a:endParaRPr>
          </a:p>
        </p:txBody>
      </p:sp>
    </p:spTree>
    <p:extLst>
      <p:ext uri="{BB962C8B-B14F-4D97-AF65-F5344CB8AC3E}">
        <p14:creationId xmlns:p14="http://schemas.microsoft.com/office/powerpoint/2010/main" val="2946805665"/>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schemeClr val="bg1"/>
                </a:solidFill>
              </a:rPr>
              <a:t>Challenges: Medicaid Historic Spending</a:t>
            </a:r>
          </a:p>
        </p:txBody>
      </p:sp>
      <p:sp>
        <p:nvSpPr>
          <p:cNvPr id="3" name="Content Placeholder 2"/>
          <p:cNvSpPr>
            <a:spLocks noGrp="1"/>
          </p:cNvSpPr>
          <p:nvPr>
            <p:ph sz="half" idx="1"/>
          </p:nvPr>
        </p:nvSpPr>
        <p:spPr>
          <a:xfrm>
            <a:off x="533400" y="1143000"/>
            <a:ext cx="7924800" cy="5181600"/>
          </a:xfrm>
        </p:spPr>
        <p:txBody>
          <a:bodyPr/>
          <a:lstStyle/>
          <a:p>
            <a:endParaRPr lang="en-US" sz="2400" b="0" dirty="0" smtClean="0"/>
          </a:p>
          <a:p>
            <a:endParaRPr lang="en-US" sz="2400" b="0" dirty="0"/>
          </a:p>
          <a:p>
            <a:endParaRPr lang="en-US" sz="2400" b="0" dirty="0" smtClean="0"/>
          </a:p>
          <a:p>
            <a:endParaRPr lang="en-US" sz="2400" dirty="0"/>
          </a:p>
          <a:p>
            <a:endParaRPr lang="en-US" sz="2400" dirty="0"/>
          </a:p>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280857035"/>
              </p:ext>
            </p:extLst>
          </p:nvPr>
        </p:nvGraphicFramePr>
        <p:xfrm>
          <a:off x="685800" y="1524000"/>
          <a:ext cx="7696200" cy="50863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6200000">
            <a:off x="92706" y="5088895"/>
            <a:ext cx="990600" cy="261610"/>
          </a:xfrm>
          <a:prstGeom prst="rect">
            <a:avLst/>
          </a:prstGeom>
          <a:noFill/>
        </p:spPr>
        <p:txBody>
          <a:bodyPr wrap="square" rtlCol="0">
            <a:spAutoFit/>
          </a:bodyPr>
          <a:lstStyle/>
          <a:p>
            <a:pPr fontAlgn="auto">
              <a:spcBef>
                <a:spcPts val="0"/>
              </a:spcBef>
              <a:spcAft>
                <a:spcPts val="0"/>
              </a:spcAft>
            </a:pPr>
            <a:r>
              <a:rPr lang="en-US" sz="1100" dirty="0" smtClean="0">
                <a:solidFill>
                  <a:srgbClr val="000000"/>
                </a:solidFill>
                <a:latin typeface="Arial"/>
                <a:cs typeface="+mn-cs"/>
              </a:rPr>
              <a:t>(in billion $s)</a:t>
            </a:r>
            <a:endParaRPr lang="en-US" sz="1100" dirty="0">
              <a:solidFill>
                <a:srgbClr val="000000"/>
              </a:solidFill>
              <a:latin typeface="Arial"/>
              <a:cs typeface="+mn-cs"/>
            </a:endParaRPr>
          </a:p>
        </p:txBody>
      </p:sp>
    </p:spTree>
    <p:extLst>
      <p:ext uri="{BB962C8B-B14F-4D97-AF65-F5344CB8AC3E}">
        <p14:creationId xmlns:p14="http://schemas.microsoft.com/office/powerpoint/2010/main" val="2689004520"/>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843379" y="488950"/>
            <a:ext cx="7146508" cy="344488"/>
          </a:xfrm>
          <a:prstGeom prst="rect">
            <a:avLst/>
          </a:prstGeom>
        </p:spPr>
        <p:txBody>
          <a:bodyPr/>
          <a:lstStyle/>
          <a:p>
            <a:r>
              <a:rPr lang="en-US" sz="1800" dirty="0" smtClean="0">
                <a:solidFill>
                  <a:schemeClr val="bg1"/>
                </a:solidFill>
                <a:cs typeface="Arial" charset="0"/>
              </a:rPr>
              <a:t>Managing the Budget</a:t>
            </a:r>
            <a:endParaRPr lang="en-US" sz="1800" dirty="0">
              <a:solidFill>
                <a:schemeClr val="bg1"/>
              </a:solidFill>
              <a:cs typeface="Arial" charset="0"/>
            </a:endParaRPr>
          </a:p>
        </p:txBody>
      </p:sp>
      <p:sp>
        <p:nvSpPr>
          <p:cNvPr id="13" name="Rectangle 3"/>
          <p:cNvSpPr>
            <a:spLocks noChangeArrowheads="1"/>
          </p:cNvSpPr>
          <p:nvPr/>
        </p:nvSpPr>
        <p:spPr bwMode="gray">
          <a:xfrm>
            <a:off x="175260" y="1079730"/>
            <a:ext cx="8907780" cy="882650"/>
          </a:xfrm>
          <a:prstGeom prst="rect">
            <a:avLst/>
          </a:prstGeom>
          <a:noFill/>
          <a:ln w="9525">
            <a:noFill/>
            <a:miter lim="800000"/>
            <a:headEnd/>
            <a:tailEnd/>
          </a:ln>
        </p:spPr>
        <p:txBody>
          <a:bodyPr lIns="91408" tIns="36562" rIns="36562" bIns="36562"/>
          <a:lstStyle/>
          <a:p>
            <a:pPr marL="207963" lvl="1" indent="-206375" defTabSz="1019175" eaLnBrk="0" fontAlgn="auto" hangingPunct="0">
              <a:lnSpc>
                <a:spcPct val="110000"/>
              </a:lnSpc>
              <a:spcBef>
                <a:spcPts val="300"/>
              </a:spcBef>
              <a:spcAft>
                <a:spcPts val="0"/>
              </a:spcAft>
              <a:buClr>
                <a:srgbClr val="FFFFCC"/>
              </a:buClr>
              <a:buSzPct val="92000"/>
              <a:buFont typeface="Wingdings" pitchFamily="2" charset="2"/>
              <a:buChar char="n"/>
            </a:pPr>
            <a:endParaRPr lang="en-US" sz="1400" dirty="0" smtClean="0">
              <a:solidFill>
                <a:srgbClr val="000000"/>
              </a:solidFill>
              <a:latin typeface="Arial"/>
              <a:cs typeface="+mn-cs"/>
            </a:endParaRPr>
          </a:p>
        </p:txBody>
      </p:sp>
      <p:sp>
        <p:nvSpPr>
          <p:cNvPr id="7" name="Text Placeholder 2"/>
          <p:cNvSpPr>
            <a:spLocks noGrp="1"/>
          </p:cNvSpPr>
          <p:nvPr>
            <p:ph type="body" sz="quarter" idx="11"/>
          </p:nvPr>
        </p:nvSpPr>
        <p:spPr>
          <a:xfrm>
            <a:off x="533400" y="1133856"/>
            <a:ext cx="7712583" cy="4782666"/>
          </a:xfrm>
        </p:spPr>
        <p:txBody>
          <a:bodyPr/>
          <a:lstStyle/>
          <a:p>
            <a:pPr marL="0" indent="0">
              <a:buNone/>
            </a:pPr>
            <a:r>
              <a:rPr lang="en-US" sz="2000" dirty="0" smtClean="0">
                <a:latin typeface="Calibri" panose="020F0502020204030204" pitchFamily="34" charset="0"/>
              </a:rPr>
              <a:t>The Commonwealth is committed to addressing fiscal problems quickly, restoring structural balance and replenishing the Stabilization Fund</a:t>
            </a:r>
            <a:endParaRPr lang="en-US" sz="1800" dirty="0" smtClean="0">
              <a:latin typeface="Calibri" panose="020F0502020204030204" pitchFamily="34" charset="0"/>
            </a:endParaRPr>
          </a:p>
          <a:p>
            <a:pPr marL="0" indent="0">
              <a:buNone/>
            </a:pPr>
            <a:endParaRPr lang="en-US" sz="1800" dirty="0" smtClean="0">
              <a:latin typeface="Calibri" panose="020F0502020204030204" pitchFamily="34" charset="0"/>
            </a:endParaRPr>
          </a:p>
        </p:txBody>
      </p:sp>
      <p:sp>
        <p:nvSpPr>
          <p:cNvPr id="8" name="Text Placeholder 2"/>
          <p:cNvSpPr txBox="1">
            <a:spLocks/>
          </p:cNvSpPr>
          <p:nvPr/>
        </p:nvSpPr>
        <p:spPr bwMode="auto">
          <a:xfrm>
            <a:off x="660549" y="2057400"/>
            <a:ext cx="7712583" cy="4706466"/>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228600" indent="-228600" algn="l" rtl="0" eaLnBrk="0" fontAlgn="base" hangingPunct="0">
              <a:lnSpc>
                <a:spcPct val="110000"/>
              </a:lnSpc>
              <a:spcBef>
                <a:spcPts val="1176"/>
              </a:spcBef>
              <a:spcAft>
                <a:spcPts val="0"/>
              </a:spcAft>
              <a:buClr>
                <a:schemeClr val="accent1"/>
              </a:buClr>
              <a:buSzPct val="92000"/>
              <a:buFont typeface="Wingdings" pitchFamily="2" charset="2"/>
              <a:buChar char=""/>
              <a:defRPr sz="1400" b="1" baseline="0">
                <a:solidFill>
                  <a:srgbClr val="003366"/>
                </a:solidFill>
                <a:latin typeface="Trebuchet MS" pitchFamily="34" charset="0"/>
                <a:ea typeface="Calibri" pitchFamily="34" charset="0"/>
                <a:cs typeface="Calibri" pitchFamily="34" charset="0"/>
              </a:defRPr>
            </a:lvl1pPr>
            <a:lvl2pPr marL="685800" indent="-228600" algn="l" rtl="0" eaLnBrk="0" fontAlgn="base" hangingPunct="0">
              <a:lnSpc>
                <a:spcPct val="110000"/>
              </a:lnSpc>
              <a:spcBef>
                <a:spcPts val="600"/>
              </a:spcBef>
              <a:spcAft>
                <a:spcPts val="1200"/>
              </a:spcAft>
              <a:buClr>
                <a:schemeClr val="bg1">
                  <a:lumMod val="65000"/>
                </a:schemeClr>
              </a:buClr>
              <a:buSzPct val="92000"/>
              <a:buFont typeface="Calibri" pitchFamily="34" charset="0"/>
              <a:buChar char="•"/>
              <a:defRPr sz="1400" b="1" baseline="0">
                <a:solidFill>
                  <a:srgbClr val="003366"/>
                </a:solidFill>
                <a:latin typeface="Trebuchet MS" pitchFamily="34" charset="0"/>
                <a:ea typeface="Calibri" pitchFamily="34" charset="0"/>
                <a:cs typeface="Calibri" pitchFamily="34" charset="0"/>
              </a:defRPr>
            </a:lvl2pPr>
            <a:lvl3pPr marL="914400" indent="-228600" algn="l" rtl="0" eaLnBrk="0" fontAlgn="base" hangingPunct="0">
              <a:lnSpc>
                <a:spcPct val="90000"/>
              </a:lnSpc>
              <a:spcBef>
                <a:spcPct val="25000"/>
              </a:spcBef>
              <a:spcAft>
                <a:spcPct val="0"/>
              </a:spcAft>
              <a:buClr>
                <a:schemeClr val="accent1"/>
              </a:buClr>
              <a:buFont typeface="Wingdings" pitchFamily="2" charset="2"/>
              <a:buChar char="Ø"/>
              <a:defRPr sz="1400" baseline="0">
                <a:solidFill>
                  <a:schemeClr val="tx1"/>
                </a:solidFill>
                <a:latin typeface="Trebuchet MS" pitchFamily="34" charset="0"/>
                <a:ea typeface="Calibri" pitchFamily="34" charset="0"/>
                <a:cs typeface="Calibri" pitchFamily="34" charset="0"/>
              </a:defRPr>
            </a:lvl3pPr>
            <a:lvl4pPr marL="917575" indent="-228600" algn="l" rtl="0" eaLnBrk="0" fontAlgn="base" hangingPunct="0">
              <a:spcBef>
                <a:spcPct val="0"/>
              </a:spcBef>
              <a:spcAft>
                <a:spcPts val="1200"/>
              </a:spcAft>
              <a:buClr>
                <a:schemeClr val="accent1"/>
              </a:buClr>
              <a:buSzPct val="92000"/>
              <a:buFont typeface="Wingdings" pitchFamily="2" charset="2"/>
              <a:buChar char="Ø"/>
              <a:defRPr sz="1400" b="1" baseline="0">
                <a:solidFill>
                  <a:srgbClr val="003366"/>
                </a:solidFill>
                <a:latin typeface="Trebuchet MS"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accent1"/>
              </a:buClr>
              <a:buSzPct val="92000"/>
              <a:buFont typeface="Wingdings" pitchFamily="2" charset="2"/>
              <a:buChar char="Ø"/>
              <a:defRPr sz="1400" b="1" baseline="0">
                <a:solidFill>
                  <a:srgbClr val="003366"/>
                </a:solidFill>
                <a:latin typeface="Trebuchet MS"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indent="0">
              <a:buClr>
                <a:srgbClr val="FFFFCC"/>
              </a:buClr>
              <a:buFont typeface="Wingdings" pitchFamily="2" charset="2"/>
              <a:buNone/>
            </a:pPr>
            <a:r>
              <a:rPr lang="en-US" sz="2000" dirty="0" smtClean="0">
                <a:latin typeface="Calibri" panose="020F0502020204030204" pitchFamily="34" charset="0"/>
              </a:rPr>
              <a:t>Short-Term:</a:t>
            </a:r>
            <a:endParaRPr lang="en-US" sz="1800" dirty="0" smtClean="0">
              <a:latin typeface="Calibri" panose="020F0502020204030204" pitchFamily="34" charset="0"/>
            </a:endParaRPr>
          </a:p>
          <a:p>
            <a:pPr lvl="1">
              <a:buClr>
                <a:srgbClr val="003366"/>
              </a:buClr>
            </a:pPr>
            <a:r>
              <a:rPr lang="en-US" sz="1800" dirty="0" smtClean="0">
                <a:latin typeface="Calibri" panose="020F0502020204030204" pitchFamily="34" charset="0"/>
              </a:rPr>
              <a:t>Hiring and Regulatory Freeze</a:t>
            </a:r>
          </a:p>
          <a:p>
            <a:pPr lvl="1">
              <a:buClr>
                <a:srgbClr val="003366"/>
              </a:buClr>
            </a:pPr>
            <a:r>
              <a:rPr lang="en-US" sz="1800" dirty="0" smtClean="0">
                <a:latin typeface="Calibri" panose="020F0502020204030204" pitchFamily="34" charset="0"/>
              </a:rPr>
              <a:t>Bringing spending in line with revenue while funding key </a:t>
            </a:r>
            <a:r>
              <a:rPr lang="en-US" sz="1800" dirty="0">
                <a:latin typeface="Calibri" panose="020F0502020204030204" pitchFamily="34" charset="0"/>
              </a:rPr>
              <a:t>priorities: education, local aid, transportation, </a:t>
            </a:r>
            <a:r>
              <a:rPr lang="en-US" sz="1800" dirty="0" smtClean="0">
                <a:latin typeface="Calibri" panose="020F0502020204030204" pitchFamily="34" charset="0"/>
              </a:rPr>
              <a:t>DCF, etc</a:t>
            </a:r>
            <a:r>
              <a:rPr lang="en-US" sz="1800" dirty="0">
                <a:latin typeface="Calibri" panose="020F0502020204030204" pitchFamily="34" charset="0"/>
              </a:rPr>
              <a:t>.</a:t>
            </a:r>
          </a:p>
          <a:p>
            <a:pPr lvl="1">
              <a:buClr>
                <a:srgbClr val="003366"/>
              </a:buClr>
            </a:pPr>
            <a:r>
              <a:rPr lang="en-US" sz="1800" dirty="0" smtClean="0">
                <a:latin typeface="Calibri" panose="020F0502020204030204" pitchFamily="34" charset="0"/>
              </a:rPr>
              <a:t>Reviewing Agency missions and performance</a:t>
            </a:r>
          </a:p>
          <a:p>
            <a:pPr lvl="1">
              <a:buClr>
                <a:srgbClr val="003366"/>
              </a:buClr>
            </a:pPr>
            <a:r>
              <a:rPr lang="en-US" sz="1800" dirty="0" smtClean="0">
                <a:latin typeface="Calibri" panose="020F0502020204030204" pitchFamily="34" charset="0"/>
              </a:rPr>
              <a:t>Business Process Redesign</a:t>
            </a:r>
          </a:p>
          <a:p>
            <a:pPr lvl="1">
              <a:buClr>
                <a:srgbClr val="003366"/>
              </a:buClr>
            </a:pPr>
            <a:r>
              <a:rPr lang="en-US" sz="1800" dirty="0" smtClean="0">
                <a:latin typeface="Calibri" panose="020F0502020204030204" pitchFamily="34" charset="0"/>
              </a:rPr>
              <a:t>Regulatory Review Process</a:t>
            </a:r>
          </a:p>
          <a:p>
            <a:pPr lvl="1">
              <a:buClr>
                <a:srgbClr val="003366"/>
              </a:buClr>
            </a:pPr>
            <a:r>
              <a:rPr lang="en-US" sz="1800" dirty="0" smtClean="0">
                <a:latin typeface="Calibri" panose="020F0502020204030204" pitchFamily="34" charset="0"/>
              </a:rPr>
              <a:t>Maintaining pension and OPEB liability funding </a:t>
            </a:r>
          </a:p>
        </p:txBody>
      </p:sp>
    </p:spTree>
    <p:custDataLst>
      <p:tags r:id="rId1"/>
    </p:custDataLst>
    <p:extLst>
      <p:ext uri="{BB962C8B-B14F-4D97-AF65-F5344CB8AC3E}">
        <p14:creationId xmlns:p14="http://schemas.microsoft.com/office/powerpoint/2010/main" val="10298598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843379" y="488950"/>
            <a:ext cx="7146508" cy="344488"/>
          </a:xfrm>
          <a:prstGeom prst="rect">
            <a:avLst/>
          </a:prstGeom>
        </p:spPr>
        <p:txBody>
          <a:bodyPr/>
          <a:lstStyle/>
          <a:p>
            <a:r>
              <a:rPr lang="en-US" sz="1800" dirty="0" smtClean="0">
                <a:solidFill>
                  <a:schemeClr val="bg1"/>
                </a:solidFill>
                <a:cs typeface="Arial" charset="0"/>
              </a:rPr>
              <a:t>Managing the Budget</a:t>
            </a:r>
            <a:endParaRPr lang="en-US" sz="1800" dirty="0">
              <a:solidFill>
                <a:schemeClr val="bg1"/>
              </a:solidFill>
              <a:cs typeface="Arial" charset="0"/>
            </a:endParaRPr>
          </a:p>
        </p:txBody>
      </p:sp>
      <p:sp>
        <p:nvSpPr>
          <p:cNvPr id="13" name="Rectangle 3"/>
          <p:cNvSpPr>
            <a:spLocks noChangeArrowheads="1"/>
          </p:cNvSpPr>
          <p:nvPr/>
        </p:nvSpPr>
        <p:spPr bwMode="gray">
          <a:xfrm>
            <a:off x="175260" y="1079730"/>
            <a:ext cx="8907780" cy="882650"/>
          </a:xfrm>
          <a:prstGeom prst="rect">
            <a:avLst/>
          </a:prstGeom>
          <a:noFill/>
          <a:ln w="9525">
            <a:noFill/>
            <a:miter lim="800000"/>
            <a:headEnd/>
            <a:tailEnd/>
          </a:ln>
        </p:spPr>
        <p:txBody>
          <a:bodyPr lIns="91408" tIns="36562" rIns="36562" bIns="36562"/>
          <a:lstStyle/>
          <a:p>
            <a:pPr marL="207963" lvl="1" indent="-206375" defTabSz="1019175" eaLnBrk="0" fontAlgn="auto" hangingPunct="0">
              <a:lnSpc>
                <a:spcPct val="110000"/>
              </a:lnSpc>
              <a:spcBef>
                <a:spcPts val="300"/>
              </a:spcBef>
              <a:spcAft>
                <a:spcPts val="0"/>
              </a:spcAft>
              <a:buClr>
                <a:srgbClr val="FFFFCC"/>
              </a:buClr>
              <a:buSzPct val="92000"/>
              <a:buFont typeface="Wingdings" pitchFamily="2" charset="2"/>
              <a:buChar char="n"/>
            </a:pPr>
            <a:endParaRPr lang="en-US" sz="1400" dirty="0" smtClean="0">
              <a:solidFill>
                <a:srgbClr val="000000"/>
              </a:solidFill>
              <a:latin typeface="Arial"/>
              <a:cs typeface="+mn-cs"/>
            </a:endParaRPr>
          </a:p>
        </p:txBody>
      </p:sp>
      <p:sp>
        <p:nvSpPr>
          <p:cNvPr id="8" name="Text Placeholder 2"/>
          <p:cNvSpPr txBox="1">
            <a:spLocks/>
          </p:cNvSpPr>
          <p:nvPr/>
        </p:nvSpPr>
        <p:spPr bwMode="auto">
          <a:xfrm>
            <a:off x="457200" y="1066800"/>
            <a:ext cx="7712583" cy="52578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228600" indent="-228600" algn="l" rtl="0" eaLnBrk="0" fontAlgn="base" hangingPunct="0">
              <a:lnSpc>
                <a:spcPct val="110000"/>
              </a:lnSpc>
              <a:spcBef>
                <a:spcPts val="1176"/>
              </a:spcBef>
              <a:spcAft>
                <a:spcPts val="0"/>
              </a:spcAft>
              <a:buClr>
                <a:schemeClr val="accent1"/>
              </a:buClr>
              <a:buSzPct val="92000"/>
              <a:buFont typeface="Wingdings" pitchFamily="2" charset="2"/>
              <a:buChar char=""/>
              <a:defRPr sz="1400" b="1" baseline="0">
                <a:solidFill>
                  <a:srgbClr val="003366"/>
                </a:solidFill>
                <a:latin typeface="Trebuchet MS" pitchFamily="34" charset="0"/>
                <a:ea typeface="Calibri" pitchFamily="34" charset="0"/>
                <a:cs typeface="Calibri" pitchFamily="34" charset="0"/>
              </a:defRPr>
            </a:lvl1pPr>
            <a:lvl2pPr marL="685800" indent="-228600" algn="l" rtl="0" eaLnBrk="0" fontAlgn="base" hangingPunct="0">
              <a:lnSpc>
                <a:spcPct val="110000"/>
              </a:lnSpc>
              <a:spcBef>
                <a:spcPts val="600"/>
              </a:spcBef>
              <a:spcAft>
                <a:spcPts val="1200"/>
              </a:spcAft>
              <a:buClr>
                <a:schemeClr val="bg1">
                  <a:lumMod val="65000"/>
                </a:schemeClr>
              </a:buClr>
              <a:buSzPct val="92000"/>
              <a:buFont typeface="Calibri" pitchFamily="34" charset="0"/>
              <a:buChar char="•"/>
              <a:defRPr sz="1400" b="1" baseline="0">
                <a:solidFill>
                  <a:srgbClr val="003366"/>
                </a:solidFill>
                <a:latin typeface="Trebuchet MS" pitchFamily="34" charset="0"/>
                <a:ea typeface="Calibri" pitchFamily="34" charset="0"/>
                <a:cs typeface="Calibri" pitchFamily="34" charset="0"/>
              </a:defRPr>
            </a:lvl2pPr>
            <a:lvl3pPr marL="914400" indent="-228600" algn="l" rtl="0" eaLnBrk="0" fontAlgn="base" hangingPunct="0">
              <a:lnSpc>
                <a:spcPct val="90000"/>
              </a:lnSpc>
              <a:spcBef>
                <a:spcPct val="25000"/>
              </a:spcBef>
              <a:spcAft>
                <a:spcPct val="0"/>
              </a:spcAft>
              <a:buClr>
                <a:schemeClr val="accent1"/>
              </a:buClr>
              <a:buFont typeface="Wingdings" pitchFamily="2" charset="2"/>
              <a:buChar char="Ø"/>
              <a:defRPr sz="1400" baseline="0">
                <a:solidFill>
                  <a:schemeClr val="tx1"/>
                </a:solidFill>
                <a:latin typeface="Trebuchet MS" pitchFamily="34" charset="0"/>
                <a:ea typeface="Calibri" pitchFamily="34" charset="0"/>
                <a:cs typeface="Calibri" pitchFamily="34" charset="0"/>
              </a:defRPr>
            </a:lvl3pPr>
            <a:lvl4pPr marL="917575" indent="-228600" algn="l" rtl="0" eaLnBrk="0" fontAlgn="base" hangingPunct="0">
              <a:spcBef>
                <a:spcPct val="0"/>
              </a:spcBef>
              <a:spcAft>
                <a:spcPts val="1200"/>
              </a:spcAft>
              <a:buClr>
                <a:schemeClr val="accent1"/>
              </a:buClr>
              <a:buSzPct val="92000"/>
              <a:buFont typeface="Wingdings" pitchFamily="2" charset="2"/>
              <a:buChar char="Ø"/>
              <a:defRPr sz="1400" b="1" baseline="0">
                <a:solidFill>
                  <a:srgbClr val="003366"/>
                </a:solidFill>
                <a:latin typeface="Trebuchet MS"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accent1"/>
              </a:buClr>
              <a:buSzPct val="92000"/>
              <a:buFont typeface="Wingdings" pitchFamily="2" charset="2"/>
              <a:buChar char="Ø"/>
              <a:defRPr sz="1400" b="1" baseline="0">
                <a:solidFill>
                  <a:srgbClr val="003366"/>
                </a:solidFill>
                <a:latin typeface="Trebuchet MS"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indent="0">
              <a:buClr>
                <a:srgbClr val="FFFFCC"/>
              </a:buClr>
              <a:buFont typeface="Wingdings" pitchFamily="2" charset="2"/>
              <a:buNone/>
            </a:pPr>
            <a:r>
              <a:rPr lang="en-US" sz="2000" dirty="0" smtClean="0">
                <a:latin typeface="Calibri" panose="020F0502020204030204" pitchFamily="34" charset="0"/>
              </a:rPr>
              <a:t>Long-Term:</a:t>
            </a:r>
            <a:endParaRPr lang="en-US" sz="1800" dirty="0" smtClean="0">
              <a:latin typeface="Calibri" panose="020F0502020204030204" pitchFamily="34" charset="0"/>
            </a:endParaRPr>
          </a:p>
          <a:p>
            <a:pPr lvl="1">
              <a:buClr>
                <a:srgbClr val="003366"/>
              </a:buClr>
            </a:pPr>
            <a:r>
              <a:rPr lang="en-US" sz="1800" dirty="0" smtClean="0">
                <a:latin typeface="Calibri" panose="020F0502020204030204" pitchFamily="34" charset="0"/>
              </a:rPr>
              <a:t>Establish a stable business climate </a:t>
            </a:r>
          </a:p>
          <a:p>
            <a:pPr lvl="1">
              <a:buClr>
                <a:srgbClr val="003366"/>
              </a:buClr>
            </a:pPr>
            <a:r>
              <a:rPr lang="en-US" sz="1800" dirty="0" smtClean="0">
                <a:latin typeface="Calibri" panose="020F0502020204030204" pitchFamily="34" charset="0"/>
              </a:rPr>
              <a:t>Fast-track permitting and reduce regulatory burden</a:t>
            </a:r>
          </a:p>
          <a:p>
            <a:pPr lvl="1">
              <a:buClr>
                <a:srgbClr val="003366"/>
              </a:buClr>
            </a:pPr>
            <a:r>
              <a:rPr lang="en-US" sz="1800" dirty="0" smtClean="0">
                <a:latin typeface="Calibri" panose="020F0502020204030204" pitchFamily="34" charset="0"/>
              </a:rPr>
              <a:t>Restore structural balance</a:t>
            </a:r>
          </a:p>
          <a:p>
            <a:pPr lvl="1">
              <a:buClr>
                <a:srgbClr val="003366"/>
              </a:buClr>
            </a:pPr>
            <a:r>
              <a:rPr lang="en-US" sz="1800" dirty="0" smtClean="0">
                <a:latin typeface="Calibri" panose="020F0502020204030204" pitchFamily="34" charset="0"/>
              </a:rPr>
              <a:t>Re-build the Stabilization Fund</a:t>
            </a:r>
          </a:p>
          <a:p>
            <a:pPr lvl="1">
              <a:buClr>
                <a:srgbClr val="003366"/>
              </a:buClr>
            </a:pPr>
            <a:r>
              <a:rPr lang="en-US" sz="1800" dirty="0" smtClean="0">
                <a:latin typeface="Calibri" panose="020F0502020204030204" pitchFamily="34" charset="0"/>
              </a:rPr>
              <a:t>Address long-term liabilities including OPEB</a:t>
            </a:r>
          </a:p>
          <a:p>
            <a:pPr lvl="1">
              <a:buClr>
                <a:srgbClr val="003366"/>
              </a:buClr>
            </a:pPr>
            <a:r>
              <a:rPr lang="en-US" sz="1800" dirty="0" smtClean="0">
                <a:latin typeface="Calibri" panose="020F0502020204030204" pitchFamily="34" charset="0"/>
              </a:rPr>
              <a:t>Fix the Connector</a:t>
            </a:r>
          </a:p>
          <a:p>
            <a:pPr lvl="1">
              <a:buClr>
                <a:srgbClr val="003366"/>
              </a:buClr>
            </a:pPr>
            <a:r>
              <a:rPr lang="en-US" sz="1800" dirty="0" smtClean="0">
                <a:latin typeface="Calibri" panose="020F0502020204030204" pitchFamily="34" charset="0"/>
              </a:rPr>
              <a:t>Fix the MBTA</a:t>
            </a:r>
          </a:p>
          <a:p>
            <a:pPr lvl="1">
              <a:buClr>
                <a:srgbClr val="003366"/>
              </a:buClr>
            </a:pPr>
            <a:r>
              <a:rPr lang="en-US" sz="1800" dirty="0" smtClean="0">
                <a:latin typeface="Calibri" panose="020F0502020204030204" pitchFamily="34" charset="0"/>
              </a:rPr>
              <a:t>Managing Medicaid growth and bend the health care cost curve</a:t>
            </a:r>
          </a:p>
          <a:p>
            <a:pPr lvl="1">
              <a:buClr>
                <a:srgbClr val="FFFFFF">
                  <a:lumMod val="65000"/>
                </a:srgbClr>
              </a:buClr>
            </a:pPr>
            <a:endParaRPr lang="en-US" sz="1800" dirty="0" smtClean="0">
              <a:latin typeface="Calibri" panose="020F0502020204030204" pitchFamily="34" charset="0"/>
            </a:endParaRPr>
          </a:p>
          <a:p>
            <a:pPr marL="457200" lvl="1" indent="0">
              <a:buClr>
                <a:srgbClr val="FFFFFF">
                  <a:lumMod val="65000"/>
                </a:srgbClr>
              </a:buClr>
              <a:buFont typeface="Calibri" pitchFamily="34" charset="0"/>
              <a:buNone/>
            </a:pPr>
            <a:endParaRPr lang="en-US" sz="1800" dirty="0" smtClean="0">
              <a:latin typeface="Calibri" panose="020F0502020204030204" pitchFamily="34" charset="0"/>
            </a:endParaRPr>
          </a:p>
          <a:p>
            <a:pPr marL="457200" lvl="1" indent="0">
              <a:buClr>
                <a:srgbClr val="FFFFFF">
                  <a:lumMod val="65000"/>
                </a:srgbClr>
              </a:buClr>
              <a:buFont typeface="Calibri" pitchFamily="34" charset="0"/>
              <a:buNone/>
            </a:pPr>
            <a:endParaRPr lang="en-US" sz="1800" dirty="0" smtClean="0">
              <a:latin typeface="Calibri" panose="020F0502020204030204" pitchFamily="34" charset="0"/>
            </a:endParaRPr>
          </a:p>
        </p:txBody>
      </p:sp>
    </p:spTree>
    <p:custDataLst>
      <p:tags r:id="rId1"/>
    </p:custDataLst>
    <p:extLst>
      <p:ext uri="{BB962C8B-B14F-4D97-AF65-F5344CB8AC3E}">
        <p14:creationId xmlns:p14="http://schemas.microsoft.com/office/powerpoint/2010/main" val="21232614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accent1"/>
                </a:solidFill>
                <a:latin typeface="+mj-lt"/>
                <a:cs typeface="Arial" charset="0"/>
              </a:rPr>
              <a:t/>
            </a:r>
            <a:br>
              <a:rPr lang="en-US" dirty="0" smtClean="0">
                <a:solidFill>
                  <a:schemeClr val="accent1"/>
                </a:solidFill>
                <a:latin typeface="+mj-lt"/>
                <a:cs typeface="Arial" charset="0"/>
              </a:rPr>
            </a:br>
            <a:r>
              <a:rPr lang="en-US" dirty="0" smtClean="0">
                <a:solidFill>
                  <a:schemeClr val="bg1"/>
                </a:solidFill>
                <a:latin typeface="+mj-lt"/>
                <a:cs typeface="Arial" charset="0"/>
              </a:rPr>
              <a:t>Questions</a:t>
            </a:r>
            <a:endParaRPr lang="en-US" dirty="0">
              <a:solidFill>
                <a:schemeClr val="bg1"/>
              </a:solidFill>
              <a:latin typeface="+mj-lt"/>
              <a:cs typeface="Arial" charset="0"/>
            </a:endParaRPr>
          </a:p>
        </p:txBody>
      </p:sp>
      <p:sp>
        <p:nvSpPr>
          <p:cNvPr id="4" name="Content Placeholder 6"/>
          <p:cNvSpPr txBox="1">
            <a:spLocks/>
          </p:cNvSpPr>
          <p:nvPr/>
        </p:nvSpPr>
        <p:spPr bwMode="auto">
          <a:xfrm>
            <a:off x="504093" y="1471246"/>
            <a:ext cx="8077200" cy="4556234"/>
          </a:xfrm>
          <a:prstGeom prst="rect">
            <a:avLst/>
          </a:prstGeom>
          <a:no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0" fontAlgn="base" hangingPunct="0">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indent="0" algn="ctr">
              <a:lnSpc>
                <a:spcPct val="90000"/>
              </a:lnSpc>
              <a:buFont typeface="Wingdings" pitchFamily="2" charset="2"/>
              <a:buNone/>
            </a:pPr>
            <a:endParaRPr lang="en-US" sz="6600" b="0" kern="0" dirty="0" smtClean="0">
              <a:solidFill>
                <a:srgbClr val="003366"/>
              </a:solidFill>
              <a:latin typeface="Arial" panose="020B0604020202020204" pitchFamily="34" charset="0"/>
              <a:cs typeface="Arial" panose="020B0604020202020204" pitchFamily="34" charset="0"/>
            </a:endParaRPr>
          </a:p>
          <a:p>
            <a:pPr marL="0" indent="0" algn="ctr">
              <a:lnSpc>
                <a:spcPct val="90000"/>
              </a:lnSpc>
              <a:buFont typeface="Wingdings" pitchFamily="2" charset="2"/>
              <a:buNone/>
            </a:pPr>
            <a:r>
              <a:rPr lang="en-US" sz="6600" b="0" kern="0" dirty="0" smtClean="0">
                <a:solidFill>
                  <a:srgbClr val="003366"/>
                </a:solidFill>
                <a:latin typeface="Arial" panose="020B0604020202020204" pitchFamily="34" charset="0"/>
                <a:cs typeface="Arial" panose="020B0604020202020204" pitchFamily="34" charset="0"/>
              </a:rPr>
              <a:t>Q&amp;A</a:t>
            </a:r>
            <a:endParaRPr lang="en-US" sz="6600" b="0" kern="0" dirty="0">
              <a:solidFill>
                <a:srgbClr val="0033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582163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88996" y="1593669"/>
            <a:ext cx="3221523" cy="4198915"/>
          </a:xfrm>
          <a:prstGeom prst="rect">
            <a:avLst/>
          </a:prstGeom>
          <a:solidFill>
            <a:srgbClr val="F8EC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2" name="Chart 1"/>
          <p:cNvGraphicFramePr/>
          <p:nvPr>
            <p:extLst>
              <p:ext uri="{D42A27DB-BD31-4B8C-83A1-F6EECF244321}">
                <p14:modId xmlns:p14="http://schemas.microsoft.com/office/powerpoint/2010/main" val="3884380489"/>
              </p:ext>
            </p:extLst>
          </p:nvPr>
        </p:nvGraphicFramePr>
        <p:xfrm>
          <a:off x="311285" y="1387271"/>
          <a:ext cx="8696527" cy="4789791"/>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p:nvPr>
        </p:nvSpPr>
        <p:spPr/>
        <p:txBody>
          <a:bodyPr/>
          <a:lstStyle/>
          <a:p>
            <a:r>
              <a:rPr lang="en-US" dirty="0" smtClean="0"/>
              <a:t>Highest Above Peak </a:t>
            </a:r>
            <a:br>
              <a:rPr lang="en-US" dirty="0" smtClean="0"/>
            </a:br>
            <a:r>
              <a:rPr lang="en-US" dirty="0" smtClean="0"/>
              <a:t>and Lowest Below Peak</a:t>
            </a:r>
            <a:endParaRPr lang="en-US" dirty="0"/>
          </a:p>
        </p:txBody>
      </p:sp>
      <p:sp>
        <p:nvSpPr>
          <p:cNvPr id="6" name="TextBox 5"/>
          <p:cNvSpPr txBox="1"/>
          <p:nvPr/>
        </p:nvSpPr>
        <p:spPr>
          <a:xfrm>
            <a:off x="512763" y="1065412"/>
            <a:ext cx="8108950" cy="369332"/>
          </a:xfrm>
          <a:prstGeom prst="rect">
            <a:avLst/>
          </a:prstGeom>
        </p:spPr>
        <p:txBody>
          <a:bodyPr wrap="square" lIns="0" rIns="0" rtlCol="0">
            <a:spAutoFit/>
          </a:bodyPr>
          <a:lstStyle/>
          <a:p>
            <a:r>
              <a:rPr lang="en-US" dirty="0">
                <a:solidFill>
                  <a:srgbClr val="005195"/>
                </a:solidFill>
                <a:latin typeface="Arial"/>
              </a:rPr>
              <a:t>Inflation-adjusted, </a:t>
            </a:r>
            <a:r>
              <a:rPr lang="en-US" dirty="0" smtClean="0">
                <a:solidFill>
                  <a:srgbClr val="005195"/>
                </a:solidFill>
                <a:latin typeface="Arial"/>
              </a:rPr>
              <a:t>1Q 2015</a:t>
            </a:r>
            <a:endParaRPr lang="en-US" dirty="0">
              <a:solidFill>
                <a:srgbClr val="707683"/>
              </a:solidFill>
              <a:latin typeface="Arial"/>
            </a:endParaRPr>
          </a:p>
        </p:txBody>
      </p:sp>
      <p:grpSp>
        <p:nvGrpSpPr>
          <p:cNvPr id="3" name="Group 2"/>
          <p:cNvGrpSpPr/>
          <p:nvPr/>
        </p:nvGrpSpPr>
        <p:grpSpPr>
          <a:xfrm>
            <a:off x="2742476" y="1664261"/>
            <a:ext cx="2257545" cy="4023860"/>
            <a:chOff x="2839756" y="1673989"/>
            <a:chExt cx="2257545" cy="4023860"/>
          </a:xfrm>
        </p:grpSpPr>
        <p:sp>
          <p:nvSpPr>
            <p:cNvPr id="20" name="TextBox 19"/>
            <p:cNvSpPr txBox="1"/>
            <p:nvPr/>
          </p:nvSpPr>
          <p:spPr>
            <a:xfrm>
              <a:off x="2839756" y="1673989"/>
              <a:ext cx="1078216" cy="307777"/>
            </a:xfrm>
            <a:prstGeom prst="rect">
              <a:avLst/>
            </a:prstGeom>
            <a:noFill/>
          </p:spPr>
          <p:txBody>
            <a:bodyPr wrap="square" lIns="0" rIns="0" rtlCol="0">
              <a:spAutoFit/>
            </a:bodyPr>
            <a:lstStyle/>
            <a:p>
              <a:pPr algn="r"/>
              <a:r>
                <a:rPr lang="en-US" sz="1400" dirty="0" smtClean="0">
                  <a:solidFill>
                    <a:prstClr val="black"/>
                  </a:solidFill>
                  <a:latin typeface="Arial"/>
                </a:rPr>
                <a:t>North Dakota</a:t>
              </a:r>
              <a:endParaRPr lang="en-US" sz="1400" dirty="0">
                <a:solidFill>
                  <a:prstClr val="black"/>
                </a:solidFill>
                <a:latin typeface="Arial"/>
              </a:endParaRPr>
            </a:p>
          </p:txBody>
        </p:sp>
        <p:sp>
          <p:nvSpPr>
            <p:cNvPr id="21" name="TextBox 20"/>
            <p:cNvSpPr txBox="1"/>
            <p:nvPr/>
          </p:nvSpPr>
          <p:spPr>
            <a:xfrm>
              <a:off x="3326138" y="2165506"/>
              <a:ext cx="591834" cy="307777"/>
            </a:xfrm>
            <a:prstGeom prst="rect">
              <a:avLst/>
            </a:prstGeom>
          </p:spPr>
          <p:txBody>
            <a:bodyPr wrap="square" lIns="0" rIns="0" rtlCol="0">
              <a:spAutoFit/>
            </a:bodyPr>
            <a:lstStyle/>
            <a:p>
              <a:pPr algn="r"/>
              <a:r>
                <a:rPr lang="en-US" sz="1400" dirty="0" smtClean="0">
                  <a:solidFill>
                    <a:prstClr val="black"/>
                  </a:solidFill>
                  <a:latin typeface="Arial"/>
                </a:rPr>
                <a:t>Illinois</a:t>
              </a:r>
              <a:endParaRPr lang="en-US" sz="1400" dirty="0">
                <a:solidFill>
                  <a:prstClr val="black"/>
                </a:solidFill>
                <a:latin typeface="Arial"/>
              </a:endParaRPr>
            </a:p>
          </p:txBody>
        </p:sp>
        <p:sp>
          <p:nvSpPr>
            <p:cNvPr id="22" name="TextBox 21"/>
            <p:cNvSpPr txBox="1"/>
            <p:nvPr/>
          </p:nvSpPr>
          <p:spPr>
            <a:xfrm>
              <a:off x="3043018" y="2624443"/>
              <a:ext cx="883663" cy="307777"/>
            </a:xfrm>
            <a:prstGeom prst="rect">
              <a:avLst/>
            </a:prstGeom>
            <a:noFill/>
          </p:spPr>
          <p:txBody>
            <a:bodyPr wrap="square" lIns="0" rIns="0" rtlCol="0">
              <a:spAutoFit/>
            </a:bodyPr>
            <a:lstStyle/>
            <a:p>
              <a:pPr algn="r"/>
              <a:r>
                <a:rPr lang="en-US" sz="1400" dirty="0" smtClean="0">
                  <a:solidFill>
                    <a:prstClr val="black"/>
                  </a:solidFill>
                  <a:latin typeface="Arial"/>
                </a:rPr>
                <a:t>Colorado</a:t>
              </a:r>
              <a:endParaRPr lang="en-US" sz="1400" dirty="0">
                <a:solidFill>
                  <a:prstClr val="black"/>
                </a:solidFill>
                <a:latin typeface="Arial"/>
              </a:endParaRPr>
            </a:p>
          </p:txBody>
        </p:sp>
        <p:sp>
          <p:nvSpPr>
            <p:cNvPr id="23" name="TextBox 22"/>
            <p:cNvSpPr txBox="1"/>
            <p:nvPr/>
          </p:nvSpPr>
          <p:spPr>
            <a:xfrm>
              <a:off x="3198125" y="3548965"/>
              <a:ext cx="719847" cy="307777"/>
            </a:xfrm>
            <a:prstGeom prst="rect">
              <a:avLst/>
            </a:prstGeom>
          </p:spPr>
          <p:txBody>
            <a:bodyPr wrap="square" lIns="0" rIns="0" rtlCol="0">
              <a:spAutoFit/>
            </a:bodyPr>
            <a:lstStyle/>
            <a:p>
              <a:pPr algn="r"/>
              <a:r>
                <a:rPr lang="en-US" sz="1400" dirty="0" smtClean="0">
                  <a:solidFill>
                    <a:prstClr val="black"/>
                  </a:solidFill>
                  <a:latin typeface="Arial"/>
                </a:rPr>
                <a:t>50-state</a:t>
              </a:r>
              <a:endParaRPr lang="en-US" sz="1400" dirty="0">
                <a:solidFill>
                  <a:prstClr val="black"/>
                </a:solidFill>
                <a:latin typeface="Arial"/>
              </a:endParaRPr>
            </a:p>
          </p:txBody>
        </p:sp>
        <p:sp>
          <p:nvSpPr>
            <p:cNvPr id="24" name="TextBox 23"/>
            <p:cNvSpPr txBox="1"/>
            <p:nvPr/>
          </p:nvSpPr>
          <p:spPr>
            <a:xfrm>
              <a:off x="4024951" y="4486197"/>
              <a:ext cx="739667" cy="307777"/>
            </a:xfrm>
            <a:prstGeom prst="rect">
              <a:avLst/>
            </a:prstGeom>
          </p:spPr>
          <p:txBody>
            <a:bodyPr wrap="square" lIns="0" rIns="0" rtlCol="0">
              <a:spAutoFit/>
            </a:bodyPr>
            <a:lstStyle/>
            <a:p>
              <a:r>
                <a:rPr lang="en-US" sz="1400" dirty="0" smtClean="0">
                  <a:solidFill>
                    <a:prstClr val="black"/>
                  </a:solidFill>
                  <a:latin typeface="Arial"/>
                </a:rPr>
                <a:t>Florida</a:t>
              </a:r>
              <a:endParaRPr lang="en-US" sz="1400" dirty="0">
                <a:solidFill>
                  <a:prstClr val="black"/>
                </a:solidFill>
                <a:latin typeface="Arial"/>
              </a:endParaRPr>
            </a:p>
          </p:txBody>
        </p:sp>
        <p:sp>
          <p:nvSpPr>
            <p:cNvPr id="25" name="TextBox 24"/>
            <p:cNvSpPr txBox="1"/>
            <p:nvPr/>
          </p:nvSpPr>
          <p:spPr>
            <a:xfrm>
              <a:off x="4024951" y="4936474"/>
              <a:ext cx="1072350" cy="307777"/>
            </a:xfrm>
            <a:prstGeom prst="rect">
              <a:avLst/>
            </a:prstGeom>
          </p:spPr>
          <p:txBody>
            <a:bodyPr wrap="square" lIns="0" rIns="0" rtlCol="0">
              <a:spAutoFit/>
            </a:bodyPr>
            <a:lstStyle/>
            <a:p>
              <a:r>
                <a:rPr lang="en-US" sz="1400" dirty="0" smtClean="0">
                  <a:solidFill>
                    <a:prstClr val="black"/>
                  </a:solidFill>
                  <a:latin typeface="Arial"/>
                </a:rPr>
                <a:t>Wyoming</a:t>
              </a:r>
              <a:endParaRPr lang="en-US" sz="1400" dirty="0">
                <a:solidFill>
                  <a:prstClr val="black"/>
                </a:solidFill>
                <a:latin typeface="Arial"/>
              </a:endParaRPr>
            </a:p>
          </p:txBody>
        </p:sp>
        <p:sp>
          <p:nvSpPr>
            <p:cNvPr id="26" name="TextBox 25"/>
            <p:cNvSpPr txBox="1"/>
            <p:nvPr/>
          </p:nvSpPr>
          <p:spPr>
            <a:xfrm>
              <a:off x="4013422" y="5390072"/>
              <a:ext cx="661481" cy="307777"/>
            </a:xfrm>
            <a:prstGeom prst="rect">
              <a:avLst/>
            </a:prstGeom>
          </p:spPr>
          <p:txBody>
            <a:bodyPr wrap="square" lIns="0" rIns="0" rtlCol="0">
              <a:spAutoFit/>
            </a:bodyPr>
            <a:lstStyle/>
            <a:p>
              <a:r>
                <a:rPr lang="en-US" sz="1400" dirty="0" smtClean="0">
                  <a:solidFill>
                    <a:prstClr val="black"/>
                  </a:solidFill>
                  <a:latin typeface="Arial"/>
                </a:rPr>
                <a:t>Alaska</a:t>
              </a:r>
              <a:endParaRPr lang="en-US" sz="1400" dirty="0">
                <a:solidFill>
                  <a:prstClr val="black"/>
                </a:solidFill>
                <a:latin typeface="Arial"/>
              </a:endParaRPr>
            </a:p>
          </p:txBody>
        </p:sp>
      </p:grpSp>
      <p:sp>
        <p:nvSpPr>
          <p:cNvPr id="14" name="TextBox 13"/>
          <p:cNvSpPr txBox="1"/>
          <p:nvPr/>
        </p:nvSpPr>
        <p:spPr>
          <a:xfrm>
            <a:off x="2937029" y="3070514"/>
            <a:ext cx="883663" cy="307777"/>
          </a:xfrm>
          <a:prstGeom prst="rect">
            <a:avLst/>
          </a:prstGeom>
          <a:noFill/>
        </p:spPr>
        <p:txBody>
          <a:bodyPr wrap="square" lIns="0" rIns="0" rtlCol="0">
            <a:spAutoFit/>
          </a:bodyPr>
          <a:lstStyle/>
          <a:p>
            <a:pPr algn="r"/>
            <a:r>
              <a:rPr lang="en-US" sz="1400" dirty="0" smtClean="0">
                <a:solidFill>
                  <a:prstClr val="black"/>
                </a:solidFill>
                <a:latin typeface="Arial"/>
              </a:rPr>
              <a:t>Minnesota</a:t>
            </a:r>
            <a:endParaRPr lang="en-US" sz="1400" dirty="0">
              <a:solidFill>
                <a:prstClr val="black"/>
              </a:solidFill>
              <a:latin typeface="Arial"/>
            </a:endParaRPr>
          </a:p>
        </p:txBody>
      </p:sp>
      <p:sp>
        <p:nvSpPr>
          <p:cNvPr id="17" name="TextBox 16"/>
          <p:cNvSpPr txBox="1"/>
          <p:nvPr/>
        </p:nvSpPr>
        <p:spPr>
          <a:xfrm>
            <a:off x="3916305" y="3997753"/>
            <a:ext cx="845700" cy="307777"/>
          </a:xfrm>
          <a:prstGeom prst="rect">
            <a:avLst/>
          </a:prstGeom>
        </p:spPr>
        <p:txBody>
          <a:bodyPr wrap="square" lIns="0" rIns="0" rtlCol="0">
            <a:spAutoFit/>
          </a:bodyPr>
          <a:lstStyle/>
          <a:p>
            <a:r>
              <a:rPr lang="en-US" sz="1400" dirty="0" smtClean="0">
                <a:solidFill>
                  <a:prstClr val="black"/>
                </a:solidFill>
                <a:latin typeface="Arial"/>
              </a:rPr>
              <a:t>Louisiana</a:t>
            </a:r>
            <a:endParaRPr lang="en-US" sz="1400" dirty="0">
              <a:solidFill>
                <a:prstClr val="black"/>
              </a:solidFill>
              <a:latin typeface="Arial"/>
            </a:endParaRPr>
          </a:p>
        </p:txBody>
      </p:sp>
    </p:spTree>
    <p:extLst>
      <p:ext uri="{BB962C8B-B14F-4D97-AF65-F5344CB8AC3E}">
        <p14:creationId xmlns:p14="http://schemas.microsoft.com/office/powerpoint/2010/main" val="199243766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fade">
                                      <p:cBhvr>
                                        <p:cTn id="7" dur="500"/>
                                        <p:tgtEl>
                                          <p:spTgt spid="2">
                                            <p:graphicEl>
                                              <a:chart seriesIdx="-3" categoryIdx="-3" bldStep="gridLegend"/>
                                            </p:graphicEl>
                                          </p:spTgt>
                                        </p:tgtEl>
                                      </p:cBhvr>
                                    </p:animEffect>
                                  </p:childTnLst>
                                </p:cTn>
                              </p:par>
                              <p:par>
                                <p:cTn id="8" presetID="16" presetClass="entr" presetSubtype="37" fill="hold" nodeType="withEffect">
                                  <p:stCondLst>
                                    <p:cond delay="30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6" presetClass="entr" presetSubtype="37" fill="hold" grpId="0" nodeType="withEffect">
                                  <p:stCondLst>
                                    <p:cond delay="300"/>
                                  </p:stCondLst>
                                  <p:childTnLst>
                                    <p:set>
                                      <p:cBhvr>
                                        <p:cTn id="15"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barn(outVertical)">
                                      <p:cBhvr>
                                        <p:cTn id="16" dur="500"/>
                                        <p:tgtEl>
                                          <p:spTgt spid="2">
                                            <p:graphicEl>
                                              <a:chart seriesIdx="0" categoryIdx="-4" bldStep="series"/>
                                            </p:graphicEl>
                                          </p:spTgt>
                                        </p:tgtEl>
                                      </p:cBhvr>
                                    </p:animEffect>
                                  </p:childTnLst>
                                </p:cTn>
                              </p:par>
                              <p:par>
                                <p:cTn id="17" presetID="1" presetClass="entr" presetSubtype="0" fill="hold" grpId="0" nodeType="withEffect">
                                  <p:stCondLst>
                                    <p:cond delay="30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30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Graphic spid="2" grpId="0">
        <p:bldSub>
          <a:bldChart bld="series"/>
        </p:bldSub>
      </p:bldGraphic>
      <p:bldP spid="14"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States with Most Volatile Revenue Fluctuations</a:t>
            </a:r>
            <a:endParaRPr lang="en-US" dirty="0"/>
          </a:p>
        </p:txBody>
      </p:sp>
      <p:sp>
        <p:nvSpPr>
          <p:cNvPr id="8" name="TextBox 7"/>
          <p:cNvSpPr txBox="1"/>
          <p:nvPr/>
        </p:nvSpPr>
        <p:spPr>
          <a:xfrm>
            <a:off x="512763" y="982346"/>
            <a:ext cx="8108950" cy="369332"/>
          </a:xfrm>
          <a:prstGeom prst="rect">
            <a:avLst/>
          </a:prstGeom>
        </p:spPr>
        <p:txBody>
          <a:bodyPr wrap="square" lIns="0" rIns="0" rtlCol="0">
            <a:spAutoFit/>
          </a:bodyPr>
          <a:lstStyle/>
          <a:p>
            <a:r>
              <a:rPr lang="en-US" dirty="0" smtClean="0">
                <a:solidFill>
                  <a:srgbClr val="005195"/>
                </a:solidFill>
                <a:latin typeface="Arial"/>
              </a:rPr>
              <a:t>Fiscal years 1995 to 2014</a:t>
            </a:r>
            <a:endParaRPr lang="en-US" dirty="0">
              <a:solidFill>
                <a:srgbClr val="707683"/>
              </a:solidFill>
            </a:endParaRPr>
          </a:p>
        </p:txBody>
      </p:sp>
      <p:graphicFrame>
        <p:nvGraphicFramePr>
          <p:cNvPr id="9" name="Chart 8"/>
          <p:cNvGraphicFramePr/>
          <p:nvPr>
            <p:extLst>
              <p:ext uri="{D42A27DB-BD31-4B8C-83A1-F6EECF244321}">
                <p14:modId xmlns:p14="http://schemas.microsoft.com/office/powerpoint/2010/main" val="514030511"/>
              </p:ext>
            </p:extLst>
          </p:nvPr>
        </p:nvGraphicFramePr>
        <p:xfrm>
          <a:off x="239948" y="1397000"/>
          <a:ext cx="8728954" cy="4906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463398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7" dur="500"/>
                                        <p:tgtEl>
                                          <p:spTgt spid="9">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wipe(left)">
                                      <p:cBhvr>
                                        <p:cTn id="11" dur="1000"/>
                                        <p:tgtEl>
                                          <p:spTgt spid="9">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States with Least Volatile Revenue Fluctuations</a:t>
            </a:r>
            <a:endParaRPr lang="en-US" dirty="0"/>
          </a:p>
        </p:txBody>
      </p:sp>
      <p:sp>
        <p:nvSpPr>
          <p:cNvPr id="8" name="TextBox 7"/>
          <p:cNvSpPr txBox="1"/>
          <p:nvPr/>
        </p:nvSpPr>
        <p:spPr>
          <a:xfrm>
            <a:off x="512763" y="931548"/>
            <a:ext cx="8108950" cy="369332"/>
          </a:xfrm>
          <a:prstGeom prst="rect">
            <a:avLst/>
          </a:prstGeom>
        </p:spPr>
        <p:txBody>
          <a:bodyPr wrap="square" lIns="0" rIns="0" rtlCol="0">
            <a:spAutoFit/>
          </a:bodyPr>
          <a:lstStyle/>
          <a:p>
            <a:r>
              <a:rPr lang="en-US" dirty="0" smtClean="0">
                <a:solidFill>
                  <a:srgbClr val="005195"/>
                </a:solidFill>
                <a:latin typeface="Arial"/>
              </a:rPr>
              <a:t>Fiscal years 1995 to 2014</a:t>
            </a:r>
            <a:endParaRPr lang="en-US" dirty="0">
              <a:solidFill>
                <a:srgbClr val="707683"/>
              </a:solidFill>
            </a:endParaRPr>
          </a:p>
        </p:txBody>
      </p:sp>
      <p:graphicFrame>
        <p:nvGraphicFramePr>
          <p:cNvPr id="9" name="Chart 8"/>
          <p:cNvGraphicFramePr/>
          <p:nvPr>
            <p:extLst>
              <p:ext uri="{D42A27DB-BD31-4B8C-83A1-F6EECF244321}">
                <p14:modId xmlns:p14="http://schemas.microsoft.com/office/powerpoint/2010/main" val="4240816276"/>
              </p:ext>
            </p:extLst>
          </p:nvPr>
        </p:nvGraphicFramePr>
        <p:xfrm>
          <a:off x="239948" y="1397000"/>
          <a:ext cx="8728954" cy="4906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083223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7" dur="500"/>
                                        <p:tgtEl>
                                          <p:spTgt spid="9">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wipe(left)">
                                      <p:cBhvr>
                                        <p:cTn id="11" dur="1000"/>
                                        <p:tgtEl>
                                          <p:spTgt spid="9">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10.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11.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12.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13.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14.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15.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16.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17.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18.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19.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2.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20.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21.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22.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23.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24.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25.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26.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27.xml><?xml version="1.0" encoding="utf-8"?>
<p:tagLst xmlns:a="http://schemas.openxmlformats.org/drawingml/2006/main" xmlns:r="http://schemas.openxmlformats.org/officeDocument/2006/relationships" xmlns:p="http://schemas.openxmlformats.org/presentationml/2006/main">
  <p:tag name="TYPE" val="BulletList"/>
</p:tagLst>
</file>

<file path=ppt/tags/tag28.xml><?xml version="1.0" encoding="utf-8"?>
<p:tagLst xmlns:a="http://schemas.openxmlformats.org/drawingml/2006/main" xmlns:r="http://schemas.openxmlformats.org/officeDocument/2006/relationships" xmlns:p="http://schemas.openxmlformats.org/presentationml/2006/main">
  <p:tag name="TYPE" val="BulletList"/>
</p:tagLst>
</file>

<file path=ppt/tags/tag29.xml><?xml version="1.0" encoding="utf-8"?>
<p:tagLst xmlns:a="http://schemas.openxmlformats.org/drawingml/2006/main" xmlns:r="http://schemas.openxmlformats.org/officeDocument/2006/relationships" xmlns:p="http://schemas.openxmlformats.org/presentationml/2006/main">
  <p:tag name="TYPE" val="BulletList"/>
</p:tagLst>
</file>

<file path=ppt/tags/tag3.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30.xml><?xml version="1.0" encoding="utf-8"?>
<p:tagLst xmlns:a="http://schemas.openxmlformats.org/drawingml/2006/main" xmlns:r="http://schemas.openxmlformats.org/officeDocument/2006/relationships" xmlns:p="http://schemas.openxmlformats.org/presentationml/2006/main">
  <p:tag name="TYPE" val="BulletList"/>
</p:tagLst>
</file>

<file path=ppt/tags/tag31.xml><?xml version="1.0" encoding="utf-8"?>
<p:tagLst xmlns:a="http://schemas.openxmlformats.org/drawingml/2006/main" xmlns:r="http://schemas.openxmlformats.org/officeDocument/2006/relationships" xmlns:p="http://schemas.openxmlformats.org/presentationml/2006/main">
  <p:tag name="TYPE" val="BulletList"/>
</p:tagLst>
</file>

<file path=ppt/tags/tag32.xml><?xml version="1.0" encoding="utf-8"?>
<p:tagLst xmlns:a="http://schemas.openxmlformats.org/drawingml/2006/main" xmlns:r="http://schemas.openxmlformats.org/officeDocument/2006/relationships" xmlns:p="http://schemas.openxmlformats.org/presentationml/2006/main">
  <p:tag name="TYPE" val="BulletList"/>
</p:tagLst>
</file>

<file path=ppt/tags/tag33.xml><?xml version="1.0" encoding="utf-8"?>
<p:tagLst xmlns:a="http://schemas.openxmlformats.org/drawingml/2006/main" xmlns:r="http://schemas.openxmlformats.org/officeDocument/2006/relationships" xmlns:p="http://schemas.openxmlformats.org/presentationml/2006/main">
  <p:tag name="TYPE" val="BulletList"/>
</p:tagLst>
</file>

<file path=ppt/tags/tag4.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5.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6.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7.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8.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9.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heme/theme1.xml><?xml version="1.0" encoding="utf-8"?>
<a:theme xmlns:a="http://schemas.openxmlformats.org/drawingml/2006/main" name="Fiscal50 ">
  <a:themeElements>
    <a:clrScheme name="PEW 2012">
      <a:dk1>
        <a:sysClr val="windowText" lastClr="000000"/>
      </a:dk1>
      <a:lt1>
        <a:sysClr val="window" lastClr="FFFFFF"/>
      </a:lt1>
      <a:dk2>
        <a:srgbClr val="005195"/>
      </a:dk2>
      <a:lt2>
        <a:srgbClr val="02CCCD"/>
      </a:lt2>
      <a:accent1>
        <a:srgbClr val="56AE06"/>
      </a:accent1>
      <a:accent2>
        <a:srgbClr val="FF8A29"/>
      </a:accent2>
      <a:accent3>
        <a:srgbClr val="C65602"/>
      </a:accent3>
      <a:accent4>
        <a:srgbClr val="006F96"/>
      </a:accent4>
      <a:accent5>
        <a:srgbClr val="00BBFE"/>
      </a:accent5>
      <a:accent6>
        <a:srgbClr val="707683"/>
      </a:accent6>
      <a:hlink>
        <a:srgbClr val="FFFF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lIns="0" rIns="0"/>
      <a:lstStyle>
        <a:defPPr>
          <a:defRPr dirty="0" err="1">
            <a:solidFill>
              <a:schemeClr val="accent6"/>
            </a:solidFill>
          </a:defRPr>
        </a:defPPr>
      </a:lstStyle>
    </a:txDef>
  </a:objectDefaults>
  <a:extraClrSchemeLst/>
</a:theme>
</file>

<file path=ppt/theme/theme10.xml><?xml version="1.0" encoding="utf-8"?>
<a:theme xmlns:a="http://schemas.openxmlformats.org/drawingml/2006/main" name="5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0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1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2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3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CS Blank - Solid Blue">
  <a:themeElements>
    <a:clrScheme name="PEW 2012">
      <a:dk1>
        <a:sysClr val="windowText" lastClr="000000"/>
      </a:dk1>
      <a:lt1>
        <a:sysClr val="window" lastClr="FFFFFF"/>
      </a:lt1>
      <a:dk2>
        <a:srgbClr val="005195"/>
      </a:dk2>
      <a:lt2>
        <a:srgbClr val="02CCCD"/>
      </a:lt2>
      <a:accent1>
        <a:srgbClr val="56AE06"/>
      </a:accent1>
      <a:accent2>
        <a:srgbClr val="FF8A29"/>
      </a:accent2>
      <a:accent3>
        <a:srgbClr val="C65602"/>
      </a:accent3>
      <a:accent4>
        <a:srgbClr val="006F96"/>
      </a:accent4>
      <a:accent5>
        <a:srgbClr val="00BBFE"/>
      </a:accent5>
      <a:accent6>
        <a:srgbClr val="707683"/>
      </a:accent6>
      <a:hlink>
        <a:srgbClr val="FFFF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Results First - color logos B">
  <a:themeElements>
    <a:clrScheme name="PEW 2012">
      <a:dk1>
        <a:sysClr val="windowText" lastClr="000000"/>
      </a:dk1>
      <a:lt1>
        <a:sysClr val="window" lastClr="FFFFFF"/>
      </a:lt1>
      <a:dk2>
        <a:srgbClr val="005195"/>
      </a:dk2>
      <a:lt2>
        <a:srgbClr val="02CCCD"/>
      </a:lt2>
      <a:accent1>
        <a:srgbClr val="56AE06"/>
      </a:accent1>
      <a:accent2>
        <a:srgbClr val="FF8A29"/>
      </a:accent2>
      <a:accent3>
        <a:srgbClr val="C65602"/>
      </a:accent3>
      <a:accent4>
        <a:srgbClr val="006F96"/>
      </a:accent4>
      <a:accent5>
        <a:srgbClr val="00BBFE"/>
      </a:accent5>
      <a:accent6>
        <a:srgbClr val="707683"/>
      </a:accent6>
      <a:hlink>
        <a:srgbClr val="FFFF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rIns="0" rtlCol="0">
        <a:spAutoFit/>
      </a:bodyPr>
      <a:lstStyle>
        <a:defPPr>
          <a:defRPr dirty="0" err="1" smtClean="0">
            <a:latin typeface="+mn-lt"/>
          </a:defRPr>
        </a:defPPr>
      </a:lstStyle>
    </a:txDef>
  </a:objectDefaults>
  <a:extraClrSchemeLst/>
</a:theme>
</file>

<file path=ppt/theme/theme4.xml><?xml version="1.0" encoding="utf-8"?>
<a:theme xmlns:a="http://schemas.openxmlformats.org/drawingml/2006/main" name="1_Fiscal50 ">
  <a:themeElements>
    <a:clrScheme name="PEW 2012">
      <a:dk1>
        <a:sysClr val="windowText" lastClr="000000"/>
      </a:dk1>
      <a:lt1>
        <a:sysClr val="window" lastClr="FFFFFF"/>
      </a:lt1>
      <a:dk2>
        <a:srgbClr val="005195"/>
      </a:dk2>
      <a:lt2>
        <a:srgbClr val="02CCCD"/>
      </a:lt2>
      <a:accent1>
        <a:srgbClr val="56AE06"/>
      </a:accent1>
      <a:accent2>
        <a:srgbClr val="FF8A29"/>
      </a:accent2>
      <a:accent3>
        <a:srgbClr val="C65602"/>
      </a:accent3>
      <a:accent4>
        <a:srgbClr val="006F96"/>
      </a:accent4>
      <a:accent5>
        <a:srgbClr val="00BBFE"/>
      </a:accent5>
      <a:accent6>
        <a:srgbClr val="707683"/>
      </a:accent6>
      <a:hlink>
        <a:srgbClr val="FFFF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lIns="0" rIns="0"/>
      <a:lstStyle>
        <a:defPPr>
          <a:defRPr dirty="0" err="1">
            <a:solidFill>
              <a:schemeClr val="accent6"/>
            </a:solidFill>
          </a:defRPr>
        </a:defPPr>
      </a:lstStyle>
    </a:txDef>
  </a:objectDefaults>
  <a:extraClrSchemeLst/>
</a:theme>
</file>

<file path=ppt/theme/theme5.xml><?xml version="1.0" encoding="utf-8"?>
<a:theme xmlns:a="http://schemas.openxmlformats.org/drawingml/2006/main" name="NYS Brand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PEW 2012">
    <a:dk1>
      <a:sysClr val="windowText" lastClr="000000"/>
    </a:dk1>
    <a:lt1>
      <a:sysClr val="window" lastClr="FFFFFF"/>
    </a:lt1>
    <a:dk2>
      <a:srgbClr val="005195"/>
    </a:dk2>
    <a:lt2>
      <a:srgbClr val="02CCCD"/>
    </a:lt2>
    <a:accent1>
      <a:srgbClr val="448B05"/>
    </a:accent1>
    <a:accent2>
      <a:srgbClr val="FF8A29"/>
    </a:accent2>
    <a:accent3>
      <a:srgbClr val="C65602"/>
    </a:accent3>
    <a:accent4>
      <a:srgbClr val="006F96"/>
    </a:accent4>
    <a:accent5>
      <a:srgbClr val="00BBFE"/>
    </a:accent5>
    <a:accent6>
      <a:srgbClr val="707683"/>
    </a:accent6>
    <a:hlink>
      <a:srgbClr val="FFFF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EW 2012">
    <a:dk1>
      <a:sysClr val="windowText" lastClr="000000"/>
    </a:dk1>
    <a:lt1>
      <a:sysClr val="window" lastClr="FFFFFF"/>
    </a:lt1>
    <a:dk2>
      <a:srgbClr val="005195"/>
    </a:dk2>
    <a:lt2>
      <a:srgbClr val="02CCCD"/>
    </a:lt2>
    <a:accent1>
      <a:srgbClr val="448B05"/>
    </a:accent1>
    <a:accent2>
      <a:srgbClr val="FF8A29"/>
    </a:accent2>
    <a:accent3>
      <a:srgbClr val="C65602"/>
    </a:accent3>
    <a:accent4>
      <a:srgbClr val="006F96"/>
    </a:accent4>
    <a:accent5>
      <a:srgbClr val="00BBFE"/>
    </a:accent5>
    <a:accent6>
      <a:srgbClr val="707683"/>
    </a:accent6>
    <a:hlink>
      <a:srgbClr val="FFFF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EW 2012">
    <a:dk1>
      <a:sysClr val="windowText" lastClr="000000"/>
    </a:dk1>
    <a:lt1>
      <a:sysClr val="window" lastClr="FFFFFF"/>
    </a:lt1>
    <a:dk2>
      <a:srgbClr val="005195"/>
    </a:dk2>
    <a:lt2>
      <a:srgbClr val="02CCCD"/>
    </a:lt2>
    <a:accent1>
      <a:srgbClr val="448B05"/>
    </a:accent1>
    <a:accent2>
      <a:srgbClr val="FF8A29"/>
    </a:accent2>
    <a:accent3>
      <a:srgbClr val="C65602"/>
    </a:accent3>
    <a:accent4>
      <a:srgbClr val="006F96"/>
    </a:accent4>
    <a:accent5>
      <a:srgbClr val="00BBFE"/>
    </a:accent5>
    <a:accent6>
      <a:srgbClr val="707683"/>
    </a:accent6>
    <a:hlink>
      <a:srgbClr val="FFFF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EW 2012">
    <a:dk1>
      <a:sysClr val="windowText" lastClr="000000"/>
    </a:dk1>
    <a:lt1>
      <a:sysClr val="window" lastClr="FFFFFF"/>
    </a:lt1>
    <a:dk2>
      <a:srgbClr val="005195"/>
    </a:dk2>
    <a:lt2>
      <a:srgbClr val="02CCCD"/>
    </a:lt2>
    <a:accent1>
      <a:srgbClr val="448B05"/>
    </a:accent1>
    <a:accent2>
      <a:srgbClr val="FF8A29"/>
    </a:accent2>
    <a:accent3>
      <a:srgbClr val="C65602"/>
    </a:accent3>
    <a:accent4>
      <a:srgbClr val="006F96"/>
    </a:accent4>
    <a:accent5>
      <a:srgbClr val="00BBFE"/>
    </a:accent5>
    <a:accent6>
      <a:srgbClr val="707683"/>
    </a:accent6>
    <a:hlink>
      <a:srgbClr val="FFFF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PEW 2012">
    <a:dk1>
      <a:sysClr val="windowText" lastClr="000000"/>
    </a:dk1>
    <a:lt1>
      <a:sysClr val="window" lastClr="FFFFFF"/>
    </a:lt1>
    <a:dk2>
      <a:srgbClr val="005195"/>
    </a:dk2>
    <a:lt2>
      <a:srgbClr val="02CCCD"/>
    </a:lt2>
    <a:accent1>
      <a:srgbClr val="448B05"/>
    </a:accent1>
    <a:accent2>
      <a:srgbClr val="FF8A29"/>
    </a:accent2>
    <a:accent3>
      <a:srgbClr val="C65602"/>
    </a:accent3>
    <a:accent4>
      <a:srgbClr val="006F96"/>
    </a:accent4>
    <a:accent5>
      <a:srgbClr val="00BBFE"/>
    </a:accent5>
    <a:accent6>
      <a:srgbClr val="707683"/>
    </a:accent6>
    <a:hlink>
      <a:srgbClr val="FFFF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PEW 2012">
    <a:dk1>
      <a:sysClr val="windowText" lastClr="000000"/>
    </a:dk1>
    <a:lt1>
      <a:sysClr val="window" lastClr="FFFFFF"/>
    </a:lt1>
    <a:dk2>
      <a:srgbClr val="005195"/>
    </a:dk2>
    <a:lt2>
      <a:srgbClr val="02CCCD"/>
    </a:lt2>
    <a:accent1>
      <a:srgbClr val="448B05"/>
    </a:accent1>
    <a:accent2>
      <a:srgbClr val="FF8A29"/>
    </a:accent2>
    <a:accent3>
      <a:srgbClr val="C65602"/>
    </a:accent3>
    <a:accent4>
      <a:srgbClr val="006F96"/>
    </a:accent4>
    <a:accent5>
      <a:srgbClr val="00BBFE"/>
    </a:accent5>
    <a:accent6>
      <a:srgbClr val="707683"/>
    </a:accent6>
    <a:hlink>
      <a:srgbClr val="FFFF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PEW 2012">
    <a:dk1>
      <a:sysClr val="windowText" lastClr="000000"/>
    </a:dk1>
    <a:lt1>
      <a:sysClr val="window" lastClr="FFFFFF"/>
    </a:lt1>
    <a:dk2>
      <a:srgbClr val="005195"/>
    </a:dk2>
    <a:lt2>
      <a:srgbClr val="02CCCD"/>
    </a:lt2>
    <a:accent1>
      <a:srgbClr val="448B05"/>
    </a:accent1>
    <a:accent2>
      <a:srgbClr val="FF8A29"/>
    </a:accent2>
    <a:accent3>
      <a:srgbClr val="C65602"/>
    </a:accent3>
    <a:accent4>
      <a:srgbClr val="006F96"/>
    </a:accent4>
    <a:accent5>
      <a:srgbClr val="00BBFE"/>
    </a:accent5>
    <a:accent6>
      <a:srgbClr val="707683"/>
    </a:accent6>
    <a:hlink>
      <a:srgbClr val="FFFF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 ma:contentTypeID="0x0101004F9D7CC3E4A80542A55A5D96000CA2AB000565CE745958E64483B53856A847610C" ma:contentTypeVersion="8" ma:contentTypeDescription="" ma:contentTypeScope="" ma:versionID="1428a9e1df7f1405648663790166a5b1">
  <xsd:schema xmlns:xsd="http://www.w3.org/2001/XMLSchema" xmlns:xs="http://www.w3.org/2001/XMLSchema" xmlns:p="http://schemas.microsoft.com/office/2006/metadata/properties" xmlns:ns2="1ce92f63-3148-430a-b496-1c9ce583e17b" xmlns:ns3="http://schemas.microsoft.com/sharepoint/v3/fields" targetNamespace="http://schemas.microsoft.com/office/2006/metadata/properties" ma:root="true" ma:fieldsID="ceb79b1e78eeefe6db3a6a55a8ba364f" ns2:_="" ns3:_="">
    <xsd:import namespace="1ce92f63-3148-430a-b496-1c9ce583e17b"/>
    <xsd:import namespace="http://schemas.microsoft.com/sharepoint/v3/fields"/>
    <xsd:element name="properties">
      <xsd:complexType>
        <xsd:sequence>
          <xsd:element name="documentManagement">
            <xsd:complexType>
              <xsd:all>
                <xsd:element ref="ns2:NGTagNote" minOccurs="0"/>
                <xsd:element ref="ns3:_DCDateCrea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e92f63-3148-430a-b496-1c9ce583e17b" elementFormDefault="qualified">
    <xsd:import namespace="http://schemas.microsoft.com/office/2006/documentManagement/types"/>
    <xsd:import namespace="http://schemas.microsoft.com/office/infopath/2007/PartnerControls"/>
    <xsd:element name="NGTagNote" ma:index="8" nillable="true" ma:displayName="Tags and Notes" ma:decimals="2" ma:indexed="true" ma:internalName="Tags_x0020_and_x0020_Notes">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9" nillable="true" ma:displayName="Date Created" ma:default="[today]" ma:description="The date on which this resource was created" ma:format="DateOnly" ma:internalName="Date_x0020_Creat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GTagNote xmlns="1ce92f63-3148-430a-b496-1c9ce583e17b" xsi:nil="true"/>
    <_DCDateCreated xmlns="http://schemas.microsoft.com/sharepoint/v3/fields">2014-10-22T13:38:12+00:00</_DCDateCreated>
  </documentManagement>
</p:properties>
</file>

<file path=customXml/itemProps1.xml><?xml version="1.0" encoding="utf-8"?>
<ds:datastoreItem xmlns:ds="http://schemas.openxmlformats.org/officeDocument/2006/customXml" ds:itemID="{45D2D433-C286-41B2-8B96-C0024F5D7770}">
  <ds:schemaRefs>
    <ds:schemaRef ds:uri="http://schemas.microsoft.com/sharepoint/v3/contenttype/forms"/>
  </ds:schemaRefs>
</ds:datastoreItem>
</file>

<file path=customXml/itemProps2.xml><?xml version="1.0" encoding="utf-8"?>
<ds:datastoreItem xmlns:ds="http://schemas.openxmlformats.org/officeDocument/2006/customXml" ds:itemID="{66E63CC6-9A8D-40AF-8351-D35BF9D124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e92f63-3148-430a-b496-1c9ce583e17b"/>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360962-F4FE-46AA-B123-D36F9C3C5692}">
  <ds:schemaRefs>
    <ds:schemaRef ds:uri="http://www.w3.org/XML/1998/namespace"/>
    <ds:schemaRef ds:uri="http://purl.org/dc/elements/1.1/"/>
    <ds:schemaRef ds:uri="http://purl.org/dc/terms/"/>
    <ds:schemaRef ds:uri="http://schemas.microsoft.com/office/2006/metadata/properties"/>
    <ds:schemaRef ds:uri="http://schemas.microsoft.com/office/2006/documentManagement/types"/>
    <ds:schemaRef ds:uri="http://purl.org/dc/dcmitype/"/>
    <ds:schemaRef ds:uri="1ce92f63-3148-430a-b496-1c9ce583e17b"/>
    <ds:schemaRef ds:uri="http://schemas.microsoft.com/office/infopath/2007/PartnerControls"/>
    <ds:schemaRef ds:uri="http://schemas.openxmlformats.org/package/2006/metadata/core-propertie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otalTime>32565</TotalTime>
  <Words>6014</Words>
  <Application>Microsoft Office PowerPoint</Application>
  <PresentationFormat>On-screen Show (4:3)</PresentationFormat>
  <Paragraphs>1030</Paragraphs>
  <Slides>67</Slides>
  <Notes>53</Notes>
  <HiddenSlides>0</HiddenSlides>
  <MMClips>0</MMClips>
  <ScaleCrop>false</ScaleCrop>
  <HeadingPairs>
    <vt:vector size="6" baseType="variant">
      <vt:variant>
        <vt:lpstr>Theme</vt:lpstr>
      </vt:variant>
      <vt:variant>
        <vt:i4>18</vt:i4>
      </vt:variant>
      <vt:variant>
        <vt:lpstr>Embedded OLE Servers</vt:lpstr>
      </vt:variant>
      <vt:variant>
        <vt:i4>1</vt:i4>
      </vt:variant>
      <vt:variant>
        <vt:lpstr>Slide Titles</vt:lpstr>
      </vt:variant>
      <vt:variant>
        <vt:i4>67</vt:i4>
      </vt:variant>
    </vt:vector>
  </HeadingPairs>
  <TitlesOfParts>
    <vt:vector size="86" baseType="lpstr">
      <vt:lpstr>Fiscal50 </vt:lpstr>
      <vt:lpstr>PCS Blank - Solid Blue</vt:lpstr>
      <vt:lpstr>1_Results First - color logos B</vt:lpstr>
      <vt:lpstr>1_Fiscal50 </vt:lpstr>
      <vt:lpstr>NYS Branding</vt:lpstr>
      <vt:lpstr>1_Blue Presentation Template - MA HHS - small logos</vt:lpstr>
      <vt:lpstr>2_Blue Presentation Template - MA HHS - small logos</vt:lpstr>
      <vt:lpstr>3_Blue Presentation Template - MA HHS - small logos</vt:lpstr>
      <vt:lpstr>4_Blue Presentation Template - MA HHS - small logos</vt:lpstr>
      <vt:lpstr>5_Blue Presentation Template - MA HHS - small logos</vt:lpstr>
      <vt:lpstr>6_Blue Presentation Template - MA HHS - small logos</vt:lpstr>
      <vt:lpstr>7_Blue Presentation Template - MA HHS - small logos</vt:lpstr>
      <vt:lpstr>8_Blue Presentation Template - MA HHS - small logos</vt:lpstr>
      <vt:lpstr>9_Blue Presentation Template - MA HHS - small logos</vt:lpstr>
      <vt:lpstr>10_Blue Presentation Template - MA HHS - small logos</vt:lpstr>
      <vt:lpstr>11_Blue Presentation Template - MA HHS - small logos</vt:lpstr>
      <vt:lpstr>12_Blue Presentation Template - MA HHS - small logos</vt:lpstr>
      <vt:lpstr>13_Blue Presentation Template - MA HHS - small logos</vt:lpstr>
      <vt:lpstr>Worksheet</vt:lpstr>
      <vt:lpstr>PowerPoint Presentation</vt:lpstr>
      <vt:lpstr>State Tax Revenue is Slow  to Recover From Recession</vt:lpstr>
      <vt:lpstr>Florida’s Decline During Recession</vt:lpstr>
      <vt:lpstr>Smallest Decline During Recession</vt:lpstr>
      <vt:lpstr>Alaska and North Dakota Tax Revenue </vt:lpstr>
      <vt:lpstr>State Tax Revenue Recovers  Slowly and Unevenly </vt:lpstr>
      <vt:lpstr>Highest Above Peak  and Lowest Below Peak</vt:lpstr>
      <vt:lpstr>States with Most Volatile Revenue Fluctuations</vt:lpstr>
      <vt:lpstr>States with Least Volatile Revenue Fluctuations</vt:lpstr>
      <vt:lpstr>Severance tax most volatile in 6 out of 9 states where it is a major source</vt:lpstr>
      <vt:lpstr>Severance tax volatility</vt:lpstr>
      <vt:lpstr>Corporate income tax most volatile in 25 out of 30 states where it is a major source</vt:lpstr>
      <vt:lpstr>Corporate income tax volatility</vt:lpstr>
      <vt:lpstr>Personal income tax is most volatile in 8 out of 41 states where it is a major source</vt:lpstr>
      <vt:lpstr>Personal income tax volatility</vt:lpstr>
      <vt:lpstr>Federal Share of State Revenue  Hit 50-Year High After Great Recession</vt:lpstr>
      <vt:lpstr>Greatest and Smallest Shares of  State Revenue from Federal Funds</vt:lpstr>
      <vt:lpstr>Federal Funds as a Share of State Revenue</vt:lpstr>
      <vt:lpstr>PowerPoint Presentation</vt:lpstr>
      <vt:lpstr>State Medicaid Spending as a Share of Own-Source Revenue</vt:lpstr>
      <vt:lpstr>Change in State Medicaid Spending as a Share of Own-Source Revenue</vt:lpstr>
      <vt:lpstr>State Pension Funding Gap</vt:lpstr>
      <vt:lpstr>State and Local Pension Debt as a Share of Gross Domestic Product</vt:lpstr>
      <vt:lpstr>Alaska: Biggest Reserves       as Share of Operating Costs</vt:lpstr>
      <vt:lpstr>Revenue Forecasting Errors Are Growing</vt:lpstr>
      <vt:lpstr>Most Accurate Revenue Forecasts are Done Close to Budget Enactment</vt:lpstr>
      <vt:lpstr>PowerPoint Presentation</vt:lpstr>
      <vt:lpstr>Days that States Could Run  on Reserve Funds</vt:lpstr>
      <vt:lpstr>Massachusetts:  Reserves as Share of Operating Costs</vt:lpstr>
      <vt:lpstr>States with Biggest Reserves  Excluding Alaska</vt:lpstr>
      <vt:lpstr>States with Smallest Reserves</vt:lpstr>
      <vt:lpstr> 12 States Link Deposit Rules with Volatility</vt:lpstr>
      <vt:lpstr>Deposit Rules Designed with Volatility in Mind</vt:lpstr>
      <vt:lpstr>Deposit Rules Designed with Volatility in Mind</vt:lpstr>
      <vt:lpstr>Deposit Rules Designed with Volatility in Mind</vt:lpstr>
      <vt:lpstr>Missed Opportunity: South Carolina</vt:lpstr>
      <vt:lpstr>Key Takeaways</vt:lpstr>
      <vt:lpstr>Federal Budget Deadlines 2015</vt:lpstr>
      <vt:lpstr>Kil Huh khuh@pewtrusts.org</vt:lpstr>
      <vt:lpstr>New York State Model for Responsible Budgeting</vt:lpstr>
      <vt:lpstr>  State Operating Funds  FY 2016 First Quarterly Update- $94.2 Billion   </vt:lpstr>
      <vt:lpstr>PowerPoint Presentation</vt:lpstr>
      <vt:lpstr>PowerPoint Presentation</vt:lpstr>
      <vt:lpstr>PowerPoint Presentation</vt:lpstr>
      <vt:lpstr>FY 2015 Financial Projections Comparison to Initial (Jan. 2011) Projections </vt:lpstr>
      <vt:lpstr>PowerPoint Presentation</vt:lpstr>
      <vt:lpstr>PowerPoint Presentation</vt:lpstr>
      <vt:lpstr>Multi-Year Financial Plan</vt:lpstr>
      <vt:lpstr>Monitoring of Budgetary Risks</vt:lpstr>
      <vt:lpstr>Debt Burden Steadily Declining (Percent of Personal Income)</vt:lpstr>
      <vt:lpstr>A Responsible Budgetary Reserves Policy</vt:lpstr>
      <vt:lpstr>PowerPoint Presentation</vt:lpstr>
      <vt:lpstr>January 2011-August 2015 – Growth in Private Employment</vt:lpstr>
      <vt:lpstr>A Record of Fiscal Accomplishments</vt:lpstr>
      <vt:lpstr>PowerPoint Presentation</vt:lpstr>
      <vt:lpstr>Overview</vt:lpstr>
      <vt:lpstr>Introduction</vt:lpstr>
      <vt:lpstr>Introduction</vt:lpstr>
      <vt:lpstr>Budget Development Process</vt:lpstr>
      <vt:lpstr>Challenges</vt:lpstr>
      <vt:lpstr>Challenges: Capital Gains Collections</vt:lpstr>
      <vt:lpstr>Challenges: State Spending, FY10-16  5.1 % Compound Annual Growth Rate</vt:lpstr>
      <vt:lpstr>Challenges: Medicaid Historic Spending</vt:lpstr>
      <vt:lpstr>Challenges: Medicaid Historic Spending</vt:lpstr>
      <vt:lpstr>Managing the Budget</vt:lpstr>
      <vt:lpstr>Managing the Budget</vt:lpstr>
      <vt:lpstr> Questions</vt:lpstr>
    </vt:vector>
  </TitlesOfParts>
  <Company>The Pew Charitable Trusts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2015-01 Presentations - full slide-deck</dc:title>
  <dc:creator>Condor Communications</dc:creator>
  <cp:keywords>ncsl</cp:keywords>
  <dc:description>www.condorcom.com</dc:description>
  <cp:lastModifiedBy>Imber, Michael Ethan</cp:lastModifiedBy>
  <cp:revision>1558</cp:revision>
  <cp:lastPrinted>2015-04-29T17:58:26Z</cp:lastPrinted>
  <dcterms:created xsi:type="dcterms:W3CDTF">2010-05-04T15:16:35Z</dcterms:created>
  <dcterms:modified xsi:type="dcterms:W3CDTF">2015-10-09T18:02:53Z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0x0101004F9D7CC3E4A80542A55A5D96000CA2AB000565CE745958E64483B53856A847610C</vt:lpwstr>
  </property>
  <property fmtid="{D5CDD505-2E9C-101B-9397-08002B2CF9AE}" pid="3" name="IsMyDocuments">
    <vt:bool>true</vt:bool>
  </property>
  <property fmtid="{D5CDD505-2E9C-101B-9397-08002B2CF9AE}" pid="4" name="PEW_GS_TOP_Init">
    <vt:lpwstr>1529;#State Fiscal Health and Economic Growth|490867b4-2c2b-4366-a076-3005e87a061a</vt:lpwstr>
  </property>
</Properties>
</file>